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9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93" r:id="rId23"/>
    <p:sldId id="278" r:id="rId24"/>
    <p:sldId id="280" r:id="rId25"/>
    <p:sldId id="285" r:id="rId26"/>
    <p:sldId id="286" r:id="rId27"/>
    <p:sldId id="287" r:id="rId28"/>
    <p:sldId id="284" r:id="rId29"/>
    <p:sldId id="296" r:id="rId30"/>
    <p:sldId id="289" r:id="rId31"/>
    <p:sldId id="297" r:id="rId32"/>
    <p:sldId id="298" r:id="rId33"/>
    <p:sldId id="299" r:id="rId34"/>
    <p:sldId id="29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ll Diver" initials="BD" lastIdx="1" clrIdx="0">
    <p:extLst>
      <p:ext uri="{19B8F6BF-5375-455C-9EA6-DF929625EA0E}">
        <p15:presenceInfo xmlns:p15="http://schemas.microsoft.com/office/powerpoint/2012/main" userId="S-1-5-21-503995030-3037797253-1293138179-11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6F9008-602E-4FD9-A920-A1277F3FA4A0}" type="doc">
      <dgm:prSet loTypeId="urn:microsoft.com/office/officeart/2008/layout/LinedList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836F655-0AD1-43D7-B103-BBAC0CBDADCE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Sweep / Chemically Treat / Aerate</a:t>
          </a:r>
        </a:p>
      </dgm:t>
    </dgm:pt>
    <dgm:pt modelId="{55ECC16D-B645-44EF-B01C-D488FA9F45E0}" type="parTrans" cxnId="{EBAC30BC-B8FE-40D7-A919-27142904E7D9}">
      <dgm:prSet/>
      <dgm:spPr/>
      <dgm:t>
        <a:bodyPr/>
        <a:lstStyle/>
        <a:p>
          <a:endParaRPr lang="en-US"/>
        </a:p>
      </dgm:t>
    </dgm:pt>
    <dgm:pt modelId="{FA0FF7E5-2BC3-4A4B-9C04-A750578EA76A}" type="sibTrans" cxnId="{EBAC30BC-B8FE-40D7-A919-27142904E7D9}">
      <dgm:prSet/>
      <dgm:spPr/>
      <dgm:t>
        <a:bodyPr/>
        <a:lstStyle/>
        <a:p>
          <a:endParaRPr lang="en-US"/>
        </a:p>
      </dgm:t>
    </dgm:pt>
    <dgm:pt modelId="{88CDB398-F6E1-4219-A259-DB1B0408E1A9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Full Filtration</a:t>
          </a:r>
        </a:p>
      </dgm:t>
    </dgm:pt>
    <dgm:pt modelId="{804C4302-EAB6-4F30-B8C8-1EACA4A8082A}" type="parTrans" cxnId="{C19C017C-8C7E-4A0A-9094-759C18B2681F}">
      <dgm:prSet/>
      <dgm:spPr/>
      <dgm:t>
        <a:bodyPr/>
        <a:lstStyle/>
        <a:p>
          <a:endParaRPr lang="en-US"/>
        </a:p>
      </dgm:t>
    </dgm:pt>
    <dgm:pt modelId="{586F7ECE-DB03-4C6A-9785-850BAB661B4B}" type="sibTrans" cxnId="{C19C017C-8C7E-4A0A-9094-759C18B2681F}">
      <dgm:prSet/>
      <dgm:spPr/>
      <dgm:t>
        <a:bodyPr/>
        <a:lstStyle/>
        <a:p>
          <a:endParaRPr lang="en-US"/>
        </a:p>
      </dgm:t>
    </dgm:pt>
    <dgm:pt modelId="{38017743-641F-4B1D-9287-E4D7CF07BAC3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Phase Separation</a:t>
          </a:r>
        </a:p>
      </dgm:t>
    </dgm:pt>
    <dgm:pt modelId="{0D6B8774-5A95-4F14-9EC8-456DF959E2C2}" type="parTrans" cxnId="{5C98D175-7128-4554-846B-4EE30E8EEE76}">
      <dgm:prSet/>
      <dgm:spPr/>
      <dgm:t>
        <a:bodyPr/>
        <a:lstStyle/>
        <a:p>
          <a:endParaRPr lang="en-US"/>
        </a:p>
      </dgm:t>
    </dgm:pt>
    <dgm:pt modelId="{9CBE1D36-BA47-4BAF-AB13-9A7F550506AA}" type="sibTrans" cxnId="{5C98D175-7128-4554-846B-4EE30E8EEE76}">
      <dgm:prSet/>
      <dgm:spPr/>
      <dgm:t>
        <a:bodyPr/>
        <a:lstStyle/>
        <a:p>
          <a:endParaRPr lang="en-US"/>
        </a:p>
      </dgm:t>
    </dgm:pt>
    <dgm:pt modelId="{BE8AB21F-F5FC-46BF-AF4B-9C6A225AA38E}" type="pres">
      <dgm:prSet presAssocID="{BA6F9008-602E-4FD9-A920-A1277F3FA4A0}" presName="vert0" presStyleCnt="0">
        <dgm:presLayoutVars>
          <dgm:dir/>
          <dgm:animOne val="branch"/>
          <dgm:animLvl val="lvl"/>
        </dgm:presLayoutVars>
      </dgm:prSet>
      <dgm:spPr/>
    </dgm:pt>
    <dgm:pt modelId="{74D63E63-DA05-443C-B204-07BD1FD30D18}" type="pres">
      <dgm:prSet presAssocID="{F836F655-0AD1-43D7-B103-BBAC0CBDADCE}" presName="thickLine" presStyleLbl="alignNode1" presStyleIdx="0" presStyleCnt="3"/>
      <dgm:spPr/>
    </dgm:pt>
    <dgm:pt modelId="{F481089C-C65F-492F-B1C9-E6E95C46A8EC}" type="pres">
      <dgm:prSet presAssocID="{F836F655-0AD1-43D7-B103-BBAC0CBDADCE}" presName="horz1" presStyleCnt="0"/>
      <dgm:spPr/>
    </dgm:pt>
    <dgm:pt modelId="{F78E5FE8-AD6A-49C0-B5F6-0CFF6387EA73}" type="pres">
      <dgm:prSet presAssocID="{F836F655-0AD1-43D7-B103-BBAC0CBDADCE}" presName="tx1" presStyleLbl="revTx" presStyleIdx="0" presStyleCnt="3"/>
      <dgm:spPr/>
    </dgm:pt>
    <dgm:pt modelId="{2EC77BDE-A933-46C9-A5DC-EE8BD81B382F}" type="pres">
      <dgm:prSet presAssocID="{F836F655-0AD1-43D7-B103-BBAC0CBDADCE}" presName="vert1" presStyleCnt="0"/>
      <dgm:spPr/>
    </dgm:pt>
    <dgm:pt modelId="{276B04ED-E176-4A3F-9B18-D399B315A007}" type="pres">
      <dgm:prSet presAssocID="{88CDB398-F6E1-4219-A259-DB1B0408E1A9}" presName="thickLine" presStyleLbl="alignNode1" presStyleIdx="1" presStyleCnt="3"/>
      <dgm:spPr/>
    </dgm:pt>
    <dgm:pt modelId="{70909E99-70FC-41C7-997D-02933C57A7C9}" type="pres">
      <dgm:prSet presAssocID="{88CDB398-F6E1-4219-A259-DB1B0408E1A9}" presName="horz1" presStyleCnt="0"/>
      <dgm:spPr/>
    </dgm:pt>
    <dgm:pt modelId="{4215CDE1-92A8-4B8A-A62A-874D2CA21607}" type="pres">
      <dgm:prSet presAssocID="{88CDB398-F6E1-4219-A259-DB1B0408E1A9}" presName="tx1" presStyleLbl="revTx" presStyleIdx="1" presStyleCnt="3"/>
      <dgm:spPr/>
    </dgm:pt>
    <dgm:pt modelId="{798F8E11-568C-475A-A387-B0143966CE75}" type="pres">
      <dgm:prSet presAssocID="{88CDB398-F6E1-4219-A259-DB1B0408E1A9}" presName="vert1" presStyleCnt="0"/>
      <dgm:spPr/>
    </dgm:pt>
    <dgm:pt modelId="{5CB5595D-01E2-4C8E-8389-A556FD6F5288}" type="pres">
      <dgm:prSet presAssocID="{38017743-641F-4B1D-9287-E4D7CF07BAC3}" presName="thickLine" presStyleLbl="alignNode1" presStyleIdx="2" presStyleCnt="3"/>
      <dgm:spPr/>
    </dgm:pt>
    <dgm:pt modelId="{86ED15B4-8B21-435D-B8B5-E62913CE19D8}" type="pres">
      <dgm:prSet presAssocID="{38017743-641F-4B1D-9287-E4D7CF07BAC3}" presName="horz1" presStyleCnt="0"/>
      <dgm:spPr/>
    </dgm:pt>
    <dgm:pt modelId="{4F1E18B4-8433-41EA-82A3-4D47AE0B82F8}" type="pres">
      <dgm:prSet presAssocID="{38017743-641F-4B1D-9287-E4D7CF07BAC3}" presName="tx1" presStyleLbl="revTx" presStyleIdx="2" presStyleCnt="3"/>
      <dgm:spPr/>
    </dgm:pt>
    <dgm:pt modelId="{F0D3DDE8-96A0-40EF-9C08-9510B03BC350}" type="pres">
      <dgm:prSet presAssocID="{38017743-641F-4B1D-9287-E4D7CF07BAC3}" presName="vert1" presStyleCnt="0"/>
      <dgm:spPr/>
    </dgm:pt>
  </dgm:ptLst>
  <dgm:cxnLst>
    <dgm:cxn modelId="{0532BD0C-6651-4643-87CA-01D7CEF42540}" type="presOf" srcId="{88CDB398-F6E1-4219-A259-DB1B0408E1A9}" destId="{4215CDE1-92A8-4B8A-A62A-874D2CA21607}" srcOrd="0" destOrd="0" presId="urn:microsoft.com/office/officeart/2008/layout/LinedList"/>
    <dgm:cxn modelId="{ADA98353-39ED-4022-B79A-D337D415507E}" type="presOf" srcId="{F836F655-0AD1-43D7-B103-BBAC0CBDADCE}" destId="{F78E5FE8-AD6A-49C0-B5F6-0CFF6387EA73}" srcOrd="0" destOrd="0" presId="urn:microsoft.com/office/officeart/2008/layout/LinedList"/>
    <dgm:cxn modelId="{5C98D175-7128-4554-846B-4EE30E8EEE76}" srcId="{BA6F9008-602E-4FD9-A920-A1277F3FA4A0}" destId="{38017743-641F-4B1D-9287-E4D7CF07BAC3}" srcOrd="2" destOrd="0" parTransId="{0D6B8774-5A95-4F14-9EC8-456DF959E2C2}" sibTransId="{9CBE1D36-BA47-4BAF-AB13-9A7F550506AA}"/>
    <dgm:cxn modelId="{572F3C7A-6AC4-4F4A-96D9-399967BBA131}" type="presOf" srcId="{BA6F9008-602E-4FD9-A920-A1277F3FA4A0}" destId="{BE8AB21F-F5FC-46BF-AF4B-9C6A225AA38E}" srcOrd="0" destOrd="0" presId="urn:microsoft.com/office/officeart/2008/layout/LinedList"/>
    <dgm:cxn modelId="{C19C017C-8C7E-4A0A-9094-759C18B2681F}" srcId="{BA6F9008-602E-4FD9-A920-A1277F3FA4A0}" destId="{88CDB398-F6E1-4219-A259-DB1B0408E1A9}" srcOrd="1" destOrd="0" parTransId="{804C4302-EAB6-4F30-B8C8-1EACA4A8082A}" sibTransId="{586F7ECE-DB03-4C6A-9785-850BAB661B4B}"/>
    <dgm:cxn modelId="{1ECD038C-5BF3-4716-B6FB-D38B9F38162E}" type="presOf" srcId="{38017743-641F-4B1D-9287-E4D7CF07BAC3}" destId="{4F1E18B4-8433-41EA-82A3-4D47AE0B82F8}" srcOrd="0" destOrd="0" presId="urn:microsoft.com/office/officeart/2008/layout/LinedList"/>
    <dgm:cxn modelId="{EBAC30BC-B8FE-40D7-A919-27142904E7D9}" srcId="{BA6F9008-602E-4FD9-A920-A1277F3FA4A0}" destId="{F836F655-0AD1-43D7-B103-BBAC0CBDADCE}" srcOrd="0" destOrd="0" parTransId="{55ECC16D-B645-44EF-B01C-D488FA9F45E0}" sibTransId="{FA0FF7E5-2BC3-4A4B-9C04-A750578EA76A}"/>
    <dgm:cxn modelId="{EEB0DD69-DF99-4F8C-A202-2EFD7BB9B124}" type="presParOf" srcId="{BE8AB21F-F5FC-46BF-AF4B-9C6A225AA38E}" destId="{74D63E63-DA05-443C-B204-07BD1FD30D18}" srcOrd="0" destOrd="0" presId="urn:microsoft.com/office/officeart/2008/layout/LinedList"/>
    <dgm:cxn modelId="{1931C17D-AAD6-44DC-BA44-CA2AAA53BEEB}" type="presParOf" srcId="{BE8AB21F-F5FC-46BF-AF4B-9C6A225AA38E}" destId="{F481089C-C65F-492F-B1C9-E6E95C46A8EC}" srcOrd="1" destOrd="0" presId="urn:microsoft.com/office/officeart/2008/layout/LinedList"/>
    <dgm:cxn modelId="{6ED55B5C-9DE4-435B-9A38-410BAC6A322E}" type="presParOf" srcId="{F481089C-C65F-492F-B1C9-E6E95C46A8EC}" destId="{F78E5FE8-AD6A-49C0-B5F6-0CFF6387EA73}" srcOrd="0" destOrd="0" presId="urn:microsoft.com/office/officeart/2008/layout/LinedList"/>
    <dgm:cxn modelId="{8BC376B3-3F86-4699-8607-FFA6FB3FFB48}" type="presParOf" srcId="{F481089C-C65F-492F-B1C9-E6E95C46A8EC}" destId="{2EC77BDE-A933-46C9-A5DC-EE8BD81B382F}" srcOrd="1" destOrd="0" presId="urn:microsoft.com/office/officeart/2008/layout/LinedList"/>
    <dgm:cxn modelId="{625E878A-EA34-4D6B-B82C-1E16CD0F8311}" type="presParOf" srcId="{BE8AB21F-F5FC-46BF-AF4B-9C6A225AA38E}" destId="{276B04ED-E176-4A3F-9B18-D399B315A007}" srcOrd="2" destOrd="0" presId="urn:microsoft.com/office/officeart/2008/layout/LinedList"/>
    <dgm:cxn modelId="{7F3C74EF-171B-433C-AD8B-D167F00FE0ED}" type="presParOf" srcId="{BE8AB21F-F5FC-46BF-AF4B-9C6A225AA38E}" destId="{70909E99-70FC-41C7-997D-02933C57A7C9}" srcOrd="3" destOrd="0" presId="urn:microsoft.com/office/officeart/2008/layout/LinedList"/>
    <dgm:cxn modelId="{149A072F-2ED3-4BBF-863F-A8A7F426A7D7}" type="presParOf" srcId="{70909E99-70FC-41C7-997D-02933C57A7C9}" destId="{4215CDE1-92A8-4B8A-A62A-874D2CA21607}" srcOrd="0" destOrd="0" presId="urn:microsoft.com/office/officeart/2008/layout/LinedList"/>
    <dgm:cxn modelId="{0B15979E-5660-4C1F-A4E3-D0ADD9869C3D}" type="presParOf" srcId="{70909E99-70FC-41C7-997D-02933C57A7C9}" destId="{798F8E11-568C-475A-A387-B0143966CE75}" srcOrd="1" destOrd="0" presId="urn:microsoft.com/office/officeart/2008/layout/LinedList"/>
    <dgm:cxn modelId="{61595D2E-8B37-416E-8CC0-3882FC13AC74}" type="presParOf" srcId="{BE8AB21F-F5FC-46BF-AF4B-9C6A225AA38E}" destId="{5CB5595D-01E2-4C8E-8389-A556FD6F5288}" srcOrd="4" destOrd="0" presId="urn:microsoft.com/office/officeart/2008/layout/LinedList"/>
    <dgm:cxn modelId="{C19CCD6B-81BF-4B6F-9756-EF02D7D9F08B}" type="presParOf" srcId="{BE8AB21F-F5FC-46BF-AF4B-9C6A225AA38E}" destId="{86ED15B4-8B21-435D-B8B5-E62913CE19D8}" srcOrd="5" destOrd="0" presId="urn:microsoft.com/office/officeart/2008/layout/LinedList"/>
    <dgm:cxn modelId="{311FAB77-334D-40DC-B157-D886401B2DF1}" type="presParOf" srcId="{86ED15B4-8B21-435D-B8B5-E62913CE19D8}" destId="{4F1E18B4-8433-41EA-82A3-4D47AE0B82F8}" srcOrd="0" destOrd="0" presId="urn:microsoft.com/office/officeart/2008/layout/LinedList"/>
    <dgm:cxn modelId="{551C6AC7-8536-4639-8CC0-FFD2C8439FE6}" type="presParOf" srcId="{86ED15B4-8B21-435D-B8B5-E62913CE19D8}" destId="{F0D3DDE8-96A0-40EF-9C08-9510B03BC35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D63E63-DA05-443C-B204-07BD1FD30D18}">
      <dsp:nvSpPr>
        <dsp:cNvPr id="0" name=""/>
        <dsp:cNvSpPr/>
      </dsp:nvSpPr>
      <dsp:spPr>
        <a:xfrm>
          <a:off x="0" y="1787"/>
          <a:ext cx="513174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78E5FE8-AD6A-49C0-B5F6-0CFF6387EA73}">
      <dsp:nvSpPr>
        <dsp:cNvPr id="0" name=""/>
        <dsp:cNvSpPr/>
      </dsp:nvSpPr>
      <dsp:spPr>
        <a:xfrm>
          <a:off x="0" y="1787"/>
          <a:ext cx="5131742" cy="1218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Sweep / Chemically Treat / Aerate</a:t>
          </a:r>
        </a:p>
      </dsp:txBody>
      <dsp:txXfrm>
        <a:off x="0" y="1787"/>
        <a:ext cx="5131742" cy="1218869"/>
      </dsp:txXfrm>
    </dsp:sp>
    <dsp:sp modelId="{276B04ED-E176-4A3F-9B18-D399B315A007}">
      <dsp:nvSpPr>
        <dsp:cNvPr id="0" name=""/>
        <dsp:cNvSpPr/>
      </dsp:nvSpPr>
      <dsp:spPr>
        <a:xfrm>
          <a:off x="0" y="1220657"/>
          <a:ext cx="5131742" cy="0"/>
        </a:xfrm>
        <a:prstGeom prst="line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215CDE1-92A8-4B8A-A62A-874D2CA21607}">
      <dsp:nvSpPr>
        <dsp:cNvPr id="0" name=""/>
        <dsp:cNvSpPr/>
      </dsp:nvSpPr>
      <dsp:spPr>
        <a:xfrm>
          <a:off x="0" y="1220657"/>
          <a:ext cx="5131742" cy="1218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Full Filtration</a:t>
          </a:r>
        </a:p>
      </dsp:txBody>
      <dsp:txXfrm>
        <a:off x="0" y="1220657"/>
        <a:ext cx="5131742" cy="1218869"/>
      </dsp:txXfrm>
    </dsp:sp>
    <dsp:sp modelId="{5CB5595D-01E2-4C8E-8389-A556FD6F5288}">
      <dsp:nvSpPr>
        <dsp:cNvPr id="0" name=""/>
        <dsp:cNvSpPr/>
      </dsp:nvSpPr>
      <dsp:spPr>
        <a:xfrm>
          <a:off x="0" y="2439526"/>
          <a:ext cx="5131742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F1E18B4-8433-41EA-82A3-4D47AE0B82F8}">
      <dsp:nvSpPr>
        <dsp:cNvPr id="0" name=""/>
        <dsp:cNvSpPr/>
      </dsp:nvSpPr>
      <dsp:spPr>
        <a:xfrm>
          <a:off x="0" y="2439526"/>
          <a:ext cx="5131742" cy="1218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Phase Separation</a:t>
          </a:r>
        </a:p>
      </dsp:txBody>
      <dsp:txXfrm>
        <a:off x="0" y="2439526"/>
        <a:ext cx="5131742" cy="12188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49E1B4-F1F8-4961-8F27-F9329ADBC339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FD61BF-2878-422F-85AF-2DD9CEAE5F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633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DAN  -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D61BF-2878-422F-85AF-2DD9CEAE5FB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6676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D61BF-2878-422F-85AF-2DD9CEAE5FB6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4558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D61BF-2878-422F-85AF-2DD9CEAE5FB6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4283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D61BF-2878-422F-85AF-2DD9CEAE5FB6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243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Dan 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D61BF-2878-422F-85AF-2DD9CEAE5FB6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199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Dan 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D61BF-2878-422F-85AF-2DD9CEAE5FB6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95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Dan 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D61BF-2878-422F-85AF-2DD9CEAE5FB6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061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Bill   one of the three components of fuel maintenance  Chemical application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D61BF-2878-422F-85AF-2DD9CEAE5FB6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57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D61BF-2878-422F-85AF-2DD9CEAE5FB6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758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Bill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D61BF-2878-422F-85AF-2DD9CEAE5FB6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93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D61BF-2878-422F-85AF-2DD9CEAE5FB6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9984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D61BF-2878-422F-85AF-2DD9CEAE5FB6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040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2CE20-0051-47F3-87FF-EEFE3062AF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2F0E40-F3B2-44A2-ABF9-5F0665E6C0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21383-AE6F-4FBE-AC2E-99C18FF0F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AF48D-A234-452E-B59E-F5E8A6759244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FBABA-CB62-45BB-9BF1-C55474810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E5080C-2736-4F93-A9F0-DF1DE0BD5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9BFE0-EBA4-4644-8F00-8677974E4B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83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E3708-25FC-496F-ACA3-455FF3B42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0EDE8C-4D27-4B04-A471-4FE8CA6BEB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6C6A94-4F90-42A1-A406-D98E71106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AF48D-A234-452E-B59E-F5E8A6759244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6C3E9-C9C7-49E3-8728-E129B083A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69D13-F702-4114-862E-B39A9B593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9BFE0-EBA4-4644-8F00-8677974E4B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318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42FC36-F387-47F7-B54F-F6BFE245DD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D3C53B-D4A6-4D0D-82E1-D492D010F9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A3712-5FB1-4AEE-87F2-A4A96BB7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AF48D-A234-452E-B59E-F5E8A6759244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51F97E-2EE9-4AFF-A7EA-38BC7B8F5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19301-5610-4F00-8368-106DED799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9BFE0-EBA4-4644-8F00-8677974E4B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583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A179A-FA31-44EA-B299-3B0FA467B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92A7F-AE1B-4026-8376-9D24C02245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8FC2D-CD01-4AC8-9ED8-7857E5BB1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AF48D-A234-452E-B59E-F5E8A6759244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36056-F6FE-4C67-A72A-70E2396B6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9CE9C-2E1F-4C81-981D-1F360696A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9BFE0-EBA4-4644-8F00-8677974E4B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217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A87EC-9356-41A8-966E-10C6DB823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FA2B21-46CC-4EE7-83B4-01B51052A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58AFFF-8053-4FA0-B08B-990D370E9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AF48D-A234-452E-B59E-F5E8A6759244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6BB96-5904-44B2-A2B9-A0FA4E869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0E4EC-7B0B-434D-9C38-6541F202E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9BFE0-EBA4-4644-8F00-8677974E4B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177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AD224-4271-481C-AD79-8B6C5C790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823B9-A22F-414C-8B82-6952BCE207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81327C-8224-4BA7-B84B-CFB77C7034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504BEC-791D-49FB-82DE-11DB955E3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AF48D-A234-452E-B59E-F5E8A6759244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15C5DC-D003-49E7-A936-5598C5D5B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5AAAC9-8DE6-4B8A-BDA8-FA82E0ECB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9BFE0-EBA4-4644-8F00-8677974E4B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154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45D85-A5D5-47FA-B96D-2D3927A25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FB47F6-A936-44DA-BBA3-ADE1F8827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BFCFCA-3BBB-4AFA-846A-355C90937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B3B9B3-81FC-40BB-BFBC-CA2CBE55EA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453070-6E1B-4146-8DCB-60A0773C1C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0166C6-E6EC-46C3-9B95-9DB22EAF8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AF48D-A234-452E-B59E-F5E8A6759244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F09889-EF6D-41A4-91F2-921397DCA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69F7C2-AC9C-4776-A366-2B5A991D9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9BFE0-EBA4-4644-8F00-8677974E4B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038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7A926-5598-42FB-9DFA-DE9008DC1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B62A18-BB49-417F-AB26-7673747CC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AF48D-A234-452E-B59E-F5E8A6759244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6B17C-129F-4E34-B5BC-445CECFB9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FC0A3B-55B2-4C11-A9D8-878BB095C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9BFE0-EBA4-4644-8F00-8677974E4B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824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8B9281-EB55-40F6-9C3E-0C23EF74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AF48D-A234-452E-B59E-F5E8A6759244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B72F24-9988-4808-B59F-55E36E57A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B17C46-8774-4169-95CF-C963CBA5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9BFE0-EBA4-4644-8F00-8677974E4B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013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451ED-3CEF-42EC-8AF8-2D87F761F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23DD8-D6F4-4B21-86C1-796BC0FE5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D58915-81ED-4904-AC5F-11D5BAF7DE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00E2F1-B3B8-4F25-A0E5-1A25C49B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AF48D-A234-452E-B59E-F5E8A6759244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99438-F5CC-4872-9735-194EA0113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D37274-5A3F-4C4B-897F-35A51656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9BFE0-EBA4-4644-8F00-8677974E4B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660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5F71A-ABAC-47F6-A5F4-FD10BF64C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73EBD2-C4DA-499A-AAEA-36C60AB05B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5BDB62-B402-4275-A70E-914B3B63A5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EA3C49-CA49-41A0-83AA-B517373FD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AF48D-A234-452E-B59E-F5E8A6759244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AEB704-6097-4C1C-A350-387858A77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CD302-D60C-4623-A0F6-A5680CBFD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9BFE0-EBA4-4644-8F00-8677974E4B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629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AB1D85-382B-4C6A-8B31-74D0A4941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D3124D-5B17-4DAF-AC07-A9E58088BF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E4D1EE-0D33-4B4F-A0BD-156F8651D0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AF48D-A234-452E-B59E-F5E8A6759244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BA0F6-C277-4B2E-B7D4-3A23671C6F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60D5C-B234-41D9-8453-A3D8510887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9BFE0-EBA4-4644-8F00-8677974E4B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762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9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mailto:bdiver@bellperformance.net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BA914A-B18F-4FB5-9A26-9E5115A4C6A7}"/>
              </a:ext>
            </a:extLst>
          </p:cNvPr>
          <p:cNvSpPr txBox="1"/>
          <p:nvPr/>
        </p:nvSpPr>
        <p:spPr>
          <a:xfrm>
            <a:off x="804672" y="4007335"/>
            <a:ext cx="6455833" cy="14979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Presented by: </a:t>
            </a:r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Bill Diver</a:t>
            </a:r>
          </a:p>
        </p:txBody>
      </p:sp>
      <p:sp>
        <p:nvSpPr>
          <p:cNvPr id="1028" name="Freeform: Shape 134">
            <a:extLst>
              <a:ext uri="{FF2B5EF4-FFF2-40B4-BE49-F238E27FC236}">
                <a16:creationId xmlns:a16="http://schemas.microsoft.com/office/drawing/2014/main" id="{E26B9EF5-5D92-4AC7-BC55-FC5C4C98E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199" y="548"/>
            <a:ext cx="4349752" cy="3142889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9" name="Freeform: Shape 136">
            <a:extLst>
              <a:ext uri="{FF2B5EF4-FFF2-40B4-BE49-F238E27FC236}">
                <a16:creationId xmlns:a16="http://schemas.microsoft.com/office/drawing/2014/main" id="{F05C5575-0F07-43D0-AE78-81EAA8E67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3759" y="1421356"/>
            <a:ext cx="4538241" cy="5436644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Bell performance logo - Ingenuity">
            <a:extLst>
              <a:ext uri="{FF2B5EF4-FFF2-40B4-BE49-F238E27FC236}">
                <a16:creationId xmlns:a16="http://schemas.microsoft.com/office/drawing/2014/main" id="{1CAFC63B-CB6D-4242-B52C-E85F9E0456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9" r="7087"/>
          <a:stretch/>
        </p:blipFill>
        <p:spPr bwMode="auto">
          <a:xfrm>
            <a:off x="7653759" y="1421356"/>
            <a:ext cx="4538243" cy="5633282"/>
          </a:xfrm>
          <a:custGeom>
            <a:avLst/>
            <a:gdLst/>
            <a:ahLst/>
            <a:cxnLst/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261FB8-63DC-4752-878D-A91831187907}"/>
              </a:ext>
            </a:extLst>
          </p:cNvPr>
          <p:cNvSpPr txBox="1"/>
          <p:nvPr/>
        </p:nvSpPr>
        <p:spPr>
          <a:xfrm>
            <a:off x="5575177" y="3888419"/>
            <a:ext cx="5024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04ED56-9DC3-43D8-33EC-F2269782B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629" y="561308"/>
            <a:ext cx="2886069" cy="72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855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CB666E-44D5-48B3-B4F1-4BD08E553506}"/>
              </a:ext>
            </a:extLst>
          </p:cNvPr>
          <p:cNvSpPr txBox="1"/>
          <p:nvPr/>
        </p:nvSpPr>
        <p:spPr>
          <a:xfrm>
            <a:off x="619125" y="1956820"/>
            <a:ext cx="609452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common biodiesel concentrations are B2, B5, &amp; B20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Biodiesel has a higher lubricity rating than straight diesel but contains less energy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Biodiesel has one-fourth the shelf life than straight diesel has, and it is more susceptible to microbial growth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Biodiesel tends to gel at higher temperatures than straight diesel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Biodiesel chemistry bonds easily with water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57C607-CE6D-4FBD-BD68-18373FC69A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6" t="1" b="-1714"/>
          <a:stretch/>
        </p:blipFill>
        <p:spPr>
          <a:xfrm>
            <a:off x="7277100" y="1672359"/>
            <a:ext cx="4608805" cy="4685666"/>
          </a:xfrm>
          <a:prstGeom prst="round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DE3297-7AB3-4000-A45A-265DCA5C3046}"/>
              </a:ext>
            </a:extLst>
          </p:cNvPr>
          <p:cNvSpPr txBox="1"/>
          <p:nvPr/>
        </p:nvSpPr>
        <p:spPr>
          <a:xfrm>
            <a:off x="362411" y="499975"/>
            <a:ext cx="102198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Contamination Occurs – Introduction of Biodiesel</a:t>
            </a:r>
          </a:p>
        </p:txBody>
      </p:sp>
    </p:spTree>
    <p:extLst>
      <p:ext uri="{BB962C8B-B14F-4D97-AF65-F5344CB8AC3E}">
        <p14:creationId xmlns:p14="http://schemas.microsoft.com/office/powerpoint/2010/main" val="3340523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8464F4-07E3-467D-9FB5-C5A6A4AE1CDC}"/>
              </a:ext>
            </a:extLst>
          </p:cNvPr>
          <p:cNvSpPr txBox="1"/>
          <p:nvPr/>
        </p:nvSpPr>
        <p:spPr>
          <a:xfrm>
            <a:off x="483275" y="302218"/>
            <a:ext cx="93664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Diesel Contamination in Generators - Effects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4A223A-D110-4DC5-8509-B73710033E8D}"/>
              </a:ext>
            </a:extLst>
          </p:cNvPr>
          <p:cNvSpPr txBox="1"/>
          <p:nvPr/>
        </p:nvSpPr>
        <p:spPr>
          <a:xfrm>
            <a:off x="765847" y="1170374"/>
            <a:ext cx="112938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Ongoing fuel quality management is essential to ensuring operations aren’t impacted by contamination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64CA6B-F7E6-4D2A-8012-00D1E208AB24}"/>
              </a:ext>
            </a:extLst>
          </p:cNvPr>
          <p:cNvSpPr txBox="1"/>
          <p:nvPr/>
        </p:nvSpPr>
        <p:spPr>
          <a:xfrm>
            <a:off x="1397781" y="5077363"/>
            <a:ext cx="1003000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Contamination Occurs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Effects of Contamination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Best Practices: Remediation &amp; Prevention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A8A81D-629D-4C49-8492-0C867022E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524" y="1890711"/>
            <a:ext cx="6595111" cy="2747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EF3251-467A-4BF4-AE24-D3DECFDC14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2669" y="1890711"/>
            <a:ext cx="3510878" cy="2629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6657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C087AE-DD84-474D-9B26-C45CAB1D0AA4}"/>
              </a:ext>
            </a:extLst>
          </p:cNvPr>
          <p:cNvSpPr txBox="1"/>
          <p:nvPr/>
        </p:nvSpPr>
        <p:spPr>
          <a:xfrm>
            <a:off x="288892" y="2025617"/>
            <a:ext cx="8366699" cy="3339376"/>
          </a:xfrm>
          <a:prstGeom prst="rect">
            <a:avLst/>
          </a:prstGeom>
          <a:solidFill>
            <a:schemeClr val="bg1">
              <a:lumMod val="95000"/>
              <a:alpha val="27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800" b="0" i="0" u="none" strike="noStrike" cap="none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  <a:sym typeface="Century Gothic"/>
              </a:rPr>
              <a:t>Fuel Filter Plugging</a:t>
            </a:r>
          </a:p>
          <a:p>
            <a:pPr marL="285750" marR="0" lvl="0" indent="-28575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800" b="0" i="0" u="none" strike="noStrike" cap="none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  <a:sym typeface="Century Gothic"/>
              </a:rPr>
              <a:t>Combustion Chamber Deposits</a:t>
            </a:r>
          </a:p>
          <a:p>
            <a:pPr marL="285750" marR="0" lvl="0" indent="-28575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800" b="0" i="0" u="none" strike="noStrike" cap="none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  <a:sym typeface="Century Gothic"/>
              </a:rPr>
              <a:t>Lacquering of Injection System Components &amp; Valves</a:t>
            </a:r>
          </a:p>
          <a:p>
            <a:pPr marL="285750" marR="0" lvl="0" indent="-28575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Excessive Soot Accumulation in DP Filters</a:t>
            </a:r>
            <a:endParaRPr lang="en-US" sz="2800" b="0" i="0" u="none" strike="noStrike" cap="none" dirty="0">
              <a:latin typeface="Times New Roman" panose="02020603050405020304" pitchFamily="18" charset="0"/>
              <a:ea typeface="Century Gothic"/>
              <a:cs typeface="Times New Roman" panose="02020603050405020304" pitchFamily="18" charset="0"/>
              <a:sym typeface="Century Gothic"/>
            </a:endParaRPr>
          </a:p>
          <a:p>
            <a:pPr marL="285750" marR="0" lvl="0" indent="-28575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800" b="0" i="0" u="none" strike="noStrike" cap="none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  <a:sym typeface="Century Gothic"/>
              </a:rPr>
              <a:t>Reduced Engine Power</a:t>
            </a:r>
          </a:p>
          <a:p>
            <a:pPr marL="285750" marR="0" lvl="0" indent="-28575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800" b="0" i="0" u="none" strike="noStrike" cap="none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  <a:sym typeface="Century Gothic"/>
              </a:rPr>
              <a:t>Greater Engine Wear due to Particulate</a:t>
            </a:r>
          </a:p>
          <a:p>
            <a:pPr marL="285750" marR="0" lvl="0" indent="-28575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800" b="0" i="0" u="none" strike="noStrike" cap="none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  <a:sym typeface="Century Gothic"/>
              </a:rPr>
              <a:t>Reduced Fuel Economy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5A24EC-FB51-4CFA-88E2-79B0A7DB6FD5}"/>
              </a:ext>
            </a:extLst>
          </p:cNvPr>
          <p:cNvSpPr txBox="1"/>
          <p:nvPr/>
        </p:nvSpPr>
        <p:spPr>
          <a:xfrm>
            <a:off x="288892" y="230007"/>
            <a:ext cx="88168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Diesel Contamination - Effects on Engines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2C2D54-6CAD-40C1-AC30-D5B6BBD60B1D}"/>
              </a:ext>
            </a:extLst>
          </p:cNvPr>
          <p:cNvSpPr txBox="1"/>
          <p:nvPr/>
        </p:nvSpPr>
        <p:spPr>
          <a:xfrm>
            <a:off x="3896320" y="6043218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Critical System Power Failure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73E063-8F83-4782-A643-D37AF031A41D}"/>
              </a:ext>
            </a:extLst>
          </p:cNvPr>
          <p:cNvSpPr txBox="1"/>
          <p:nvPr/>
        </p:nvSpPr>
        <p:spPr>
          <a:xfrm>
            <a:off x="8655591" y="3829149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Related to Poor  Fuel Quality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9EC4DF-4855-49C7-A564-E662066CB136}"/>
              </a:ext>
            </a:extLst>
          </p:cNvPr>
          <p:cNvSpPr txBox="1"/>
          <p:nvPr/>
        </p:nvSpPr>
        <p:spPr>
          <a:xfrm>
            <a:off x="8788433" y="2336433"/>
            <a:ext cx="3314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80%</a:t>
            </a:r>
          </a:p>
        </p:txBody>
      </p:sp>
    </p:spTree>
    <p:extLst>
      <p:ext uri="{BB962C8B-B14F-4D97-AF65-F5344CB8AC3E}">
        <p14:creationId xmlns:p14="http://schemas.microsoft.com/office/powerpoint/2010/main" val="1782750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23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2E679AE-155B-4B4B-8FD2-5BCA2DDEF755}"/>
              </a:ext>
            </a:extLst>
          </p:cNvPr>
          <p:cNvSpPr txBox="1"/>
          <p:nvPr/>
        </p:nvSpPr>
        <p:spPr>
          <a:xfrm>
            <a:off x="3650942" y="308044"/>
            <a:ext cx="6094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C181FF-52C7-4053-B38F-7BBD38F46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768" y="3062535"/>
            <a:ext cx="5372672" cy="3402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EF59EA-45E5-469F-988C-EAE22CA92008}"/>
              </a:ext>
            </a:extLst>
          </p:cNvPr>
          <p:cNvSpPr txBox="1"/>
          <p:nvPr/>
        </p:nvSpPr>
        <p:spPr>
          <a:xfrm>
            <a:off x="9038104" y="3105834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Sub-base Fuel Tank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(Interior Construction Features)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98A648-C5DC-4009-A6CE-BA97F0127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270" y="1222474"/>
            <a:ext cx="4349700" cy="29545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18E4ACC-B035-46E6-A6D2-79F697A9D1A1}"/>
              </a:ext>
            </a:extLst>
          </p:cNvPr>
          <p:cNvSpPr txBox="1"/>
          <p:nvPr/>
        </p:nvSpPr>
        <p:spPr>
          <a:xfrm>
            <a:off x="6440530" y="5912927"/>
            <a:ext cx="3304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buClr>
                <a:srgbClr val="C00000"/>
              </a:buClr>
              <a:buSzPts val="1400"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  <a:sym typeface="Century Gothic"/>
              </a:rPr>
              <a:t>Limited Access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859BDF-53C8-424D-936B-53EF4B97A4D8}"/>
              </a:ext>
            </a:extLst>
          </p:cNvPr>
          <p:cNvSpPr txBox="1"/>
          <p:nvPr/>
        </p:nvSpPr>
        <p:spPr>
          <a:xfrm>
            <a:off x="221283" y="160147"/>
            <a:ext cx="88168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Diesel Contamination - Effects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AFD4FD-95CD-43A0-B58E-2A0641307538}"/>
              </a:ext>
            </a:extLst>
          </p:cNvPr>
          <p:cNvSpPr txBox="1"/>
          <p:nvPr/>
        </p:nvSpPr>
        <p:spPr>
          <a:xfrm>
            <a:off x="1266825" y="4176987"/>
            <a:ext cx="326707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  <a:sym typeface="Century Gothic"/>
              </a:rPr>
              <a:t>Low Fuel Turnover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082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0D40D76-9918-47F4-AF9E-C3026387D4ED}"/>
              </a:ext>
            </a:extLst>
          </p:cNvPr>
          <p:cNvSpPr txBox="1"/>
          <p:nvPr/>
        </p:nvSpPr>
        <p:spPr>
          <a:xfrm>
            <a:off x="3413669" y="5212864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Examples of what we see in the field…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82B337-DD12-4C82-8BFF-EADB8FB7D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849" y="2441298"/>
            <a:ext cx="2079838" cy="2491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67EF15-453A-437F-96BD-9833C2F3E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620" y="2441298"/>
            <a:ext cx="2079839" cy="2506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C943E5-2AA5-495D-97B4-089C79CB19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2574" y="2441298"/>
            <a:ext cx="1948137" cy="2491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B4F979-9E5F-40CB-B395-7CAD83457C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3953" y="2452978"/>
            <a:ext cx="2322836" cy="2451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B2C80D-528A-4DEA-906E-D9B3CC4817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0031" y="2460887"/>
            <a:ext cx="1820662" cy="2451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CF50B3-AB07-4819-A494-72A082886841}"/>
              </a:ext>
            </a:extLst>
          </p:cNvPr>
          <p:cNvSpPr txBox="1"/>
          <p:nvPr/>
        </p:nvSpPr>
        <p:spPr>
          <a:xfrm>
            <a:off x="333836" y="292103"/>
            <a:ext cx="102198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Contamination Occurs – Water Intrusion</a:t>
            </a:r>
          </a:p>
        </p:txBody>
      </p:sp>
    </p:spTree>
    <p:extLst>
      <p:ext uri="{BB962C8B-B14F-4D97-AF65-F5344CB8AC3E}">
        <p14:creationId xmlns:p14="http://schemas.microsoft.com/office/powerpoint/2010/main" val="22542037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7547FC-C9B2-44CE-A3CE-6A3FDCA71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962251" y="375915"/>
            <a:ext cx="4576808" cy="3432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08FFB4-B112-4A07-91C5-71798C0FF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275" y="3115950"/>
            <a:ext cx="5038725" cy="3023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6892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03A6DA-EAE5-4119-BA15-6BE8F37DA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496" y="993924"/>
            <a:ext cx="3773010" cy="2939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C14868-2346-4BF3-86FF-E11876F66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7961" y="3527310"/>
            <a:ext cx="3566481" cy="3059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91D67E-92DB-4809-93C8-C655999700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631" y="3508254"/>
            <a:ext cx="2739388" cy="2564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C97552-A6C0-4584-9CA4-11DD30D0F6FA}"/>
              </a:ext>
            </a:extLst>
          </p:cNvPr>
          <p:cNvSpPr txBox="1"/>
          <p:nvPr/>
        </p:nvSpPr>
        <p:spPr>
          <a:xfrm>
            <a:off x="6780752" y="2954256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  <a:sym typeface="Century Gothic"/>
              </a:rPr>
              <a:t>Plugged fuel filter caused by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  <a:sym typeface="Century Gothic"/>
              </a:rPr>
              <a:t>bio-mass &amp; microbe excreted waste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12AC27-9B02-4011-A5DF-5B421D29DF5E}"/>
              </a:ext>
            </a:extLst>
          </p:cNvPr>
          <p:cNvSpPr txBox="1"/>
          <p:nvPr/>
        </p:nvSpPr>
        <p:spPr>
          <a:xfrm>
            <a:off x="-39390" y="6088058"/>
            <a:ext cx="328743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  <a:sym typeface="Century Gothic"/>
              </a:rPr>
              <a:t>Asphaltenes removed from  tank bottoms developed due to unstable fuel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B9B1FA-E9E0-48D9-96F7-0BEDE4507ADE}"/>
              </a:ext>
            </a:extLst>
          </p:cNvPr>
          <p:cNvSpPr txBox="1"/>
          <p:nvPr/>
        </p:nvSpPr>
        <p:spPr>
          <a:xfrm>
            <a:off x="336517" y="86137"/>
            <a:ext cx="88168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Diesel Contamination - Effects </a:t>
            </a:r>
          </a:p>
        </p:txBody>
      </p:sp>
    </p:spTree>
    <p:extLst>
      <p:ext uri="{BB962C8B-B14F-4D97-AF65-F5344CB8AC3E}">
        <p14:creationId xmlns:p14="http://schemas.microsoft.com/office/powerpoint/2010/main" val="1386176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C1C016-01D1-4531-879A-8E2432ED8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497" y="2427415"/>
            <a:ext cx="3987919" cy="2790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D72B70-E593-47B1-BCE7-F2E3C9571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6146" y="2427415"/>
            <a:ext cx="4223442" cy="2880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0D174C-A374-4838-A889-85DFD3FC42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04" t="3249" r="9340" b="4576"/>
          <a:stretch/>
        </p:blipFill>
        <p:spPr>
          <a:xfrm>
            <a:off x="9250531" y="2399675"/>
            <a:ext cx="2408419" cy="2907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BA88CB-78D3-43D5-B715-693CAC00F97B}"/>
              </a:ext>
            </a:extLst>
          </p:cNvPr>
          <p:cNvSpPr txBox="1"/>
          <p:nvPr/>
        </p:nvSpPr>
        <p:spPr>
          <a:xfrm>
            <a:off x="1490662" y="5772535"/>
            <a:ext cx="99208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  <a:sym typeface="Century Gothic"/>
              </a:rPr>
              <a:t>Microbes can come from the air, moisture or during tank filling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1235E0-3A86-4717-8632-AC3E6D2AF9FF}"/>
              </a:ext>
            </a:extLst>
          </p:cNvPr>
          <p:cNvSpPr txBox="1"/>
          <p:nvPr/>
        </p:nvSpPr>
        <p:spPr>
          <a:xfrm>
            <a:off x="1135555" y="1179283"/>
            <a:ext cx="99208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  <a:sym typeface="Century Gothic"/>
              </a:rPr>
              <a:t>Biomass: Microbes can multiply from one cell to 246,000 in six hours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FC8854-99C8-4A96-892A-CD8EB8AA279F}"/>
              </a:ext>
            </a:extLst>
          </p:cNvPr>
          <p:cNvSpPr txBox="1"/>
          <p:nvPr/>
        </p:nvSpPr>
        <p:spPr>
          <a:xfrm>
            <a:off x="355497" y="186123"/>
            <a:ext cx="88168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Diesel Contamination - Effects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0004A2-9C96-4845-8E68-AEF2BE82E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43" y="2427415"/>
            <a:ext cx="3987919" cy="2790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4862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18B635-C8B3-4D46-AB02-70209800A32F}"/>
              </a:ext>
            </a:extLst>
          </p:cNvPr>
          <p:cNvSpPr txBox="1"/>
          <p:nvPr/>
        </p:nvSpPr>
        <p:spPr>
          <a:xfrm>
            <a:off x="248574" y="2440268"/>
            <a:ext cx="6094520" cy="19774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  <a:sym typeface="Century Gothic"/>
              </a:rPr>
              <a:t>Bacteria excrete acids that can corrode metal parts</a:t>
            </a:r>
            <a:endParaRPr lang="en-US" sz="2400" dirty="0">
              <a:solidFill>
                <a:srgbClr val="3F3F3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entury Gothic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entury Gothic"/>
              <a:cs typeface="Times New Roman" panose="02020603050405020304" pitchFamily="18" charset="0"/>
              <a:sym typeface="Century Gothic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  <a:sym typeface="Century Gothic"/>
              </a:rPr>
              <a:t>Fuel tanks, pipes, injectors, injector pumps &amp; fuel lines can be severely damaged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168948-2B3D-464C-A08D-958EE7635A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79" b="3717"/>
          <a:stretch/>
        </p:blipFill>
        <p:spPr>
          <a:xfrm>
            <a:off x="6485969" y="1533525"/>
            <a:ext cx="5320109" cy="412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2DBA99-B189-420B-8FC1-87E9320EE8D4}"/>
              </a:ext>
            </a:extLst>
          </p:cNvPr>
          <p:cNvSpPr txBox="1"/>
          <p:nvPr/>
        </p:nvSpPr>
        <p:spPr>
          <a:xfrm>
            <a:off x="248574" y="241183"/>
            <a:ext cx="88168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Diesel Contamination - Effects </a:t>
            </a:r>
          </a:p>
        </p:txBody>
      </p:sp>
    </p:spTree>
    <p:extLst>
      <p:ext uri="{BB962C8B-B14F-4D97-AF65-F5344CB8AC3E}">
        <p14:creationId xmlns:p14="http://schemas.microsoft.com/office/powerpoint/2010/main" val="3574341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23672B-ABFA-481C-8249-63F138F64817}"/>
              </a:ext>
            </a:extLst>
          </p:cNvPr>
          <p:cNvSpPr txBox="1"/>
          <p:nvPr/>
        </p:nvSpPr>
        <p:spPr>
          <a:xfrm>
            <a:off x="1784679" y="3130248"/>
            <a:ext cx="8622642" cy="25545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270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tabLst/>
              <a:defRPr/>
            </a:pPr>
            <a:r>
              <a:rPr kumimoji="0" lang="en-US" sz="32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1. In-field Sampling &amp; Testing</a:t>
            </a:r>
          </a:p>
          <a:p>
            <a:pPr marL="1270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tabLst/>
              <a:defRPr/>
            </a:pPr>
            <a:endParaRPr kumimoji="0" lang="en-US" sz="320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entury Gothic"/>
            </a:endParaRPr>
          </a:p>
          <a:p>
            <a:pPr marL="1270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tabLst/>
              <a:defRPr/>
            </a:pPr>
            <a:r>
              <a:rPr kumimoji="0" lang="en-US" sz="32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entury Gothic"/>
              </a:rPr>
              <a:t>2. Chemical Treatment</a:t>
            </a:r>
          </a:p>
          <a:p>
            <a:pPr marL="1270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tabLst/>
              <a:defRPr/>
            </a:pPr>
            <a:endParaRPr kumimoji="0" lang="en-US" sz="320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entury Gothic"/>
            </a:endParaRPr>
          </a:p>
          <a:p>
            <a:pPr marL="1270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tabLst/>
              <a:defRPr/>
            </a:pPr>
            <a:r>
              <a:rPr kumimoji="0" lang="en-US" sz="32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entury Gothic"/>
              </a:rPr>
              <a:t>3. Mechanical Tank Cleaning &amp; Fuel Filtration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9E9E4A-FEE1-46E4-AB75-F83D478456F3}"/>
              </a:ext>
            </a:extLst>
          </p:cNvPr>
          <p:cNvSpPr txBox="1"/>
          <p:nvPr/>
        </p:nvSpPr>
        <p:spPr>
          <a:xfrm>
            <a:off x="1920166" y="1173207"/>
            <a:ext cx="83516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  <a:sym typeface="Century Gothic"/>
              </a:rPr>
              <a:t>Three Components of Managing Fuel Quality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17348D-E552-4A77-9B0B-00D9EEC84ADF}"/>
              </a:ext>
            </a:extLst>
          </p:cNvPr>
          <p:cNvSpPr txBox="1"/>
          <p:nvPr/>
        </p:nvSpPr>
        <p:spPr>
          <a:xfrm>
            <a:off x="248574" y="241183"/>
            <a:ext cx="88168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Diesel Contamination – Best Practices </a:t>
            </a:r>
          </a:p>
        </p:txBody>
      </p:sp>
    </p:spTree>
    <p:extLst>
      <p:ext uri="{BB962C8B-B14F-4D97-AF65-F5344CB8AC3E}">
        <p14:creationId xmlns:p14="http://schemas.microsoft.com/office/powerpoint/2010/main" val="649457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9220D-AF13-4452-9F5F-6C70BFFD3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0127" y="2050741"/>
            <a:ext cx="8291745" cy="3222595"/>
          </a:xfrm>
          <a:solidFill>
            <a:srgbClr val="FF0000"/>
          </a:solidFill>
          <a:ln w="762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 Components of Fuel Maintenance</a:t>
            </a:r>
          </a:p>
          <a:p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Sampling and Testing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Chemical Treatments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Mechanical Remediation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0DAF2C-47B8-4288-9DB6-EF2C1931498D}"/>
              </a:ext>
            </a:extLst>
          </p:cNvPr>
          <p:cNvSpPr txBox="1"/>
          <p:nvPr/>
        </p:nvSpPr>
        <p:spPr>
          <a:xfrm>
            <a:off x="474129" y="137480"/>
            <a:ext cx="4941250" cy="707886"/>
          </a:xfrm>
          <a:prstGeom prst="rect">
            <a:avLst/>
          </a:prstGeom>
          <a:solidFill>
            <a:srgbClr val="FF0000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you Fuel Ready?</a:t>
            </a:r>
          </a:p>
        </p:txBody>
      </p:sp>
    </p:spTree>
    <p:extLst>
      <p:ext uri="{BB962C8B-B14F-4D97-AF65-F5344CB8AC3E}">
        <p14:creationId xmlns:p14="http://schemas.microsoft.com/office/powerpoint/2010/main" val="37962103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8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EBC4BE8-D7B1-4365-924C-101886E077C4}"/>
              </a:ext>
            </a:extLst>
          </p:cNvPr>
          <p:cNvSpPr txBox="1"/>
          <p:nvPr/>
        </p:nvSpPr>
        <p:spPr>
          <a:xfrm>
            <a:off x="3048740" y="1063012"/>
            <a:ext cx="60945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entury Gothic"/>
              </a:rPr>
              <a:t>Sampling &amp; Testing</a:t>
            </a:r>
            <a:endParaRPr kumimoji="0" lang="en-US" sz="40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585ED3-8E71-4263-86FE-ABCDD779BCB2}"/>
              </a:ext>
            </a:extLst>
          </p:cNvPr>
          <p:cNvSpPr txBox="1"/>
          <p:nvPr/>
        </p:nvSpPr>
        <p:spPr>
          <a:xfrm>
            <a:off x="248574" y="306281"/>
            <a:ext cx="88168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Diesel Contamination – Best Practices </a:t>
            </a:r>
          </a:p>
        </p:txBody>
      </p:sp>
      <p:pic>
        <p:nvPicPr>
          <p:cNvPr id="3074" name="Picture 2" descr="Bacon bomb fuel extraction from a fuel tank - YouTube">
            <a:extLst>
              <a:ext uri="{FF2B5EF4-FFF2-40B4-BE49-F238E27FC236}">
                <a16:creationId xmlns:a16="http://schemas.microsoft.com/office/drawing/2014/main" id="{29E0F327-1C46-43E8-B802-6944285AF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021" y="2109982"/>
            <a:ext cx="7137052" cy="4014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277 Series Bacon Bomb Bottom Samplers, Stainless Steel, Chrome Plated –  Petro Marine, Division of A&amp;M Industrial">
            <a:extLst>
              <a:ext uri="{FF2B5EF4-FFF2-40B4-BE49-F238E27FC236}">
                <a16:creationId xmlns:a16="http://schemas.microsoft.com/office/drawing/2014/main" id="{4146607C-1985-44DF-845E-3427F30A7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364" y="2109982"/>
            <a:ext cx="2797391" cy="4014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9826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8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B604AA-AB67-436E-986C-AF1B768CA87E}"/>
              </a:ext>
            </a:extLst>
          </p:cNvPr>
          <p:cNvSpPr txBox="1"/>
          <p:nvPr/>
        </p:nvSpPr>
        <p:spPr>
          <a:xfrm>
            <a:off x="570390" y="1929037"/>
            <a:ext cx="609452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Noto Sans Symbols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Sampling practices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ASTM D4057 vs. D7464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Noto Sans Symbols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Noto Sans Symbols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Bottom and 3-phase samples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Proper handling of instruments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Sterilization between samples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Temperature Control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Time Sensitive Testing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A06109-943E-45AD-BFEC-1322578A5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6882" y="2725443"/>
            <a:ext cx="3959441" cy="3959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1F56A1-0A08-4059-85C2-36B2990408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3990" y="1141244"/>
            <a:ext cx="5275556" cy="124798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2D1552-74C2-4F00-8B26-8B00983CB48B}"/>
              </a:ext>
            </a:extLst>
          </p:cNvPr>
          <p:cNvSpPr txBox="1"/>
          <p:nvPr/>
        </p:nvSpPr>
        <p:spPr>
          <a:xfrm>
            <a:off x="88776" y="162572"/>
            <a:ext cx="88168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Condition Monitoring &amp; Sampling - Mythologies</a:t>
            </a:r>
          </a:p>
        </p:txBody>
      </p:sp>
    </p:spTree>
    <p:extLst>
      <p:ext uri="{BB962C8B-B14F-4D97-AF65-F5344CB8AC3E}">
        <p14:creationId xmlns:p14="http://schemas.microsoft.com/office/powerpoint/2010/main" val="3562704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7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14F58-50DE-4E74-B643-B504DF843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907" y="11953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Suggested “Mission Critical” Testing Criteria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885A1-636E-45FC-B17E-453D91A89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869" y="1807869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Testing Consists Of…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D86 Distillation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D93 Flash Point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D130 Copper Strip Corrosion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D287/D4052 API Gravity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D976 Cetane Index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D2709 Water &amp; Sediment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D6304/D7546 Water by Karl Fischer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D2622/D5453/D7035 Sulfur Content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B901CB-4FCD-4096-9C64-A7E574801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4144" y="2387307"/>
            <a:ext cx="5076825" cy="300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8838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3F9051-93D9-47D4-ADE1-3D6DE002E4A8}"/>
              </a:ext>
            </a:extLst>
          </p:cNvPr>
          <p:cNvSpPr txBox="1"/>
          <p:nvPr/>
        </p:nvSpPr>
        <p:spPr>
          <a:xfrm>
            <a:off x="414244" y="187721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Testing Methods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3221F5-CE40-412E-BC16-01141D7BF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1879" y="5381374"/>
            <a:ext cx="1734511" cy="13051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8E2979-0179-470A-8BB5-0FF947BCB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654" y="971142"/>
            <a:ext cx="7848616" cy="5628116"/>
          </a:xfrm>
          <a:prstGeom prst="rect">
            <a:avLst/>
          </a:prstGeom>
        </p:spPr>
      </p:pic>
      <p:pic>
        <p:nvPicPr>
          <p:cNvPr id="11" name="image47.jpg">
            <a:extLst>
              <a:ext uri="{FF2B5EF4-FFF2-40B4-BE49-F238E27FC236}">
                <a16:creationId xmlns:a16="http://schemas.microsoft.com/office/drawing/2014/main" id="{267EF32D-FAE2-4FCB-861D-8AB4CBC65580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9561879" y="3833149"/>
            <a:ext cx="1734510" cy="1453225"/>
          </a:xfrm>
          <a:prstGeom prst="rect">
            <a:avLst/>
          </a:prstGeom>
          <a:ln/>
        </p:spPr>
      </p:pic>
      <p:pic>
        <p:nvPicPr>
          <p:cNvPr id="12" name="image17.jpg">
            <a:extLst>
              <a:ext uri="{FF2B5EF4-FFF2-40B4-BE49-F238E27FC236}">
                <a16:creationId xmlns:a16="http://schemas.microsoft.com/office/drawing/2014/main" id="{C0183F0B-FD01-48A5-9591-AC5E63C1B01C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9561878" y="2372825"/>
            <a:ext cx="1734511" cy="1446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942DEE-F070-42FD-A5EF-96E16106A0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1266" y="510886"/>
            <a:ext cx="3115733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3142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8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75DF3F0-FFCB-4CD9-AC25-9ABBC9FBC9E8}"/>
              </a:ext>
            </a:extLst>
          </p:cNvPr>
          <p:cNvSpPr txBox="1"/>
          <p:nvPr/>
        </p:nvSpPr>
        <p:spPr>
          <a:xfrm>
            <a:off x="2903478" y="2967335"/>
            <a:ext cx="6385043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Chemical Solutions</a:t>
            </a:r>
          </a:p>
        </p:txBody>
      </p:sp>
    </p:spTree>
    <p:extLst>
      <p:ext uri="{BB962C8B-B14F-4D97-AF65-F5344CB8AC3E}">
        <p14:creationId xmlns:p14="http://schemas.microsoft.com/office/powerpoint/2010/main" val="14333803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19F00-406C-457F-93FB-B28D2BAE7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510" y="23177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Bellicide</a:t>
            </a:r>
            <a:b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Biocide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38E903-8F50-4FF7-B7A0-AF86CEBA9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535" y="2461216"/>
            <a:ext cx="6383690" cy="333598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0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Choosing the right biocide is </a:t>
            </a:r>
            <a:r>
              <a:rPr lang="en-US" sz="4000" i="1" u="sng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important</a:t>
            </a:r>
            <a:r>
              <a:rPr lang="en-US" sz="40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Solving bacteria and fungus problems is serious business. It’s important to make the right decision.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604344-CA9B-4385-A2CB-032BDD303D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7"/>
          <a:stretch/>
        </p:blipFill>
        <p:spPr>
          <a:xfrm>
            <a:off x="7419975" y="292691"/>
            <a:ext cx="3475701" cy="654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5575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B6275-9D38-4FBB-A646-CDBF835ED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355" y="425763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DFS Plus and Demulsified EB</a:t>
            </a:r>
            <a:b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Control Chemistry</a:t>
            </a:r>
            <a:b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9E94E5-4977-4459-8E68-D269B8590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775" y="1751326"/>
            <a:ext cx="7248895" cy="458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420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C78170-4A77-4E92-B796-A4FA107D1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797" y="471657"/>
            <a:ext cx="2785589" cy="596589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F6E02CF-B5AD-4CF8-9B97-45973112A402}"/>
              </a:ext>
            </a:extLst>
          </p:cNvPr>
          <p:cNvSpPr txBox="1">
            <a:spLocks/>
          </p:cNvSpPr>
          <p:nvPr/>
        </p:nvSpPr>
        <p:spPr>
          <a:xfrm>
            <a:off x="838200" y="47165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Bell SDF</a:t>
            </a:r>
          </a:p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Sludge Dispersant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6FF8E8-1E33-432B-B90C-D9518C8DCE83}"/>
              </a:ext>
            </a:extLst>
          </p:cNvPr>
          <p:cNvSpPr txBox="1">
            <a:spLocks/>
          </p:cNvSpPr>
          <p:nvPr/>
        </p:nvSpPr>
        <p:spPr>
          <a:xfrm>
            <a:off x="838200" y="2449395"/>
            <a:ext cx="5956823" cy="33359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4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Sludge dispersants are an important tool for the health of your stored fuels. </a:t>
            </a:r>
          </a:p>
        </p:txBody>
      </p:sp>
    </p:spTree>
    <p:extLst>
      <p:ext uri="{BB962C8B-B14F-4D97-AF65-F5344CB8AC3E}">
        <p14:creationId xmlns:p14="http://schemas.microsoft.com/office/powerpoint/2010/main" val="41020426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B8C9D-E923-444B-B8F1-2E0BC47E4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524" y="161206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Dee Zol Life &amp; Bio Dee-Zol Life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Stabilizer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99359C-CEFE-4E60-8EBA-29709EE7D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250" y="365125"/>
            <a:ext cx="2243415" cy="6331669"/>
          </a:xfrm>
          <a:prstGeom prst="rect">
            <a:avLst/>
          </a:prstGeom>
        </p:spPr>
      </p:pic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BF5A4D5E-5978-4A94-9F48-42E0FDAE0D69}"/>
              </a:ext>
            </a:extLst>
          </p:cNvPr>
          <p:cNvSpPr txBox="1">
            <a:spLocks/>
          </p:cNvSpPr>
          <p:nvPr/>
        </p:nvSpPr>
        <p:spPr>
          <a:xfrm>
            <a:off x="838200" y="2276181"/>
            <a:ext cx="6543675" cy="33359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Fuel stabilizers are </a:t>
            </a:r>
            <a:r>
              <a:rPr lang="en-US" sz="4000" i="1" u="sng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essential</a:t>
            </a:r>
            <a:r>
              <a:rPr lang="en-US" sz="40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for stored fuel health. When it comes to stability improvers for diesel fuels, there are lots of options to consider. </a:t>
            </a:r>
          </a:p>
        </p:txBody>
      </p:sp>
    </p:spTree>
    <p:extLst>
      <p:ext uri="{BB962C8B-B14F-4D97-AF65-F5344CB8AC3E}">
        <p14:creationId xmlns:p14="http://schemas.microsoft.com/office/powerpoint/2010/main" val="11763866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E4C24-4C16-42C1-B1F8-DE5BC791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67" y="384169"/>
            <a:ext cx="4543959" cy="1622321"/>
          </a:xfrm>
        </p:spPr>
        <p:txBody>
          <a:bodyPr>
            <a:normAutofit/>
          </a:bodyPr>
          <a:lstStyle/>
          <a:p>
            <a:pPr algn="ctr"/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Chemical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6CADA-3484-43E3-9E6C-B8203ACE9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430" y="2208462"/>
            <a:ext cx="4121032" cy="2567233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Cold Flow Improver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 - Tane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Dee-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Zol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 Dee Zol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Ethanol Defense</a:t>
            </a:r>
          </a:p>
          <a:p>
            <a:endParaRPr lang="en-US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494ED8-41E9-417E-BB81-16F6A0770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862" y="2208462"/>
            <a:ext cx="6019331" cy="243782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61419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CEC73-2A72-4A8E-A8C4-872EA7D9A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193" y="398156"/>
            <a:ext cx="10515600" cy="45162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Diesel Contamination – 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BA019-8416-43CC-A8C8-8E4995571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406" y="1244328"/>
            <a:ext cx="11135188" cy="16100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Ongoing fuel quality management is essential to ensure operations aren’t impacted by contamination.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3EB1B7-C00A-4CEA-939D-2145F7E62BB1}"/>
              </a:ext>
            </a:extLst>
          </p:cNvPr>
          <p:cNvSpPr txBox="1"/>
          <p:nvPr/>
        </p:nvSpPr>
        <p:spPr>
          <a:xfrm>
            <a:off x="403193" y="2924444"/>
            <a:ext cx="7853039" cy="16466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  <a:sym typeface="Century Gothic"/>
              </a:rPr>
              <a:t>Why Contamination Occurs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▪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  <a:sym typeface="Century Gothic"/>
              </a:rPr>
              <a:t>Effects of Contamination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▪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  <a:sym typeface="Century Gothic"/>
              </a:rPr>
              <a:t>Best Practices: 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entury Gothic"/>
              </a:rPr>
              <a:t>emediation &amp; Prevention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entury Gothic"/>
              <a:cs typeface="Times New Roman" panose="02020603050405020304" pitchFamily="18" charset="0"/>
              <a:sym typeface="Century Gothic"/>
            </a:endParaRPr>
          </a:p>
        </p:txBody>
      </p:sp>
      <p:pic>
        <p:nvPicPr>
          <p:cNvPr id="7" name="Graphic 6" descr="Question Mark">
            <a:extLst>
              <a:ext uri="{FF2B5EF4-FFF2-40B4-BE49-F238E27FC236}">
                <a16:creationId xmlns:a16="http://schemas.microsoft.com/office/drawing/2014/main" id="{CC4E398D-8D65-4864-8D0A-B524B653F5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08730">
            <a:off x="8692720" y="3193741"/>
            <a:ext cx="2567866" cy="256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666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99C4A4-9C91-4B54-A163-A7714EA59755}"/>
              </a:ext>
            </a:extLst>
          </p:cNvPr>
          <p:cNvSpPr txBox="1"/>
          <p:nvPr/>
        </p:nvSpPr>
        <p:spPr>
          <a:xfrm>
            <a:off x="838200" y="5852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Mechanical Remediation</a:t>
            </a:r>
          </a:p>
        </p:txBody>
      </p:sp>
      <p:pic>
        <p:nvPicPr>
          <p:cNvPr id="3" name="Picture 2" descr="A picture containing grass, truck, green, table&#10;&#10;Description automatically generated">
            <a:extLst>
              <a:ext uri="{FF2B5EF4-FFF2-40B4-BE49-F238E27FC236}">
                <a16:creationId xmlns:a16="http://schemas.microsoft.com/office/drawing/2014/main" id="{A59C788D-F366-4EE0-AF46-1F43C31420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8" r="9046" b="2"/>
          <a:stretch/>
        </p:blipFill>
        <p:spPr>
          <a:xfrm>
            <a:off x="6096000" y="2326352"/>
            <a:ext cx="5920082" cy="4320340"/>
          </a:xfrm>
          <a:prstGeom prst="rect">
            <a:avLst/>
          </a:prstGeom>
        </p:spPr>
      </p:pic>
      <p:graphicFrame>
        <p:nvGraphicFramePr>
          <p:cNvPr id="6" name="TextBox 2">
            <a:extLst>
              <a:ext uri="{FF2B5EF4-FFF2-40B4-BE49-F238E27FC236}">
                <a16:creationId xmlns:a16="http://schemas.microsoft.com/office/drawing/2014/main" id="{0504FDEF-1FAD-4A9E-B42A-17EF51F7CD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7986498"/>
              </p:ext>
            </p:extLst>
          </p:nvPr>
        </p:nvGraphicFramePr>
        <p:xfrm>
          <a:off x="548639" y="2612600"/>
          <a:ext cx="5131742" cy="3660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595457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4D05E5-6EA0-4692-8866-A24D05E3EAD8}"/>
              </a:ext>
            </a:extLst>
          </p:cNvPr>
          <p:cNvSpPr txBox="1"/>
          <p:nvPr/>
        </p:nvSpPr>
        <p:spPr>
          <a:xfrm>
            <a:off x="539916" y="742951"/>
            <a:ext cx="3926241" cy="4962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Real World Examples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kern="1200" dirty="0">
              <a:solidFill>
                <a:srgbClr val="FFFF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i="1" kern="12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Sweep  Treat  Aerate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84AD8F-538D-4FF0-B726-00BA23225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822" y="885280"/>
            <a:ext cx="6553545" cy="509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675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7EF1BD-D47F-414F-BB1A-7896F8F1AC9E}"/>
              </a:ext>
            </a:extLst>
          </p:cNvPr>
          <p:cNvSpPr txBox="1"/>
          <p:nvPr/>
        </p:nvSpPr>
        <p:spPr>
          <a:xfrm>
            <a:off x="742950" y="742951"/>
            <a:ext cx="3476625" cy="4962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Real World Examples</a:t>
            </a:r>
          </a:p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Full Filtration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0BF44A-21C2-45DB-A039-F23A192F2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822" y="1466907"/>
            <a:ext cx="6553545" cy="393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3523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5A3202-1EEA-4F3E-A49B-5CC913D0D7A7}"/>
              </a:ext>
            </a:extLst>
          </p:cNvPr>
          <p:cNvSpPr txBox="1"/>
          <p:nvPr/>
        </p:nvSpPr>
        <p:spPr>
          <a:xfrm>
            <a:off x="742950" y="742951"/>
            <a:ext cx="3476625" cy="4962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Real World Examples</a:t>
            </a:r>
          </a:p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Phase Separation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305A77-6811-482C-97B7-FEF5B1D7A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822" y="962789"/>
            <a:ext cx="6553545" cy="494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9578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7C813D-9101-4BC6-A760-33B5739634DE}"/>
              </a:ext>
            </a:extLst>
          </p:cNvPr>
          <p:cNvSpPr txBox="1"/>
          <p:nvPr/>
        </p:nvSpPr>
        <p:spPr>
          <a:xfrm>
            <a:off x="1431848" y="216757"/>
            <a:ext cx="8771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Time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AC09BA-8224-47D0-8CBE-CFE1D51E5EA1}"/>
              </a:ext>
            </a:extLst>
          </p:cNvPr>
          <p:cNvSpPr txBox="1"/>
          <p:nvPr/>
        </p:nvSpPr>
        <p:spPr>
          <a:xfrm>
            <a:off x="4655714" y="1239748"/>
            <a:ext cx="3650086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F26911-79C9-401B-B2EC-D1020DBA671D}"/>
              </a:ext>
            </a:extLst>
          </p:cNvPr>
          <p:cNvSpPr txBox="1"/>
          <p:nvPr/>
        </p:nvSpPr>
        <p:spPr>
          <a:xfrm>
            <a:off x="199747" y="2280547"/>
            <a:ext cx="750163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Bill Diver</a:t>
            </a:r>
          </a:p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bdiver@bellperformance.net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Phone: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407-831-5021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Fuel Storage Issues Explained: Why Stored Fuel is Easily Contaminated">
            <a:extLst>
              <a:ext uri="{FF2B5EF4-FFF2-40B4-BE49-F238E27FC236}">
                <a16:creationId xmlns:a16="http://schemas.microsoft.com/office/drawing/2014/main" id="{29F6FBDC-5B46-4D4F-A632-E52B47147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618" y="2844588"/>
            <a:ext cx="5826483" cy="2354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680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20111-8DC1-4398-9048-7276583BC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2011"/>
            <a:ext cx="10515600" cy="63805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Contamination Occurs?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80EAC-EA57-49A4-ACEB-4E53C4C22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buClr>
                <a:srgbClr val="002060"/>
              </a:buClr>
              <a:buSzPts val="2000"/>
            </a:pPr>
            <a:r>
              <a:rPr lang="en-US" sz="2800" b="0" i="0" u="none" strike="noStrike" cap="none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  <a:sym typeface="Century Gothic"/>
              </a:rPr>
              <a:t>Quality of Crude </a:t>
            </a:r>
          </a:p>
          <a:p>
            <a:pPr marL="584200" indent="-457200">
              <a:spcBef>
                <a:spcPts val="400"/>
              </a:spcBef>
              <a:buClr>
                <a:srgbClr val="002060"/>
              </a:buClr>
              <a:buSzPts val="2000"/>
            </a:pPr>
            <a:endParaRPr lang="en-US" sz="2800" b="0" i="0" u="none" strike="noStrike" cap="none" dirty="0">
              <a:latin typeface="Times New Roman" panose="02020603050405020304" pitchFamily="18" charset="0"/>
              <a:ea typeface="Century Gothic"/>
              <a:cs typeface="Times New Roman" panose="02020603050405020304" pitchFamily="18" charset="0"/>
              <a:sym typeface="Century Gothic"/>
            </a:endParaRPr>
          </a:p>
          <a:p>
            <a:pPr>
              <a:spcBef>
                <a:spcPts val="400"/>
              </a:spcBef>
              <a:buClr>
                <a:srgbClr val="002060"/>
              </a:buClr>
              <a:buSzPts val="2000"/>
            </a:pPr>
            <a:r>
              <a:rPr lang="en-US" sz="2800" b="0" i="0" u="none" strike="noStrike" cap="none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  <a:sym typeface="Century Gothic"/>
              </a:rPr>
              <a:t>Advanced Refining Process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84200" indent="-457200">
              <a:spcBef>
                <a:spcPts val="400"/>
              </a:spcBef>
              <a:buClr>
                <a:srgbClr val="002060"/>
              </a:buClr>
              <a:buSzPts val="2000"/>
            </a:pPr>
            <a:endParaRPr lang="en-US" sz="2800" b="0" i="0" u="none" strike="noStrike" cap="none" dirty="0">
              <a:latin typeface="Times New Roman" panose="02020603050405020304" pitchFamily="18" charset="0"/>
              <a:ea typeface="Century Gothic"/>
              <a:cs typeface="Times New Roman" panose="02020603050405020304" pitchFamily="18" charset="0"/>
              <a:sym typeface="Century Gothic"/>
            </a:endParaRPr>
          </a:p>
          <a:p>
            <a:pPr>
              <a:spcBef>
                <a:spcPts val="400"/>
              </a:spcBef>
              <a:buClr>
                <a:srgbClr val="002060"/>
              </a:buClr>
              <a:buSzPts val="2000"/>
            </a:pPr>
            <a:r>
              <a:rPr lang="en-US" sz="2800" b="0" i="0" u="none" strike="noStrike" cap="none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  <a:sym typeface="Century Gothic"/>
              </a:rPr>
              <a:t>Government Regulation: Advent of ULSD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84200" indent="-457200">
              <a:spcBef>
                <a:spcPts val="400"/>
              </a:spcBef>
              <a:buClr>
                <a:srgbClr val="002060"/>
              </a:buClr>
              <a:buSzPts val="2000"/>
            </a:pPr>
            <a:endParaRPr lang="en-US" sz="2800" b="0" i="0" u="none" strike="noStrike" cap="none" dirty="0">
              <a:latin typeface="Times New Roman" panose="02020603050405020304" pitchFamily="18" charset="0"/>
              <a:ea typeface="Century Gothic"/>
              <a:cs typeface="Times New Roman" panose="02020603050405020304" pitchFamily="18" charset="0"/>
              <a:sym typeface="Century Gothic"/>
            </a:endParaRPr>
          </a:p>
          <a:p>
            <a:pPr>
              <a:spcBef>
                <a:spcPts val="400"/>
              </a:spcBef>
              <a:buClr>
                <a:srgbClr val="002060"/>
              </a:buClr>
              <a:buSzPts val="2000"/>
            </a:pPr>
            <a:r>
              <a:rPr lang="en-US" sz="2800" b="0" i="0" u="none" strike="noStrike" cap="none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  <a:sym typeface="Century Gothic"/>
              </a:rPr>
              <a:t>Water Intrusion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84200" indent="-457200">
              <a:spcBef>
                <a:spcPts val="400"/>
              </a:spcBef>
              <a:buClr>
                <a:srgbClr val="002060"/>
              </a:buClr>
              <a:buSzPts val="2000"/>
            </a:pPr>
            <a:endParaRPr lang="en-US" sz="2800" b="0" i="0" u="none" strike="noStrike" cap="none" dirty="0">
              <a:latin typeface="Times New Roman" panose="02020603050405020304" pitchFamily="18" charset="0"/>
              <a:ea typeface="Century Gothic"/>
              <a:cs typeface="Times New Roman" panose="02020603050405020304" pitchFamily="18" charset="0"/>
              <a:sym typeface="Century Gothic"/>
            </a:endParaRPr>
          </a:p>
          <a:p>
            <a:pPr>
              <a:spcBef>
                <a:spcPts val="400"/>
              </a:spcBef>
              <a:buClr>
                <a:srgbClr val="002060"/>
              </a:buClr>
              <a:buSzPts val="2000"/>
            </a:pPr>
            <a:r>
              <a:rPr lang="en-US" sz="2800" b="0" i="0" u="none" strike="noStrike" cap="none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  <a:sym typeface="Century Gothic"/>
              </a:rPr>
              <a:t>Introduction of Bio-Diesel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781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91688-881B-45E3-878E-0808639D7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74650"/>
            <a:ext cx="10515600" cy="61141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Contamination Occurs - Quality of Crude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34C64C-4BFB-48C3-847E-7DE0D2F62D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7468" y="2623148"/>
            <a:ext cx="4584482" cy="343594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8B2C59-4FCF-4A05-A0E6-DC2E67B597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0004" y="2688004"/>
            <a:ext cx="4491483" cy="33710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2FFD06-0304-4C52-BA34-526F1A4E65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0166" y="3533314"/>
            <a:ext cx="579170" cy="16566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9B706C-6427-46C4-8276-2D0A6BCCB6C7}"/>
              </a:ext>
            </a:extLst>
          </p:cNvPr>
          <p:cNvSpPr txBox="1"/>
          <p:nvPr/>
        </p:nvSpPr>
        <p:spPr>
          <a:xfrm>
            <a:off x="5336635" y="2287894"/>
            <a:ext cx="20254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Crude Quality</a:t>
            </a:r>
          </a:p>
        </p:txBody>
      </p:sp>
    </p:spTree>
    <p:extLst>
      <p:ext uri="{BB962C8B-B14F-4D97-AF65-F5344CB8AC3E}">
        <p14:creationId xmlns:p14="http://schemas.microsoft.com/office/powerpoint/2010/main" val="4162900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920A80-DF68-4F95-AB97-921565FF7D5A}"/>
              </a:ext>
            </a:extLst>
          </p:cNvPr>
          <p:cNvSpPr txBox="1"/>
          <p:nvPr/>
        </p:nvSpPr>
        <p:spPr>
          <a:xfrm>
            <a:off x="153261" y="2395408"/>
            <a:ext cx="6094520" cy="267765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Strict specifications and goal to produce as much fuel at lowest cost creates unstable fuel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Mostly distillation &lt; 2006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catalysts introduced after 2006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Hydrocracking / hydrodesulfurization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49534E-4E83-4494-8F32-6F9335DE0B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19"/>
          <a:stretch/>
        </p:blipFill>
        <p:spPr>
          <a:xfrm>
            <a:off x="6361727" y="1771650"/>
            <a:ext cx="5677012" cy="3838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7A5BBB5-66AB-4A98-A09C-338624E40F3E}"/>
              </a:ext>
            </a:extLst>
          </p:cNvPr>
          <p:cNvSpPr txBox="1">
            <a:spLocks/>
          </p:cNvSpPr>
          <p:nvPr/>
        </p:nvSpPr>
        <p:spPr>
          <a:xfrm>
            <a:off x="285750" y="382499"/>
            <a:ext cx="10515600" cy="611419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Contamination Occurs – Advanced Refining Process</a:t>
            </a:r>
          </a:p>
        </p:txBody>
      </p:sp>
    </p:spTree>
    <p:extLst>
      <p:ext uri="{BB962C8B-B14F-4D97-AF65-F5344CB8AC3E}">
        <p14:creationId xmlns:p14="http://schemas.microsoft.com/office/powerpoint/2010/main" val="1747539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539DE271-13EB-4DBE-B90C-6A82AABBA1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20" r="2528" b="8959"/>
          <a:stretch/>
        </p:blipFill>
        <p:spPr>
          <a:xfrm>
            <a:off x="3523485" y="10"/>
            <a:ext cx="8668512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8C5315-5499-46AD-8CF5-8B49160E8779}"/>
              </a:ext>
            </a:extLst>
          </p:cNvPr>
          <p:cNvSpPr txBox="1"/>
          <p:nvPr/>
        </p:nvSpPr>
        <p:spPr>
          <a:xfrm>
            <a:off x="29984" y="1018416"/>
            <a:ext cx="3493501" cy="30930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2006 EPA Clean Air Act: Required sulfur in diesel fuel to be reduced to from 5000ppm to15ppm.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Contamination Occurs - ULSD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B3B92A-D799-4F4D-8E76-5E1EED6C006C}"/>
              </a:ext>
            </a:extLst>
          </p:cNvPr>
          <p:cNvSpPr txBox="1"/>
          <p:nvPr/>
        </p:nvSpPr>
        <p:spPr>
          <a:xfrm>
            <a:off x="233038" y="4815358"/>
            <a:ext cx="361099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Hydrodesulfurization removes chemistry essential to preventing microorganism growth. </a:t>
            </a:r>
          </a:p>
        </p:txBody>
      </p:sp>
    </p:spTree>
    <p:extLst>
      <p:ext uri="{BB962C8B-B14F-4D97-AF65-F5344CB8AC3E}">
        <p14:creationId xmlns:p14="http://schemas.microsoft.com/office/powerpoint/2010/main" val="42680484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A340B8-FD4A-4265-AF34-816DC3FE6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1339" y="2466889"/>
            <a:ext cx="4200084" cy="28261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F2492B-470A-4AE8-8373-ADE2C8F6C6B7}"/>
              </a:ext>
            </a:extLst>
          </p:cNvPr>
          <p:cNvSpPr txBox="1"/>
          <p:nvPr/>
        </p:nvSpPr>
        <p:spPr>
          <a:xfrm>
            <a:off x="379612" y="2725799"/>
            <a:ext cx="6094520" cy="23083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sulfur and unstable fuel creates environment for microbial contamination and quick degradation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Microbes degrade fuel quality, advance tank and advance corrosion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46DEDF-6F74-4B29-9C78-4BE85CAF5EA5}"/>
              </a:ext>
            </a:extLst>
          </p:cNvPr>
          <p:cNvSpPr txBox="1"/>
          <p:nvPr/>
        </p:nvSpPr>
        <p:spPr>
          <a:xfrm>
            <a:off x="2880618" y="1220961"/>
            <a:ext cx="64307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a new issue, but a new problem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D1AE41A-98B8-4742-B24E-6965E30F95BC}"/>
              </a:ext>
            </a:extLst>
          </p:cNvPr>
          <p:cNvSpPr txBox="1">
            <a:spLocks/>
          </p:cNvSpPr>
          <p:nvPr/>
        </p:nvSpPr>
        <p:spPr>
          <a:xfrm>
            <a:off x="312937" y="234643"/>
            <a:ext cx="10515600" cy="611419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Contamination Occurs – Water Intrusion</a:t>
            </a:r>
          </a:p>
        </p:txBody>
      </p:sp>
    </p:spTree>
    <p:extLst>
      <p:ext uri="{BB962C8B-B14F-4D97-AF65-F5344CB8AC3E}">
        <p14:creationId xmlns:p14="http://schemas.microsoft.com/office/powerpoint/2010/main" val="296682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78A455-7960-4A9B-987C-D20B0C85A3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32"/>
          <a:stretch/>
        </p:blipFill>
        <p:spPr>
          <a:xfrm>
            <a:off x="8189192" y="3857625"/>
            <a:ext cx="3752494" cy="2754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31488D-FB68-455D-BACE-867B540CE4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1093" y="1006286"/>
            <a:ext cx="2968693" cy="2398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7CF3A5-BA97-4E99-9147-8BD8B50EE5A6}"/>
              </a:ext>
            </a:extLst>
          </p:cNvPr>
          <p:cNvSpPr txBox="1"/>
          <p:nvPr/>
        </p:nvSpPr>
        <p:spPr>
          <a:xfrm>
            <a:off x="920794" y="1599873"/>
            <a:ext cx="60960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Water in Fuel from the Refinery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Condensation Formed on Tank Walls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Tank Vents, Expose Fuel to Humidity &amp; Water Absorption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from Fuel Distributor Tanker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Spill Buckets Full of Water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D78079-1E4C-4048-A2CF-A856C53A6C11}"/>
              </a:ext>
            </a:extLst>
          </p:cNvPr>
          <p:cNvSpPr txBox="1"/>
          <p:nvPr/>
        </p:nvSpPr>
        <p:spPr>
          <a:xfrm>
            <a:off x="376944" y="359955"/>
            <a:ext cx="68779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Intrusion – How?</a:t>
            </a:r>
          </a:p>
        </p:txBody>
      </p:sp>
    </p:spTree>
    <p:extLst>
      <p:ext uri="{BB962C8B-B14F-4D97-AF65-F5344CB8AC3E}">
        <p14:creationId xmlns:p14="http://schemas.microsoft.com/office/powerpoint/2010/main" val="36142326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793</Words>
  <Application>Microsoft Office PowerPoint</Application>
  <PresentationFormat>Widescreen</PresentationFormat>
  <Paragraphs>181</Paragraphs>
  <Slides>34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Noto Sans Symbols</vt:lpstr>
      <vt:lpstr>Times New Roman</vt:lpstr>
      <vt:lpstr>Office Theme</vt:lpstr>
      <vt:lpstr>PowerPoint Presentation</vt:lpstr>
      <vt:lpstr>PowerPoint Presentation</vt:lpstr>
      <vt:lpstr>Diesel Contamination – Why?</vt:lpstr>
      <vt:lpstr>Why Contamination Occurs? </vt:lpstr>
      <vt:lpstr>Why Contamination Occurs - Quality of Crude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Suggested “Mission Critical” Testing Criteria </vt:lpstr>
      <vt:lpstr>PowerPoint Presentation</vt:lpstr>
      <vt:lpstr>PowerPoint Presentation</vt:lpstr>
      <vt:lpstr>Bellicide Biocide</vt:lpstr>
      <vt:lpstr> DFS Plus and Demulsified EB Water Control Chemistry  </vt:lpstr>
      <vt:lpstr>PowerPoint Presentation</vt:lpstr>
      <vt:lpstr>Dee Zol Life &amp; Bio Dee-Zol Life Stabilizer</vt:lpstr>
      <vt:lpstr>Additional Chemical Solutions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Diver</dc:creator>
  <cp:lastModifiedBy>Bell Chem</cp:lastModifiedBy>
  <cp:revision>4</cp:revision>
  <dcterms:created xsi:type="dcterms:W3CDTF">2020-11-10T21:33:39Z</dcterms:created>
  <dcterms:modified xsi:type="dcterms:W3CDTF">2023-05-12T15:16:45Z</dcterms:modified>
</cp:coreProperties>
</file>