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2"/>
  </p:notesMasterIdLst>
  <p:sldIdLst>
    <p:sldId id="256" r:id="rId2"/>
    <p:sldId id="373" r:id="rId3"/>
    <p:sldId id="372" r:id="rId4"/>
    <p:sldId id="446" r:id="rId5"/>
    <p:sldId id="447" r:id="rId6"/>
    <p:sldId id="448" r:id="rId7"/>
    <p:sldId id="450" r:id="rId8"/>
    <p:sldId id="449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62" r:id="rId17"/>
    <p:sldId id="458" r:id="rId18"/>
    <p:sldId id="459" r:id="rId19"/>
    <p:sldId id="460" r:id="rId20"/>
    <p:sldId id="463" r:id="rId21"/>
    <p:sldId id="519" r:id="rId22"/>
    <p:sldId id="464" r:id="rId23"/>
    <p:sldId id="520" r:id="rId24"/>
    <p:sldId id="522" r:id="rId25"/>
    <p:sldId id="480" r:id="rId26"/>
    <p:sldId id="469" r:id="rId27"/>
    <p:sldId id="465" r:id="rId28"/>
    <p:sldId id="468" r:id="rId29"/>
    <p:sldId id="471" r:id="rId30"/>
    <p:sldId id="466" r:id="rId31"/>
    <p:sldId id="470" r:id="rId32"/>
    <p:sldId id="467" r:id="rId33"/>
    <p:sldId id="461" r:id="rId34"/>
    <p:sldId id="477" r:id="rId35"/>
    <p:sldId id="472" r:id="rId36"/>
    <p:sldId id="479" r:id="rId37"/>
    <p:sldId id="478" r:id="rId38"/>
    <p:sldId id="473" r:id="rId39"/>
    <p:sldId id="474" r:id="rId40"/>
    <p:sldId id="482" r:id="rId41"/>
    <p:sldId id="484" r:id="rId42"/>
    <p:sldId id="475" r:id="rId43"/>
    <p:sldId id="483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76" r:id="rId52"/>
    <p:sldId id="492" r:id="rId53"/>
    <p:sldId id="493" r:id="rId54"/>
    <p:sldId id="494" r:id="rId55"/>
    <p:sldId id="495" r:id="rId56"/>
    <p:sldId id="496" r:id="rId57"/>
    <p:sldId id="509" r:id="rId58"/>
    <p:sldId id="497" r:id="rId59"/>
    <p:sldId id="512" r:id="rId60"/>
    <p:sldId id="507" r:id="rId61"/>
    <p:sldId id="498" r:id="rId62"/>
    <p:sldId id="499" r:id="rId63"/>
    <p:sldId id="500" r:id="rId64"/>
    <p:sldId id="513" r:id="rId65"/>
    <p:sldId id="508" r:id="rId66"/>
    <p:sldId id="517" r:id="rId67"/>
    <p:sldId id="518" r:id="rId68"/>
    <p:sldId id="501" r:id="rId69"/>
    <p:sldId id="502" r:id="rId70"/>
    <p:sldId id="503" r:id="rId7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7805F-FD41-47D3-817A-856CB6682766}">
          <p14:sldIdLst>
            <p14:sldId id="256"/>
            <p14:sldId id="373"/>
            <p14:sldId id="372"/>
            <p14:sldId id="446"/>
            <p14:sldId id="447"/>
            <p14:sldId id="448"/>
            <p14:sldId id="450"/>
            <p14:sldId id="449"/>
            <p14:sldId id="451"/>
            <p14:sldId id="452"/>
            <p14:sldId id="453"/>
            <p14:sldId id="454"/>
            <p14:sldId id="455"/>
            <p14:sldId id="456"/>
            <p14:sldId id="457"/>
            <p14:sldId id="462"/>
            <p14:sldId id="458"/>
            <p14:sldId id="459"/>
            <p14:sldId id="460"/>
            <p14:sldId id="463"/>
            <p14:sldId id="519"/>
            <p14:sldId id="464"/>
            <p14:sldId id="520"/>
            <p14:sldId id="522"/>
            <p14:sldId id="480"/>
            <p14:sldId id="469"/>
            <p14:sldId id="465"/>
            <p14:sldId id="468"/>
            <p14:sldId id="471"/>
            <p14:sldId id="466"/>
            <p14:sldId id="470"/>
            <p14:sldId id="467"/>
            <p14:sldId id="461"/>
            <p14:sldId id="477"/>
            <p14:sldId id="472"/>
            <p14:sldId id="479"/>
            <p14:sldId id="478"/>
            <p14:sldId id="473"/>
            <p14:sldId id="474"/>
            <p14:sldId id="482"/>
            <p14:sldId id="484"/>
            <p14:sldId id="475"/>
            <p14:sldId id="483"/>
            <p14:sldId id="485"/>
            <p14:sldId id="486"/>
            <p14:sldId id="487"/>
            <p14:sldId id="488"/>
            <p14:sldId id="489"/>
            <p14:sldId id="490"/>
            <p14:sldId id="491"/>
            <p14:sldId id="476"/>
            <p14:sldId id="492"/>
            <p14:sldId id="493"/>
            <p14:sldId id="494"/>
            <p14:sldId id="495"/>
            <p14:sldId id="496"/>
            <p14:sldId id="509"/>
            <p14:sldId id="497"/>
            <p14:sldId id="512"/>
            <p14:sldId id="507"/>
            <p14:sldId id="498"/>
            <p14:sldId id="499"/>
            <p14:sldId id="500"/>
            <p14:sldId id="513"/>
            <p14:sldId id="508"/>
            <p14:sldId id="517"/>
            <p14:sldId id="518"/>
            <p14:sldId id="501"/>
            <p14:sldId id="502"/>
            <p14:sldId id="503"/>
          </p14:sldIdLst>
        </p14:section>
        <p14:section name="Untitled Section" id="{CD53E5ED-4D03-4A8C-8389-AFE247BAFDCA}">
          <p14:sldIdLst/>
        </p14:section>
        <p14:section name="Untitled Section" id="{581E54F0-08EF-4B98-B4D5-A96CE20169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AD"/>
    <a:srgbClr val="51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3761" autoAdjust="0"/>
  </p:normalViewPr>
  <p:slideViewPr>
    <p:cSldViewPr>
      <p:cViewPr>
        <p:scale>
          <a:sx n="100" d="100"/>
          <a:sy n="100" d="100"/>
        </p:scale>
        <p:origin x="-69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0EFF-5AFC-4D00-8285-7E968C63B5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94BC-8693-4A4F-AD79-0361B613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685"/>
          <p:cNvGrpSpPr/>
          <p:nvPr userDrawn="1"/>
        </p:nvGrpSpPr>
        <p:grpSpPr>
          <a:xfrm>
            <a:off x="2343426" y="114061"/>
            <a:ext cx="6648174" cy="3600689"/>
            <a:chOff x="1936020" y="1602512"/>
            <a:chExt cx="5408339" cy="3483679"/>
          </a:xfrm>
          <a:solidFill>
            <a:schemeClr val="bg1"/>
          </a:solidFill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3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4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5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6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7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8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9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0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1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2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3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4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5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1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2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3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4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5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6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8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1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2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4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5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6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7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8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9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0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1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6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7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8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9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0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1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2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3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4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7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8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9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0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1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2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3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4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5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6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7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8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9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7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8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9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0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1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2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3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4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5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6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7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8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9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0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1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2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3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4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5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6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7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8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9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0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1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2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3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4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5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6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7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8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9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0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1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2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3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4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5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6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7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8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9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0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1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2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3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4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5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6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7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8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9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0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1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2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3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4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5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6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7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8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9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0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1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2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3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4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5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6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7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8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9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0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1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2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3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4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5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6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7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8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9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0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1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2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3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4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5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6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7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8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9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0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1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2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3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4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5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6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7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8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9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0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1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2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3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4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5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6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7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8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9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0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1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2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3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4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5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6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7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8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9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0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1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2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3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4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5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6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7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8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9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0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1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2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3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4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5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6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7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8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9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0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1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2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3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4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5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6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7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8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9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0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1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2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3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4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5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6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7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8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9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2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3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4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5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6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7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8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9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0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1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2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3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4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5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6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7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8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9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3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5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6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7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8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9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0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1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2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3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4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5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6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7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8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9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0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1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2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3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4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5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6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7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8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9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0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1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2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3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4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5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6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7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8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9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0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1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2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3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4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5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6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7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8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9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0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1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2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3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4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5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6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7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8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9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0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1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2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3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4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5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6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7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8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9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0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1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2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3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4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5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6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7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8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9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0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1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2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3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4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5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6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7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8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9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0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1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2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3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4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5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6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7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8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9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0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1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2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3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4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5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6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7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8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9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0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1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2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3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4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5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6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7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8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9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0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1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2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3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4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5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6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7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8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9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0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1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2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3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4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5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6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7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8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9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0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1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2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3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4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5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6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7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8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9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0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1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2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3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4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5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6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7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8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9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0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1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2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3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4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5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6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7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8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9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0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1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2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3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4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5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6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7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8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9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0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1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2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3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4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5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6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7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8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9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0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1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2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3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4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5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6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7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8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9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0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1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2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3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4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5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6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7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8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9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0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1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2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3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4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5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6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7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8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9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0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1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2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3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4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5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6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7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8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9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0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1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2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3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4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5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6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7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8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9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0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1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2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3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4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5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6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7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8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9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0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1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4781"/>
            <a:ext cx="2662217" cy="2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069081"/>
            <a:ext cx="9144000" cy="1074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977" y="4107181"/>
            <a:ext cx="5665538" cy="471488"/>
          </a:xfrm>
        </p:spPr>
        <p:txBody>
          <a:bodyPr anchor="t"/>
          <a:lstStyle>
            <a:lvl1pPr marL="0" indent="0" algn="r">
              <a:buNone/>
              <a:defRPr spc="-1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6908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8896350" y="4905971"/>
            <a:ext cx="170772" cy="181655"/>
          </a:xfrm>
          <a:prstGeom prst="chevron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81409"/>
            <a:ext cx="4572000" cy="184666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 2013 BELL</a:t>
            </a:r>
            <a:r>
              <a:rPr lang="en-US" sz="6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PERFORMANCE INC</a:t>
            </a:r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RESERVED.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4" descr="https://ws.elance.com/php/files/main/download.php?crypted=Y3R4JTNEcG1iJTI2ZmlkJTNEODU0Njk4NDQlMjZyaWQlM0QtMSUyNnBpZCUzRDQ1OTAzNzM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26520"/>
            <a:ext cx="6034115" cy="1431131"/>
          </a:xfrm>
        </p:spPr>
        <p:txBody>
          <a:bodyPr anchor="b">
            <a:normAutofit/>
          </a:bodyPr>
          <a:lstStyle>
            <a:lvl1pPr algn="r">
              <a:defRPr sz="3200" spc="-15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489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0866" y="1658347"/>
            <a:ext cx="3608387" cy="2118122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ro-RO" sz="1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 smtClean="0"/>
              <a:t>Add Map Here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401137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84697" y="1625176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60217" y="2130095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84697" y="2354134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60217" y="2877394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84697" y="3101433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46001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984697" y="3870041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Chevron 18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/>
          <a:lstStyle/>
          <a:p>
            <a:fld id="{1729E89C-5ECC-4C03-9B23-A76CA8932358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0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49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6" name="Chevron 15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109383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501853" cy="704851"/>
          </a:xfrm>
        </p:spPr>
        <p:txBody>
          <a:bodyPr tIns="36000" bIns="36000">
            <a:noAutofit/>
          </a:bodyPr>
          <a:lstStyle>
            <a:lvl1pPr>
              <a:defRPr sz="18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1915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5" name="Chevron 1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3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4" name="Chevron 13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5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dgecocktn\AppData\Local\Microsoft\Windows\Temporary Internet Files\Low\Content.IE5\6XVO7E1P\shutterstock_137800505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1" y="9524"/>
            <a:ext cx="5679199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188158"/>
            <a:ext cx="7772400" cy="609600"/>
          </a:xfrm>
        </p:spPr>
        <p:txBody>
          <a:bodyPr anchor="b">
            <a:noAutofit/>
          </a:bodyPr>
          <a:lstStyle>
            <a:lvl1pPr algn="l">
              <a:defRPr sz="3200" b="1" cap="all" spc="-3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CHALLENGE NUMBER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7946569" cy="762000"/>
          </a:xfrm>
        </p:spPr>
        <p:txBody>
          <a:bodyPr anchor="t">
            <a:normAutofit/>
          </a:bodyPr>
          <a:lstStyle>
            <a:lvl1pPr marL="0" indent="0">
              <a:buNone/>
              <a:defRPr sz="1600" spc="-11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35" name="Chevron 3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2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90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16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8532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25548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1516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98532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25548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 userDrawn="1"/>
        </p:nvGrpSpPr>
        <p:grpSpPr>
          <a:xfrm>
            <a:off x="8435892" y="4857750"/>
            <a:ext cx="617421" cy="239831"/>
            <a:chOff x="8435892" y="4891544"/>
            <a:chExt cx="617421" cy="239831"/>
          </a:xfrm>
        </p:grpSpPr>
        <p:sp>
          <p:nvSpPr>
            <p:cNvPr id="23" name="Slide Number Placeholder 3"/>
            <p:cNvSpPr txBox="1">
              <a:spLocks/>
            </p:cNvSpPr>
            <p:nvPr/>
          </p:nvSpPr>
          <p:spPr>
            <a:xfrm>
              <a:off x="8537876" y="4891544"/>
              <a:ext cx="436562" cy="2398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o-RO"/>
              </a:defPPr>
              <a:lvl1pPr marL="0" algn="ctr" defTabSz="914400" rtl="0" eaLnBrk="1" latinLnBrk="0" hangingPunct="1">
                <a:defRPr sz="10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4EA567E-F4DB-4D7B-9CC8-746FAB423D88}" type="slidenum">
                <a:rPr lang="ro-RO" sz="800" b="0" smtClean="0"/>
                <a:pPr/>
                <a:t>‹#›</a:t>
              </a:fld>
              <a:endParaRPr lang="ro-RO" sz="800" b="0" dirty="0"/>
            </a:p>
          </p:txBody>
        </p:sp>
        <p:sp>
          <p:nvSpPr>
            <p:cNvPr id="28" name="Chevron 27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hlinkClick r:id="" action="ppaction://hlinkshowjump?jump=previousslide"/>
            </p:cNvPr>
            <p:cNvSpPr/>
            <p:nvPr/>
          </p:nvSpPr>
          <p:spPr>
            <a:xfrm flipH="1">
              <a:off x="8435892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30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34089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3616" y="1231497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616" y="1462120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3616" y="2748753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3616" y="2979376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05" y="1990125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69105" y="2220748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05" y="3507381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669105" y="3738004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02178" y="1213807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714950" y="1978505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02178" y="2737133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14950" y="3501830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6" name="Chevron 25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Chevron 30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98"/>
          <p:cNvSpPr/>
          <p:nvPr/>
        </p:nvSpPr>
        <p:spPr bwMode="auto">
          <a:xfrm>
            <a:off x="3188372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372344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6036769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2" name="Ellipse 98"/>
          <p:cNvSpPr/>
          <p:nvPr/>
        </p:nvSpPr>
        <p:spPr bwMode="auto">
          <a:xfrm>
            <a:off x="3188372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3" name="Ellipse 98"/>
          <p:cNvSpPr/>
          <p:nvPr/>
        </p:nvSpPr>
        <p:spPr bwMode="auto">
          <a:xfrm>
            <a:off x="372344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8" name="Ellipse 98"/>
          <p:cNvSpPr/>
          <p:nvPr/>
        </p:nvSpPr>
        <p:spPr bwMode="auto">
          <a:xfrm>
            <a:off x="6036769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189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6447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0777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72706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4403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00189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1516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36447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0777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72706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403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5" name="Chevron 2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8329" y="1201667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63205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57075" y="120115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98329" y="2196988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60217" y="262737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57075" y="219647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8329" y="3240860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71244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57075" y="3240345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45071"/>
            <a:ext cx="9144000" cy="36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0" y="4781549"/>
            <a:ext cx="9144000" cy="361951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85000"/>
                  <a:lumOff val="15000"/>
                </a:schemeClr>
              </a:gs>
              <a:gs pos="83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00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146"/>
            <a:ext cx="8229600" cy="38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077" y="4881365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7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MARINE DIESEL ENGINES &amp; HFO ADDITIVE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2014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Asphaltenes</a:t>
            </a:r>
            <a:r>
              <a:rPr lang="en-US" sz="2400" dirty="0" smtClean="0"/>
              <a:t> in Marine Fuel – The Cause of Instability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4C61"/>
              </a:buClr>
            </a:pPr>
            <a:endParaRPr lang="en-US" sz="2000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Hydrocarbon </a:t>
            </a:r>
            <a:r>
              <a:rPr lang="en-US" sz="2000" dirty="0">
                <a:latin typeface="Verdana" pitchFamily="34" charset="0"/>
              </a:rPr>
              <a:t>macro molecules with high C/H ratio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Exist </a:t>
            </a:r>
            <a:r>
              <a:rPr lang="en-US" sz="2000" dirty="0">
                <a:latin typeface="Verdana" pitchFamily="34" charset="0"/>
              </a:rPr>
              <a:t>as micelles in fuel and are stabilized by natural resins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Stable </a:t>
            </a:r>
            <a:r>
              <a:rPr lang="en-US" sz="2000" dirty="0">
                <a:latin typeface="Verdana" pitchFamily="34" charset="0"/>
              </a:rPr>
              <a:t>fuels have high resin to </a:t>
            </a:r>
            <a:r>
              <a:rPr lang="en-US" sz="2000" dirty="0" err="1">
                <a:latin typeface="Verdana" pitchFamily="34" charset="0"/>
              </a:rPr>
              <a:t>asphaltene</a:t>
            </a:r>
            <a:r>
              <a:rPr lang="en-US" sz="2000" dirty="0">
                <a:latin typeface="Verdana" pitchFamily="34" charset="0"/>
              </a:rPr>
              <a:t> ratio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Unstable </a:t>
            </a:r>
            <a:r>
              <a:rPr lang="en-US" sz="2000" dirty="0">
                <a:latin typeface="Verdana" pitchFamily="34" charset="0"/>
              </a:rPr>
              <a:t>fuels are often a result of severe </a:t>
            </a:r>
            <a:r>
              <a:rPr lang="en-US" sz="2000" dirty="0" err="1">
                <a:latin typeface="Verdana" pitchFamily="34" charset="0"/>
              </a:rPr>
              <a:t>visbreaking</a:t>
            </a:r>
            <a:r>
              <a:rPr lang="en-US" sz="2000" dirty="0">
                <a:latin typeface="Verdana" pitchFamily="34" charset="0"/>
              </a:rPr>
              <a:t> that   results in lower resin content thus creating instability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23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Asphaltene</a:t>
            </a:r>
            <a:r>
              <a:rPr lang="en-US" sz="2400" dirty="0" smtClean="0"/>
              <a:t> Structures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66750"/>
            <a:ext cx="48006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57350"/>
            <a:ext cx="3187700" cy="300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3676395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Agglomerated </a:t>
            </a:r>
            <a:r>
              <a:rPr lang="en-US" sz="2400" dirty="0" err="1" smtClean="0"/>
              <a:t>Asphaltenes</a:t>
            </a:r>
            <a:endParaRPr lang="en-US" sz="2400" dirty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852453"/>
              </p:ext>
            </p:extLst>
          </p:nvPr>
        </p:nvGraphicFramePr>
        <p:xfrm>
          <a:off x="2895600" y="971550"/>
          <a:ext cx="3352800" cy="328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r:id="rId3" imgW="1429581" imgH="1400755" progId="Word.Picture.8">
                  <p:embed/>
                </p:oleObj>
              </mc:Choice>
              <mc:Fallback>
                <p:oleObj r:id="rId3" imgW="1429581" imgH="1400755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971550"/>
                        <a:ext cx="3352800" cy="3282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395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Asphaltene</a:t>
            </a:r>
            <a:r>
              <a:rPr lang="en-US" sz="2400" dirty="0" smtClean="0"/>
              <a:t> Formation &amp; Polymers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77939"/>
            <a:ext cx="4572000" cy="2971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4C61"/>
              </a:buClr>
            </a:pPr>
            <a:r>
              <a:rPr lang="en-US" sz="2000" dirty="0" err="1" smtClean="0">
                <a:latin typeface="Verdana" pitchFamily="34" charset="0"/>
              </a:rPr>
              <a:t>Asphaltene</a:t>
            </a:r>
            <a:r>
              <a:rPr lang="en-US" sz="2000" dirty="0" smtClean="0">
                <a:latin typeface="Verdana" pitchFamily="34" charset="0"/>
              </a:rPr>
              <a:t> contribute to formation of polymers in fuel.</a:t>
            </a:r>
          </a:p>
          <a:p>
            <a:pPr marL="0" indent="0">
              <a:buClr>
                <a:srgbClr val="004C61"/>
              </a:buClr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A </a:t>
            </a:r>
            <a:r>
              <a:rPr lang="en-US" sz="2000" dirty="0">
                <a:latin typeface="Verdana" pitchFamily="34" charset="0"/>
              </a:rPr>
              <a:t>polymer is simply a large molecule built up by repetitive bonding together of many smaller units called </a:t>
            </a:r>
            <a:r>
              <a:rPr lang="en-US" sz="2000" dirty="0" smtClean="0">
                <a:latin typeface="Verdana" pitchFamily="34" charset="0"/>
              </a:rPr>
              <a:t>monomers.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Dispersants are needed to prevent sludge dropout.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4" name="Picture 3" descr="asphalt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95350"/>
            <a:ext cx="1981200" cy="176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sphalte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654" y="2867025"/>
            <a:ext cx="1743891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395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Role of Dispersants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28750"/>
            <a:ext cx="449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Verdana" pitchFamily="34" charset="0"/>
              </a:rPr>
              <a:t>The fuel’s natural resign configuration may be changed during secondary refining, making it prone to sludge (polymer) formation.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Verdana" pitchFamily="34" charset="0"/>
              </a:rPr>
              <a:t>Asphaltene</a:t>
            </a:r>
            <a:r>
              <a:rPr lang="en-US" sz="2000" dirty="0" smtClean="0">
                <a:latin typeface="Verdana" pitchFamily="34" charset="0"/>
              </a:rPr>
              <a:t> dispersants </a:t>
            </a:r>
            <a:r>
              <a:rPr lang="en-US" sz="2000" dirty="0">
                <a:latin typeface="Verdana" pitchFamily="34" charset="0"/>
              </a:rPr>
              <a:t>and stabilizers are designed to keep </a:t>
            </a:r>
            <a:r>
              <a:rPr lang="en-US" sz="2000" dirty="0" err="1">
                <a:latin typeface="Verdana" pitchFamily="34" charset="0"/>
              </a:rPr>
              <a:t>asphaltenes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apart.</a:t>
            </a:r>
            <a:endParaRPr lang="en-US" sz="2000" dirty="0">
              <a:latin typeface="Verdan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1662"/>
              </p:ext>
            </p:extLst>
          </p:nvPr>
        </p:nvGraphicFramePr>
        <p:xfrm>
          <a:off x="4953000" y="1504950"/>
          <a:ext cx="370085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" r:id="rId3" imgW="5297424" imgH="3054096" progId="">
                  <p:embed/>
                </p:oleObj>
              </mc:Choice>
              <mc:Fallback>
                <p:oleObj name="CorelDRAW" r:id="rId3" imgW="5297424" imgH="305409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04950"/>
                        <a:ext cx="370085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395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Other Pre-Combustion Marine Fuel Problems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/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Excessive </a:t>
            </a:r>
            <a:r>
              <a:rPr lang="sv-SE" sz="2000" dirty="0">
                <a:latin typeface="Verdana" pitchFamily="34" charset="0"/>
              </a:rPr>
              <a:t>sludge precipitation from unstable and/or incompatible </a:t>
            </a:r>
            <a:r>
              <a:rPr lang="sv-SE" sz="2000" dirty="0" smtClean="0">
                <a:latin typeface="Verdana" pitchFamily="34" charset="0"/>
              </a:rPr>
              <a:t>fuel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Filter blockage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Centrifuge overload from sludge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Water </a:t>
            </a:r>
            <a:r>
              <a:rPr lang="sv-SE" sz="2000" dirty="0">
                <a:latin typeface="Verdana" pitchFamily="34" charset="0"/>
              </a:rPr>
              <a:t>removal from partial and stable </a:t>
            </a:r>
            <a:r>
              <a:rPr lang="sv-SE" sz="2000" dirty="0" smtClean="0">
                <a:latin typeface="Verdana" pitchFamily="34" charset="0"/>
              </a:rPr>
              <a:t>emulsions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Cat fines in the fuel</a:t>
            </a:r>
            <a:endParaRPr lang="sv-SE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95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Other Pre-Combustion Marine Fuel Problems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4C61"/>
              </a:buClr>
            </a:pPr>
            <a:endParaRPr lang="sv-SE" sz="2000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Fuel </a:t>
            </a:r>
            <a:r>
              <a:rPr lang="sv-SE" sz="2000" dirty="0">
                <a:latin typeface="Verdana" pitchFamily="34" charset="0"/>
              </a:rPr>
              <a:t>heater </a:t>
            </a:r>
            <a:r>
              <a:rPr lang="sv-SE" sz="2000" dirty="0" smtClean="0">
                <a:latin typeface="Verdana" pitchFamily="34" charset="0"/>
              </a:rPr>
              <a:t>fouling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Fuel </a:t>
            </a:r>
            <a:r>
              <a:rPr lang="sv-SE" sz="2000" dirty="0">
                <a:latin typeface="Verdana" pitchFamily="34" charset="0"/>
              </a:rPr>
              <a:t>injector tip </a:t>
            </a:r>
            <a:r>
              <a:rPr lang="sv-SE" sz="2000" dirty="0" smtClean="0">
                <a:latin typeface="Verdana" pitchFamily="34" charset="0"/>
              </a:rPr>
              <a:t>fouling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Poor fuel atomisation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Abrasive </a:t>
            </a:r>
            <a:r>
              <a:rPr lang="sv-SE" sz="2000" dirty="0">
                <a:latin typeface="Verdana" pitchFamily="34" charset="0"/>
              </a:rPr>
              <a:t>wear</a:t>
            </a:r>
          </a:p>
        </p:txBody>
      </p:sp>
    </p:spTree>
    <p:extLst>
      <p:ext uri="{BB962C8B-B14F-4D97-AF65-F5344CB8AC3E}">
        <p14:creationId xmlns:p14="http://schemas.microsoft.com/office/powerpoint/2010/main" val="1719762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Fuel Sludge &amp; The Marine Fuel Transfer System</a:t>
            </a:r>
            <a:endParaRPr lang="en-US" sz="2400" dirty="0"/>
          </a:p>
        </p:txBody>
      </p:sp>
      <p:pic>
        <p:nvPicPr>
          <p:cNvPr id="4" name="Content Placeholder 3" descr="Storage tanks through injecto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66750"/>
            <a:ext cx="4732831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85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Tank Sludge From Marine Fuel Oil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019550"/>
            <a:ext cx="8749051" cy="457200"/>
          </a:xfrm>
        </p:spPr>
        <p:txBody>
          <a:bodyPr/>
          <a:lstStyle/>
          <a:p>
            <a:r>
              <a:rPr lang="sv-SE" sz="2000" dirty="0">
                <a:latin typeface="Verdana" pitchFamily="34" charset="0"/>
              </a:rPr>
              <a:t>Unstable fuels (asphaltenes) create tank sludge</a:t>
            </a:r>
          </a:p>
          <a:p>
            <a:endParaRPr lang="en-US" dirty="0"/>
          </a:p>
        </p:txBody>
      </p:sp>
      <p:pic>
        <p:nvPicPr>
          <p:cNvPr id="4" name="Picture 3" descr="FuelTankSludge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143000" y="742950"/>
            <a:ext cx="68525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85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Excessive Sludge Volume in Centrifuges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3714750"/>
            <a:ext cx="8749051" cy="864870"/>
          </a:xfrm>
        </p:spPr>
        <p:txBody>
          <a:bodyPr/>
          <a:lstStyle/>
          <a:p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Sludge deposits in purifier bowl</a:t>
            </a:r>
          </a:p>
          <a:p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much fuel volume is lost to sludge dropout?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4" name="Picture 6" descr="bo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666750"/>
            <a:ext cx="5410200" cy="292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85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We Want To Discuss Today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4289507" cy="3947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>
                <a:latin typeface="Verdana" panose="020B0604030504040204" pitchFamily="34" charset="0"/>
              </a:rPr>
              <a:t>Marine Fuel Oils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Pre-combustion Issues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Combustion problems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Post-combustion concerns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Causes &amp; solutions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What to look for in a solution</a:t>
            </a:r>
          </a:p>
        </p:txBody>
      </p:sp>
      <p:pic>
        <p:nvPicPr>
          <p:cNvPr id="4" name="Picture 3" descr="ANCH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047750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542664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Pre-Combustion Fuel Issues In Other Areas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Viscosity </a:t>
            </a:r>
            <a:r>
              <a:rPr lang="sv-SE" sz="2000" dirty="0">
                <a:latin typeface="Verdana" pitchFamily="34" charset="0"/>
              </a:rPr>
              <a:t>Controllers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Fuel </a:t>
            </a:r>
            <a:r>
              <a:rPr lang="sv-SE" sz="2000" dirty="0">
                <a:latin typeface="Verdana" pitchFamily="34" charset="0"/>
              </a:rPr>
              <a:t>Heaters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Hot </a:t>
            </a:r>
            <a:r>
              <a:rPr lang="sv-SE" sz="2000" dirty="0">
                <a:latin typeface="Verdana" pitchFamily="34" charset="0"/>
              </a:rPr>
              <a:t>Fuel Filters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Fuel Pump fouling</a:t>
            </a: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Fuel Injector depositing</a:t>
            </a:r>
            <a:endParaRPr lang="sv-SE" sz="2000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2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Marine Heavy Diesel Schematic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11049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2" descr="Injectors through St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66750"/>
            <a:ext cx="7288213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969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Example: Sludge Contamination In Fuel Injector Problems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3790950"/>
            <a:ext cx="8749051" cy="78867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anose="020B0604030504040204" pitchFamily="34" charset="0"/>
              </a:rPr>
              <a:t>Excessive carbonization of injector tips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Results? Inadequate atomization and combustion</a:t>
            </a:r>
            <a:endParaRPr lang="en-US" sz="20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PIC0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666750"/>
            <a:ext cx="5281179" cy="298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892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Sludge Contamination In Fuel Injector Problems</a:t>
            </a:r>
          </a:p>
        </p:txBody>
      </p:sp>
      <p:pic>
        <p:nvPicPr>
          <p:cNvPr id="4" name="Picture 9" descr="trump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34" y="971550"/>
            <a:ext cx="4065666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956786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</a:rPr>
              <a:t>Sea-Land Express        </a:t>
            </a:r>
            <a:endParaRPr lang="en-US" sz="2000" dirty="0" smtClean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Verdana" panose="020B0604030504040204" pitchFamily="34" charset="0"/>
              </a:rPr>
              <a:t>Sulzer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</a:rPr>
              <a:t>9RND90M        </a:t>
            </a:r>
            <a:endParaRPr lang="en-US" sz="2000" dirty="0" smtClean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</a:rPr>
              <a:t>30,150 </a:t>
            </a:r>
            <a:r>
              <a:rPr lang="en-US" sz="2000" dirty="0">
                <a:latin typeface="Verdana" panose="020B0604030504040204" pitchFamily="34" charset="0"/>
              </a:rPr>
              <a:t>BHP           </a:t>
            </a:r>
            <a:endParaRPr lang="en-US" sz="2000" dirty="0" smtClean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</a:rPr>
              <a:t>June </a:t>
            </a:r>
            <a:r>
              <a:rPr lang="en-US" sz="2000" dirty="0">
                <a:latin typeface="Verdana" panose="020B0604030504040204" pitchFamily="34" charset="0"/>
              </a:rPr>
              <a:t>29, 1999  </a:t>
            </a:r>
          </a:p>
          <a:p>
            <a:pPr algn="ctr"/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Injector trumpets or cauliflower's, often caused by poor quality fuel or fuel with high </a:t>
            </a:r>
            <a:r>
              <a:rPr lang="en-US" sz="2000" dirty="0" err="1" smtClean="0">
                <a:latin typeface="Verdana" panose="020B0604030504040204" pitchFamily="34" charset="0"/>
              </a:rPr>
              <a:t>asphaltene</a:t>
            </a:r>
            <a:r>
              <a:rPr lang="en-US" sz="2000" dirty="0" smtClean="0">
                <a:latin typeface="Verdana" panose="020B0604030504040204" pitchFamily="34" charset="0"/>
              </a:rPr>
              <a:t> levels. </a:t>
            </a:r>
          </a:p>
        </p:txBody>
      </p:sp>
    </p:spTree>
    <p:extLst>
      <p:ext uri="{BB962C8B-B14F-4D97-AF65-F5344CB8AC3E}">
        <p14:creationId xmlns:p14="http://schemas.microsoft.com/office/powerpoint/2010/main" val="3748480029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Sludge Contamination In Fuel Injector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956786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</a:rPr>
              <a:t>Sea-Land Express        </a:t>
            </a:r>
            <a:endParaRPr lang="en-US" sz="2000" dirty="0" smtClean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Verdana" panose="020B0604030504040204" pitchFamily="34" charset="0"/>
              </a:rPr>
              <a:t>Sulzer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</a:rPr>
              <a:t>9RND90M        </a:t>
            </a:r>
            <a:endParaRPr lang="en-US" sz="2000" dirty="0" smtClean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</a:rPr>
              <a:t>30,150 </a:t>
            </a:r>
            <a:r>
              <a:rPr lang="en-US" sz="2000" dirty="0">
                <a:latin typeface="Verdana" panose="020B0604030504040204" pitchFamily="34" charset="0"/>
              </a:rPr>
              <a:t>BHP           </a:t>
            </a:r>
            <a:endParaRPr lang="en-US" sz="2000" dirty="0" smtClean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</a:rPr>
              <a:t>June </a:t>
            </a:r>
            <a:r>
              <a:rPr lang="en-US" sz="2000" dirty="0">
                <a:latin typeface="Verdana" panose="020B0604030504040204" pitchFamily="34" charset="0"/>
              </a:rPr>
              <a:t>29, 1999  </a:t>
            </a:r>
          </a:p>
          <a:p>
            <a:pPr algn="ctr"/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Injector trumpets or cauliflower's, often caused by poor quality fuel or fuel with high </a:t>
            </a:r>
            <a:r>
              <a:rPr lang="en-US" sz="2000" dirty="0" err="1" smtClean="0">
                <a:latin typeface="Verdana" panose="020B0604030504040204" pitchFamily="34" charset="0"/>
              </a:rPr>
              <a:t>asphaltene</a:t>
            </a:r>
            <a:r>
              <a:rPr lang="en-US" sz="2000" dirty="0" smtClean="0">
                <a:latin typeface="Verdana" panose="020B0604030504040204" pitchFamily="34" charset="0"/>
              </a:rPr>
              <a:t> levels. </a:t>
            </a:r>
          </a:p>
        </p:txBody>
      </p:sp>
      <p:pic>
        <p:nvPicPr>
          <p:cNvPr id="5" name="Picture 4" descr="injector3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58" y="956786"/>
            <a:ext cx="4190842" cy="314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2408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Solving Pre-Combustion Problems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rgbClr val="004C61"/>
              </a:buClr>
              <a:buNone/>
            </a:pPr>
            <a:endParaRPr lang="en-US" sz="2000" dirty="0" smtClean="0">
              <a:latin typeface="Verdana" pitchFamily="34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en-US" sz="2400" dirty="0" smtClean="0">
                <a:latin typeface="Verdana" pitchFamily="34" charset="0"/>
              </a:rPr>
              <a:t>Characteristics of a best-practice solution</a:t>
            </a:r>
          </a:p>
          <a:p>
            <a:pPr marL="0" indent="0">
              <a:buClr>
                <a:srgbClr val="004C61"/>
              </a:buClr>
              <a:buNone/>
            </a:pPr>
            <a:endParaRPr lang="en-US" sz="2000" dirty="0">
              <a:latin typeface="Verdana" pitchFamily="34" charset="0"/>
            </a:endParaRP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</a:rPr>
              <a:t>Stabilizes and disperses existing </a:t>
            </a:r>
            <a:r>
              <a:rPr lang="en-US" sz="2000" dirty="0" err="1">
                <a:latin typeface="Verdana" pitchFamily="34" charset="0"/>
              </a:rPr>
              <a:t>asphaltene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agglomerations</a:t>
            </a:r>
            <a:endParaRPr lang="en-US" sz="2000" dirty="0">
              <a:latin typeface="Verdana" pitchFamily="34" charset="0"/>
            </a:endParaRP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</a:rPr>
              <a:t>Improves the efficiency of centrifuging and </a:t>
            </a:r>
            <a:r>
              <a:rPr lang="en-US" sz="2000" dirty="0" smtClean="0">
                <a:latin typeface="Verdana" pitchFamily="34" charset="0"/>
              </a:rPr>
              <a:t>filtration</a:t>
            </a:r>
            <a:endParaRPr lang="en-US" sz="2000" dirty="0">
              <a:latin typeface="Verdana" pitchFamily="34" charset="0"/>
            </a:endParaRP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</a:rPr>
              <a:t>Reduces fuel slop waste and saves </a:t>
            </a:r>
            <a:r>
              <a:rPr lang="en-US" sz="2000" dirty="0" smtClean="0">
                <a:latin typeface="Verdana" pitchFamily="34" charset="0"/>
              </a:rPr>
              <a:t>fuel</a:t>
            </a:r>
            <a:endParaRPr lang="en-US" sz="2000" dirty="0">
              <a:latin typeface="Verdana" pitchFamily="34" charset="0"/>
            </a:endParaRP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</a:rPr>
              <a:t>Improves the efficiency of centrifuging, by improving the reduction of </a:t>
            </a:r>
            <a:r>
              <a:rPr lang="en-US" sz="2000" dirty="0" smtClean="0">
                <a:latin typeface="Verdana" pitchFamily="34" charset="0"/>
              </a:rPr>
              <a:t>cat-fines</a:t>
            </a:r>
            <a:endParaRPr lang="en-US" sz="2000" dirty="0">
              <a:latin typeface="Verdana" pitchFamily="34" charset="0"/>
            </a:endParaRP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</a:rPr>
              <a:t>Enhances fuel oil atomization and improves combustion</a:t>
            </a:r>
          </a:p>
        </p:txBody>
      </p:sp>
    </p:spTree>
    <p:extLst>
      <p:ext uri="{BB962C8B-B14F-4D97-AF65-F5344CB8AC3E}">
        <p14:creationId xmlns:p14="http://schemas.microsoft.com/office/powerpoint/2010/main" val="21289480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Marine Fuel Issues During Combustion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Verdana" panose="020B0604030504040204" pitchFamily="34" charset="0"/>
              </a:rPr>
              <a:t>Now that we know pre-combustion…..</a:t>
            </a:r>
          </a:p>
          <a:p>
            <a:pPr marL="0" indent="0" algn="ctr">
              <a:buNone/>
            </a:pPr>
            <a:r>
              <a:rPr lang="en-US" sz="2400" dirty="0" smtClean="0">
                <a:latin typeface="Verdana" panose="020B0604030504040204" pitchFamily="34" charset="0"/>
              </a:rPr>
              <a:t>what about problems in the combustion zone itself?</a:t>
            </a:r>
            <a:endParaRPr 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454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Marine Fuel Oil Combustion Issues: The Basics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2190750"/>
            <a:ext cx="8749051" cy="238887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Success = Optimal combustion of the fuel to achieve best fuel economy</a:t>
            </a:r>
          </a:p>
          <a:p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How to achieve this success?</a:t>
            </a:r>
            <a:endParaRPr lang="en-US" sz="2000" dirty="0">
              <a:latin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</a:endParaRPr>
          </a:p>
        </p:txBody>
      </p:sp>
      <p:pic>
        <p:nvPicPr>
          <p:cNvPr id="4" name="Picture 5" descr="Intr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819150"/>
            <a:ext cx="59324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892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MATT &amp; Optimal Combustion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1809750"/>
            <a:ext cx="8749051" cy="2769870"/>
          </a:xfrm>
        </p:spPr>
        <p:txBody>
          <a:bodyPr>
            <a:normAutofit lnSpcReduction="10000"/>
          </a:bodyPr>
          <a:lstStyle/>
          <a:p>
            <a:endParaRPr lang="en-US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Verdana" panose="020B0604030504040204" pitchFamily="34" charset="0"/>
              </a:rPr>
              <a:t>MATT</a:t>
            </a:r>
          </a:p>
          <a:p>
            <a:pPr marL="0" indent="0">
              <a:buNone/>
            </a:pPr>
            <a:endParaRPr lang="en-US" sz="2000" u="sng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</a:rPr>
              <a:t>M- Proper </a:t>
            </a:r>
            <a:r>
              <a:rPr lang="en-US" b="1" dirty="0">
                <a:latin typeface="Verdana" panose="020B0604030504040204" pitchFamily="34" charset="0"/>
              </a:rPr>
              <a:t>Mixture</a:t>
            </a:r>
            <a:r>
              <a:rPr lang="en-US" dirty="0">
                <a:latin typeface="Verdana" panose="020B0604030504040204" pitchFamily="34" charset="0"/>
              </a:rPr>
              <a:t> of air and fuel is required.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</a:rPr>
              <a:t>A- Proper </a:t>
            </a:r>
            <a:r>
              <a:rPr lang="en-US" b="1" dirty="0">
                <a:latin typeface="Verdana" panose="020B0604030504040204" pitchFamily="34" charset="0"/>
              </a:rPr>
              <a:t>Atomization</a:t>
            </a:r>
            <a:r>
              <a:rPr lang="en-US" dirty="0">
                <a:latin typeface="Verdana" panose="020B0604030504040204" pitchFamily="34" charset="0"/>
              </a:rPr>
              <a:t> of liquid fuels is required. 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</a:rPr>
              <a:t>T- Proper </a:t>
            </a:r>
            <a:r>
              <a:rPr lang="en-US" b="1" dirty="0">
                <a:latin typeface="Verdana" panose="020B0604030504040204" pitchFamily="34" charset="0"/>
              </a:rPr>
              <a:t>Temperature</a:t>
            </a:r>
            <a:r>
              <a:rPr lang="en-US" dirty="0">
                <a:latin typeface="Verdana" panose="020B0604030504040204" pitchFamily="34" charset="0"/>
              </a:rPr>
              <a:t> of air, fuel and zone temperature must be </a:t>
            </a:r>
            <a:r>
              <a:rPr lang="en-US" dirty="0" smtClean="0">
                <a:latin typeface="Verdana" panose="020B0604030504040204" pitchFamily="34" charset="0"/>
              </a:rPr>
              <a:t>maintained </a:t>
            </a:r>
            <a:r>
              <a:rPr lang="en-US" dirty="0">
                <a:latin typeface="Verdana" panose="020B0604030504040204" pitchFamily="34" charset="0"/>
              </a:rPr>
              <a:t>to achieve complete combustion.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</a:rPr>
              <a:t>T- Proper </a:t>
            </a:r>
            <a:r>
              <a:rPr lang="en-US" b="1" dirty="0">
                <a:latin typeface="Verdana" panose="020B0604030504040204" pitchFamily="34" charset="0"/>
              </a:rPr>
              <a:t>Time</a:t>
            </a:r>
            <a:r>
              <a:rPr lang="en-US" dirty="0">
                <a:latin typeface="Verdana" panose="020B0604030504040204" pitchFamily="34" charset="0"/>
              </a:rPr>
              <a:t> must be provided to complete the </a:t>
            </a:r>
            <a:r>
              <a:rPr lang="en-US" dirty="0" smtClean="0">
                <a:latin typeface="Verdana" panose="020B0604030504040204" pitchFamily="34" charset="0"/>
              </a:rPr>
              <a:t>combustion process </a:t>
            </a:r>
            <a:r>
              <a:rPr lang="en-US" dirty="0">
                <a:latin typeface="Verdana" panose="020B0604030504040204" pitchFamily="34" charset="0"/>
              </a:rPr>
              <a:t>before the gases of combustion come in contact with the </a:t>
            </a:r>
            <a:r>
              <a:rPr lang="en-US" dirty="0" smtClean="0">
                <a:latin typeface="Verdana" panose="020B0604030504040204" pitchFamily="34" charset="0"/>
              </a:rPr>
              <a:t>heating </a:t>
            </a:r>
            <a:r>
              <a:rPr lang="en-US" dirty="0">
                <a:latin typeface="Verdana" panose="020B0604030504040204" pitchFamily="34" charset="0"/>
              </a:rPr>
              <a:t>surface.</a:t>
            </a:r>
          </a:p>
          <a:p>
            <a:endParaRPr lang="en-US" dirty="0"/>
          </a:p>
        </p:txBody>
      </p:sp>
      <p:pic>
        <p:nvPicPr>
          <p:cNvPr id="4" name="Picture 5" descr="Intr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666749"/>
            <a:ext cx="59324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724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Stages of Combustion #1: Pre-Ignition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1733549"/>
            <a:ext cx="5145344" cy="1828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</a:rPr>
              <a:t>The </a:t>
            </a:r>
            <a:r>
              <a:rPr lang="en-GB" sz="2000" dirty="0">
                <a:latin typeface="Verdana" panose="020B0604030504040204" pitchFamily="34" charset="0"/>
              </a:rPr>
              <a:t>droplet is heated and evaporation of the volatile material begins. </a:t>
            </a:r>
            <a:endParaRPr lang="en-GB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</a:rPr>
              <a:t>This </a:t>
            </a:r>
            <a:r>
              <a:rPr lang="en-GB" sz="2000" dirty="0">
                <a:latin typeface="Verdana" panose="020B0604030504040204" pitchFamily="34" charset="0"/>
              </a:rPr>
              <a:t>stage ends with the </a:t>
            </a:r>
            <a:r>
              <a:rPr lang="en-GB" sz="2000" dirty="0" smtClean="0">
                <a:latin typeface="Verdana" panose="020B0604030504040204" pitchFamily="34" charset="0"/>
              </a:rPr>
              <a:t>self-ignition </a:t>
            </a:r>
            <a:r>
              <a:rPr lang="en-GB" sz="2000" dirty="0">
                <a:latin typeface="Verdana" panose="020B0604030504040204" pitchFamily="34" charset="0"/>
              </a:rPr>
              <a:t>of the vapour surrounding the </a:t>
            </a:r>
            <a:r>
              <a:rPr lang="en-GB" sz="2000" dirty="0" smtClean="0">
                <a:latin typeface="Verdana" panose="020B0604030504040204" pitchFamily="34" charset="0"/>
              </a:rPr>
              <a:t>droplet.</a:t>
            </a:r>
            <a:endParaRPr lang="en-GB" sz="2000" dirty="0">
              <a:latin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Pre ign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1885950"/>
            <a:ext cx="3193778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384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Marine Heavy Fuel Oil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1900" dirty="0" smtClean="0">
                <a:latin typeface="Verdana" pitchFamily="34" charset="0"/>
              </a:rPr>
              <a:t>Blended marine fuels created from secondary </a:t>
            </a:r>
            <a:r>
              <a:rPr lang="sv-SE" sz="1900" dirty="0">
                <a:latin typeface="Verdana" pitchFamily="34" charset="0"/>
              </a:rPr>
              <a:t>refining residuals + </a:t>
            </a:r>
            <a:r>
              <a:rPr lang="sv-SE" sz="1900" dirty="0" smtClean="0">
                <a:latin typeface="Verdana" pitchFamily="34" charset="0"/>
              </a:rPr>
              <a:t>cutterstock</a:t>
            </a:r>
            <a:endParaRPr lang="sv-SE" sz="19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1900" dirty="0">
                <a:latin typeface="Verdana" pitchFamily="34" charset="0"/>
              </a:rPr>
              <a:t>Characteristics of residual </a:t>
            </a:r>
            <a:r>
              <a:rPr lang="sv-SE" sz="1900" dirty="0" smtClean="0">
                <a:latin typeface="Verdana" pitchFamily="34" charset="0"/>
              </a:rPr>
              <a:t>fuels depend </a:t>
            </a:r>
            <a:r>
              <a:rPr lang="sv-SE" sz="1900" dirty="0">
                <a:latin typeface="Verdana" pitchFamily="34" charset="0"/>
              </a:rPr>
              <a:t>on origin of crude oil and refinery process</a:t>
            </a:r>
          </a:p>
          <a:p>
            <a:endParaRPr lang="en-US" dirty="0"/>
          </a:p>
        </p:txBody>
      </p:sp>
      <p:pic>
        <p:nvPicPr>
          <p:cNvPr id="7" name="Picture 2" descr="FuelP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14375"/>
            <a:ext cx="6096000" cy="25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746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Stages of Combustion #2: Combustion of Volatiles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1200150"/>
            <a:ext cx="4992944" cy="322707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Verdana" panose="020B0604030504040204" pitchFamily="34" charset="0"/>
              </a:rPr>
              <a:t>The volatile constituents of the oil and the cracked products burn </a:t>
            </a:r>
            <a:r>
              <a:rPr lang="en-GB" sz="2000" dirty="0" smtClean="0">
                <a:latin typeface="Verdana" panose="020B0604030504040204" pitchFamily="34" charset="0"/>
              </a:rPr>
              <a:t>in an </a:t>
            </a:r>
            <a:r>
              <a:rPr lang="en-GB" sz="2000" dirty="0">
                <a:latin typeface="Verdana" panose="020B0604030504040204" pitchFamily="34" charset="0"/>
              </a:rPr>
              <a:t>enveloped flame surrounding the droplet. </a:t>
            </a:r>
            <a:endParaRPr lang="en-GB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</a:rPr>
              <a:t>The </a:t>
            </a:r>
            <a:r>
              <a:rPr lang="en-GB" sz="2000" dirty="0">
                <a:latin typeface="Verdana" panose="020B0604030504040204" pitchFamily="34" charset="0"/>
              </a:rPr>
              <a:t>stage ends by the flame dying away as the evolution of flammable material ceases.</a:t>
            </a:r>
          </a:p>
          <a:p>
            <a:endParaRPr lang="en-US" dirty="0"/>
          </a:p>
        </p:txBody>
      </p:sp>
      <p:pic>
        <p:nvPicPr>
          <p:cNvPr id="4" name="Picture 4" descr="vol comb 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3550"/>
            <a:ext cx="3672764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892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Stages of Combustion #3: Coke Combustion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742950"/>
            <a:ext cx="5526344" cy="3947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</a:rPr>
              <a:t>When </a:t>
            </a:r>
            <a:r>
              <a:rPr lang="en-GB" sz="2000" dirty="0">
                <a:latin typeface="Verdana" panose="020B0604030504040204" pitchFamily="34" charset="0"/>
              </a:rPr>
              <a:t>the flame </a:t>
            </a:r>
            <a:r>
              <a:rPr lang="en-GB" sz="2000" dirty="0" smtClean="0">
                <a:latin typeface="Verdana" panose="020B0604030504040204" pitchFamily="34" charset="0"/>
              </a:rPr>
              <a:t>dies, </a:t>
            </a:r>
            <a:r>
              <a:rPr lang="en-GB" sz="2000" dirty="0">
                <a:latin typeface="Verdana" panose="020B0604030504040204" pitchFamily="34" charset="0"/>
              </a:rPr>
              <a:t>hot gases </a:t>
            </a:r>
            <a:r>
              <a:rPr lang="en-GB" sz="2000" dirty="0" smtClean="0">
                <a:latin typeface="Verdana" panose="020B0604030504040204" pitchFamily="34" charset="0"/>
              </a:rPr>
              <a:t>(including oxygen) </a:t>
            </a:r>
            <a:r>
              <a:rPr lang="en-GB" sz="2000" dirty="0">
                <a:latin typeface="Verdana" panose="020B0604030504040204" pitchFamily="34" charset="0"/>
              </a:rPr>
              <a:t>can reach the hot surface of the coke residue. </a:t>
            </a:r>
            <a:endParaRPr lang="en-GB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</a:rPr>
              <a:t>It </a:t>
            </a:r>
            <a:r>
              <a:rPr lang="en-GB" sz="2000" dirty="0">
                <a:latin typeface="Verdana" panose="020B0604030504040204" pitchFamily="34" charset="0"/>
              </a:rPr>
              <a:t>glows red and burns at 1400 - 1700 K. </a:t>
            </a:r>
            <a:endParaRPr lang="en-GB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</a:rPr>
              <a:t>The </a:t>
            </a:r>
            <a:r>
              <a:rPr lang="en-GB" sz="2000" dirty="0">
                <a:latin typeface="Verdana" panose="020B0604030504040204" pitchFamily="34" charset="0"/>
              </a:rPr>
              <a:t>unburned coke left after combustion is called a </a:t>
            </a:r>
            <a:r>
              <a:rPr lang="en-GB" sz="2000" dirty="0" err="1">
                <a:latin typeface="Verdana" panose="020B0604030504040204" pitchFamily="34" charset="0"/>
              </a:rPr>
              <a:t>cenosphere</a:t>
            </a:r>
            <a:r>
              <a:rPr lang="en-GB" sz="2000" dirty="0"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4" name="Picture 8" descr="Coke co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85950"/>
            <a:ext cx="17449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384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Combustion Process: A Summary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A </a:t>
            </a:r>
            <a:r>
              <a:rPr lang="en-US" sz="2000" dirty="0">
                <a:latin typeface="Verdana" pitchFamily="34" charset="0"/>
              </a:rPr>
              <a:t>delay period between the beginning of injection and the start of ignition (ignition delay)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Rapid </a:t>
            </a:r>
            <a:r>
              <a:rPr lang="en-US" sz="2000" dirty="0">
                <a:latin typeface="Verdana" pitchFamily="34" charset="0"/>
              </a:rPr>
              <a:t>combustion of the fuel </a:t>
            </a:r>
            <a:r>
              <a:rPr lang="en-US" sz="2000" dirty="0" smtClean="0">
                <a:latin typeface="Verdana" pitchFamily="34" charset="0"/>
              </a:rPr>
              <a:t>is accompanied </a:t>
            </a:r>
            <a:r>
              <a:rPr lang="en-US" sz="2000" dirty="0">
                <a:latin typeface="Verdana" pitchFamily="34" charset="0"/>
              </a:rPr>
              <a:t>by a rise in pressure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Steady </a:t>
            </a:r>
            <a:r>
              <a:rPr lang="en-US" sz="2000" dirty="0">
                <a:latin typeface="Verdana" pitchFamily="34" charset="0"/>
              </a:rPr>
              <a:t>combustion of the reminder of the fuel as it is being injected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An </a:t>
            </a:r>
            <a:r>
              <a:rPr lang="en-US" sz="2000" dirty="0">
                <a:latin typeface="Verdana" pitchFamily="34" charset="0"/>
              </a:rPr>
              <a:t>after-burning period during which remaining unburned fuel mixes with oxygen and combustion is complete</a:t>
            </a:r>
            <a:endParaRPr lang="en-GB" sz="2000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2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Poor Marine Fuel Combustion Is Caused By Or Can Lead To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4C61"/>
              </a:buClr>
              <a:buNone/>
            </a:pPr>
            <a:endParaRPr lang="sv-SE" sz="2000" dirty="0" smtClean="0">
              <a:latin typeface="Verdana" pitchFamily="34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sv-SE" sz="2000" dirty="0" smtClean="0">
                <a:latin typeface="Verdana" pitchFamily="34" charset="0"/>
              </a:rPr>
              <a:t> </a:t>
            </a: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Poor </a:t>
            </a:r>
            <a:r>
              <a:rPr lang="sv-SE" sz="2000" dirty="0">
                <a:latin typeface="Verdana" pitchFamily="34" charset="0"/>
              </a:rPr>
              <a:t>atomization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Slow </a:t>
            </a:r>
            <a:r>
              <a:rPr lang="sv-SE" sz="2000" dirty="0">
                <a:latin typeface="Verdana" pitchFamily="34" charset="0"/>
              </a:rPr>
              <a:t>burning fuel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Incomplete combustion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Having to increase excess air with subsequent acid production</a:t>
            </a: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5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More Combustion Problems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895350"/>
            <a:ext cx="8749051" cy="3684270"/>
          </a:xfrm>
        </p:spPr>
        <p:txBody>
          <a:bodyPr>
            <a:normAutofit/>
          </a:bodyPr>
          <a:lstStyle/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Piston </a:t>
            </a:r>
            <a:r>
              <a:rPr lang="sv-SE" sz="2000" dirty="0">
                <a:latin typeface="Verdana" pitchFamily="34" charset="0"/>
              </a:rPr>
              <a:t>fouling &amp; depositing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Premature </a:t>
            </a:r>
            <a:r>
              <a:rPr lang="sv-SE" sz="2000" dirty="0">
                <a:latin typeface="Verdana" pitchFamily="34" charset="0"/>
              </a:rPr>
              <a:t>piston ring failure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Accelerated </a:t>
            </a:r>
            <a:r>
              <a:rPr lang="sv-SE" sz="2000" dirty="0">
                <a:latin typeface="Verdana" pitchFamily="34" charset="0"/>
              </a:rPr>
              <a:t>cylinder liner wear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Scavange </a:t>
            </a:r>
            <a:r>
              <a:rPr lang="sv-SE" sz="2000" dirty="0">
                <a:latin typeface="Verdana" pitchFamily="34" charset="0"/>
              </a:rPr>
              <a:t>air port fouling &amp; increased under-piston deposits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61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These Problems Look Like: Combustion Air Excess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62150"/>
            <a:ext cx="4137107" cy="71247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anose="020B0604030504040204" pitchFamily="34" charset="0"/>
              </a:rPr>
              <a:t>Acid droplets condensing on piston crowns</a:t>
            </a:r>
            <a:endParaRPr lang="en-US" sz="20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Acidonpistonc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19150"/>
            <a:ext cx="3957320" cy="374904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698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These Problems Look Like: Piston Fouling</a:t>
            </a:r>
            <a:endParaRPr lang="en-US" sz="2400" dirty="0"/>
          </a:p>
        </p:txBody>
      </p:sp>
      <p:pic>
        <p:nvPicPr>
          <p:cNvPr id="6" name="Picture 3" descr="PistonFou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42950"/>
            <a:ext cx="5029163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7136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These Problems Look Like: Scavenge Port Deposits</a:t>
            </a:r>
            <a:endParaRPr lang="en-US" sz="2400" dirty="0"/>
          </a:p>
        </p:txBody>
      </p:sp>
      <p:pic>
        <p:nvPicPr>
          <p:cNvPr id="6" name="Picture 3" descr="ScavengePo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1" y="742950"/>
            <a:ext cx="6000817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7136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Combustion Problems: What’s the Ideal Solution?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004C61"/>
              </a:buClr>
              <a:buNone/>
            </a:pPr>
            <a:endParaRPr lang="en-US" sz="2400" dirty="0" smtClean="0">
              <a:latin typeface="Verdana" pitchFamily="34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en-US" sz="2400" dirty="0" smtClean="0">
                <a:latin typeface="Verdana" pitchFamily="34" charset="0"/>
              </a:rPr>
              <a:t>Characteristics </a:t>
            </a:r>
            <a:r>
              <a:rPr lang="en-US" sz="2400" dirty="0">
                <a:latin typeface="Verdana" pitchFamily="34" charset="0"/>
              </a:rPr>
              <a:t>of a best-practice solution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</a:rPr>
              <a:t>Provides earlier completion of combustion and therefore longer burn-out time and less soot</a:t>
            </a: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</a:rPr>
              <a:t>Enhances oxygen transport during coke combustion resulting in less unburned carbon (</a:t>
            </a:r>
            <a:r>
              <a:rPr lang="en-US" sz="2000" dirty="0" err="1">
                <a:latin typeface="Verdana" panose="020B0604030504040204" pitchFamily="34" charset="0"/>
              </a:rPr>
              <a:t>cenospheres</a:t>
            </a:r>
            <a:r>
              <a:rPr lang="en-US" sz="2000" dirty="0">
                <a:latin typeface="Verdana" panose="020B0604030504040204" pitchFamily="34" charset="0"/>
              </a:rPr>
              <a:t>)</a:t>
            </a:r>
          </a:p>
          <a:p>
            <a:pPr lvl="1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</a:rPr>
              <a:t>Provides cleaner fuel injectors, pistons and valves free from carbon </a:t>
            </a:r>
            <a:r>
              <a:rPr lang="en-US" sz="2000" dirty="0" smtClean="0">
                <a:latin typeface="Verdana" panose="020B0604030504040204" pitchFamily="34" charset="0"/>
              </a:rPr>
              <a:t>deposits</a:t>
            </a:r>
          </a:p>
          <a:p>
            <a:pPr marL="457200" lvl="1" indent="0">
              <a:buClr>
                <a:srgbClr val="004C61"/>
              </a:buClr>
              <a:buNone/>
            </a:pPr>
            <a:endParaRPr lang="en-US" sz="2000" dirty="0" smtClean="0">
              <a:latin typeface="Verdana" panose="020B0604030504040204" pitchFamily="34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en-US" sz="2400" dirty="0" smtClean="0">
                <a:latin typeface="Verdana" pitchFamily="34" charset="0"/>
              </a:rPr>
              <a:t>Use of metallic catalysts in ATX is a best practice</a:t>
            </a:r>
            <a:endParaRPr lang="en-US" sz="2400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98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Solving Unburned Carbon Problems With Catalysts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Unburned </a:t>
            </a:r>
            <a:r>
              <a:rPr lang="en-US" sz="2000" dirty="0">
                <a:latin typeface="Verdana" panose="020B0604030504040204" pitchFamily="34" charset="0"/>
              </a:rPr>
              <a:t>carbon presence means sub-optimal fuel usage</a:t>
            </a:r>
          </a:p>
          <a:p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The </a:t>
            </a:r>
            <a:r>
              <a:rPr lang="en-US" sz="2000" dirty="0">
                <a:latin typeface="Verdana" panose="020B0604030504040204" pitchFamily="34" charset="0"/>
              </a:rPr>
              <a:t>problem of unburned carbon can be addressed by surface catalysts and radical generators.</a:t>
            </a:r>
          </a:p>
          <a:p>
            <a:endParaRPr lang="en-US" sz="2000" dirty="0">
              <a:latin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</a:rPr>
              <a:t>Research on organometallics in 1950s.</a:t>
            </a:r>
          </a:p>
          <a:p>
            <a:endParaRPr lang="en-US" sz="2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98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Then vs. Now</a:t>
            </a:r>
            <a:endParaRPr lang="en-US" sz="2400" dirty="0"/>
          </a:p>
        </p:txBody>
      </p:sp>
      <p:pic>
        <p:nvPicPr>
          <p:cNvPr id="4" name="Picture 2" descr="Barrels 3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00150"/>
            <a:ext cx="3401568" cy="27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583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These Catalysts Work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Surface </a:t>
            </a:r>
            <a:r>
              <a:rPr lang="en-US" sz="2000" dirty="0">
                <a:latin typeface="Verdana" panose="020B0604030504040204" pitchFamily="34" charset="0"/>
              </a:rPr>
              <a:t>reactions produce radicals of OH,O etc.</a:t>
            </a: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Radicals </a:t>
            </a:r>
            <a:r>
              <a:rPr lang="en-US" sz="2000" dirty="0">
                <a:latin typeface="Verdana" panose="020B0604030504040204" pitchFamily="34" charset="0"/>
              </a:rPr>
              <a:t>promote improved combustion by essentially increasing amount of volatiles around the fuel oil droplet</a:t>
            </a:r>
          </a:p>
          <a:p>
            <a:endParaRPr lang="en-US" sz="2000" dirty="0">
              <a:latin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</a:rPr>
              <a:t>Lowering of activation energies for combustion reactions</a:t>
            </a:r>
          </a:p>
          <a:p>
            <a:endParaRPr lang="en-US" sz="2000" dirty="0">
              <a:latin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</a:rPr>
              <a:t>Lower ignition temperatures of carbon resulting in faster and more complete combustion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68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ATX MFA Fuel Treatments With Combustion Catalysts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2114550"/>
            <a:ext cx="8749051" cy="2465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Verdana" panose="020B0604030504040204" pitchFamily="34" charset="0"/>
              </a:rPr>
              <a:t>ATX MFA Fuel Treatments Deliver The Combustion Catalysts Needed To Solve These Problems</a:t>
            </a:r>
            <a:endParaRPr 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&amp; Without ATX Combustion Catalysts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018139"/>
              </p:ext>
            </p:extLst>
          </p:nvPr>
        </p:nvGraphicFramePr>
        <p:xfrm>
          <a:off x="1219201" y="819150"/>
          <a:ext cx="5867400" cy="340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Photo Editor-foto" r:id="rId3" imgW="21605716" imgH="12527124" progId="">
                  <p:embed/>
                </p:oleObj>
              </mc:Choice>
              <mc:Fallback>
                <p:oleObj name="Photo Editor-foto" r:id="rId3" imgW="21605716" imgH="1252712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819150"/>
                        <a:ext cx="5867400" cy="3401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4292084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Carbon </a:t>
            </a:r>
            <a:r>
              <a:rPr lang="en-US" sz="1200" i="1" dirty="0" err="1" smtClean="0"/>
              <a:t>Cenoscopes</a:t>
            </a:r>
            <a:r>
              <a:rPr lang="en-US" sz="1200" i="1" dirty="0" smtClean="0"/>
              <a:t> - Electron microscope (1:1200x)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54698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Unburned Carbon Reductions With ATX &amp; Catalysts Blends</a:t>
            </a:r>
            <a:endParaRPr lang="en-US" sz="2400" dirty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878818"/>
              </p:ext>
            </p:extLst>
          </p:nvPr>
        </p:nvGraphicFramePr>
        <p:xfrm>
          <a:off x="990600" y="742950"/>
          <a:ext cx="6865228" cy="374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hart" r:id="rId3" imgW="8162870" imgH="4457777" progId="MSGraph.Chart.8">
                  <p:embed followColorScheme="full"/>
                </p:oleObj>
              </mc:Choice>
              <mc:Fallback>
                <p:oleObj name="Chart" r:id="rId3" imgW="8162870" imgH="445777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42950"/>
                        <a:ext cx="6865228" cy="374904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19400" y="2167431"/>
            <a:ext cx="120015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>
                <a:latin typeface="Verdana" panose="020B0604030504040204" pitchFamily="34" charset="0"/>
              </a:rPr>
              <a:t>60.7</a:t>
            </a:r>
            <a:r>
              <a:rPr lang="sv-SE" sz="1200" b="1" dirty="0">
                <a:latin typeface="Verdana" panose="020B0604030504040204" pitchFamily="34" charset="0"/>
              </a:rPr>
              <a:t>%</a:t>
            </a:r>
          </a:p>
          <a:p>
            <a:pPr algn="ctr"/>
            <a:r>
              <a:rPr lang="sv-SE" sz="1200" b="1" dirty="0">
                <a:latin typeface="Verdana" panose="020B0604030504040204" pitchFamily="34" charset="0"/>
              </a:rPr>
              <a:t>Reduction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33850" y="2167432"/>
            <a:ext cx="110490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>
                <a:latin typeface="Verdana" panose="020B0604030504040204" pitchFamily="34" charset="0"/>
              </a:rPr>
              <a:t>62.5</a:t>
            </a:r>
            <a:r>
              <a:rPr lang="sv-SE" sz="1200" b="1" dirty="0">
                <a:latin typeface="Verdana" panose="020B0604030504040204" pitchFamily="34" charset="0"/>
              </a:rPr>
              <a:t>%</a:t>
            </a:r>
          </a:p>
          <a:p>
            <a:pPr algn="ctr"/>
            <a:r>
              <a:rPr lang="sv-SE" sz="1200" b="1" dirty="0">
                <a:latin typeface="Verdana" panose="020B0604030504040204" pitchFamily="34" charset="0"/>
              </a:rPr>
              <a:t>Reduction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05425" y="2186284"/>
            <a:ext cx="118110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>
                <a:latin typeface="Verdana" panose="020B0604030504040204" pitchFamily="34" charset="0"/>
              </a:rPr>
              <a:t>66.4</a:t>
            </a:r>
            <a:r>
              <a:rPr lang="sv-SE" sz="1200" b="1" dirty="0">
                <a:latin typeface="Verdana" panose="020B0604030504040204" pitchFamily="34" charset="0"/>
              </a:rPr>
              <a:t>%</a:t>
            </a:r>
          </a:p>
          <a:p>
            <a:pPr algn="ctr"/>
            <a:r>
              <a:rPr lang="sv-SE" sz="1200" b="1" dirty="0">
                <a:latin typeface="Verdana" panose="020B0604030504040204" pitchFamily="34" charset="0"/>
              </a:rPr>
              <a:t>Reduction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53200" y="2647949"/>
            <a:ext cx="10668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>
                <a:latin typeface="Verdana" panose="020B0604030504040204" pitchFamily="34" charset="0"/>
              </a:rPr>
              <a:t>88.2</a:t>
            </a:r>
            <a:r>
              <a:rPr lang="sv-SE" sz="1200" b="1" dirty="0">
                <a:latin typeface="Verdana" panose="020B0604030504040204" pitchFamily="34" charset="0"/>
              </a:rPr>
              <a:t>%</a:t>
            </a:r>
          </a:p>
          <a:p>
            <a:pPr algn="ctr"/>
            <a:r>
              <a:rPr lang="sv-SE" sz="1200" b="1" dirty="0">
                <a:latin typeface="Verdana" panose="020B0604030504040204" pitchFamily="34" charset="0"/>
              </a:rPr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Post-Combustion Problems with Marine Fuels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04950"/>
            <a:ext cx="8749051" cy="26936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Verdana" panose="020B0604030504040204" pitchFamily="34" charset="0"/>
              </a:rPr>
              <a:t>Pre-combustion problems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Verdana" panose="020B0604030504040204" pitchFamily="34" charset="0"/>
              </a:rPr>
              <a:t>Combustion problems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Verdana" panose="020B0604030504040204" pitchFamily="34" charset="0"/>
              </a:rPr>
              <a:t>Post-combustion issues: Hot and Cold Corrosion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Verdana" panose="020B0604030504040204" pitchFamily="34" charset="0"/>
              </a:rPr>
              <a:t>Corrosion problems are a major concerns for marine fuel users.</a:t>
            </a:r>
            <a:endParaRPr 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High-Temperature Corrosion: Piston Crown Erosion</a:t>
            </a:r>
            <a:endParaRPr lang="en-US" sz="2400" dirty="0"/>
          </a:p>
        </p:txBody>
      </p:sp>
      <p:pic>
        <p:nvPicPr>
          <p:cNvPr id="4" name="Picture 1027" descr="PistonCrownbu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21802"/>
            <a:ext cx="5846583" cy="36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Typical Piston Crown Deposits</a:t>
            </a:r>
            <a:endParaRPr lang="en-US" sz="2400" dirty="0"/>
          </a:p>
        </p:txBody>
      </p:sp>
      <p:pic>
        <p:nvPicPr>
          <p:cNvPr id="4" name="Content Placeholder 3" descr="BurntLOoncrow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691" y="655161"/>
            <a:ext cx="292608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More High-Temp Corrosion and Deposits</a:t>
            </a:r>
            <a:endParaRPr lang="en-US" sz="2400" dirty="0"/>
          </a:p>
        </p:txBody>
      </p:sp>
      <p:pic>
        <p:nvPicPr>
          <p:cNvPr id="4" name="Content Placeholder 3" descr="P43000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685800" y="1047749"/>
            <a:ext cx="36575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urboNozz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47749"/>
            <a:ext cx="35816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5325" y="3914775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dirty="0">
                <a:latin typeface="Verdana" panose="020B0604030504040204" pitchFamily="34" charset="0"/>
              </a:rPr>
              <a:t>Damaged exhaust valves caused by corrosion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76800" y="3914775"/>
            <a:ext cx="3581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dirty="0" smtClean="0">
                <a:latin typeface="Verdana" panose="020B0604030504040204" pitchFamily="34" charset="0"/>
              </a:rPr>
              <a:t>Vanadium deposits on nozzle ring</a:t>
            </a:r>
            <a:endParaRPr lang="sv-SE" sz="1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Contributing Factors To High-Temp Corrosion</a:t>
            </a:r>
            <a:endParaRPr lang="en-US" sz="2400" dirty="0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1676825" y="729922"/>
            <a:ext cx="6130724" cy="3856033"/>
            <a:chOff x="722" y="960"/>
            <a:chExt cx="3792" cy="3303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9694184"/>
                </p:ext>
              </p:extLst>
            </p:nvPr>
          </p:nvGraphicFramePr>
          <p:xfrm>
            <a:off x="722" y="2603"/>
            <a:ext cx="3792" cy="1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Photo Editor-foto" r:id="rId3" imgW="11495238" imgH="5057143" progId="">
                    <p:embed/>
                  </p:oleObj>
                </mc:Choice>
                <mc:Fallback>
                  <p:oleObj name="Photo Editor-foto" r:id="rId3" imgW="11495238" imgH="50571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" y="2603"/>
                          <a:ext cx="3792" cy="1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89"/>
            <p:cNvGrpSpPr>
              <a:grpSpLocks/>
            </p:cNvGrpSpPr>
            <p:nvPr/>
          </p:nvGrpSpPr>
          <p:grpSpPr bwMode="auto">
            <a:xfrm>
              <a:off x="1248" y="960"/>
              <a:ext cx="2880" cy="1536"/>
              <a:chOff x="-3" y="-3"/>
              <a:chExt cx="2650" cy="3748"/>
            </a:xfrm>
          </p:grpSpPr>
          <p:grpSp>
            <p:nvGrpSpPr>
              <p:cNvPr id="8" name="Group 87"/>
              <p:cNvGrpSpPr>
                <a:grpSpLocks/>
              </p:cNvGrpSpPr>
              <p:nvPr/>
            </p:nvGrpSpPr>
            <p:grpSpPr bwMode="auto">
              <a:xfrm>
                <a:off x="0" y="0"/>
                <a:ext cx="2644" cy="3742"/>
                <a:chOff x="0" y="0"/>
                <a:chExt cx="2644" cy="3742"/>
              </a:xfrm>
            </p:grpSpPr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344" cy="403"/>
                  <a:chOff x="0" y="0"/>
                  <a:chExt cx="1344" cy="403"/>
                </a:xfrm>
              </p:grpSpPr>
              <p:sp>
                <p:nvSpPr>
                  <p:cNvPr id="8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Vanadium Pentoxide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1" name="Group 36"/>
                <p:cNvGrpSpPr>
                  <a:grpSpLocks/>
                </p:cNvGrpSpPr>
                <p:nvPr/>
              </p:nvGrpSpPr>
              <p:grpSpPr bwMode="auto">
                <a:xfrm>
                  <a:off x="1344" y="0"/>
                  <a:ext cx="884" cy="403"/>
                  <a:chOff x="1344" y="0"/>
                  <a:chExt cx="884" cy="403"/>
                </a:xfrm>
              </p:grpSpPr>
              <p:sp>
                <p:nvSpPr>
                  <p:cNvPr id="8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0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0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>
                  <a:off x="2228" y="0"/>
                  <a:ext cx="416" cy="403"/>
                  <a:chOff x="2228" y="0"/>
                  <a:chExt cx="416" cy="403"/>
                </a:xfrm>
              </p:grpSpPr>
              <p:sp>
                <p:nvSpPr>
                  <p:cNvPr id="8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0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690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86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0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3" name="Group 40"/>
                <p:cNvGrpSpPr>
                  <a:grpSpLocks/>
                </p:cNvGrpSpPr>
                <p:nvPr/>
              </p:nvGrpSpPr>
              <p:grpSpPr bwMode="auto">
                <a:xfrm>
                  <a:off x="0" y="403"/>
                  <a:ext cx="1344" cy="403"/>
                  <a:chOff x="0" y="403"/>
                  <a:chExt cx="1344" cy="403"/>
                </a:xfrm>
              </p:grpSpPr>
              <p:sp>
                <p:nvSpPr>
                  <p:cNvPr id="8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403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Sodium Metavandate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03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4" name="Group 42"/>
                <p:cNvGrpSpPr>
                  <a:grpSpLocks/>
                </p:cNvGrpSpPr>
                <p:nvPr/>
              </p:nvGrpSpPr>
              <p:grpSpPr bwMode="auto">
                <a:xfrm>
                  <a:off x="1344" y="403"/>
                  <a:ext cx="884" cy="403"/>
                  <a:chOff x="1344" y="403"/>
                  <a:chExt cx="884" cy="403"/>
                </a:xfrm>
              </p:grpSpPr>
              <p:sp>
                <p:nvSpPr>
                  <p:cNvPr id="8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403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Na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O.V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403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5" name="Group 44"/>
                <p:cNvGrpSpPr>
                  <a:grpSpLocks/>
                </p:cNvGrpSpPr>
                <p:nvPr/>
              </p:nvGrpSpPr>
              <p:grpSpPr bwMode="auto">
                <a:xfrm>
                  <a:off x="2228" y="403"/>
                  <a:ext cx="416" cy="403"/>
                  <a:chOff x="2228" y="403"/>
                  <a:chExt cx="416" cy="403"/>
                </a:xfrm>
              </p:grpSpPr>
              <p:sp>
                <p:nvSpPr>
                  <p:cNvPr id="7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403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630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8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403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6" name="Group 46"/>
                <p:cNvGrpSpPr>
                  <a:grpSpLocks/>
                </p:cNvGrpSpPr>
                <p:nvPr/>
              </p:nvGrpSpPr>
              <p:grpSpPr bwMode="auto">
                <a:xfrm>
                  <a:off x="0" y="806"/>
                  <a:ext cx="1344" cy="403"/>
                  <a:chOff x="0" y="806"/>
                  <a:chExt cx="1344" cy="403"/>
                </a:xfrm>
              </p:grpSpPr>
              <p:sp>
                <p:nvSpPr>
                  <p:cNvPr id="7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806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Sodium Pyrovanadate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06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7" name="Group 48"/>
                <p:cNvGrpSpPr>
                  <a:grpSpLocks/>
                </p:cNvGrpSpPr>
                <p:nvPr/>
              </p:nvGrpSpPr>
              <p:grpSpPr bwMode="auto">
                <a:xfrm>
                  <a:off x="1344" y="806"/>
                  <a:ext cx="884" cy="403"/>
                  <a:chOff x="1344" y="806"/>
                  <a:chExt cx="884" cy="403"/>
                </a:xfrm>
              </p:grpSpPr>
              <p:sp>
                <p:nvSpPr>
                  <p:cNvPr id="7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806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2 Na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O.V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06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8" name="Group 50"/>
                <p:cNvGrpSpPr>
                  <a:grpSpLocks/>
                </p:cNvGrpSpPr>
                <p:nvPr/>
              </p:nvGrpSpPr>
              <p:grpSpPr bwMode="auto">
                <a:xfrm>
                  <a:off x="2228" y="806"/>
                  <a:ext cx="416" cy="403"/>
                  <a:chOff x="2228" y="806"/>
                  <a:chExt cx="416" cy="403"/>
                </a:xfrm>
              </p:grpSpPr>
              <p:sp>
                <p:nvSpPr>
                  <p:cNvPr id="7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806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640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7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806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19" name="Group 52"/>
                <p:cNvGrpSpPr>
                  <a:grpSpLocks/>
                </p:cNvGrpSpPr>
                <p:nvPr/>
              </p:nvGrpSpPr>
              <p:grpSpPr bwMode="auto">
                <a:xfrm>
                  <a:off x="0" y="1209"/>
                  <a:ext cx="1344" cy="403"/>
                  <a:chOff x="0" y="1209"/>
                  <a:chExt cx="1344" cy="403"/>
                </a:xfrm>
              </p:grpSpPr>
              <p:sp>
                <p:nvSpPr>
                  <p:cNvPr id="7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209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Sodium Orthovanadate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0" name="Group 54"/>
                <p:cNvGrpSpPr>
                  <a:grpSpLocks/>
                </p:cNvGrpSpPr>
                <p:nvPr/>
              </p:nvGrpSpPr>
              <p:grpSpPr bwMode="auto">
                <a:xfrm>
                  <a:off x="1344" y="1209"/>
                  <a:ext cx="884" cy="403"/>
                  <a:chOff x="1344" y="1209"/>
                  <a:chExt cx="884" cy="403"/>
                </a:xfrm>
              </p:grpSpPr>
              <p:sp>
                <p:nvSpPr>
                  <p:cNvPr id="6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1209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3 Na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.V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209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1" name="Group 56"/>
                <p:cNvGrpSpPr>
                  <a:grpSpLocks/>
                </p:cNvGrpSpPr>
                <p:nvPr/>
              </p:nvGrpSpPr>
              <p:grpSpPr bwMode="auto">
                <a:xfrm>
                  <a:off x="2228" y="1209"/>
                  <a:ext cx="416" cy="403"/>
                  <a:chOff x="2228" y="1209"/>
                  <a:chExt cx="416" cy="403"/>
                </a:xfrm>
              </p:grpSpPr>
              <p:sp>
                <p:nvSpPr>
                  <p:cNvPr id="6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209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850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6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1209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2" name="Group 58"/>
                <p:cNvGrpSpPr>
                  <a:grpSpLocks/>
                </p:cNvGrpSpPr>
                <p:nvPr/>
              </p:nvGrpSpPr>
              <p:grpSpPr bwMode="auto">
                <a:xfrm>
                  <a:off x="0" y="1612"/>
                  <a:ext cx="1344" cy="403"/>
                  <a:chOff x="0" y="1612"/>
                  <a:chExt cx="1344" cy="403"/>
                </a:xfrm>
              </p:grpSpPr>
              <p:sp>
                <p:nvSpPr>
                  <p:cNvPr id="65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612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Sodium Vanadyl Vanadate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12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3" name="Group 60"/>
                <p:cNvGrpSpPr>
                  <a:grpSpLocks/>
                </p:cNvGrpSpPr>
                <p:nvPr/>
              </p:nvGrpSpPr>
              <p:grpSpPr bwMode="auto">
                <a:xfrm>
                  <a:off x="1344" y="1612"/>
                  <a:ext cx="884" cy="403"/>
                  <a:chOff x="1344" y="1612"/>
                  <a:chExt cx="884" cy="403"/>
                </a:xfrm>
              </p:grpSpPr>
              <p:sp>
                <p:nvSpPr>
                  <p:cNvPr id="6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1612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Na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.V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.5V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fi-FI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fi-FI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4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612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2228" y="1612"/>
                  <a:ext cx="416" cy="403"/>
                  <a:chOff x="2228" y="1612"/>
                  <a:chExt cx="416" cy="403"/>
                </a:xfrm>
              </p:grpSpPr>
              <p:sp>
                <p:nvSpPr>
                  <p:cNvPr id="6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612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625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62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1612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5" name="Group 64"/>
                <p:cNvGrpSpPr>
                  <a:grpSpLocks/>
                </p:cNvGrpSpPr>
                <p:nvPr/>
              </p:nvGrpSpPr>
              <p:grpSpPr bwMode="auto">
                <a:xfrm>
                  <a:off x="0" y="2015"/>
                  <a:ext cx="1344" cy="518"/>
                  <a:chOff x="0" y="2015"/>
                  <a:chExt cx="1344" cy="518"/>
                </a:xfrm>
              </p:grpSpPr>
              <p:sp>
                <p:nvSpPr>
                  <p:cNvPr id="5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015"/>
                    <a:ext cx="1288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Pentasodium Vanadyl Vanadate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15"/>
                    <a:ext cx="1344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" name="Group 66"/>
                <p:cNvGrpSpPr>
                  <a:grpSpLocks/>
                </p:cNvGrpSpPr>
                <p:nvPr/>
              </p:nvGrpSpPr>
              <p:grpSpPr bwMode="auto">
                <a:xfrm>
                  <a:off x="1344" y="2015"/>
                  <a:ext cx="884" cy="518"/>
                  <a:chOff x="1344" y="2015"/>
                  <a:chExt cx="884" cy="518"/>
                </a:xfrm>
              </p:grpSpPr>
              <p:sp>
                <p:nvSpPr>
                  <p:cNvPr id="5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015"/>
                    <a:ext cx="828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5 Na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.V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.11V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015"/>
                    <a:ext cx="884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" name="Group 68"/>
                <p:cNvGrpSpPr>
                  <a:grpSpLocks/>
                </p:cNvGrpSpPr>
                <p:nvPr/>
              </p:nvGrpSpPr>
              <p:grpSpPr bwMode="auto">
                <a:xfrm>
                  <a:off x="2228" y="2015"/>
                  <a:ext cx="416" cy="518"/>
                  <a:chOff x="2228" y="2015"/>
                  <a:chExt cx="416" cy="518"/>
                </a:xfrm>
              </p:grpSpPr>
              <p:sp>
                <p:nvSpPr>
                  <p:cNvPr id="5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015"/>
                    <a:ext cx="360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535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5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2015"/>
                    <a:ext cx="4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8" name="Group 70"/>
                <p:cNvGrpSpPr>
                  <a:grpSpLocks/>
                </p:cNvGrpSpPr>
                <p:nvPr/>
              </p:nvGrpSpPr>
              <p:grpSpPr bwMode="auto">
                <a:xfrm>
                  <a:off x="0" y="2533"/>
                  <a:ext cx="1344" cy="403"/>
                  <a:chOff x="0" y="2533"/>
                  <a:chExt cx="1344" cy="403"/>
                </a:xfrm>
              </p:grpSpPr>
              <p:sp>
                <p:nvSpPr>
                  <p:cNvPr id="5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533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Ferric Metavanadate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3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9" name="Group 72"/>
                <p:cNvGrpSpPr>
                  <a:grpSpLocks/>
                </p:cNvGrpSpPr>
                <p:nvPr/>
              </p:nvGrpSpPr>
              <p:grpSpPr bwMode="auto">
                <a:xfrm>
                  <a:off x="1344" y="2533"/>
                  <a:ext cx="884" cy="403"/>
                  <a:chOff x="1344" y="2533"/>
                  <a:chExt cx="884" cy="403"/>
                </a:xfrm>
              </p:grpSpPr>
              <p:sp>
                <p:nvSpPr>
                  <p:cNvPr id="5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533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Fe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.2V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533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0" name="Group 74"/>
                <p:cNvGrpSpPr>
                  <a:grpSpLocks/>
                </p:cNvGrpSpPr>
                <p:nvPr/>
              </p:nvGrpSpPr>
              <p:grpSpPr bwMode="auto">
                <a:xfrm>
                  <a:off x="2228" y="2533"/>
                  <a:ext cx="416" cy="403"/>
                  <a:chOff x="2228" y="2533"/>
                  <a:chExt cx="416" cy="403"/>
                </a:xfrm>
              </p:grpSpPr>
              <p:sp>
                <p:nvSpPr>
                  <p:cNvPr id="4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533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860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50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2533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1" name="Group 76"/>
                <p:cNvGrpSpPr>
                  <a:grpSpLocks/>
                </p:cNvGrpSpPr>
                <p:nvPr/>
              </p:nvGrpSpPr>
              <p:grpSpPr bwMode="auto">
                <a:xfrm>
                  <a:off x="0" y="2936"/>
                  <a:ext cx="1344" cy="403"/>
                  <a:chOff x="0" y="2936"/>
                  <a:chExt cx="1344" cy="403"/>
                </a:xfrm>
              </p:grpSpPr>
              <p:sp>
                <p:nvSpPr>
                  <p:cNvPr id="4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936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Ferric Vanadate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8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36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2" name="Group 78"/>
                <p:cNvGrpSpPr>
                  <a:grpSpLocks/>
                </p:cNvGrpSpPr>
                <p:nvPr/>
              </p:nvGrpSpPr>
              <p:grpSpPr bwMode="auto">
                <a:xfrm>
                  <a:off x="1344" y="2936"/>
                  <a:ext cx="884" cy="403"/>
                  <a:chOff x="1344" y="2936"/>
                  <a:chExt cx="884" cy="403"/>
                </a:xfrm>
              </p:grpSpPr>
              <p:sp>
                <p:nvSpPr>
                  <p:cNvPr id="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936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Fe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.2V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936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3" name="Group 80"/>
                <p:cNvGrpSpPr>
                  <a:grpSpLocks/>
                </p:cNvGrpSpPr>
                <p:nvPr/>
              </p:nvGrpSpPr>
              <p:grpSpPr bwMode="auto">
                <a:xfrm>
                  <a:off x="2228" y="2936"/>
                  <a:ext cx="416" cy="403"/>
                  <a:chOff x="2228" y="2936"/>
                  <a:chExt cx="416" cy="403"/>
                </a:xfrm>
              </p:grpSpPr>
              <p:sp>
                <p:nvSpPr>
                  <p:cNvPr id="4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936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855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44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2936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4" name="Group 82"/>
                <p:cNvGrpSpPr>
                  <a:grpSpLocks/>
                </p:cNvGrpSpPr>
                <p:nvPr/>
              </p:nvGrpSpPr>
              <p:grpSpPr bwMode="auto">
                <a:xfrm>
                  <a:off x="0" y="3339"/>
                  <a:ext cx="1344" cy="403"/>
                  <a:chOff x="0" y="3339"/>
                  <a:chExt cx="1344" cy="403"/>
                </a:xfrm>
              </p:grpSpPr>
              <p:sp>
                <p:nvSpPr>
                  <p:cNvPr id="4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339"/>
                    <a:ext cx="128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Sodium Sulphate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2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339"/>
                    <a:ext cx="134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5" name="Group 84"/>
                <p:cNvGrpSpPr>
                  <a:grpSpLocks/>
                </p:cNvGrpSpPr>
                <p:nvPr/>
              </p:nvGrpSpPr>
              <p:grpSpPr bwMode="auto">
                <a:xfrm>
                  <a:off x="1344" y="3339"/>
                  <a:ext cx="884" cy="403"/>
                  <a:chOff x="1344" y="3339"/>
                  <a:chExt cx="884" cy="403"/>
                </a:xfrm>
              </p:grpSpPr>
              <p:sp>
                <p:nvSpPr>
                  <p:cNvPr id="3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3339"/>
                    <a:ext cx="82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Na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SO</a:t>
                    </a:r>
                    <a:r>
                      <a:rPr lang="en-GB" sz="1200" baseline="-3000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3339"/>
                    <a:ext cx="88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6" name="Group 86"/>
                <p:cNvGrpSpPr>
                  <a:grpSpLocks/>
                </p:cNvGrpSpPr>
                <p:nvPr/>
              </p:nvGrpSpPr>
              <p:grpSpPr bwMode="auto">
                <a:xfrm>
                  <a:off x="2228" y="3339"/>
                  <a:ext cx="416" cy="403"/>
                  <a:chOff x="2228" y="3339"/>
                  <a:chExt cx="416" cy="403"/>
                </a:xfrm>
              </p:grpSpPr>
              <p:sp>
                <p:nvSpPr>
                  <p:cNvPr id="37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339"/>
                    <a:ext cx="36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880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</a:t>
                    </a:r>
                    <a:r>
                      <a:rPr lang="en-GB" sz="120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endParaRPr lang="en-GB" sz="12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3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228" y="3339"/>
                    <a:ext cx="41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2650" cy="3748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Deposit Melting Points Depend on Na-V Ratios</a:t>
            </a:r>
            <a:endParaRPr lang="en-US" sz="24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57225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895350"/>
            <a:ext cx="2743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>
                <a:latin typeface="Verdana" panose="020B0604030504040204" pitchFamily="34" charset="0"/>
              </a:rPr>
              <a:t>Deposits created from Na + V in marine fuels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1600" dirty="0"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>
                <a:latin typeface="Verdana" panose="020B0604030504040204" pitchFamily="34" charset="0"/>
              </a:rPr>
              <a:t>Deposit melting points depends on Na and V content.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1600" dirty="0"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>
                <a:latin typeface="Verdana" panose="020B0604030504040204" pitchFamily="34" charset="0"/>
              </a:rPr>
              <a:t>Most low- and high-sulfur fuel oils produce corrosion deposits with low melting points.</a:t>
            </a:r>
            <a:endParaRPr lang="sv-SE" sz="1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Problems Associated With Secondary Refining Products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6575507" cy="3947160"/>
          </a:xfrm>
        </p:spPr>
        <p:txBody>
          <a:bodyPr>
            <a:normAutofit/>
          </a:bodyPr>
          <a:lstStyle/>
          <a:p>
            <a:pPr marL="0" indent="0">
              <a:buClr>
                <a:srgbClr val="004C61"/>
              </a:buClr>
              <a:buNone/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 </a:t>
            </a:r>
            <a:endParaRPr lang="sv-SE" sz="22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200" dirty="0">
                <a:latin typeface="Verdana" pitchFamily="34" charset="0"/>
              </a:rPr>
              <a:t> Heavy sludge formation in the tanks due to precipitation </a:t>
            </a:r>
            <a:r>
              <a:rPr lang="en-US" sz="2200" dirty="0" smtClean="0">
                <a:latin typeface="Verdana" pitchFamily="34" charset="0"/>
              </a:rPr>
              <a:t>of </a:t>
            </a:r>
            <a:r>
              <a:rPr lang="en-US" sz="2200" dirty="0" err="1" smtClean="0">
                <a:latin typeface="Verdana" pitchFamily="34" charset="0"/>
              </a:rPr>
              <a:t>asphaltenes</a:t>
            </a:r>
            <a:r>
              <a:rPr lang="en-US" sz="2200" dirty="0" smtClean="0">
                <a:latin typeface="Verdana" pitchFamily="34" charset="0"/>
              </a:rPr>
              <a:t>.</a:t>
            </a:r>
            <a:endParaRPr lang="en-US" sz="22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2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200" dirty="0">
                <a:latin typeface="Verdana" pitchFamily="34" charset="0"/>
              </a:rPr>
              <a:t> Blocking of filters and centrifuges with </a:t>
            </a:r>
            <a:r>
              <a:rPr lang="en-US" sz="2200" dirty="0" smtClean="0">
                <a:latin typeface="Verdana" pitchFamily="34" charset="0"/>
              </a:rPr>
              <a:t>sludge.</a:t>
            </a:r>
            <a:endParaRPr lang="en-US" sz="22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2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200" dirty="0">
                <a:latin typeface="Verdana" pitchFamily="34" charset="0"/>
              </a:rPr>
              <a:t> Poor </a:t>
            </a:r>
            <a:r>
              <a:rPr lang="en-US" sz="2200" dirty="0" smtClean="0">
                <a:latin typeface="Verdana" pitchFamily="34" charset="0"/>
              </a:rPr>
              <a:t>fuel atomization</a:t>
            </a:r>
            <a:endParaRPr lang="en-US" sz="22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200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Poor ignition and </a:t>
            </a:r>
            <a:r>
              <a:rPr lang="en-US" sz="2200" dirty="0" smtClean="0">
                <a:latin typeface="Verdana" pitchFamily="34" charset="0"/>
              </a:rPr>
              <a:t>combustion</a:t>
            </a:r>
            <a:endParaRPr lang="sv-SE" sz="2200" dirty="0" smtClean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83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Corrosive Deposits Form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 smtClean="0">
              <a:latin typeface="Verdana" panose="020B0604030504040204" pitchFamily="34" charset="0"/>
            </a:endParaRP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V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O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5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 and Na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O is formed during the combustion sequence</a:t>
            </a: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Ash particles stick to surface, Na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O acts as binding agent </a:t>
            </a: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V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O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5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 + Na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O react on metal surface</a:t>
            </a: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The liquid forms fluxes with magnetite, exposing the underlying </a:t>
            </a: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metal 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to rapid </a:t>
            </a: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oxidation and corrosion damage</a:t>
            </a:r>
          </a:p>
          <a:p>
            <a:pPr marL="609600" indent="-609600">
              <a:buClr>
                <a:schemeClr val="tx2"/>
              </a:buClr>
              <a:buSzPct val="95000"/>
              <a:buFont typeface="+mj-lt"/>
              <a:buAutoNum type="arabicParenR"/>
            </a:pP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pPr marL="0" indent="0">
              <a:buClr>
                <a:schemeClr val="tx2"/>
              </a:buClr>
              <a:buSzPct val="95000"/>
              <a:buNone/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Best practices to combat this problem?</a:t>
            </a: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3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Magnesium – The Traditional Solution for HFO Corrosion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4C61"/>
              </a:buClr>
              <a:buNone/>
            </a:pPr>
            <a:r>
              <a:rPr lang="en-US" sz="2000" dirty="0" smtClean="0">
                <a:latin typeface="Verdana" pitchFamily="34" charset="0"/>
              </a:rPr>
              <a:t>Magnesium is highly effective at combating corrosion problems.</a:t>
            </a:r>
          </a:p>
          <a:p>
            <a:pPr marL="0" indent="0">
              <a:buClr>
                <a:srgbClr val="004C61"/>
              </a:buClr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Acts </a:t>
            </a:r>
            <a:r>
              <a:rPr lang="en-US" sz="2000" dirty="0">
                <a:latin typeface="Verdana" pitchFamily="34" charset="0"/>
              </a:rPr>
              <a:t>as an ash modifier/inhibitor that increases the melting points of ash (Vanadium/Sodium/Nickel) adhering to exhaust valves and </a:t>
            </a:r>
            <a:r>
              <a:rPr lang="en-US" sz="2000" dirty="0" smtClean="0">
                <a:latin typeface="Verdana" pitchFamily="34" charset="0"/>
              </a:rPr>
              <a:t>other areas</a:t>
            </a: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Acts </a:t>
            </a:r>
            <a:r>
              <a:rPr lang="en-US" sz="2000" dirty="0">
                <a:latin typeface="Verdana" pitchFamily="34" charset="0"/>
              </a:rPr>
              <a:t>as an acid neutralizer - </a:t>
            </a:r>
            <a:r>
              <a:rPr lang="en-US" sz="2000" dirty="0" err="1">
                <a:latin typeface="Verdana" pitchFamily="34" charset="0"/>
              </a:rPr>
              <a:t>MgO</a:t>
            </a:r>
            <a:r>
              <a:rPr lang="en-US" sz="2000" dirty="0">
                <a:latin typeface="Verdana" pitchFamily="34" charset="0"/>
              </a:rPr>
              <a:t> + SO3 </a:t>
            </a:r>
            <a:r>
              <a:rPr lang="en-US" sz="2000" dirty="0">
                <a:latin typeface="Verdana" pitchFamily="34" charset="0"/>
                <a:sym typeface="Wingdings" pitchFamily="2" charset="2"/>
              </a:rPr>
              <a:t> MgSO4 instead of SO3 + O2  H2SO4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  <a:sym typeface="Wingdings" pitchFamily="2" charset="2"/>
            </a:endParaRPr>
          </a:p>
          <a:p>
            <a:pPr>
              <a:buClr>
                <a:srgbClr val="004C61"/>
              </a:buClr>
            </a:pPr>
            <a:r>
              <a:rPr lang="en-US" sz="2000" dirty="0">
                <a:latin typeface="Verdana" pitchFamily="34" charset="0"/>
                <a:sym typeface="Wingdings" pitchFamily="2" charset="2"/>
              </a:rPr>
              <a:t>Determining proper dose-rate is relatively </a:t>
            </a:r>
            <a:r>
              <a:rPr lang="en-US" sz="2000" dirty="0" smtClean="0">
                <a:latin typeface="Verdana" pitchFamily="34" charset="0"/>
                <a:sym typeface="Wingdings" pitchFamily="2" charset="2"/>
              </a:rPr>
              <a:t>straight-forward</a:t>
            </a:r>
            <a:endParaRPr lang="en-US" sz="2000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98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Right Treatment Amount Depends on Vanadium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60426" y="1233487"/>
            <a:ext cx="7766050" cy="2401888"/>
            <a:chOff x="436" y="1907"/>
            <a:chExt cx="4892" cy="1513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110" y="2581"/>
              <a:ext cx="191" cy="19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71" y="2249"/>
              <a:ext cx="191" cy="19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6" y="2227"/>
              <a:ext cx="191" cy="19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907" y="2132"/>
              <a:ext cx="191" cy="19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86" y="2575"/>
              <a:ext cx="191" cy="19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001" y="2208"/>
              <a:ext cx="400" cy="380"/>
            </a:xfrm>
            <a:prstGeom prst="pentagon">
              <a:avLst/>
            </a:prstGeom>
            <a:gradFill rotWithShape="0">
              <a:gsLst>
                <a:gs pos="0">
                  <a:srgbClr val="7F7F7F"/>
                </a:gs>
                <a:gs pos="21001">
                  <a:srgbClr val="FFFFFF"/>
                </a:gs>
                <a:gs pos="24001">
                  <a:srgbClr val="1F1F1F"/>
                </a:gs>
                <a:gs pos="34000">
                  <a:srgbClr val="CFCFCF"/>
                </a:gs>
                <a:gs pos="47000">
                  <a:srgbClr val="CFCFCF"/>
                </a:gs>
                <a:gs pos="58000">
                  <a:srgbClr val="636363"/>
                </a:gs>
                <a:gs pos="82001">
                  <a:srgbClr val="FFFFFF"/>
                </a:gs>
                <a:gs pos="84000">
                  <a:srgbClr val="1F1F1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V</a:t>
              </a: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449" y="1907"/>
              <a:ext cx="511" cy="1086"/>
              <a:chOff x="2339" y="1907"/>
              <a:chExt cx="511" cy="1086"/>
            </a:xfrm>
          </p:grpSpPr>
          <p:grpSp>
            <p:nvGrpSpPr>
              <p:cNvPr id="20" name="Group 11"/>
              <p:cNvGrpSpPr>
                <a:grpSpLocks/>
              </p:cNvGrpSpPr>
              <p:nvPr/>
            </p:nvGrpSpPr>
            <p:grpSpPr bwMode="auto">
              <a:xfrm>
                <a:off x="2339" y="2283"/>
                <a:ext cx="511" cy="336"/>
                <a:chOff x="2554" y="2246"/>
                <a:chExt cx="511" cy="336"/>
              </a:xfrm>
            </p:grpSpPr>
            <p:sp>
              <p:nvSpPr>
                <p:cNvPr id="27" name="Oval 12"/>
                <p:cNvSpPr>
                  <a:spLocks noChangeArrowheads="1"/>
                </p:cNvSpPr>
                <p:nvPr/>
              </p:nvSpPr>
              <p:spPr bwMode="auto">
                <a:xfrm>
                  <a:off x="2554" y="224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488C4"/>
                    </a:gs>
                    <a:gs pos="26500">
                      <a:srgbClr val="D4DEFF"/>
                    </a:gs>
                    <a:gs pos="41499">
                      <a:srgbClr val="D4DEFF"/>
                    </a:gs>
                    <a:gs pos="50000">
                      <a:srgbClr val="96AB94"/>
                    </a:gs>
                    <a:gs pos="58501">
                      <a:srgbClr val="D4DEFF"/>
                    </a:gs>
                    <a:gs pos="73500">
                      <a:srgbClr val="D4DEFF"/>
                    </a:gs>
                    <a:gs pos="100000">
                      <a:srgbClr val="8488C4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>
                      <a:latin typeface="Times New Roman" pitchFamily="18" charset="0"/>
                    </a:rPr>
                    <a:t>Mg</a:t>
                  </a:r>
                </a:p>
              </p:txBody>
            </p:sp>
            <p:sp>
              <p:nvSpPr>
                <p:cNvPr id="28" name="Oval 13"/>
                <p:cNvSpPr>
                  <a:spLocks noChangeArrowheads="1"/>
                </p:cNvSpPr>
                <p:nvPr/>
              </p:nvSpPr>
              <p:spPr bwMode="auto">
                <a:xfrm>
                  <a:off x="2874" y="2336"/>
                  <a:ext cx="191" cy="1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>
                      <a:latin typeface="Times New Roman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339" y="1907"/>
                <a:ext cx="511" cy="336"/>
                <a:chOff x="2554" y="2246"/>
                <a:chExt cx="511" cy="336"/>
              </a:xfrm>
            </p:grpSpPr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2554" y="224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488C4"/>
                    </a:gs>
                    <a:gs pos="26500">
                      <a:srgbClr val="D4DEFF"/>
                    </a:gs>
                    <a:gs pos="41499">
                      <a:srgbClr val="D4DEFF"/>
                    </a:gs>
                    <a:gs pos="50000">
                      <a:srgbClr val="96AB94"/>
                    </a:gs>
                    <a:gs pos="58501">
                      <a:srgbClr val="D4DEFF"/>
                    </a:gs>
                    <a:gs pos="73500">
                      <a:srgbClr val="D4DEFF"/>
                    </a:gs>
                    <a:gs pos="100000">
                      <a:srgbClr val="8488C4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>
                      <a:latin typeface="Times New Roman" pitchFamily="18" charset="0"/>
                    </a:rPr>
                    <a:t>Mg</a:t>
                  </a:r>
                </a:p>
              </p:txBody>
            </p:sp>
            <p:sp>
              <p:nvSpPr>
                <p:cNvPr id="26" name="Oval 16"/>
                <p:cNvSpPr>
                  <a:spLocks noChangeArrowheads="1"/>
                </p:cNvSpPr>
                <p:nvPr/>
              </p:nvSpPr>
              <p:spPr bwMode="auto">
                <a:xfrm>
                  <a:off x="2874" y="2336"/>
                  <a:ext cx="191" cy="1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>
                      <a:latin typeface="Times New Roman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2339" y="2657"/>
                <a:ext cx="511" cy="336"/>
                <a:chOff x="2554" y="2246"/>
                <a:chExt cx="511" cy="336"/>
              </a:xfrm>
            </p:grpSpPr>
            <p:sp>
              <p:nvSpPr>
                <p:cNvPr id="23" name="Oval 18"/>
                <p:cNvSpPr>
                  <a:spLocks noChangeArrowheads="1"/>
                </p:cNvSpPr>
                <p:nvPr/>
              </p:nvSpPr>
              <p:spPr bwMode="auto">
                <a:xfrm>
                  <a:off x="2554" y="224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488C4"/>
                    </a:gs>
                    <a:gs pos="26500">
                      <a:srgbClr val="D4DEFF"/>
                    </a:gs>
                    <a:gs pos="41499">
                      <a:srgbClr val="D4DEFF"/>
                    </a:gs>
                    <a:gs pos="50000">
                      <a:srgbClr val="96AB94"/>
                    </a:gs>
                    <a:gs pos="58501">
                      <a:srgbClr val="D4DEFF"/>
                    </a:gs>
                    <a:gs pos="73500">
                      <a:srgbClr val="D4DEFF"/>
                    </a:gs>
                    <a:gs pos="100000">
                      <a:srgbClr val="8488C4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>
                      <a:latin typeface="Times New Roman" pitchFamily="18" charset="0"/>
                    </a:rPr>
                    <a:t>Mg</a:t>
                  </a:r>
                </a:p>
              </p:txBody>
            </p:sp>
            <p:sp>
              <p:nvSpPr>
                <p:cNvPr id="24" name="Oval 19"/>
                <p:cNvSpPr>
                  <a:spLocks noChangeArrowheads="1"/>
                </p:cNvSpPr>
                <p:nvPr/>
              </p:nvSpPr>
              <p:spPr bwMode="auto">
                <a:xfrm>
                  <a:off x="2874" y="2336"/>
                  <a:ext cx="191" cy="1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>
                      <a:latin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>
              <a:off x="3245" y="2277"/>
              <a:ext cx="791" cy="345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384 h 21600"/>
                <a:gd name="T14" fmla="*/ 18897 w 21600"/>
                <a:gd name="T15" fmla="*/ 162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9100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1810" y="2278"/>
              <a:ext cx="345" cy="345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9100"/>
              </a:prstShdw>
            </a:effectLst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588" y="2204"/>
              <a:ext cx="400" cy="380"/>
            </a:xfrm>
            <a:prstGeom prst="pentagon">
              <a:avLst/>
            </a:prstGeom>
            <a:gradFill rotWithShape="0">
              <a:gsLst>
                <a:gs pos="0">
                  <a:srgbClr val="7F7F7F"/>
                </a:gs>
                <a:gs pos="21001">
                  <a:srgbClr val="FFFFFF"/>
                </a:gs>
                <a:gs pos="24001">
                  <a:srgbClr val="1F1F1F"/>
                </a:gs>
                <a:gs pos="34000">
                  <a:srgbClr val="CFCFCF"/>
                </a:gs>
                <a:gs pos="47000">
                  <a:srgbClr val="CFCFCF"/>
                </a:gs>
                <a:gs pos="58000">
                  <a:srgbClr val="636363"/>
                </a:gs>
                <a:gs pos="82001">
                  <a:srgbClr val="FFFFFF"/>
                </a:gs>
                <a:gs pos="84000">
                  <a:srgbClr val="1F1F1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543" y="3132"/>
              <a:ext cx="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imes New Roman" pitchFamily="18" charset="0"/>
                </a:rPr>
                <a:t>Mp:675</a:t>
              </a:r>
              <a:r>
                <a:rPr lang="en-GB" sz="2400" baseline="30000">
                  <a:latin typeface="Times New Roman" pitchFamily="18" charset="0"/>
                </a:rPr>
                <a:t>o</a:t>
              </a:r>
              <a:r>
                <a:rPr lang="en-GB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>
              <a:off x="4274" y="2209"/>
              <a:ext cx="1054" cy="500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663012"/>
                </a:gs>
                <a:gs pos="14999">
                  <a:srgbClr val="A65528"/>
                </a:gs>
                <a:gs pos="35001">
                  <a:srgbClr val="D49E6C"/>
                </a:gs>
                <a:gs pos="50000">
                  <a:srgbClr val="D6B19C"/>
                </a:gs>
                <a:gs pos="64999">
                  <a:srgbClr val="D49E6C"/>
                </a:gs>
                <a:gs pos="85001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solidFill>
                    <a:srgbClr val="FF0000"/>
                  </a:solidFill>
                  <a:latin typeface="Times New Roman" pitchFamily="18" charset="0"/>
                </a:rPr>
                <a:t>3MgO.V</a:t>
              </a:r>
              <a:r>
                <a:rPr lang="en-GB" sz="2400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GB" sz="240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r>
                <a:rPr lang="en-GB" sz="2400" baseline="-2500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185" y="3119"/>
              <a:ext cx="10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imes New Roman" pitchFamily="18" charset="0"/>
                </a:rPr>
                <a:t>Mp:2800</a:t>
              </a:r>
              <a:r>
                <a:rPr lang="en-GB" sz="2400" baseline="30000">
                  <a:latin typeface="Times New Roman" pitchFamily="18" charset="0"/>
                </a:rPr>
                <a:t>o</a:t>
              </a:r>
              <a:r>
                <a:rPr lang="en-GB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4307" y="3107"/>
              <a:ext cx="10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imes New Roman" pitchFamily="18" charset="0"/>
                </a:rPr>
                <a:t>Mp:1190</a:t>
              </a:r>
              <a:r>
                <a:rPr lang="en-GB" sz="2400" baseline="30000">
                  <a:latin typeface="Times New Roman" pitchFamily="18" charset="0"/>
                </a:rPr>
                <a:t>o</a:t>
              </a:r>
              <a:r>
                <a:rPr lang="en-GB" sz="2400"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82564" y="3943350"/>
            <a:ext cx="8885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000" dirty="0" smtClean="0">
                <a:latin typeface="Verdana" panose="020B0604030504040204" pitchFamily="34" charset="0"/>
              </a:rPr>
              <a:t>The right amount of Mg raises the melting point of harmful deposits.</a:t>
            </a:r>
            <a:endParaRPr lang="sv-SE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Low Temperature Corrosion Is A Substantial Problem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632460"/>
            <a:ext cx="4975307" cy="394716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Corrosion resulting from combination of SO3 and water.</a:t>
            </a:r>
          </a:p>
          <a:p>
            <a:pPr lvl="1">
              <a:buClr>
                <a:schemeClr val="accent1"/>
              </a:buClr>
              <a:buSzPct val="85000"/>
              <a:buNone/>
            </a:pPr>
            <a:endParaRPr lang="sv-SE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  <a:buSzPct val="85000"/>
              <a:buNone/>
            </a:pPr>
            <a:r>
              <a:rPr lang="sv-SE" sz="1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sv-SE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v-S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800" dirty="0">
                <a:latin typeface="Times New Roman" pitchFamily="18" charset="0"/>
                <a:cs typeface="Times New Roman" pitchFamily="18" charset="0"/>
              </a:rPr>
              <a:t>+ ½ O</a:t>
            </a:r>
            <a:r>
              <a:rPr lang="sv-SE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 SO</a:t>
            </a:r>
            <a:r>
              <a:rPr lang="sv-SE" sz="1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 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sv-SE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(0.1-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8%)</a:t>
            </a:r>
            <a:endParaRPr lang="sv-SE" sz="1800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buClr>
                <a:schemeClr val="accent1"/>
              </a:buClr>
              <a:buSzPct val="85000"/>
              <a:buNone/>
            </a:pPr>
            <a:r>
              <a:rPr lang="sv-SE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sv-SE" sz="1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sv-SE" sz="1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 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H</a:t>
            </a:r>
            <a:r>
              <a:rPr lang="sv-SE" sz="18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sv-SE" sz="18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sv-SE" sz="1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sv-SE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70-170ºC</a:t>
            </a:r>
            <a:r>
              <a:rPr lang="sv-SE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Dew point</a:t>
            </a:r>
            <a:r>
              <a:rPr lang="sv-SE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Verdana" panose="020B0604030504040204" pitchFamily="34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  <a:buSzPct val="85000"/>
              <a:buNone/>
            </a:pPr>
            <a:endParaRPr lang="en-US" sz="1800" dirty="0">
              <a:latin typeface="Verdana" panose="020B0604030504040204" pitchFamily="34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5000"/>
            </a:pPr>
            <a:r>
              <a:rPr lang="en-US" sz="2000" dirty="0" smtClean="0">
                <a:latin typeface="Verdana" panose="020B0604030504040204" pitchFamily="34" charset="0"/>
              </a:rPr>
              <a:t>Concentration of sulfuric acid influences dew point.</a:t>
            </a:r>
            <a:endParaRPr lang="en-US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Preventing Low Temp Corrosion Issues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>
                <a:latin typeface="Verdana" panose="020B0604030504040204" pitchFamily="34" charset="0"/>
              </a:rPr>
              <a:t>Operational options for corrosion prevention include</a:t>
            </a:r>
          </a:p>
          <a:p>
            <a:pPr lvl="1">
              <a:buClr>
                <a:schemeClr val="accent1"/>
              </a:buClr>
              <a:buSzPct val="8500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  <a:buSzPct val="85000"/>
              <a:buNone/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Excess 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Oxygen</a:t>
            </a:r>
          </a:p>
          <a:p>
            <a:pPr lvl="1">
              <a:buClr>
                <a:schemeClr val="accent1"/>
              </a:buClr>
              <a:buSzPct val="85000"/>
              <a:buFont typeface="Wingdings" pitchFamily="2" charset="2"/>
              <a:buChar char="è"/>
            </a:pP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Maintain as low as possible</a:t>
            </a:r>
          </a:p>
          <a:p>
            <a:pPr marL="457200" lvl="1" indent="0">
              <a:buClr>
                <a:schemeClr val="accent1"/>
              </a:buClr>
              <a:buSzPct val="85000"/>
              <a:buNone/>
            </a:pPr>
            <a:endParaRPr lang="en-US" sz="2000" dirty="0" smtClean="0">
              <a:latin typeface="Verdana" panose="020B0604030504040204" pitchFamily="34" charset="0"/>
              <a:cs typeface="Times New Roman" pitchFamily="18" charset="0"/>
            </a:endParaRPr>
          </a:p>
          <a:p>
            <a:pPr marL="457200" lvl="1" indent="0">
              <a:buClr>
                <a:schemeClr val="accent1"/>
              </a:buClr>
              <a:buSzPct val="85000"/>
              <a:buNone/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Temperature</a:t>
            </a: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  <a:buSzPct val="85000"/>
              <a:buFont typeface="Wingdings" pitchFamily="2" charset="2"/>
              <a:buChar char="è"/>
            </a:pP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Maintain above the acid dew point</a:t>
            </a:r>
          </a:p>
          <a:p>
            <a:endParaRPr lang="en-US" sz="2000" dirty="0" smtClean="0">
              <a:latin typeface="Verdana" panose="020B0604030504040204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Both of these options have down sides for combustion efficiency</a:t>
            </a:r>
            <a:endParaRPr lang="en-US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System Areas Prone To Corrosion Damage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78062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Verdana" pitchFamily="34" charset="0"/>
                <a:cs typeface="Times New Roman" pitchFamily="18" charset="0"/>
              </a:rPr>
              <a:t>HOT CORROSION:</a:t>
            </a:r>
          </a:p>
          <a:p>
            <a:pPr>
              <a:buFontTx/>
              <a:buChar char="•"/>
            </a:pPr>
            <a:endParaRPr lang="en-GB" sz="2000" b="1" dirty="0">
              <a:latin typeface="Verdana" pitchFamily="34" charset="0"/>
              <a:cs typeface="Times New Roman" pitchFamily="18" charset="0"/>
            </a:endParaRP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Exhaust valves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Piston crowns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Turbocharger nozzle ring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Turbocharger blades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6300" y="781538"/>
            <a:ext cx="381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latin typeface="Verdana" pitchFamily="34" charset="0"/>
                <a:cs typeface="Times New Roman" pitchFamily="18" charset="0"/>
              </a:rPr>
              <a:t>COLD CORROSION:</a:t>
            </a:r>
          </a:p>
          <a:p>
            <a:endParaRPr lang="en-GB" sz="2000" b="1" dirty="0">
              <a:latin typeface="Verdana" pitchFamily="34" charset="0"/>
              <a:cs typeface="Times New Roman" pitchFamily="18" charset="0"/>
            </a:endParaRP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Cylinder liner walls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Exhaust valves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Piston crowns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Exhaust valve casing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Exhaust trunking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Exhaust gas economizers</a:t>
            </a:r>
          </a:p>
          <a:p>
            <a:pPr marL="342900" indent="-342900">
              <a:buClr>
                <a:srgbClr val="004C6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Verdana" pitchFamily="34" charset="0"/>
                <a:cs typeface="Times New Roman" pitchFamily="18" charset="0"/>
              </a:rPr>
              <a:t>Funnel casing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2564" y="3943350"/>
            <a:ext cx="8885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Verdana" panose="020B0604030504040204" pitchFamily="34" charset="0"/>
              </a:rPr>
              <a:t>How much are corrosion problems costing you?</a:t>
            </a:r>
            <a:endParaRPr lang="sv-SE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Corrosion in Critical Areas: Turbocharger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4171950"/>
            <a:ext cx="8749051" cy="40767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anose="020B0604030504040204" pitchFamily="34" charset="0"/>
              </a:rPr>
              <a:t>Holland America Line w/ </a:t>
            </a:r>
            <a:r>
              <a:rPr lang="en-US" sz="2000" dirty="0" err="1" smtClean="0">
                <a:latin typeface="Verdana" panose="020B0604030504040204" pitchFamily="34" charset="0"/>
              </a:rPr>
              <a:t>Sulzar</a:t>
            </a:r>
            <a:r>
              <a:rPr lang="en-US" sz="2000" dirty="0" smtClean="0">
                <a:latin typeface="Verdana" panose="020B0604030504040204" pitchFamily="34" charset="0"/>
              </a:rPr>
              <a:t> 12ZAV40S (8,640 </a:t>
            </a:r>
            <a:r>
              <a:rPr lang="en-US" sz="2000" dirty="0" err="1" smtClean="0">
                <a:latin typeface="Verdana" panose="020B0604030504040204" pitchFamily="34" charset="0"/>
              </a:rPr>
              <a:t>bhp</a:t>
            </a:r>
            <a:r>
              <a:rPr lang="en-US" sz="2000" dirty="0" smtClean="0">
                <a:latin typeface="Verdana" panose="020B0604030504040204" pitchFamily="34" charset="0"/>
              </a:rPr>
              <a:t>)</a:t>
            </a:r>
            <a:endParaRPr lang="en-US" sz="2000" dirty="0">
              <a:latin typeface="Verdana" panose="020B0604030504040204" pitchFamily="34" charset="0"/>
            </a:endParaRPr>
          </a:p>
        </p:txBody>
      </p:sp>
      <p:pic>
        <p:nvPicPr>
          <p:cNvPr id="4" name="Picture 9" descr="Another Maasdam tur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42950"/>
            <a:ext cx="59436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Turbocharger Damage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85307" cy="339090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Verdana" panose="020B0604030504040204" pitchFamily="34" charset="0"/>
              </a:rPr>
              <a:t>Sea-Land Independence         </a:t>
            </a:r>
            <a:r>
              <a:rPr lang="en-US" sz="1200" dirty="0" err="1" smtClean="0">
                <a:latin typeface="Verdana" panose="020B0604030504040204" pitchFamily="34" charset="0"/>
              </a:rPr>
              <a:t>Sulzer</a:t>
            </a:r>
            <a:r>
              <a:rPr lang="en-US" sz="1200" dirty="0" smtClean="0">
                <a:latin typeface="Verdana" panose="020B0604030504040204" pitchFamily="34" charset="0"/>
              </a:rPr>
              <a:t> 9RND90M          30,150 BHP             Built in 1980    Using treatment</a:t>
            </a:r>
          </a:p>
        </p:txBody>
      </p:sp>
      <p:pic>
        <p:nvPicPr>
          <p:cNvPr id="4" name="Picture 4" descr="TCbla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23950"/>
            <a:ext cx="4648147" cy="3485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507282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Cold Corrosion &amp; Blockage: Economizer</a:t>
            </a:r>
            <a:endParaRPr lang="en-US" sz="2400" dirty="0"/>
          </a:p>
        </p:txBody>
      </p:sp>
      <p:pic>
        <p:nvPicPr>
          <p:cNvPr id="4" name="Picture 3" descr="EconomiserCorros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81000" y="89535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0008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800600" y="895350"/>
            <a:ext cx="4057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Economizer / Exhaust Gas Boiler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390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Verdana" panose="020B0604030504040204" pitchFamily="34" charset="0"/>
              </a:rPr>
              <a:t>Sea-Land Express      </a:t>
            </a:r>
            <a:r>
              <a:rPr lang="en-US" dirty="0" err="1" smtClean="0">
                <a:latin typeface="Verdana" panose="020B0604030504040204" pitchFamily="34" charset="0"/>
              </a:rPr>
              <a:t>Sulzer</a:t>
            </a:r>
            <a:r>
              <a:rPr lang="en-US" dirty="0" smtClean="0">
                <a:latin typeface="Verdana" panose="020B0604030504040204" pitchFamily="34" charset="0"/>
              </a:rPr>
              <a:t> RND90M       30,150 BHP       Sept. 1997        Before treatment</a:t>
            </a:r>
          </a:p>
        </p:txBody>
      </p:sp>
      <p:pic>
        <p:nvPicPr>
          <p:cNvPr id="4" name="Picture 2" descr="ECON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71550"/>
            <a:ext cx="4876800" cy="3656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3583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More Problems With These Fuels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7870907" cy="3947160"/>
          </a:xfrm>
        </p:spPr>
        <p:txBody>
          <a:bodyPr/>
          <a:lstStyle/>
          <a:p>
            <a:pPr>
              <a:buClr>
                <a:srgbClr val="004C61"/>
              </a:buClr>
            </a:pPr>
            <a:endParaRPr lang="en-US" sz="2400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Damage </a:t>
            </a:r>
            <a:r>
              <a:rPr lang="en-US" sz="2000" dirty="0">
                <a:latin typeface="Verdana" pitchFamily="34" charset="0"/>
              </a:rPr>
              <a:t>to fuel pumps, piston rings and liners due to catalytic </a:t>
            </a:r>
            <a:r>
              <a:rPr lang="en-US" sz="2000" dirty="0" smtClean="0">
                <a:latin typeface="Verdana" pitchFamily="34" charset="0"/>
              </a:rPr>
              <a:t>fines from the fuel</a:t>
            </a: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Increasing </a:t>
            </a:r>
            <a:r>
              <a:rPr lang="en-US" sz="2000" dirty="0">
                <a:latin typeface="Verdana" pitchFamily="34" charset="0"/>
              </a:rPr>
              <a:t>frequency of changing injectors and overhauling </a:t>
            </a:r>
            <a:r>
              <a:rPr lang="en-US" sz="2000" dirty="0" smtClean="0">
                <a:latin typeface="Verdana" pitchFamily="34" charset="0"/>
              </a:rPr>
              <a:t>pistons, cutting into maintenance budgets</a:t>
            </a: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High </a:t>
            </a:r>
            <a:r>
              <a:rPr lang="en-US" sz="2000" dirty="0">
                <a:latin typeface="Verdana" pitchFamily="34" charset="0"/>
              </a:rPr>
              <a:t>temperature deposits and erosion of exhaust valves</a:t>
            </a:r>
          </a:p>
          <a:p>
            <a:pPr>
              <a:buClr>
                <a:srgbClr val="004C61"/>
              </a:buClr>
            </a:pPr>
            <a:endParaRPr lang="sv-SE" dirty="0">
              <a:latin typeface="Verdana" pitchFamily="34" charset="0"/>
            </a:endParaRPr>
          </a:p>
          <a:p>
            <a:pPr marL="0" indent="0">
              <a:buClr>
                <a:srgbClr val="004C6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83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Exhaust Valve Corrosion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3909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</a:rPr>
              <a:t>Disney Magic    </a:t>
            </a:r>
            <a:r>
              <a:rPr lang="en-US" dirty="0" err="1" smtClean="0">
                <a:latin typeface="Verdana" panose="020B0604030504040204" pitchFamily="34" charset="0"/>
              </a:rPr>
              <a:t>Sulzer</a:t>
            </a:r>
            <a:r>
              <a:rPr lang="en-US" dirty="0" smtClean="0">
                <a:latin typeface="Verdana" panose="020B0604030504040204" pitchFamily="34" charset="0"/>
              </a:rPr>
              <a:t> 16 ZAV40S      Built in 1998</a:t>
            </a:r>
            <a:endParaRPr lang="en-US" sz="4800" dirty="0" smtClean="0">
              <a:latin typeface="Verdana" panose="020B0604030504040204" pitchFamily="34" charset="0"/>
            </a:endParaRPr>
          </a:p>
        </p:txBody>
      </p:sp>
      <p:pic>
        <p:nvPicPr>
          <p:cNvPr id="4" name="Picture 4" descr="exhaust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38225"/>
            <a:ext cx="5029200" cy="366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12703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Using A Mg Treatment To Neutralize Corrosion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4C61"/>
              </a:buClr>
              <a:buNone/>
            </a:pPr>
            <a:endParaRPr lang="en-US" sz="2000" dirty="0" smtClean="0">
              <a:latin typeface="Verdana" panose="020B0604030504040204" pitchFamily="34" charset="0"/>
              <a:cs typeface="Times New Roman" pitchFamily="18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High 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temp corrosion is caused primarily by V/Na/S compounds. </a:t>
            </a:r>
            <a:endParaRPr lang="en-US" sz="2000" dirty="0" smtClean="0">
              <a:latin typeface="Verdana" panose="020B0604030504040204" pitchFamily="34" charset="0"/>
              <a:cs typeface="Times New Roman" pitchFamily="18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Adding Mg increases 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the melting points of sticky ash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pPr>
              <a:buClr>
                <a:srgbClr val="004C61"/>
              </a:buClr>
              <a:buFont typeface="Wingdings" pitchFamily="2" charset="2"/>
              <a:buChar char="è"/>
            </a:pPr>
            <a:endParaRPr lang="en-US" sz="2000" dirty="0">
              <a:latin typeface="Verdana" panose="020B0604030504040204" pitchFamily="34" charset="0"/>
              <a:cs typeface="Times New Roman" pitchFamily="18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Low 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temp corrosion is minimized due to the neutralizing effect </a:t>
            </a: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of </a:t>
            </a:r>
            <a:r>
              <a:rPr lang="en-US" sz="2000" dirty="0" err="1" smtClean="0">
                <a:latin typeface="Verdana" panose="020B0604030504040204" pitchFamily="34" charset="0"/>
                <a:cs typeface="Times New Roman" pitchFamily="18" charset="0"/>
              </a:rPr>
              <a:t>MgO</a:t>
            </a: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treatments like Bell Performance’s ATX MFA line</a:t>
            </a: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MgSO</a:t>
            </a:r>
            <a:r>
              <a:rPr lang="en-US" sz="2000" baseline="-25000" dirty="0" smtClean="0">
                <a:latin typeface="Verdana" panose="020B0604030504040204" pitchFamily="34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(non-corrosive) vs. H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SO</a:t>
            </a:r>
            <a:r>
              <a:rPr lang="en-US" sz="2000" baseline="-25000" dirty="0">
                <a:latin typeface="Verdana" panose="020B0604030504040204" pitchFamily="34" charset="0"/>
                <a:cs typeface="Times New Roman" pitchFamily="18" charset="0"/>
              </a:rPr>
              <a:t>4</a:t>
            </a:r>
            <a:r>
              <a:rPr lang="en-US" sz="2000" dirty="0">
                <a:latin typeface="Verdana" panose="020B0604030504040204" pitchFamily="34" charset="0"/>
                <a:cs typeface="Times New Roman" pitchFamily="18" charset="0"/>
              </a:rPr>
              <a:t> (highly corrosive)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ATX MFA Treatments Deliver To Solve Problems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4C61"/>
              </a:buClr>
              <a:buNone/>
            </a:pPr>
            <a:r>
              <a:rPr lang="en-US" sz="2000" dirty="0" smtClean="0">
                <a:latin typeface="Verdana" panose="020B0604030504040204" pitchFamily="34" charset="0"/>
              </a:rPr>
              <a:t> </a:t>
            </a: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Deposits of ash and carbon on exhaust valves and turbo-chargers are significantly reduced because the Mg component in ATX.</a:t>
            </a:r>
          </a:p>
          <a:p>
            <a:pPr marL="0" indent="0">
              <a:buClr>
                <a:srgbClr val="004C61"/>
              </a:buClr>
              <a:buNone/>
            </a:pPr>
            <a:endParaRPr lang="en-US" sz="2000" dirty="0" smtClean="0">
              <a:latin typeface="Verdana" panose="020B0604030504040204" pitchFamily="34" charset="0"/>
              <a:cs typeface="Times New Roman" pitchFamily="18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ATX combustion catalysts reduce unburned carbon.</a:t>
            </a:r>
          </a:p>
          <a:p>
            <a:pPr>
              <a:buClr>
                <a:srgbClr val="004C61"/>
              </a:buClr>
            </a:pPr>
            <a:endParaRPr lang="en-US" sz="2000" dirty="0" smtClean="0">
              <a:latin typeface="Verdana" panose="020B0604030504040204" pitchFamily="34" charset="0"/>
              <a:cs typeface="Times New Roman" pitchFamily="18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anose="020B0604030504040204" pitchFamily="34" charset="0"/>
                <a:cs typeface="Times New Roman" pitchFamily="18" charset="0"/>
              </a:rPr>
              <a:t>Economizers will collect less unburned carbon with subsequent reductions in the number of cleanings needed to maintain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2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Treatment Recommendation: ATX Multifunction Fuel Treatments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4C61"/>
              </a:buClr>
              <a:buNone/>
            </a:pPr>
            <a:endParaRPr lang="en-GB" sz="2000" dirty="0" smtClean="0">
              <a:latin typeface="Verdana" pitchFamily="34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en-GB" sz="2000" dirty="0" smtClean="0">
                <a:latin typeface="Verdana" pitchFamily="34" charset="0"/>
              </a:rPr>
              <a:t>To address these problems, Bell Performance recommended its ATX family of multifunction fuel treatments (MFAs).</a:t>
            </a:r>
            <a:endParaRPr lang="en-GB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en-GB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GB" sz="2000" dirty="0">
                <a:latin typeface="Verdana" pitchFamily="34" charset="0"/>
              </a:rPr>
              <a:t>A reduction in the formation of unburned carbon deposits in the engine and less engine </a:t>
            </a:r>
            <a:r>
              <a:rPr lang="en-GB" sz="2000" dirty="0" smtClean="0">
                <a:latin typeface="Verdana" pitchFamily="34" charset="0"/>
              </a:rPr>
              <a:t>wear</a:t>
            </a:r>
            <a:endParaRPr lang="en-GB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GB" sz="2000" dirty="0" smtClean="0">
                <a:latin typeface="Verdana" pitchFamily="34" charset="0"/>
              </a:rPr>
              <a:t>Significant </a:t>
            </a:r>
            <a:r>
              <a:rPr lang="en-GB" sz="2000" dirty="0">
                <a:latin typeface="Verdana" pitchFamily="34" charset="0"/>
              </a:rPr>
              <a:t>improvement in economiser </a:t>
            </a:r>
            <a:r>
              <a:rPr lang="en-GB" sz="2000" dirty="0" smtClean="0">
                <a:latin typeface="Verdana" pitchFamily="34" charset="0"/>
              </a:rPr>
              <a:t>cleanliness</a:t>
            </a:r>
            <a:endParaRPr lang="en-GB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GB" sz="2000" dirty="0">
                <a:latin typeface="Verdana" pitchFamily="34" charset="0"/>
              </a:rPr>
              <a:t>Reduces low and high temperature </a:t>
            </a:r>
            <a:r>
              <a:rPr lang="en-GB" sz="2000" dirty="0" smtClean="0">
                <a:latin typeface="Verdana" pitchFamily="34" charset="0"/>
              </a:rPr>
              <a:t>corrosion</a:t>
            </a:r>
            <a:endParaRPr lang="en-GB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GB" sz="2000" dirty="0">
                <a:latin typeface="Verdana" pitchFamily="34" charset="0"/>
              </a:rPr>
              <a:t>Stabilizes fuel and reduces the formation of </a:t>
            </a:r>
            <a:r>
              <a:rPr lang="en-GB" sz="2000" dirty="0" smtClean="0">
                <a:latin typeface="Verdana" pitchFamily="34" charset="0"/>
              </a:rPr>
              <a:t>sludge</a:t>
            </a:r>
          </a:p>
          <a:p>
            <a:pPr>
              <a:buClr>
                <a:srgbClr val="004C61"/>
              </a:buClr>
            </a:pPr>
            <a:r>
              <a:rPr lang="en-GB" sz="2000" dirty="0" smtClean="0">
                <a:latin typeface="Verdana" pitchFamily="34" charset="0"/>
              </a:rPr>
              <a:t>Measurable improvements in post-combustion emissions</a:t>
            </a:r>
            <a:endParaRPr lang="en-GB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GB" sz="2000" dirty="0">
                <a:latin typeface="Verdana" pitchFamily="34" charset="0"/>
              </a:rPr>
              <a:t>Disperses and eliminates water and moisture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53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Economizer / Exhaust Gas Boiler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39090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Verdana" panose="020B0604030504040204" pitchFamily="34" charset="0"/>
              </a:rPr>
              <a:t>Sea-Land Independence      </a:t>
            </a:r>
            <a:r>
              <a:rPr lang="en-US" sz="1200" dirty="0" err="1" smtClean="0">
                <a:latin typeface="Verdana" panose="020B0604030504040204" pitchFamily="34" charset="0"/>
              </a:rPr>
              <a:t>Sulzer</a:t>
            </a:r>
            <a:r>
              <a:rPr lang="en-US" sz="1200" dirty="0" smtClean="0">
                <a:latin typeface="Verdana" panose="020B0604030504040204" pitchFamily="34" charset="0"/>
              </a:rPr>
              <a:t> RND90M      30,150 BHP      Sept. 1997       After treatment</a:t>
            </a:r>
          </a:p>
        </p:txBody>
      </p:sp>
      <p:pic>
        <p:nvPicPr>
          <p:cNvPr id="4" name="Picture 2" descr="lp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62050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073610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Exhaust Valve Corrosion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3909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</a:rPr>
              <a:t>Sea-Land Anchorage         B&amp;W 7L70MC       20,286 BHP        Built in 1987     </a:t>
            </a:r>
          </a:p>
        </p:txBody>
      </p:sp>
      <p:pic>
        <p:nvPicPr>
          <p:cNvPr id="4" name="Picture 4" descr="MVC-01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48702"/>
            <a:ext cx="4876800" cy="3656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913265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Piston Crown Corrosion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5676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Matson’s Mahi </a:t>
            </a:r>
            <a:r>
              <a:rPr lang="en-US" dirty="0" err="1" smtClean="0"/>
              <a:t>Mahi</a:t>
            </a:r>
            <a:r>
              <a:rPr lang="en-US" dirty="0" smtClean="0"/>
              <a:t>     </a:t>
            </a:r>
            <a:r>
              <a:rPr lang="en-US" dirty="0" err="1" smtClean="0"/>
              <a:t>Sulzer</a:t>
            </a:r>
            <a:r>
              <a:rPr lang="en-US" dirty="0" smtClean="0"/>
              <a:t> RND90M    43,200 BHP    Built in 1983      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fter 12,000 hours</a:t>
            </a:r>
          </a:p>
        </p:txBody>
      </p:sp>
      <p:pic>
        <p:nvPicPr>
          <p:cNvPr id="4" name="Picture 4" descr="MAT-MAH-N05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76350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5" descr="MAT-MAH-N05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76350"/>
            <a:ext cx="4267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295163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 Rings and Wear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415290"/>
          </a:xfrm>
        </p:spPr>
        <p:txBody>
          <a:bodyPr>
            <a:normAutofit/>
          </a:bodyPr>
          <a:lstStyle/>
          <a:p>
            <a:r>
              <a:rPr lang="en-US" dirty="0" smtClean="0"/>
              <a:t>Matson’s Mahi </a:t>
            </a:r>
            <a:r>
              <a:rPr lang="en-US" dirty="0" err="1" smtClean="0"/>
              <a:t>Mahi</a:t>
            </a:r>
            <a:r>
              <a:rPr lang="en-US" dirty="0" smtClean="0"/>
              <a:t>     </a:t>
            </a:r>
            <a:r>
              <a:rPr lang="en-US" dirty="0" err="1" smtClean="0"/>
              <a:t>Sulzer</a:t>
            </a:r>
            <a:r>
              <a:rPr lang="en-US" dirty="0" smtClean="0"/>
              <a:t> RND90M    43,200 BHP    Built in 1983      After treatment</a:t>
            </a:r>
          </a:p>
        </p:txBody>
      </p:sp>
      <p:pic>
        <p:nvPicPr>
          <p:cNvPr id="4" name="Picture 4" descr="MAT-MAH-EXH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00150"/>
            <a:ext cx="4191000" cy="3143250"/>
          </a:xfrm>
          <a:prstGeom prst="rect">
            <a:avLst/>
          </a:prstGeom>
          <a:noFill/>
        </p:spPr>
      </p:pic>
      <p:pic>
        <p:nvPicPr>
          <p:cNvPr id="5" name="Picture 5" descr="MAT-MAH-EX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00150"/>
            <a:ext cx="41910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91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Recommended Dosage &amp; Application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4C61"/>
              </a:buClr>
            </a:pPr>
            <a:endParaRPr lang="sv-SE" sz="2000" dirty="0" smtClean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Recommended </a:t>
            </a:r>
            <a:r>
              <a:rPr lang="sv-SE" sz="2000" dirty="0">
                <a:latin typeface="Verdana" pitchFamily="34" charset="0"/>
              </a:rPr>
              <a:t>dosage : 1:3,000 – </a:t>
            </a:r>
            <a:r>
              <a:rPr lang="sv-SE" sz="2000" dirty="0" smtClean="0">
                <a:latin typeface="Verdana" pitchFamily="34" charset="0"/>
              </a:rPr>
              <a:t>1:4,000</a:t>
            </a:r>
          </a:p>
          <a:p>
            <a:pPr lvl="1">
              <a:buClr>
                <a:srgbClr val="004C61"/>
              </a:buClr>
            </a:pPr>
            <a:r>
              <a:rPr lang="sv-SE" sz="1800" dirty="0" smtClean="0">
                <a:latin typeface="Verdana" pitchFamily="34" charset="0"/>
              </a:rPr>
              <a:t>Increased dosage for higher vanadium fuels (&gt;250 ppm)</a:t>
            </a:r>
            <a:endParaRPr lang="sv-SE" sz="18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Dose </a:t>
            </a:r>
            <a:r>
              <a:rPr lang="sv-SE" sz="2000" dirty="0">
                <a:latin typeface="Verdana" pitchFamily="34" charset="0"/>
              </a:rPr>
              <a:t>into settling </a:t>
            </a:r>
            <a:r>
              <a:rPr lang="sv-SE" sz="2000" dirty="0" smtClean="0">
                <a:latin typeface="Verdana" pitchFamily="34" charset="0"/>
              </a:rPr>
              <a:t>tank, directly </a:t>
            </a:r>
            <a:r>
              <a:rPr lang="sv-SE" sz="2000" dirty="0">
                <a:latin typeface="Verdana" pitchFamily="34" charset="0"/>
              </a:rPr>
              <a:t>into </a:t>
            </a:r>
            <a:r>
              <a:rPr lang="sv-SE" sz="2000" dirty="0" smtClean="0">
                <a:latin typeface="Verdana" pitchFamily="34" charset="0"/>
              </a:rPr>
              <a:t>engine or by direct injection into fuel line</a:t>
            </a: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sv-SE" sz="2000" dirty="0" smtClean="0">
                <a:latin typeface="Verdana" pitchFamily="34" charset="0"/>
              </a:rPr>
              <a:t>Output </a:t>
            </a:r>
            <a:r>
              <a:rPr lang="sv-SE" sz="2000" dirty="0">
                <a:latin typeface="Verdana" pitchFamily="34" charset="0"/>
              </a:rPr>
              <a:t>of injection system is determined by the fuel transfer pump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53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ATX Use Across Multiple Sectors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</a:rPr>
              <a:t>Organometallics in ATX are employed by HFO users large and small.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</a:rPr>
              <a:t>These users all seek the same solutions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Save money by reducing fuel usage while maintaining output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Protecting capital investment through damage control</a:t>
            </a:r>
          </a:p>
          <a:p>
            <a:r>
              <a:rPr lang="en-US" sz="2000" dirty="0" smtClean="0">
                <a:latin typeface="Verdana" panose="020B0604030504040204" pitchFamily="34" charset="0"/>
              </a:rPr>
              <a:t>Recover lost fuel value through sludge dispersal</a:t>
            </a:r>
          </a:p>
          <a:p>
            <a:pPr lvl="1"/>
            <a:endParaRPr 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53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More Problems With These Fuels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480507" cy="3947160"/>
          </a:xfrm>
        </p:spPr>
        <p:txBody>
          <a:bodyPr>
            <a:normAutofit lnSpcReduction="10000"/>
          </a:bodyPr>
          <a:lstStyle/>
          <a:p>
            <a:pPr>
              <a:buClr>
                <a:srgbClr val="004C61"/>
              </a:buClr>
            </a:pPr>
            <a:endParaRPr lang="sv-SE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Fouling </a:t>
            </a:r>
            <a:r>
              <a:rPr lang="en-US" sz="2000" dirty="0">
                <a:latin typeface="Verdana" pitchFamily="34" charset="0"/>
              </a:rPr>
              <a:t>of turbo-charger nozzle rings and rotor blades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Fouling </a:t>
            </a:r>
            <a:r>
              <a:rPr lang="en-US" sz="2000" dirty="0">
                <a:latin typeface="Verdana" pitchFamily="34" charset="0"/>
              </a:rPr>
              <a:t>and corrosion of </a:t>
            </a:r>
            <a:r>
              <a:rPr lang="en-US" sz="2000" dirty="0" smtClean="0">
                <a:latin typeface="Verdana" pitchFamily="34" charset="0"/>
              </a:rPr>
              <a:t>exhaust </a:t>
            </a:r>
            <a:r>
              <a:rPr lang="en-US" sz="2000" dirty="0">
                <a:latin typeface="Verdana" pitchFamily="34" charset="0"/>
              </a:rPr>
              <a:t>gas economizers</a:t>
            </a: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Pollution </a:t>
            </a:r>
            <a:r>
              <a:rPr lang="en-US" sz="2000" dirty="0">
                <a:latin typeface="Verdana" pitchFamily="34" charset="0"/>
              </a:rPr>
              <a:t>of the environment due to unburned fuel </a:t>
            </a:r>
            <a:r>
              <a:rPr lang="en-US" sz="2000" dirty="0" smtClean="0">
                <a:latin typeface="Verdana" pitchFamily="34" charset="0"/>
              </a:rPr>
              <a:t>emissions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>
                <a:latin typeface="Verdana" pitchFamily="34" charset="0"/>
              </a:rPr>
              <a:t>Incompatibility due to mixing different fuels in the same storage </a:t>
            </a:r>
            <a:r>
              <a:rPr lang="en-US" sz="2000" dirty="0" smtClean="0">
                <a:latin typeface="Verdana" pitchFamily="34" charset="0"/>
              </a:rPr>
              <a:t>tank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 marL="0" indent="0">
              <a:buClr>
                <a:srgbClr val="004C61"/>
              </a:buClr>
              <a:buNone/>
            </a:pPr>
            <a:r>
              <a:rPr lang="en-US" sz="2400" dirty="0" smtClean="0">
                <a:latin typeface="Verdana" pitchFamily="34" charset="0"/>
              </a:rPr>
              <a:t>Most of these problems stem from fuel characteristics</a:t>
            </a:r>
            <a:endParaRPr lang="en-US" sz="24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endParaRPr lang="sv-SE" sz="2000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3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Considering Value Propositions For Marine Fuel Users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</a:rPr>
              <a:t>ATX fuel treatments, used in marine fuels, can bring </a:t>
            </a:r>
            <a:r>
              <a:rPr lang="en-US" sz="2000" dirty="0" smtClean="0">
                <a:latin typeface="Verdana" panose="020B0604030504040204" pitchFamily="34" charset="0"/>
              </a:rPr>
              <a:t>substantial benefits.</a:t>
            </a:r>
            <a:endParaRPr lang="en-US" sz="20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</a:rPr>
              <a:t>Fuel savings</a:t>
            </a:r>
            <a:r>
              <a:rPr lang="en-US" sz="2000" dirty="0" smtClean="0">
                <a:latin typeface="Verdana" panose="020B0604030504040204" pitchFamily="34" charset="0"/>
              </a:rPr>
              <a:t> – large ships can realize substantial financial gains through improvements approaching as little as 1.0%.</a:t>
            </a:r>
          </a:p>
          <a:p>
            <a:pPr marL="0" indent="0">
              <a:buNone/>
            </a:pPr>
            <a:endParaRPr lang="en-US" sz="2000" b="1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</a:rPr>
              <a:t>Corrosion and Deposit Control</a:t>
            </a:r>
            <a:r>
              <a:rPr lang="en-US" sz="2000" dirty="0" smtClean="0">
                <a:latin typeface="Verdana" panose="020B0604030504040204" pitchFamily="34" charset="0"/>
              </a:rPr>
              <a:t> – substantial savings through prevention of damage and reductions in maintenance costs. The extent of savings is dependent upon current expenses of the customer.</a:t>
            </a:r>
          </a:p>
          <a:p>
            <a:pPr marL="0" indent="0">
              <a:buNone/>
            </a:pPr>
            <a:endParaRPr lang="en-US" sz="2000" b="1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</a:rPr>
              <a:t>Sludge removal</a:t>
            </a:r>
            <a:r>
              <a:rPr lang="en-US" sz="2000" dirty="0" smtClean="0">
                <a:latin typeface="Verdana" panose="020B0604030504040204" pitchFamily="34" charset="0"/>
              </a:rPr>
              <a:t> – recapture of lost fuel value/reduction of centrifuge waste; both of these can represent added value.</a:t>
            </a:r>
            <a:endParaRPr lang="en-US" sz="20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53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Typical HFO Fuel Analysis</a:t>
            </a:r>
            <a:endParaRPr lang="en-US" sz="2400" dirty="0"/>
          </a:p>
        </p:txBody>
      </p:sp>
      <p:grpSp>
        <p:nvGrpSpPr>
          <p:cNvPr id="4" name="Group 401"/>
          <p:cNvGrpSpPr>
            <a:grpSpLocks/>
          </p:cNvGrpSpPr>
          <p:nvPr/>
        </p:nvGrpSpPr>
        <p:grpSpPr bwMode="auto">
          <a:xfrm>
            <a:off x="523897" y="693176"/>
            <a:ext cx="8099425" cy="3946144"/>
            <a:chOff x="-3" y="-3"/>
            <a:chExt cx="4345" cy="8646"/>
          </a:xfrm>
        </p:grpSpPr>
        <p:grpSp>
          <p:nvGrpSpPr>
            <p:cNvPr id="5" name="Group 399"/>
            <p:cNvGrpSpPr>
              <a:grpSpLocks/>
            </p:cNvGrpSpPr>
            <p:nvPr/>
          </p:nvGrpSpPr>
          <p:grpSpPr bwMode="auto">
            <a:xfrm>
              <a:off x="0" y="0"/>
              <a:ext cx="4339" cy="8640"/>
              <a:chOff x="0" y="0"/>
              <a:chExt cx="4339" cy="8640"/>
            </a:xfrm>
          </p:grpSpPr>
          <p:grpSp>
            <p:nvGrpSpPr>
              <p:cNvPr id="7" name="Group 136"/>
              <p:cNvGrpSpPr>
                <a:grpSpLocks/>
              </p:cNvGrpSpPr>
              <p:nvPr/>
            </p:nvGrpSpPr>
            <p:grpSpPr bwMode="auto">
              <a:xfrm>
                <a:off x="0" y="0"/>
                <a:ext cx="1569" cy="480"/>
                <a:chOff x="0" y="0"/>
                <a:chExt cx="1569" cy="480"/>
              </a:xfrm>
            </p:grpSpPr>
            <p:sp>
              <p:nvSpPr>
                <p:cNvPr id="401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483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Characteristic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402" name="Rectangle 1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" name="Group 138"/>
              <p:cNvGrpSpPr>
                <a:grpSpLocks/>
              </p:cNvGrpSpPr>
              <p:nvPr/>
            </p:nvGrpSpPr>
            <p:grpSpPr bwMode="auto">
              <a:xfrm>
                <a:off x="1569" y="0"/>
                <a:ext cx="554" cy="480"/>
                <a:chOff x="1569" y="0"/>
                <a:chExt cx="554" cy="480"/>
              </a:xfrm>
            </p:grpSpPr>
            <p:sp>
              <p:nvSpPr>
                <p:cNvPr id="399" name="Rectangle 4"/>
                <p:cNvSpPr>
                  <a:spLocks noChangeArrowheads="1"/>
                </p:cNvSpPr>
                <p:nvPr/>
              </p:nvSpPr>
              <p:spPr bwMode="auto">
                <a:xfrm>
                  <a:off x="1612" y="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RME 25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400" name="Rectangle 137"/>
                <p:cNvSpPr>
                  <a:spLocks noChangeArrowheads="1"/>
                </p:cNvSpPr>
                <p:nvPr/>
              </p:nvSpPr>
              <p:spPr bwMode="auto">
                <a:xfrm>
                  <a:off x="1569" y="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" name="Group 140"/>
              <p:cNvGrpSpPr>
                <a:grpSpLocks/>
              </p:cNvGrpSpPr>
              <p:nvPr/>
            </p:nvGrpSpPr>
            <p:grpSpPr bwMode="auto">
              <a:xfrm>
                <a:off x="2123" y="0"/>
                <a:ext cx="554" cy="480"/>
                <a:chOff x="2123" y="0"/>
                <a:chExt cx="554" cy="480"/>
              </a:xfrm>
            </p:grpSpPr>
            <p:sp>
              <p:nvSpPr>
                <p:cNvPr id="397" name="Rectangle 5"/>
                <p:cNvSpPr>
                  <a:spLocks noChangeArrowheads="1"/>
                </p:cNvSpPr>
                <p:nvPr/>
              </p:nvSpPr>
              <p:spPr bwMode="auto">
                <a:xfrm>
                  <a:off x="2166" y="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RMF 25</a:t>
                  </a:r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98" name="Rectangle 139"/>
                <p:cNvSpPr>
                  <a:spLocks noChangeArrowheads="1"/>
                </p:cNvSpPr>
                <p:nvPr/>
              </p:nvSpPr>
              <p:spPr bwMode="auto">
                <a:xfrm>
                  <a:off x="2123" y="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" name="Group 142"/>
              <p:cNvGrpSpPr>
                <a:grpSpLocks/>
              </p:cNvGrpSpPr>
              <p:nvPr/>
            </p:nvGrpSpPr>
            <p:grpSpPr bwMode="auto">
              <a:xfrm>
                <a:off x="2677" y="0"/>
                <a:ext cx="554" cy="480"/>
                <a:chOff x="2677" y="0"/>
                <a:chExt cx="554" cy="480"/>
              </a:xfrm>
            </p:grpSpPr>
            <p:sp>
              <p:nvSpPr>
                <p:cNvPr id="395" name="Rectangle 6"/>
                <p:cNvSpPr>
                  <a:spLocks noChangeArrowheads="1"/>
                </p:cNvSpPr>
                <p:nvPr/>
              </p:nvSpPr>
              <p:spPr bwMode="auto">
                <a:xfrm>
                  <a:off x="2720" y="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RMG 35</a:t>
                  </a:r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96" name="Rectangle 141"/>
                <p:cNvSpPr>
                  <a:spLocks noChangeArrowheads="1"/>
                </p:cNvSpPr>
                <p:nvPr/>
              </p:nvSpPr>
              <p:spPr bwMode="auto">
                <a:xfrm>
                  <a:off x="2677" y="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" name="Group 144"/>
              <p:cNvGrpSpPr>
                <a:grpSpLocks/>
              </p:cNvGrpSpPr>
              <p:nvPr/>
            </p:nvGrpSpPr>
            <p:grpSpPr bwMode="auto">
              <a:xfrm>
                <a:off x="3231" y="0"/>
                <a:ext cx="554" cy="480"/>
                <a:chOff x="3231" y="0"/>
                <a:chExt cx="554" cy="480"/>
              </a:xfrm>
            </p:grpSpPr>
            <p:sp>
              <p:nvSpPr>
                <p:cNvPr id="393" name="Rectangle 7"/>
                <p:cNvSpPr>
                  <a:spLocks noChangeArrowheads="1"/>
                </p:cNvSpPr>
                <p:nvPr/>
              </p:nvSpPr>
              <p:spPr bwMode="auto">
                <a:xfrm>
                  <a:off x="3274" y="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RMH 35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94" name="Rectangle 143"/>
                <p:cNvSpPr>
                  <a:spLocks noChangeArrowheads="1"/>
                </p:cNvSpPr>
                <p:nvPr/>
              </p:nvSpPr>
              <p:spPr bwMode="auto">
                <a:xfrm>
                  <a:off x="3231" y="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" name="Group 146"/>
              <p:cNvGrpSpPr>
                <a:grpSpLocks/>
              </p:cNvGrpSpPr>
              <p:nvPr/>
            </p:nvGrpSpPr>
            <p:grpSpPr bwMode="auto">
              <a:xfrm>
                <a:off x="3785" y="0"/>
                <a:ext cx="554" cy="480"/>
                <a:chOff x="3785" y="0"/>
                <a:chExt cx="554" cy="480"/>
              </a:xfrm>
            </p:grpSpPr>
            <p:sp>
              <p:nvSpPr>
                <p:cNvPr id="391" name="Rectangle 8"/>
                <p:cNvSpPr>
                  <a:spLocks noChangeArrowheads="1"/>
                </p:cNvSpPr>
                <p:nvPr/>
              </p:nvSpPr>
              <p:spPr bwMode="auto">
                <a:xfrm>
                  <a:off x="3828" y="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RMG 35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92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85" y="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" name="Group 148"/>
              <p:cNvGrpSpPr>
                <a:grpSpLocks/>
              </p:cNvGrpSpPr>
              <p:nvPr/>
            </p:nvGrpSpPr>
            <p:grpSpPr bwMode="auto">
              <a:xfrm>
                <a:off x="0" y="480"/>
                <a:ext cx="1569" cy="480"/>
                <a:chOff x="0" y="480"/>
                <a:chExt cx="1569" cy="480"/>
              </a:xfrm>
            </p:grpSpPr>
            <p:sp>
              <p:nvSpPr>
                <p:cNvPr id="389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480"/>
                  <a:ext cx="1483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Density @ 15</a:t>
                  </a:r>
                  <a:r>
                    <a: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</a:t>
                  </a:r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C, kg/m3</a:t>
                  </a:r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90" name="Rectangle 147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15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4" name="Group 150"/>
              <p:cNvGrpSpPr>
                <a:grpSpLocks/>
              </p:cNvGrpSpPr>
              <p:nvPr/>
            </p:nvGrpSpPr>
            <p:grpSpPr bwMode="auto">
              <a:xfrm>
                <a:off x="1569" y="480"/>
                <a:ext cx="554" cy="480"/>
                <a:chOff x="1569" y="480"/>
                <a:chExt cx="554" cy="480"/>
              </a:xfrm>
            </p:grpSpPr>
            <p:sp>
              <p:nvSpPr>
                <p:cNvPr id="387" name="Rectangle 10"/>
                <p:cNvSpPr>
                  <a:spLocks noChangeArrowheads="1"/>
                </p:cNvSpPr>
                <p:nvPr/>
              </p:nvSpPr>
              <p:spPr bwMode="auto">
                <a:xfrm>
                  <a:off x="1612" y="48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991.0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88" name="Rectangle 149"/>
                <p:cNvSpPr>
                  <a:spLocks noChangeArrowheads="1"/>
                </p:cNvSpPr>
                <p:nvPr/>
              </p:nvSpPr>
              <p:spPr bwMode="auto">
                <a:xfrm>
                  <a:off x="1569" y="48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" name="Group 152"/>
              <p:cNvGrpSpPr>
                <a:grpSpLocks/>
              </p:cNvGrpSpPr>
              <p:nvPr/>
            </p:nvGrpSpPr>
            <p:grpSpPr bwMode="auto">
              <a:xfrm>
                <a:off x="2123" y="480"/>
                <a:ext cx="554" cy="480"/>
                <a:chOff x="2123" y="480"/>
                <a:chExt cx="554" cy="480"/>
              </a:xfrm>
            </p:grpSpPr>
            <p:sp>
              <p:nvSpPr>
                <p:cNvPr id="385" name="Rectangle 11"/>
                <p:cNvSpPr>
                  <a:spLocks noChangeArrowheads="1"/>
                </p:cNvSpPr>
                <p:nvPr/>
              </p:nvSpPr>
              <p:spPr bwMode="auto">
                <a:xfrm>
                  <a:off x="2166" y="48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991.0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86" name="Rectangle 151"/>
                <p:cNvSpPr>
                  <a:spLocks noChangeArrowheads="1"/>
                </p:cNvSpPr>
                <p:nvPr/>
              </p:nvSpPr>
              <p:spPr bwMode="auto">
                <a:xfrm>
                  <a:off x="2123" y="48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6" name="Group 154"/>
              <p:cNvGrpSpPr>
                <a:grpSpLocks/>
              </p:cNvGrpSpPr>
              <p:nvPr/>
            </p:nvGrpSpPr>
            <p:grpSpPr bwMode="auto">
              <a:xfrm>
                <a:off x="2677" y="480"/>
                <a:ext cx="554" cy="480"/>
                <a:chOff x="2677" y="480"/>
                <a:chExt cx="554" cy="480"/>
              </a:xfrm>
            </p:grpSpPr>
            <p:sp>
              <p:nvSpPr>
                <p:cNvPr id="38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20" y="48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991.0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84" name="Rectangle 153"/>
                <p:cNvSpPr>
                  <a:spLocks noChangeArrowheads="1"/>
                </p:cNvSpPr>
                <p:nvPr/>
              </p:nvSpPr>
              <p:spPr bwMode="auto">
                <a:xfrm>
                  <a:off x="2677" y="48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7" name="Group 156"/>
              <p:cNvGrpSpPr>
                <a:grpSpLocks/>
              </p:cNvGrpSpPr>
              <p:nvPr/>
            </p:nvGrpSpPr>
            <p:grpSpPr bwMode="auto">
              <a:xfrm>
                <a:off x="3231" y="480"/>
                <a:ext cx="554" cy="480"/>
                <a:chOff x="3231" y="480"/>
                <a:chExt cx="554" cy="480"/>
              </a:xfrm>
            </p:grpSpPr>
            <p:sp>
              <p:nvSpPr>
                <p:cNvPr id="381" name="Rectangle 13"/>
                <p:cNvSpPr>
                  <a:spLocks noChangeArrowheads="1"/>
                </p:cNvSpPr>
                <p:nvPr/>
              </p:nvSpPr>
              <p:spPr bwMode="auto">
                <a:xfrm>
                  <a:off x="3274" y="48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991.0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82" name="Rectangle 155"/>
                <p:cNvSpPr>
                  <a:spLocks noChangeArrowheads="1"/>
                </p:cNvSpPr>
                <p:nvPr/>
              </p:nvSpPr>
              <p:spPr bwMode="auto">
                <a:xfrm>
                  <a:off x="3231" y="48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8" name="Group 158"/>
              <p:cNvGrpSpPr>
                <a:grpSpLocks/>
              </p:cNvGrpSpPr>
              <p:nvPr/>
            </p:nvGrpSpPr>
            <p:grpSpPr bwMode="auto">
              <a:xfrm>
                <a:off x="3785" y="480"/>
                <a:ext cx="554" cy="480"/>
                <a:chOff x="3785" y="480"/>
                <a:chExt cx="554" cy="480"/>
              </a:xfrm>
            </p:grpSpPr>
            <p:sp>
              <p:nvSpPr>
                <p:cNvPr id="379" name="Rectangle 14"/>
                <p:cNvSpPr>
                  <a:spLocks noChangeArrowheads="1"/>
                </p:cNvSpPr>
                <p:nvPr/>
              </p:nvSpPr>
              <p:spPr bwMode="auto">
                <a:xfrm>
                  <a:off x="3828" y="480"/>
                  <a:ext cx="46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988.4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80" name="Rectangle 157"/>
                <p:cNvSpPr>
                  <a:spLocks noChangeArrowheads="1"/>
                </p:cNvSpPr>
                <p:nvPr/>
              </p:nvSpPr>
              <p:spPr bwMode="auto">
                <a:xfrm>
                  <a:off x="3785" y="480"/>
                  <a:ext cx="5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9" name="Group 160"/>
              <p:cNvGrpSpPr>
                <a:grpSpLocks/>
              </p:cNvGrpSpPr>
              <p:nvPr/>
            </p:nvGrpSpPr>
            <p:grpSpPr bwMode="auto">
              <a:xfrm>
                <a:off x="0" y="960"/>
                <a:ext cx="1569" cy="384"/>
                <a:chOff x="0" y="960"/>
                <a:chExt cx="1569" cy="384"/>
              </a:xfrm>
            </p:grpSpPr>
            <p:sp>
              <p:nvSpPr>
                <p:cNvPr id="37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Kinematic viscosity @ 50</a:t>
                  </a:r>
                  <a:r>
                    <a: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</a:t>
                  </a:r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C, cSt</a:t>
                  </a:r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78" name="Rectangle 159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0" name="Group 162"/>
              <p:cNvGrpSpPr>
                <a:grpSpLocks/>
              </p:cNvGrpSpPr>
              <p:nvPr/>
            </p:nvGrpSpPr>
            <p:grpSpPr bwMode="auto">
              <a:xfrm>
                <a:off x="1569" y="960"/>
                <a:ext cx="554" cy="384"/>
                <a:chOff x="1569" y="960"/>
                <a:chExt cx="554" cy="384"/>
              </a:xfrm>
            </p:grpSpPr>
            <p:sp>
              <p:nvSpPr>
                <p:cNvPr id="375" name="Rectangle 16"/>
                <p:cNvSpPr>
                  <a:spLocks noChangeArrowheads="1"/>
                </p:cNvSpPr>
                <p:nvPr/>
              </p:nvSpPr>
              <p:spPr bwMode="auto">
                <a:xfrm>
                  <a:off x="1612" y="96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225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76" name="Rectangle 161"/>
                <p:cNvSpPr>
                  <a:spLocks noChangeArrowheads="1"/>
                </p:cNvSpPr>
                <p:nvPr/>
              </p:nvSpPr>
              <p:spPr bwMode="auto">
                <a:xfrm>
                  <a:off x="1569" y="96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1" name="Group 164"/>
              <p:cNvGrpSpPr>
                <a:grpSpLocks/>
              </p:cNvGrpSpPr>
              <p:nvPr/>
            </p:nvGrpSpPr>
            <p:grpSpPr bwMode="auto">
              <a:xfrm>
                <a:off x="2123" y="960"/>
                <a:ext cx="554" cy="384"/>
                <a:chOff x="2123" y="960"/>
                <a:chExt cx="554" cy="384"/>
              </a:xfrm>
            </p:grpSpPr>
            <p:sp>
              <p:nvSpPr>
                <p:cNvPr id="373" name="Rectangle 17"/>
                <p:cNvSpPr>
                  <a:spLocks noChangeArrowheads="1"/>
                </p:cNvSpPr>
                <p:nvPr/>
              </p:nvSpPr>
              <p:spPr bwMode="auto">
                <a:xfrm>
                  <a:off x="2166" y="96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225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74" name="Rectangle 163"/>
                <p:cNvSpPr>
                  <a:spLocks noChangeArrowheads="1"/>
                </p:cNvSpPr>
                <p:nvPr/>
              </p:nvSpPr>
              <p:spPr bwMode="auto">
                <a:xfrm>
                  <a:off x="2123" y="96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2" name="Group 166"/>
              <p:cNvGrpSpPr>
                <a:grpSpLocks/>
              </p:cNvGrpSpPr>
              <p:nvPr/>
            </p:nvGrpSpPr>
            <p:grpSpPr bwMode="auto">
              <a:xfrm>
                <a:off x="2677" y="960"/>
                <a:ext cx="554" cy="384"/>
                <a:chOff x="2677" y="960"/>
                <a:chExt cx="554" cy="384"/>
              </a:xfrm>
            </p:grpSpPr>
            <p:sp>
              <p:nvSpPr>
                <p:cNvPr id="371" name="Rectangle 18"/>
                <p:cNvSpPr>
                  <a:spLocks noChangeArrowheads="1"/>
                </p:cNvSpPr>
                <p:nvPr/>
              </p:nvSpPr>
              <p:spPr bwMode="auto">
                <a:xfrm>
                  <a:off x="2720" y="96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390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72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7" y="96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3" name="Group 168"/>
              <p:cNvGrpSpPr>
                <a:grpSpLocks/>
              </p:cNvGrpSpPr>
              <p:nvPr/>
            </p:nvGrpSpPr>
            <p:grpSpPr bwMode="auto">
              <a:xfrm>
                <a:off x="3231" y="960"/>
                <a:ext cx="554" cy="384"/>
                <a:chOff x="3231" y="960"/>
                <a:chExt cx="554" cy="384"/>
              </a:xfrm>
            </p:grpSpPr>
            <p:sp>
              <p:nvSpPr>
                <p:cNvPr id="369" name="Rectangle 19"/>
                <p:cNvSpPr>
                  <a:spLocks noChangeArrowheads="1"/>
                </p:cNvSpPr>
                <p:nvPr/>
              </p:nvSpPr>
              <p:spPr bwMode="auto">
                <a:xfrm>
                  <a:off x="3274" y="96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390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70" name="Rectangle 167"/>
                <p:cNvSpPr>
                  <a:spLocks noChangeArrowheads="1"/>
                </p:cNvSpPr>
                <p:nvPr/>
              </p:nvSpPr>
              <p:spPr bwMode="auto">
                <a:xfrm>
                  <a:off x="3231" y="96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4" name="Group 170"/>
              <p:cNvGrpSpPr>
                <a:grpSpLocks/>
              </p:cNvGrpSpPr>
              <p:nvPr/>
            </p:nvGrpSpPr>
            <p:grpSpPr bwMode="auto">
              <a:xfrm>
                <a:off x="3785" y="960"/>
                <a:ext cx="554" cy="384"/>
                <a:chOff x="3785" y="960"/>
                <a:chExt cx="554" cy="384"/>
              </a:xfrm>
            </p:grpSpPr>
            <p:sp>
              <p:nvSpPr>
                <p:cNvPr id="367" name="Rectangle 20"/>
                <p:cNvSpPr>
                  <a:spLocks noChangeArrowheads="1"/>
                </p:cNvSpPr>
                <p:nvPr/>
              </p:nvSpPr>
              <p:spPr bwMode="auto">
                <a:xfrm>
                  <a:off x="3828" y="96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354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68" name="Rectangle 169"/>
                <p:cNvSpPr>
                  <a:spLocks noChangeArrowheads="1"/>
                </p:cNvSpPr>
                <p:nvPr/>
              </p:nvSpPr>
              <p:spPr bwMode="auto">
                <a:xfrm>
                  <a:off x="3785" y="96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5" name="Group 172"/>
              <p:cNvGrpSpPr>
                <a:grpSpLocks/>
              </p:cNvGrpSpPr>
              <p:nvPr/>
            </p:nvGrpSpPr>
            <p:grpSpPr bwMode="auto">
              <a:xfrm>
                <a:off x="0" y="1344"/>
                <a:ext cx="1569" cy="384"/>
                <a:chOff x="0" y="1344"/>
                <a:chExt cx="1569" cy="384"/>
              </a:xfrm>
            </p:grpSpPr>
            <p:sp>
              <p:nvSpPr>
                <p:cNvPr id="36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1344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Water % (v/v)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66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1344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6" name="Group 174"/>
              <p:cNvGrpSpPr>
                <a:grpSpLocks/>
              </p:cNvGrpSpPr>
              <p:nvPr/>
            </p:nvGrpSpPr>
            <p:grpSpPr bwMode="auto">
              <a:xfrm>
                <a:off x="1569" y="1344"/>
                <a:ext cx="554" cy="384"/>
                <a:chOff x="1569" y="1344"/>
                <a:chExt cx="554" cy="384"/>
              </a:xfrm>
            </p:grpSpPr>
            <p:sp>
              <p:nvSpPr>
                <p:cNvPr id="363" name="Rectangle 22"/>
                <p:cNvSpPr>
                  <a:spLocks noChangeArrowheads="1"/>
                </p:cNvSpPr>
                <p:nvPr/>
              </p:nvSpPr>
              <p:spPr bwMode="auto">
                <a:xfrm>
                  <a:off x="1612" y="134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6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569" y="134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" name="Group 176"/>
              <p:cNvGrpSpPr>
                <a:grpSpLocks/>
              </p:cNvGrpSpPr>
              <p:nvPr/>
            </p:nvGrpSpPr>
            <p:grpSpPr bwMode="auto">
              <a:xfrm>
                <a:off x="2123" y="1344"/>
                <a:ext cx="554" cy="384"/>
                <a:chOff x="2123" y="1344"/>
                <a:chExt cx="554" cy="384"/>
              </a:xfrm>
            </p:grpSpPr>
            <p:sp>
              <p:nvSpPr>
                <p:cNvPr id="361" name="Rectangle 23"/>
                <p:cNvSpPr>
                  <a:spLocks noChangeArrowheads="1"/>
                </p:cNvSpPr>
                <p:nvPr/>
              </p:nvSpPr>
              <p:spPr bwMode="auto">
                <a:xfrm>
                  <a:off x="2166" y="134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62" name="Rectangle 175"/>
                <p:cNvSpPr>
                  <a:spLocks noChangeArrowheads="1"/>
                </p:cNvSpPr>
                <p:nvPr/>
              </p:nvSpPr>
              <p:spPr bwMode="auto">
                <a:xfrm>
                  <a:off x="2123" y="134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8" name="Group 178"/>
              <p:cNvGrpSpPr>
                <a:grpSpLocks/>
              </p:cNvGrpSpPr>
              <p:nvPr/>
            </p:nvGrpSpPr>
            <p:grpSpPr bwMode="auto">
              <a:xfrm>
                <a:off x="2677" y="1344"/>
                <a:ext cx="554" cy="384"/>
                <a:chOff x="2677" y="1344"/>
                <a:chExt cx="554" cy="384"/>
              </a:xfrm>
            </p:grpSpPr>
            <p:sp>
              <p:nvSpPr>
                <p:cNvPr id="359" name="Rectangle 24"/>
                <p:cNvSpPr>
                  <a:spLocks noChangeArrowheads="1"/>
                </p:cNvSpPr>
                <p:nvPr/>
              </p:nvSpPr>
              <p:spPr bwMode="auto">
                <a:xfrm>
                  <a:off x="2720" y="134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60" name="Rectangle 177"/>
                <p:cNvSpPr>
                  <a:spLocks noChangeArrowheads="1"/>
                </p:cNvSpPr>
                <p:nvPr/>
              </p:nvSpPr>
              <p:spPr bwMode="auto">
                <a:xfrm>
                  <a:off x="2677" y="134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9" name="Group 180"/>
              <p:cNvGrpSpPr>
                <a:grpSpLocks/>
              </p:cNvGrpSpPr>
              <p:nvPr/>
            </p:nvGrpSpPr>
            <p:grpSpPr bwMode="auto">
              <a:xfrm>
                <a:off x="3231" y="1344"/>
                <a:ext cx="554" cy="384"/>
                <a:chOff x="3231" y="1344"/>
                <a:chExt cx="554" cy="384"/>
              </a:xfrm>
            </p:grpSpPr>
            <p:sp>
              <p:nvSpPr>
                <p:cNvPr id="357" name="Rectangle 25"/>
                <p:cNvSpPr>
                  <a:spLocks noChangeArrowheads="1"/>
                </p:cNvSpPr>
                <p:nvPr/>
              </p:nvSpPr>
              <p:spPr bwMode="auto">
                <a:xfrm>
                  <a:off x="3274" y="134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1.0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58" name="Rectangle 179"/>
                <p:cNvSpPr>
                  <a:spLocks noChangeArrowheads="1"/>
                </p:cNvSpPr>
                <p:nvPr/>
              </p:nvSpPr>
              <p:spPr bwMode="auto">
                <a:xfrm>
                  <a:off x="3231" y="134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0" name="Group 182"/>
              <p:cNvGrpSpPr>
                <a:grpSpLocks/>
              </p:cNvGrpSpPr>
              <p:nvPr/>
            </p:nvGrpSpPr>
            <p:grpSpPr bwMode="auto">
              <a:xfrm>
                <a:off x="3785" y="1344"/>
                <a:ext cx="554" cy="384"/>
                <a:chOff x="3785" y="1344"/>
                <a:chExt cx="554" cy="384"/>
              </a:xfrm>
            </p:grpSpPr>
            <p:sp>
              <p:nvSpPr>
                <p:cNvPr id="355" name="Rectangle 26"/>
                <p:cNvSpPr>
                  <a:spLocks noChangeArrowheads="1"/>
                </p:cNvSpPr>
                <p:nvPr/>
              </p:nvSpPr>
              <p:spPr bwMode="auto">
                <a:xfrm>
                  <a:off x="3828" y="134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0.2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56" name="Rectangle 181"/>
                <p:cNvSpPr>
                  <a:spLocks noChangeArrowheads="1"/>
                </p:cNvSpPr>
                <p:nvPr/>
              </p:nvSpPr>
              <p:spPr bwMode="auto">
                <a:xfrm>
                  <a:off x="3785" y="134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1" name="Group 184"/>
              <p:cNvGrpSpPr>
                <a:grpSpLocks/>
              </p:cNvGrpSpPr>
              <p:nvPr/>
            </p:nvGrpSpPr>
            <p:grpSpPr bwMode="auto">
              <a:xfrm>
                <a:off x="0" y="1728"/>
                <a:ext cx="1569" cy="384"/>
                <a:chOff x="0" y="1728"/>
                <a:chExt cx="1569" cy="384"/>
              </a:xfrm>
            </p:grpSpPr>
            <p:sp>
              <p:nvSpPr>
                <p:cNvPr id="3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1728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Micro carbon residue % (m/m) 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54" name="Rectangle 183"/>
                <p:cNvSpPr>
                  <a:spLocks noChangeArrowheads="1"/>
                </p:cNvSpPr>
                <p:nvPr/>
              </p:nvSpPr>
              <p:spPr bwMode="auto">
                <a:xfrm>
                  <a:off x="0" y="1728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2" name="Group 186"/>
              <p:cNvGrpSpPr>
                <a:grpSpLocks/>
              </p:cNvGrpSpPr>
              <p:nvPr/>
            </p:nvGrpSpPr>
            <p:grpSpPr bwMode="auto">
              <a:xfrm>
                <a:off x="1569" y="1728"/>
                <a:ext cx="554" cy="384"/>
                <a:chOff x="1569" y="1728"/>
                <a:chExt cx="554" cy="384"/>
              </a:xfrm>
            </p:grpSpPr>
            <p:sp>
              <p:nvSpPr>
                <p:cNvPr id="351" name="Rectangle 28"/>
                <p:cNvSpPr>
                  <a:spLocks noChangeArrowheads="1"/>
                </p:cNvSpPr>
                <p:nvPr/>
              </p:nvSpPr>
              <p:spPr bwMode="auto">
                <a:xfrm>
                  <a:off x="1612" y="172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15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52" name="Rectangle 185"/>
                <p:cNvSpPr>
                  <a:spLocks noChangeArrowheads="1"/>
                </p:cNvSpPr>
                <p:nvPr/>
              </p:nvSpPr>
              <p:spPr bwMode="auto">
                <a:xfrm>
                  <a:off x="1569" y="172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3" name="Group 188"/>
              <p:cNvGrpSpPr>
                <a:grpSpLocks/>
              </p:cNvGrpSpPr>
              <p:nvPr/>
            </p:nvGrpSpPr>
            <p:grpSpPr bwMode="auto">
              <a:xfrm>
                <a:off x="2123" y="1728"/>
                <a:ext cx="554" cy="384"/>
                <a:chOff x="2123" y="1728"/>
                <a:chExt cx="554" cy="384"/>
              </a:xfrm>
            </p:grpSpPr>
            <p:sp>
              <p:nvSpPr>
                <p:cNvPr id="349" name="Rectangle 29"/>
                <p:cNvSpPr>
                  <a:spLocks noChangeArrowheads="1"/>
                </p:cNvSpPr>
                <p:nvPr/>
              </p:nvSpPr>
              <p:spPr bwMode="auto">
                <a:xfrm>
                  <a:off x="2166" y="172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20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50" name="Rectangle 187"/>
                <p:cNvSpPr>
                  <a:spLocks noChangeArrowheads="1"/>
                </p:cNvSpPr>
                <p:nvPr/>
              </p:nvSpPr>
              <p:spPr bwMode="auto">
                <a:xfrm>
                  <a:off x="2123" y="172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4" name="Group 190"/>
              <p:cNvGrpSpPr>
                <a:grpSpLocks/>
              </p:cNvGrpSpPr>
              <p:nvPr/>
            </p:nvGrpSpPr>
            <p:grpSpPr bwMode="auto">
              <a:xfrm>
                <a:off x="2677" y="1728"/>
                <a:ext cx="554" cy="384"/>
                <a:chOff x="2677" y="1728"/>
                <a:chExt cx="554" cy="384"/>
              </a:xfrm>
            </p:grpSpPr>
            <p:sp>
              <p:nvSpPr>
                <p:cNvPr id="347" name="Rectangle 30"/>
                <p:cNvSpPr>
                  <a:spLocks noChangeArrowheads="1"/>
                </p:cNvSpPr>
                <p:nvPr/>
              </p:nvSpPr>
              <p:spPr bwMode="auto">
                <a:xfrm>
                  <a:off x="2720" y="172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18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tangle 189"/>
                <p:cNvSpPr>
                  <a:spLocks noChangeArrowheads="1"/>
                </p:cNvSpPr>
                <p:nvPr/>
              </p:nvSpPr>
              <p:spPr bwMode="auto">
                <a:xfrm>
                  <a:off x="2677" y="172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5" name="Group 192"/>
              <p:cNvGrpSpPr>
                <a:grpSpLocks/>
              </p:cNvGrpSpPr>
              <p:nvPr/>
            </p:nvGrpSpPr>
            <p:grpSpPr bwMode="auto">
              <a:xfrm>
                <a:off x="3231" y="1728"/>
                <a:ext cx="554" cy="384"/>
                <a:chOff x="3231" y="1728"/>
                <a:chExt cx="554" cy="384"/>
              </a:xfrm>
            </p:grpSpPr>
            <p:sp>
              <p:nvSpPr>
                <p:cNvPr id="345" name="Rectangle 31"/>
                <p:cNvSpPr>
                  <a:spLocks noChangeArrowheads="1"/>
                </p:cNvSpPr>
                <p:nvPr/>
              </p:nvSpPr>
              <p:spPr bwMode="auto">
                <a:xfrm>
                  <a:off x="3274" y="172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22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46" name="Rectangle 191"/>
                <p:cNvSpPr>
                  <a:spLocks noChangeArrowheads="1"/>
                </p:cNvSpPr>
                <p:nvPr/>
              </p:nvSpPr>
              <p:spPr bwMode="auto">
                <a:xfrm>
                  <a:off x="3231" y="172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6" name="Group 194"/>
              <p:cNvGrpSpPr>
                <a:grpSpLocks/>
              </p:cNvGrpSpPr>
              <p:nvPr/>
            </p:nvGrpSpPr>
            <p:grpSpPr bwMode="auto">
              <a:xfrm>
                <a:off x="3785" y="1728"/>
                <a:ext cx="554" cy="384"/>
                <a:chOff x="3785" y="1728"/>
                <a:chExt cx="554" cy="384"/>
              </a:xfrm>
            </p:grpSpPr>
            <p:sp>
              <p:nvSpPr>
                <p:cNvPr id="343" name="Rectangle 32"/>
                <p:cNvSpPr>
                  <a:spLocks noChangeArrowheads="1"/>
                </p:cNvSpPr>
                <p:nvPr/>
              </p:nvSpPr>
              <p:spPr bwMode="auto">
                <a:xfrm>
                  <a:off x="3828" y="172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15.9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44" name="Rectangle 193"/>
                <p:cNvSpPr>
                  <a:spLocks noChangeArrowheads="1"/>
                </p:cNvSpPr>
                <p:nvPr/>
              </p:nvSpPr>
              <p:spPr bwMode="auto">
                <a:xfrm>
                  <a:off x="3785" y="172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7" name="Group 196"/>
              <p:cNvGrpSpPr>
                <a:grpSpLocks/>
              </p:cNvGrpSpPr>
              <p:nvPr/>
            </p:nvGrpSpPr>
            <p:grpSpPr bwMode="auto">
              <a:xfrm>
                <a:off x="0" y="2112"/>
                <a:ext cx="1569" cy="384"/>
                <a:chOff x="0" y="2112"/>
                <a:chExt cx="1569" cy="384"/>
              </a:xfrm>
            </p:grpSpPr>
            <p:sp>
              <p:nvSpPr>
                <p:cNvPr id="341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112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Sulphur % (m/m)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42" name="Rectangle 195"/>
                <p:cNvSpPr>
                  <a:spLocks noChangeArrowheads="1"/>
                </p:cNvSpPr>
                <p:nvPr/>
              </p:nvSpPr>
              <p:spPr bwMode="auto">
                <a:xfrm>
                  <a:off x="0" y="2112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8" name="Group 198"/>
              <p:cNvGrpSpPr>
                <a:grpSpLocks/>
              </p:cNvGrpSpPr>
              <p:nvPr/>
            </p:nvGrpSpPr>
            <p:grpSpPr bwMode="auto">
              <a:xfrm>
                <a:off x="1569" y="2112"/>
                <a:ext cx="554" cy="384"/>
                <a:chOff x="1569" y="2112"/>
                <a:chExt cx="554" cy="384"/>
              </a:xfrm>
            </p:grpSpPr>
            <p:sp>
              <p:nvSpPr>
                <p:cNvPr id="339" name="Rectangle 34"/>
                <p:cNvSpPr>
                  <a:spLocks noChangeArrowheads="1"/>
                </p:cNvSpPr>
                <p:nvPr/>
              </p:nvSpPr>
              <p:spPr bwMode="auto">
                <a:xfrm>
                  <a:off x="1612" y="211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5.0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40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69" y="211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9" name="Group 200"/>
              <p:cNvGrpSpPr>
                <a:grpSpLocks/>
              </p:cNvGrpSpPr>
              <p:nvPr/>
            </p:nvGrpSpPr>
            <p:grpSpPr bwMode="auto">
              <a:xfrm>
                <a:off x="2123" y="2112"/>
                <a:ext cx="554" cy="384"/>
                <a:chOff x="2123" y="2112"/>
                <a:chExt cx="554" cy="384"/>
              </a:xfrm>
            </p:grpSpPr>
            <p:sp>
              <p:nvSpPr>
                <p:cNvPr id="337" name="Rectangle 35"/>
                <p:cNvSpPr>
                  <a:spLocks noChangeArrowheads="1"/>
                </p:cNvSpPr>
                <p:nvPr/>
              </p:nvSpPr>
              <p:spPr bwMode="auto">
                <a:xfrm>
                  <a:off x="2166" y="211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5.0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38" name="Rectangle 199"/>
                <p:cNvSpPr>
                  <a:spLocks noChangeArrowheads="1"/>
                </p:cNvSpPr>
                <p:nvPr/>
              </p:nvSpPr>
              <p:spPr bwMode="auto">
                <a:xfrm>
                  <a:off x="2123" y="211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0" name="Group 202"/>
              <p:cNvGrpSpPr>
                <a:grpSpLocks/>
              </p:cNvGrpSpPr>
              <p:nvPr/>
            </p:nvGrpSpPr>
            <p:grpSpPr bwMode="auto">
              <a:xfrm>
                <a:off x="2677" y="2112"/>
                <a:ext cx="554" cy="384"/>
                <a:chOff x="2677" y="2112"/>
                <a:chExt cx="554" cy="384"/>
              </a:xfrm>
            </p:grpSpPr>
            <p:sp>
              <p:nvSpPr>
                <p:cNvPr id="335" name="Rectangle 36"/>
                <p:cNvSpPr>
                  <a:spLocks noChangeArrowheads="1"/>
                </p:cNvSpPr>
                <p:nvPr/>
              </p:nvSpPr>
              <p:spPr bwMode="auto">
                <a:xfrm>
                  <a:off x="2720" y="211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5.0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36" name="Rectangle 201"/>
                <p:cNvSpPr>
                  <a:spLocks noChangeArrowheads="1"/>
                </p:cNvSpPr>
                <p:nvPr/>
              </p:nvSpPr>
              <p:spPr bwMode="auto">
                <a:xfrm>
                  <a:off x="2677" y="211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1" name="Group 204"/>
              <p:cNvGrpSpPr>
                <a:grpSpLocks/>
              </p:cNvGrpSpPr>
              <p:nvPr/>
            </p:nvGrpSpPr>
            <p:grpSpPr bwMode="auto">
              <a:xfrm>
                <a:off x="3231" y="2112"/>
                <a:ext cx="554" cy="384"/>
                <a:chOff x="3231" y="2112"/>
                <a:chExt cx="554" cy="384"/>
              </a:xfrm>
            </p:grpSpPr>
            <p:sp>
              <p:nvSpPr>
                <p:cNvPr id="333" name="Rectangle 37"/>
                <p:cNvSpPr>
                  <a:spLocks noChangeArrowheads="1"/>
                </p:cNvSpPr>
                <p:nvPr/>
              </p:nvSpPr>
              <p:spPr bwMode="auto">
                <a:xfrm>
                  <a:off x="3274" y="211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5.0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34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31" y="211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2" name="Group 206"/>
              <p:cNvGrpSpPr>
                <a:grpSpLocks/>
              </p:cNvGrpSpPr>
              <p:nvPr/>
            </p:nvGrpSpPr>
            <p:grpSpPr bwMode="auto">
              <a:xfrm>
                <a:off x="3785" y="2112"/>
                <a:ext cx="554" cy="384"/>
                <a:chOff x="3785" y="2112"/>
                <a:chExt cx="554" cy="384"/>
              </a:xfrm>
            </p:grpSpPr>
            <p:sp>
              <p:nvSpPr>
                <p:cNvPr id="331" name="Rectangle 38"/>
                <p:cNvSpPr>
                  <a:spLocks noChangeArrowheads="1"/>
                </p:cNvSpPr>
                <p:nvPr/>
              </p:nvSpPr>
              <p:spPr bwMode="auto">
                <a:xfrm>
                  <a:off x="3828" y="211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3.48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32" name="Rectangle 205"/>
                <p:cNvSpPr>
                  <a:spLocks noChangeArrowheads="1"/>
                </p:cNvSpPr>
                <p:nvPr/>
              </p:nvSpPr>
              <p:spPr bwMode="auto">
                <a:xfrm>
                  <a:off x="3785" y="211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3" name="Group 208"/>
              <p:cNvGrpSpPr>
                <a:grpSpLocks/>
              </p:cNvGrpSpPr>
              <p:nvPr/>
            </p:nvGrpSpPr>
            <p:grpSpPr bwMode="auto">
              <a:xfrm>
                <a:off x="0" y="2496"/>
                <a:ext cx="1569" cy="384"/>
                <a:chOff x="0" y="2496"/>
                <a:chExt cx="1569" cy="384"/>
              </a:xfrm>
            </p:grpSpPr>
            <p:sp>
              <p:nvSpPr>
                <p:cNvPr id="329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2496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Total sediment potential % (m/m)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30" name="Rectangle 207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4" name="Group 210"/>
              <p:cNvGrpSpPr>
                <a:grpSpLocks/>
              </p:cNvGrpSpPr>
              <p:nvPr/>
            </p:nvGrpSpPr>
            <p:grpSpPr bwMode="auto">
              <a:xfrm>
                <a:off x="1569" y="2496"/>
                <a:ext cx="554" cy="384"/>
                <a:chOff x="1569" y="2496"/>
                <a:chExt cx="554" cy="384"/>
              </a:xfrm>
            </p:grpSpPr>
            <p:sp>
              <p:nvSpPr>
                <p:cNvPr id="327" name="Rectangle 40"/>
                <p:cNvSpPr>
                  <a:spLocks noChangeArrowheads="1"/>
                </p:cNvSpPr>
                <p:nvPr/>
              </p:nvSpPr>
              <p:spPr bwMode="auto">
                <a:xfrm>
                  <a:off x="1612" y="249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0.10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2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569" y="249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5" name="Group 212"/>
              <p:cNvGrpSpPr>
                <a:grpSpLocks/>
              </p:cNvGrpSpPr>
              <p:nvPr/>
            </p:nvGrpSpPr>
            <p:grpSpPr bwMode="auto">
              <a:xfrm>
                <a:off x="2123" y="2496"/>
                <a:ext cx="554" cy="384"/>
                <a:chOff x="2123" y="2496"/>
                <a:chExt cx="554" cy="384"/>
              </a:xfrm>
            </p:grpSpPr>
            <p:sp>
              <p:nvSpPr>
                <p:cNvPr id="325" name="Rectangle 41"/>
                <p:cNvSpPr>
                  <a:spLocks noChangeArrowheads="1"/>
                </p:cNvSpPr>
                <p:nvPr/>
              </p:nvSpPr>
              <p:spPr bwMode="auto">
                <a:xfrm>
                  <a:off x="2166" y="249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0.10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26" name="Rectangle 211"/>
                <p:cNvSpPr>
                  <a:spLocks noChangeArrowheads="1"/>
                </p:cNvSpPr>
                <p:nvPr/>
              </p:nvSpPr>
              <p:spPr bwMode="auto">
                <a:xfrm>
                  <a:off x="2123" y="249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6" name="Group 214"/>
              <p:cNvGrpSpPr>
                <a:grpSpLocks/>
              </p:cNvGrpSpPr>
              <p:nvPr/>
            </p:nvGrpSpPr>
            <p:grpSpPr bwMode="auto">
              <a:xfrm>
                <a:off x="2677" y="2496"/>
                <a:ext cx="554" cy="384"/>
                <a:chOff x="2677" y="2496"/>
                <a:chExt cx="554" cy="384"/>
              </a:xfrm>
            </p:grpSpPr>
            <p:sp>
              <p:nvSpPr>
                <p:cNvPr id="323" name="Rectangle 42"/>
                <p:cNvSpPr>
                  <a:spLocks noChangeArrowheads="1"/>
                </p:cNvSpPr>
                <p:nvPr/>
              </p:nvSpPr>
              <p:spPr bwMode="auto">
                <a:xfrm>
                  <a:off x="2720" y="249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0.10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24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77" y="249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7" name="Group 216"/>
              <p:cNvGrpSpPr>
                <a:grpSpLocks/>
              </p:cNvGrpSpPr>
              <p:nvPr/>
            </p:nvGrpSpPr>
            <p:grpSpPr bwMode="auto">
              <a:xfrm>
                <a:off x="3231" y="2496"/>
                <a:ext cx="554" cy="384"/>
                <a:chOff x="3231" y="2496"/>
                <a:chExt cx="554" cy="384"/>
              </a:xfrm>
            </p:grpSpPr>
            <p:sp>
              <p:nvSpPr>
                <p:cNvPr id="32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4" y="249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0.10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22" name="Rectangle 215"/>
                <p:cNvSpPr>
                  <a:spLocks noChangeArrowheads="1"/>
                </p:cNvSpPr>
                <p:nvPr/>
              </p:nvSpPr>
              <p:spPr bwMode="auto">
                <a:xfrm>
                  <a:off x="3231" y="249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8" name="Group 218"/>
              <p:cNvGrpSpPr>
                <a:grpSpLocks/>
              </p:cNvGrpSpPr>
              <p:nvPr/>
            </p:nvGrpSpPr>
            <p:grpSpPr bwMode="auto">
              <a:xfrm>
                <a:off x="3785" y="2496"/>
                <a:ext cx="554" cy="384"/>
                <a:chOff x="3785" y="2496"/>
                <a:chExt cx="554" cy="384"/>
              </a:xfrm>
            </p:grpSpPr>
            <p:sp>
              <p:nvSpPr>
                <p:cNvPr id="319" name="Rectangle 44"/>
                <p:cNvSpPr>
                  <a:spLocks noChangeArrowheads="1"/>
                </p:cNvSpPr>
                <p:nvPr/>
              </p:nvSpPr>
              <p:spPr bwMode="auto">
                <a:xfrm>
                  <a:off x="3828" y="249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0.02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20" name="Rectangle 217"/>
                <p:cNvSpPr>
                  <a:spLocks noChangeArrowheads="1"/>
                </p:cNvSpPr>
                <p:nvPr/>
              </p:nvSpPr>
              <p:spPr bwMode="auto">
                <a:xfrm>
                  <a:off x="3785" y="249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49" name="Group 220"/>
              <p:cNvGrpSpPr>
                <a:grpSpLocks/>
              </p:cNvGrpSpPr>
              <p:nvPr/>
            </p:nvGrpSpPr>
            <p:grpSpPr bwMode="auto">
              <a:xfrm>
                <a:off x="0" y="2880"/>
                <a:ext cx="1569" cy="384"/>
                <a:chOff x="0" y="2880"/>
                <a:chExt cx="1569" cy="384"/>
              </a:xfrm>
            </p:grpSpPr>
            <p:sp>
              <p:nvSpPr>
                <p:cNvPr id="317" name="Rectangle 45"/>
                <p:cNvSpPr>
                  <a:spLocks noChangeArrowheads="1"/>
                </p:cNvSpPr>
                <p:nvPr/>
              </p:nvSpPr>
              <p:spPr bwMode="auto">
                <a:xfrm>
                  <a:off x="43" y="2880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Ash % (m/m)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18" name="Rectangle 219"/>
                <p:cNvSpPr>
                  <a:spLocks noChangeArrowheads="1"/>
                </p:cNvSpPr>
                <p:nvPr/>
              </p:nvSpPr>
              <p:spPr bwMode="auto">
                <a:xfrm>
                  <a:off x="0" y="2880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0" name="Group 222"/>
              <p:cNvGrpSpPr>
                <a:grpSpLocks/>
              </p:cNvGrpSpPr>
              <p:nvPr/>
            </p:nvGrpSpPr>
            <p:grpSpPr bwMode="auto">
              <a:xfrm>
                <a:off x="1569" y="2880"/>
                <a:ext cx="554" cy="384"/>
                <a:chOff x="1569" y="2880"/>
                <a:chExt cx="554" cy="384"/>
              </a:xfrm>
            </p:grpSpPr>
            <p:sp>
              <p:nvSpPr>
                <p:cNvPr id="315" name="Rectangle 46"/>
                <p:cNvSpPr>
                  <a:spLocks noChangeArrowheads="1"/>
                </p:cNvSpPr>
                <p:nvPr/>
              </p:nvSpPr>
              <p:spPr bwMode="auto">
                <a:xfrm>
                  <a:off x="1612" y="288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0.10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16" name="Rectangle 221"/>
                <p:cNvSpPr>
                  <a:spLocks noChangeArrowheads="1"/>
                </p:cNvSpPr>
                <p:nvPr/>
              </p:nvSpPr>
              <p:spPr bwMode="auto">
                <a:xfrm>
                  <a:off x="1569" y="288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1" name="Group 224"/>
              <p:cNvGrpSpPr>
                <a:grpSpLocks/>
              </p:cNvGrpSpPr>
              <p:nvPr/>
            </p:nvGrpSpPr>
            <p:grpSpPr bwMode="auto">
              <a:xfrm>
                <a:off x="2123" y="2880"/>
                <a:ext cx="554" cy="384"/>
                <a:chOff x="2123" y="2880"/>
                <a:chExt cx="554" cy="384"/>
              </a:xfrm>
            </p:grpSpPr>
            <p:sp>
              <p:nvSpPr>
                <p:cNvPr id="313" name="Rectangle 47"/>
                <p:cNvSpPr>
                  <a:spLocks noChangeArrowheads="1"/>
                </p:cNvSpPr>
                <p:nvPr/>
              </p:nvSpPr>
              <p:spPr bwMode="auto">
                <a:xfrm>
                  <a:off x="2166" y="288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0.15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14" name="Rectangle 223"/>
                <p:cNvSpPr>
                  <a:spLocks noChangeArrowheads="1"/>
                </p:cNvSpPr>
                <p:nvPr/>
              </p:nvSpPr>
              <p:spPr bwMode="auto">
                <a:xfrm>
                  <a:off x="2123" y="288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2" name="Group 226"/>
              <p:cNvGrpSpPr>
                <a:grpSpLocks/>
              </p:cNvGrpSpPr>
              <p:nvPr/>
            </p:nvGrpSpPr>
            <p:grpSpPr bwMode="auto">
              <a:xfrm>
                <a:off x="2677" y="2880"/>
                <a:ext cx="554" cy="384"/>
                <a:chOff x="2677" y="2880"/>
                <a:chExt cx="554" cy="384"/>
              </a:xfrm>
            </p:grpSpPr>
            <p:sp>
              <p:nvSpPr>
                <p:cNvPr id="311" name="Rectangle 48"/>
                <p:cNvSpPr>
                  <a:spLocks noChangeArrowheads="1"/>
                </p:cNvSpPr>
                <p:nvPr/>
              </p:nvSpPr>
              <p:spPr bwMode="auto">
                <a:xfrm>
                  <a:off x="2720" y="288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0.15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1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77" y="288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3" name="Group 228"/>
              <p:cNvGrpSpPr>
                <a:grpSpLocks/>
              </p:cNvGrpSpPr>
              <p:nvPr/>
            </p:nvGrpSpPr>
            <p:grpSpPr bwMode="auto">
              <a:xfrm>
                <a:off x="3231" y="2880"/>
                <a:ext cx="554" cy="384"/>
                <a:chOff x="3231" y="2880"/>
                <a:chExt cx="554" cy="384"/>
              </a:xfrm>
            </p:grpSpPr>
            <p:sp>
              <p:nvSpPr>
                <p:cNvPr id="309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4" y="288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max: 0.20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10" name="Rectangle 227"/>
                <p:cNvSpPr>
                  <a:spLocks noChangeArrowheads="1"/>
                </p:cNvSpPr>
                <p:nvPr/>
              </p:nvSpPr>
              <p:spPr bwMode="auto">
                <a:xfrm>
                  <a:off x="3231" y="288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4" name="Group 230"/>
              <p:cNvGrpSpPr>
                <a:grpSpLocks/>
              </p:cNvGrpSpPr>
              <p:nvPr/>
            </p:nvGrpSpPr>
            <p:grpSpPr bwMode="auto">
              <a:xfrm>
                <a:off x="3785" y="2880"/>
                <a:ext cx="554" cy="384"/>
                <a:chOff x="3785" y="2880"/>
                <a:chExt cx="554" cy="384"/>
              </a:xfrm>
            </p:grpSpPr>
            <p:sp>
              <p:nvSpPr>
                <p:cNvPr id="307" name="Rectangle 50"/>
                <p:cNvSpPr>
                  <a:spLocks noChangeArrowheads="1"/>
                </p:cNvSpPr>
                <p:nvPr/>
              </p:nvSpPr>
              <p:spPr bwMode="auto">
                <a:xfrm>
                  <a:off x="3828" y="288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0.04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08" name="Rectangle 229"/>
                <p:cNvSpPr>
                  <a:spLocks noChangeArrowheads="1"/>
                </p:cNvSpPr>
                <p:nvPr/>
              </p:nvSpPr>
              <p:spPr bwMode="auto">
                <a:xfrm>
                  <a:off x="3785" y="288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5" name="Group 232"/>
              <p:cNvGrpSpPr>
                <a:grpSpLocks/>
              </p:cNvGrpSpPr>
              <p:nvPr/>
            </p:nvGrpSpPr>
            <p:grpSpPr bwMode="auto">
              <a:xfrm>
                <a:off x="0" y="3264"/>
                <a:ext cx="1569" cy="384"/>
                <a:chOff x="0" y="3264"/>
                <a:chExt cx="1569" cy="384"/>
              </a:xfrm>
            </p:grpSpPr>
            <p:sp>
              <p:nvSpPr>
                <p:cNvPr id="305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3264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Vanadium mg/kg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06" name="Rectangle 231"/>
                <p:cNvSpPr>
                  <a:spLocks noChangeArrowheads="1"/>
                </p:cNvSpPr>
                <p:nvPr/>
              </p:nvSpPr>
              <p:spPr bwMode="auto">
                <a:xfrm>
                  <a:off x="0" y="3264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6" name="Group 234"/>
              <p:cNvGrpSpPr>
                <a:grpSpLocks/>
              </p:cNvGrpSpPr>
              <p:nvPr/>
            </p:nvGrpSpPr>
            <p:grpSpPr bwMode="auto">
              <a:xfrm>
                <a:off x="1569" y="3264"/>
                <a:ext cx="554" cy="384"/>
                <a:chOff x="1569" y="3264"/>
                <a:chExt cx="554" cy="384"/>
              </a:xfrm>
            </p:grpSpPr>
            <p:sp>
              <p:nvSpPr>
                <p:cNvPr id="303" name="Rectangle 52"/>
                <p:cNvSpPr>
                  <a:spLocks noChangeArrowheads="1"/>
                </p:cNvSpPr>
                <p:nvPr/>
              </p:nvSpPr>
              <p:spPr bwMode="auto">
                <a:xfrm>
                  <a:off x="1612" y="326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200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04" name="Rectangle 233"/>
                <p:cNvSpPr>
                  <a:spLocks noChangeArrowheads="1"/>
                </p:cNvSpPr>
                <p:nvPr/>
              </p:nvSpPr>
              <p:spPr bwMode="auto">
                <a:xfrm>
                  <a:off x="1569" y="326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7" name="Group 236"/>
              <p:cNvGrpSpPr>
                <a:grpSpLocks/>
              </p:cNvGrpSpPr>
              <p:nvPr/>
            </p:nvGrpSpPr>
            <p:grpSpPr bwMode="auto">
              <a:xfrm>
                <a:off x="2123" y="3264"/>
                <a:ext cx="554" cy="384"/>
                <a:chOff x="2123" y="3264"/>
                <a:chExt cx="554" cy="384"/>
              </a:xfrm>
            </p:grpSpPr>
            <p:sp>
              <p:nvSpPr>
                <p:cNvPr id="30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66" y="326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500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02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23" y="326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8" name="Group 238"/>
              <p:cNvGrpSpPr>
                <a:grpSpLocks/>
              </p:cNvGrpSpPr>
              <p:nvPr/>
            </p:nvGrpSpPr>
            <p:grpSpPr bwMode="auto">
              <a:xfrm>
                <a:off x="2677" y="3264"/>
                <a:ext cx="554" cy="384"/>
                <a:chOff x="2677" y="3264"/>
                <a:chExt cx="554" cy="384"/>
              </a:xfrm>
            </p:grpSpPr>
            <p:sp>
              <p:nvSpPr>
                <p:cNvPr id="2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20" y="326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300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300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77" y="326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59" name="Group 240"/>
              <p:cNvGrpSpPr>
                <a:grpSpLocks/>
              </p:cNvGrpSpPr>
              <p:nvPr/>
            </p:nvGrpSpPr>
            <p:grpSpPr bwMode="auto">
              <a:xfrm>
                <a:off x="3231" y="3264"/>
                <a:ext cx="554" cy="384"/>
                <a:chOff x="3231" y="3264"/>
                <a:chExt cx="554" cy="384"/>
              </a:xfrm>
            </p:grpSpPr>
            <p:sp>
              <p:nvSpPr>
                <p:cNvPr id="297" name="Rectangle 55"/>
                <p:cNvSpPr>
                  <a:spLocks noChangeArrowheads="1"/>
                </p:cNvSpPr>
                <p:nvPr/>
              </p:nvSpPr>
              <p:spPr bwMode="auto">
                <a:xfrm>
                  <a:off x="3274" y="326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max: 600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98" name="Rectangle 239"/>
                <p:cNvSpPr>
                  <a:spLocks noChangeArrowheads="1"/>
                </p:cNvSpPr>
                <p:nvPr/>
              </p:nvSpPr>
              <p:spPr bwMode="auto">
                <a:xfrm>
                  <a:off x="3231" y="326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0" name="Group 242"/>
              <p:cNvGrpSpPr>
                <a:grpSpLocks/>
              </p:cNvGrpSpPr>
              <p:nvPr/>
            </p:nvGrpSpPr>
            <p:grpSpPr bwMode="auto">
              <a:xfrm>
                <a:off x="3785" y="3264"/>
                <a:ext cx="554" cy="384"/>
                <a:chOff x="3785" y="3264"/>
                <a:chExt cx="554" cy="384"/>
              </a:xfrm>
            </p:grpSpPr>
            <p:sp>
              <p:nvSpPr>
                <p:cNvPr id="295" name="Rectangle 56"/>
                <p:cNvSpPr>
                  <a:spLocks noChangeArrowheads="1"/>
                </p:cNvSpPr>
                <p:nvPr/>
              </p:nvSpPr>
              <p:spPr bwMode="auto">
                <a:xfrm>
                  <a:off x="3828" y="326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124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96" name="Rectangle 241"/>
                <p:cNvSpPr>
                  <a:spLocks noChangeArrowheads="1"/>
                </p:cNvSpPr>
                <p:nvPr/>
              </p:nvSpPr>
              <p:spPr bwMode="auto">
                <a:xfrm>
                  <a:off x="3785" y="326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1" name="Group 244"/>
              <p:cNvGrpSpPr>
                <a:grpSpLocks/>
              </p:cNvGrpSpPr>
              <p:nvPr/>
            </p:nvGrpSpPr>
            <p:grpSpPr bwMode="auto">
              <a:xfrm>
                <a:off x="0" y="3648"/>
                <a:ext cx="1569" cy="384"/>
                <a:chOff x="0" y="3648"/>
                <a:chExt cx="1569" cy="384"/>
              </a:xfrm>
            </p:grpSpPr>
            <p:sp>
              <p:nvSpPr>
                <p:cNvPr id="293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3648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Sodium mg/kg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94" name="Rectangle 243"/>
                <p:cNvSpPr>
                  <a:spLocks noChangeArrowheads="1"/>
                </p:cNvSpPr>
                <p:nvPr/>
              </p:nvSpPr>
              <p:spPr bwMode="auto">
                <a:xfrm>
                  <a:off x="0" y="3648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2" name="Group 246"/>
              <p:cNvGrpSpPr>
                <a:grpSpLocks/>
              </p:cNvGrpSpPr>
              <p:nvPr/>
            </p:nvGrpSpPr>
            <p:grpSpPr bwMode="auto">
              <a:xfrm>
                <a:off x="1569" y="3648"/>
                <a:ext cx="554" cy="384"/>
                <a:chOff x="1569" y="3648"/>
                <a:chExt cx="554" cy="384"/>
              </a:xfrm>
            </p:grpSpPr>
            <p:sp>
              <p:nvSpPr>
                <p:cNvPr id="291" name="Rectangle 58"/>
                <p:cNvSpPr>
                  <a:spLocks noChangeArrowheads="1"/>
                </p:cNvSpPr>
                <p:nvPr/>
              </p:nvSpPr>
              <p:spPr bwMode="auto">
                <a:xfrm>
                  <a:off x="1612" y="364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92" name="Rectangle 245"/>
                <p:cNvSpPr>
                  <a:spLocks noChangeArrowheads="1"/>
                </p:cNvSpPr>
                <p:nvPr/>
              </p:nvSpPr>
              <p:spPr bwMode="auto">
                <a:xfrm>
                  <a:off x="1569" y="364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3" name="Group 248"/>
              <p:cNvGrpSpPr>
                <a:grpSpLocks/>
              </p:cNvGrpSpPr>
              <p:nvPr/>
            </p:nvGrpSpPr>
            <p:grpSpPr bwMode="auto">
              <a:xfrm>
                <a:off x="2123" y="3648"/>
                <a:ext cx="554" cy="384"/>
                <a:chOff x="2123" y="3648"/>
                <a:chExt cx="554" cy="384"/>
              </a:xfrm>
            </p:grpSpPr>
            <p:sp>
              <p:nvSpPr>
                <p:cNvPr id="289" name="Rectangle 59"/>
                <p:cNvSpPr>
                  <a:spLocks noChangeArrowheads="1"/>
                </p:cNvSpPr>
                <p:nvPr/>
              </p:nvSpPr>
              <p:spPr bwMode="auto">
                <a:xfrm>
                  <a:off x="2166" y="364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90" name="Rectangle 247"/>
                <p:cNvSpPr>
                  <a:spLocks noChangeArrowheads="1"/>
                </p:cNvSpPr>
                <p:nvPr/>
              </p:nvSpPr>
              <p:spPr bwMode="auto">
                <a:xfrm>
                  <a:off x="2123" y="364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4" name="Group 250"/>
              <p:cNvGrpSpPr>
                <a:grpSpLocks/>
              </p:cNvGrpSpPr>
              <p:nvPr/>
            </p:nvGrpSpPr>
            <p:grpSpPr bwMode="auto">
              <a:xfrm>
                <a:off x="2677" y="3648"/>
                <a:ext cx="554" cy="384"/>
                <a:chOff x="2677" y="3648"/>
                <a:chExt cx="554" cy="384"/>
              </a:xfrm>
            </p:grpSpPr>
            <p:sp>
              <p:nvSpPr>
                <p:cNvPr id="287" name="Rectangle 60"/>
                <p:cNvSpPr>
                  <a:spLocks noChangeArrowheads="1"/>
                </p:cNvSpPr>
                <p:nvPr/>
              </p:nvSpPr>
              <p:spPr bwMode="auto">
                <a:xfrm>
                  <a:off x="2720" y="364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88" name="Rectangle 249"/>
                <p:cNvSpPr>
                  <a:spLocks noChangeArrowheads="1"/>
                </p:cNvSpPr>
                <p:nvPr/>
              </p:nvSpPr>
              <p:spPr bwMode="auto">
                <a:xfrm>
                  <a:off x="2677" y="364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5" name="Group 252"/>
              <p:cNvGrpSpPr>
                <a:grpSpLocks/>
              </p:cNvGrpSpPr>
              <p:nvPr/>
            </p:nvGrpSpPr>
            <p:grpSpPr bwMode="auto">
              <a:xfrm>
                <a:off x="3231" y="3648"/>
                <a:ext cx="554" cy="384"/>
                <a:chOff x="3231" y="3648"/>
                <a:chExt cx="554" cy="384"/>
              </a:xfrm>
            </p:grpSpPr>
            <p:sp>
              <p:nvSpPr>
                <p:cNvPr id="285" name="Rectangle 61"/>
                <p:cNvSpPr>
                  <a:spLocks noChangeArrowheads="1"/>
                </p:cNvSpPr>
                <p:nvPr/>
              </p:nvSpPr>
              <p:spPr bwMode="auto">
                <a:xfrm>
                  <a:off x="3274" y="364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86" name="Rectangle 251"/>
                <p:cNvSpPr>
                  <a:spLocks noChangeArrowheads="1"/>
                </p:cNvSpPr>
                <p:nvPr/>
              </p:nvSpPr>
              <p:spPr bwMode="auto">
                <a:xfrm>
                  <a:off x="3231" y="364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6" name="Group 254"/>
              <p:cNvGrpSpPr>
                <a:grpSpLocks/>
              </p:cNvGrpSpPr>
              <p:nvPr/>
            </p:nvGrpSpPr>
            <p:grpSpPr bwMode="auto">
              <a:xfrm>
                <a:off x="3785" y="3648"/>
                <a:ext cx="554" cy="384"/>
                <a:chOff x="3785" y="3648"/>
                <a:chExt cx="554" cy="384"/>
              </a:xfrm>
            </p:grpSpPr>
            <p:sp>
              <p:nvSpPr>
                <p:cNvPr id="283" name="Rectangle 62"/>
                <p:cNvSpPr>
                  <a:spLocks noChangeArrowheads="1"/>
                </p:cNvSpPr>
                <p:nvPr/>
              </p:nvSpPr>
              <p:spPr bwMode="auto">
                <a:xfrm>
                  <a:off x="3828" y="364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27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84" name="Rectangle 253"/>
                <p:cNvSpPr>
                  <a:spLocks noChangeArrowheads="1"/>
                </p:cNvSpPr>
                <p:nvPr/>
              </p:nvSpPr>
              <p:spPr bwMode="auto">
                <a:xfrm>
                  <a:off x="3785" y="364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7" name="Group 256"/>
              <p:cNvGrpSpPr>
                <a:grpSpLocks/>
              </p:cNvGrpSpPr>
              <p:nvPr/>
            </p:nvGrpSpPr>
            <p:grpSpPr bwMode="auto">
              <a:xfrm>
                <a:off x="0" y="4032"/>
                <a:ext cx="1569" cy="384"/>
                <a:chOff x="0" y="4032"/>
                <a:chExt cx="1569" cy="384"/>
              </a:xfrm>
            </p:grpSpPr>
            <p:sp>
              <p:nvSpPr>
                <p:cNvPr id="281" name="Rectangle 63"/>
                <p:cNvSpPr>
                  <a:spLocks noChangeArrowheads="1"/>
                </p:cNvSpPr>
                <p:nvPr/>
              </p:nvSpPr>
              <p:spPr bwMode="auto">
                <a:xfrm>
                  <a:off x="43" y="4032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Aluminium plus silicon mg/kg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82" name="Rectangle 255"/>
                <p:cNvSpPr>
                  <a:spLocks noChangeArrowheads="1"/>
                </p:cNvSpPr>
                <p:nvPr/>
              </p:nvSpPr>
              <p:spPr bwMode="auto">
                <a:xfrm>
                  <a:off x="0" y="4032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8" name="Group 258"/>
              <p:cNvGrpSpPr>
                <a:grpSpLocks/>
              </p:cNvGrpSpPr>
              <p:nvPr/>
            </p:nvGrpSpPr>
            <p:grpSpPr bwMode="auto">
              <a:xfrm>
                <a:off x="1569" y="4032"/>
                <a:ext cx="554" cy="384"/>
                <a:chOff x="1569" y="4032"/>
                <a:chExt cx="554" cy="384"/>
              </a:xfrm>
            </p:grpSpPr>
            <p:sp>
              <p:nvSpPr>
                <p:cNvPr id="279" name="Rectangle 64"/>
                <p:cNvSpPr>
                  <a:spLocks noChangeArrowheads="1"/>
                </p:cNvSpPr>
                <p:nvPr/>
              </p:nvSpPr>
              <p:spPr bwMode="auto">
                <a:xfrm>
                  <a:off x="1612" y="403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80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80" name="Rectangle 257"/>
                <p:cNvSpPr>
                  <a:spLocks noChangeArrowheads="1"/>
                </p:cNvSpPr>
                <p:nvPr/>
              </p:nvSpPr>
              <p:spPr bwMode="auto">
                <a:xfrm>
                  <a:off x="1569" y="403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69" name="Group 260"/>
              <p:cNvGrpSpPr>
                <a:grpSpLocks/>
              </p:cNvGrpSpPr>
              <p:nvPr/>
            </p:nvGrpSpPr>
            <p:grpSpPr bwMode="auto">
              <a:xfrm>
                <a:off x="2123" y="4032"/>
                <a:ext cx="554" cy="384"/>
                <a:chOff x="2123" y="4032"/>
                <a:chExt cx="554" cy="384"/>
              </a:xfrm>
            </p:grpSpPr>
            <p:sp>
              <p:nvSpPr>
                <p:cNvPr id="277" name="Rectangle 65"/>
                <p:cNvSpPr>
                  <a:spLocks noChangeArrowheads="1"/>
                </p:cNvSpPr>
                <p:nvPr/>
              </p:nvSpPr>
              <p:spPr bwMode="auto">
                <a:xfrm>
                  <a:off x="2166" y="403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80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7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123" y="403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0" name="Group 262"/>
              <p:cNvGrpSpPr>
                <a:grpSpLocks/>
              </p:cNvGrpSpPr>
              <p:nvPr/>
            </p:nvGrpSpPr>
            <p:grpSpPr bwMode="auto">
              <a:xfrm>
                <a:off x="2677" y="4032"/>
                <a:ext cx="554" cy="384"/>
                <a:chOff x="2677" y="4032"/>
                <a:chExt cx="554" cy="384"/>
              </a:xfrm>
            </p:grpSpPr>
            <p:sp>
              <p:nvSpPr>
                <p:cNvPr id="275" name="Rectangle 66"/>
                <p:cNvSpPr>
                  <a:spLocks noChangeArrowheads="1"/>
                </p:cNvSpPr>
                <p:nvPr/>
              </p:nvSpPr>
              <p:spPr bwMode="auto">
                <a:xfrm>
                  <a:off x="2720" y="403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80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677" y="403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1" name="Group 264"/>
              <p:cNvGrpSpPr>
                <a:grpSpLocks/>
              </p:cNvGrpSpPr>
              <p:nvPr/>
            </p:nvGrpSpPr>
            <p:grpSpPr bwMode="auto">
              <a:xfrm>
                <a:off x="3231" y="4032"/>
                <a:ext cx="554" cy="384"/>
                <a:chOff x="3231" y="4032"/>
                <a:chExt cx="554" cy="384"/>
              </a:xfrm>
            </p:grpSpPr>
            <p:sp>
              <p:nvSpPr>
                <p:cNvPr id="273" name="Rectangle 67"/>
                <p:cNvSpPr>
                  <a:spLocks noChangeArrowheads="1"/>
                </p:cNvSpPr>
                <p:nvPr/>
              </p:nvSpPr>
              <p:spPr bwMode="auto">
                <a:xfrm>
                  <a:off x="3274" y="403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max: 80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74" name="Rectangle 263"/>
                <p:cNvSpPr>
                  <a:spLocks noChangeArrowheads="1"/>
                </p:cNvSpPr>
                <p:nvPr/>
              </p:nvSpPr>
              <p:spPr bwMode="auto">
                <a:xfrm>
                  <a:off x="3231" y="403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2" name="Group 266"/>
              <p:cNvGrpSpPr>
                <a:grpSpLocks/>
              </p:cNvGrpSpPr>
              <p:nvPr/>
            </p:nvGrpSpPr>
            <p:grpSpPr bwMode="auto">
              <a:xfrm>
                <a:off x="3785" y="4032"/>
                <a:ext cx="554" cy="384"/>
                <a:chOff x="3785" y="4032"/>
                <a:chExt cx="554" cy="384"/>
              </a:xfrm>
            </p:grpSpPr>
            <p:sp>
              <p:nvSpPr>
                <p:cNvPr id="271" name="Rectangle 68"/>
                <p:cNvSpPr>
                  <a:spLocks noChangeArrowheads="1"/>
                </p:cNvSpPr>
                <p:nvPr/>
              </p:nvSpPr>
              <p:spPr bwMode="auto">
                <a:xfrm>
                  <a:off x="3828" y="403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34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72" name="Rectangle 265"/>
                <p:cNvSpPr>
                  <a:spLocks noChangeArrowheads="1"/>
                </p:cNvSpPr>
                <p:nvPr/>
              </p:nvSpPr>
              <p:spPr bwMode="auto">
                <a:xfrm>
                  <a:off x="3785" y="403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3" name="Group 268"/>
              <p:cNvGrpSpPr>
                <a:grpSpLocks/>
              </p:cNvGrpSpPr>
              <p:nvPr/>
            </p:nvGrpSpPr>
            <p:grpSpPr bwMode="auto">
              <a:xfrm>
                <a:off x="0" y="4416"/>
                <a:ext cx="1569" cy="384"/>
                <a:chOff x="0" y="4416"/>
                <a:chExt cx="1569" cy="384"/>
              </a:xfrm>
            </p:grpSpPr>
            <p:sp>
              <p:nvSpPr>
                <p:cNvPr id="269" name="Rectangle 69"/>
                <p:cNvSpPr>
                  <a:spLocks noChangeArrowheads="1"/>
                </p:cNvSpPr>
                <p:nvPr/>
              </p:nvSpPr>
              <p:spPr bwMode="auto">
                <a:xfrm>
                  <a:off x="43" y="4416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Iron mg/kg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0" y="4416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4" name="Group 270"/>
              <p:cNvGrpSpPr>
                <a:grpSpLocks/>
              </p:cNvGrpSpPr>
              <p:nvPr/>
            </p:nvGrpSpPr>
            <p:grpSpPr bwMode="auto">
              <a:xfrm>
                <a:off x="1569" y="4416"/>
                <a:ext cx="554" cy="384"/>
                <a:chOff x="1569" y="4416"/>
                <a:chExt cx="554" cy="384"/>
              </a:xfrm>
            </p:grpSpPr>
            <p:sp>
              <p:nvSpPr>
                <p:cNvPr id="267" name="Rectangle 70"/>
                <p:cNvSpPr>
                  <a:spLocks noChangeArrowheads="1"/>
                </p:cNvSpPr>
                <p:nvPr/>
              </p:nvSpPr>
              <p:spPr bwMode="auto">
                <a:xfrm>
                  <a:off x="1612" y="441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68" name="Rectangle 269"/>
                <p:cNvSpPr>
                  <a:spLocks noChangeArrowheads="1"/>
                </p:cNvSpPr>
                <p:nvPr/>
              </p:nvSpPr>
              <p:spPr bwMode="auto">
                <a:xfrm>
                  <a:off x="1569" y="441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5" name="Group 272"/>
              <p:cNvGrpSpPr>
                <a:grpSpLocks/>
              </p:cNvGrpSpPr>
              <p:nvPr/>
            </p:nvGrpSpPr>
            <p:grpSpPr bwMode="auto">
              <a:xfrm>
                <a:off x="2123" y="4416"/>
                <a:ext cx="554" cy="384"/>
                <a:chOff x="2123" y="4416"/>
                <a:chExt cx="554" cy="384"/>
              </a:xfrm>
            </p:grpSpPr>
            <p:sp>
              <p:nvSpPr>
                <p:cNvPr id="265" name="Rectangle 71"/>
                <p:cNvSpPr>
                  <a:spLocks noChangeArrowheads="1"/>
                </p:cNvSpPr>
                <p:nvPr/>
              </p:nvSpPr>
              <p:spPr bwMode="auto">
                <a:xfrm>
                  <a:off x="2166" y="441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66" name="Rectangle 271"/>
                <p:cNvSpPr>
                  <a:spLocks noChangeArrowheads="1"/>
                </p:cNvSpPr>
                <p:nvPr/>
              </p:nvSpPr>
              <p:spPr bwMode="auto">
                <a:xfrm>
                  <a:off x="2123" y="441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6" name="Group 274"/>
              <p:cNvGrpSpPr>
                <a:grpSpLocks/>
              </p:cNvGrpSpPr>
              <p:nvPr/>
            </p:nvGrpSpPr>
            <p:grpSpPr bwMode="auto">
              <a:xfrm>
                <a:off x="2677" y="4416"/>
                <a:ext cx="554" cy="384"/>
                <a:chOff x="2677" y="4416"/>
                <a:chExt cx="554" cy="384"/>
              </a:xfrm>
            </p:grpSpPr>
            <p:sp>
              <p:nvSpPr>
                <p:cNvPr id="263" name="Rectangle 72"/>
                <p:cNvSpPr>
                  <a:spLocks noChangeArrowheads="1"/>
                </p:cNvSpPr>
                <p:nvPr/>
              </p:nvSpPr>
              <p:spPr bwMode="auto">
                <a:xfrm>
                  <a:off x="2720" y="441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64" name="Rectangle 273"/>
                <p:cNvSpPr>
                  <a:spLocks noChangeArrowheads="1"/>
                </p:cNvSpPr>
                <p:nvPr/>
              </p:nvSpPr>
              <p:spPr bwMode="auto">
                <a:xfrm>
                  <a:off x="2677" y="441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7" name="Group 276"/>
              <p:cNvGrpSpPr>
                <a:grpSpLocks/>
              </p:cNvGrpSpPr>
              <p:nvPr/>
            </p:nvGrpSpPr>
            <p:grpSpPr bwMode="auto">
              <a:xfrm>
                <a:off x="3231" y="4416"/>
                <a:ext cx="554" cy="384"/>
                <a:chOff x="3231" y="4416"/>
                <a:chExt cx="554" cy="384"/>
              </a:xfrm>
            </p:grpSpPr>
            <p:sp>
              <p:nvSpPr>
                <p:cNvPr id="261" name="Rectangle 73"/>
                <p:cNvSpPr>
                  <a:spLocks noChangeArrowheads="1"/>
                </p:cNvSpPr>
                <p:nvPr/>
              </p:nvSpPr>
              <p:spPr bwMode="auto">
                <a:xfrm>
                  <a:off x="3274" y="441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62" name="Rectangle 275"/>
                <p:cNvSpPr>
                  <a:spLocks noChangeArrowheads="1"/>
                </p:cNvSpPr>
                <p:nvPr/>
              </p:nvSpPr>
              <p:spPr bwMode="auto">
                <a:xfrm>
                  <a:off x="3231" y="441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8" name="Group 278"/>
              <p:cNvGrpSpPr>
                <a:grpSpLocks/>
              </p:cNvGrpSpPr>
              <p:nvPr/>
            </p:nvGrpSpPr>
            <p:grpSpPr bwMode="auto">
              <a:xfrm>
                <a:off x="3785" y="4416"/>
                <a:ext cx="554" cy="384"/>
                <a:chOff x="3785" y="4416"/>
                <a:chExt cx="554" cy="384"/>
              </a:xfrm>
            </p:grpSpPr>
            <p:sp>
              <p:nvSpPr>
                <p:cNvPr id="259" name="Rectangle 74"/>
                <p:cNvSpPr>
                  <a:spLocks noChangeArrowheads="1"/>
                </p:cNvSpPr>
                <p:nvPr/>
              </p:nvSpPr>
              <p:spPr bwMode="auto">
                <a:xfrm>
                  <a:off x="3828" y="441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60" name="Rectangle 277"/>
                <p:cNvSpPr>
                  <a:spLocks noChangeArrowheads="1"/>
                </p:cNvSpPr>
                <p:nvPr/>
              </p:nvSpPr>
              <p:spPr bwMode="auto">
                <a:xfrm>
                  <a:off x="3785" y="441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9" name="Group 280"/>
              <p:cNvGrpSpPr>
                <a:grpSpLocks/>
              </p:cNvGrpSpPr>
              <p:nvPr/>
            </p:nvGrpSpPr>
            <p:grpSpPr bwMode="auto">
              <a:xfrm>
                <a:off x="0" y="4800"/>
                <a:ext cx="1569" cy="384"/>
                <a:chOff x="0" y="4800"/>
                <a:chExt cx="1569" cy="384"/>
              </a:xfrm>
            </p:grpSpPr>
            <p:sp>
              <p:nvSpPr>
                <p:cNvPr id="257" name="Rectangle 75"/>
                <p:cNvSpPr>
                  <a:spLocks noChangeArrowheads="1"/>
                </p:cNvSpPr>
                <p:nvPr/>
              </p:nvSpPr>
              <p:spPr bwMode="auto">
                <a:xfrm>
                  <a:off x="43" y="4800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Nickel mg/kg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58" name="Rectangle 279"/>
                <p:cNvSpPr>
                  <a:spLocks noChangeArrowheads="1"/>
                </p:cNvSpPr>
                <p:nvPr/>
              </p:nvSpPr>
              <p:spPr bwMode="auto">
                <a:xfrm>
                  <a:off x="0" y="4800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0" name="Group 282"/>
              <p:cNvGrpSpPr>
                <a:grpSpLocks/>
              </p:cNvGrpSpPr>
              <p:nvPr/>
            </p:nvGrpSpPr>
            <p:grpSpPr bwMode="auto">
              <a:xfrm>
                <a:off x="1569" y="4800"/>
                <a:ext cx="554" cy="384"/>
                <a:chOff x="1569" y="4800"/>
                <a:chExt cx="554" cy="384"/>
              </a:xfrm>
            </p:grpSpPr>
            <p:sp>
              <p:nvSpPr>
                <p:cNvPr id="255" name="Rectangle 76"/>
                <p:cNvSpPr>
                  <a:spLocks noChangeArrowheads="1"/>
                </p:cNvSpPr>
                <p:nvPr/>
              </p:nvSpPr>
              <p:spPr bwMode="auto">
                <a:xfrm>
                  <a:off x="1612" y="480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56" name="Rectangle 281"/>
                <p:cNvSpPr>
                  <a:spLocks noChangeArrowheads="1"/>
                </p:cNvSpPr>
                <p:nvPr/>
              </p:nvSpPr>
              <p:spPr bwMode="auto">
                <a:xfrm>
                  <a:off x="1569" y="480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1" name="Group 284"/>
              <p:cNvGrpSpPr>
                <a:grpSpLocks/>
              </p:cNvGrpSpPr>
              <p:nvPr/>
            </p:nvGrpSpPr>
            <p:grpSpPr bwMode="auto">
              <a:xfrm>
                <a:off x="2123" y="4800"/>
                <a:ext cx="554" cy="384"/>
                <a:chOff x="2123" y="4800"/>
                <a:chExt cx="554" cy="384"/>
              </a:xfrm>
            </p:grpSpPr>
            <p:sp>
              <p:nvSpPr>
                <p:cNvPr id="253" name="Rectangle 77"/>
                <p:cNvSpPr>
                  <a:spLocks noChangeArrowheads="1"/>
                </p:cNvSpPr>
                <p:nvPr/>
              </p:nvSpPr>
              <p:spPr bwMode="auto">
                <a:xfrm>
                  <a:off x="2166" y="480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54" name="Rectangle 283"/>
                <p:cNvSpPr>
                  <a:spLocks noChangeArrowheads="1"/>
                </p:cNvSpPr>
                <p:nvPr/>
              </p:nvSpPr>
              <p:spPr bwMode="auto">
                <a:xfrm>
                  <a:off x="2123" y="480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2" name="Group 286"/>
              <p:cNvGrpSpPr>
                <a:grpSpLocks/>
              </p:cNvGrpSpPr>
              <p:nvPr/>
            </p:nvGrpSpPr>
            <p:grpSpPr bwMode="auto">
              <a:xfrm>
                <a:off x="2677" y="4800"/>
                <a:ext cx="554" cy="384"/>
                <a:chOff x="2677" y="4800"/>
                <a:chExt cx="554" cy="384"/>
              </a:xfrm>
            </p:grpSpPr>
            <p:sp>
              <p:nvSpPr>
                <p:cNvPr id="251" name="Rectangle 78"/>
                <p:cNvSpPr>
                  <a:spLocks noChangeArrowheads="1"/>
                </p:cNvSpPr>
                <p:nvPr/>
              </p:nvSpPr>
              <p:spPr bwMode="auto">
                <a:xfrm>
                  <a:off x="2720" y="480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52" name="Rectangle 285"/>
                <p:cNvSpPr>
                  <a:spLocks noChangeArrowheads="1"/>
                </p:cNvSpPr>
                <p:nvPr/>
              </p:nvSpPr>
              <p:spPr bwMode="auto">
                <a:xfrm>
                  <a:off x="2677" y="480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3" name="Group 288"/>
              <p:cNvGrpSpPr>
                <a:grpSpLocks/>
              </p:cNvGrpSpPr>
              <p:nvPr/>
            </p:nvGrpSpPr>
            <p:grpSpPr bwMode="auto">
              <a:xfrm>
                <a:off x="3231" y="4800"/>
                <a:ext cx="554" cy="384"/>
                <a:chOff x="3231" y="4800"/>
                <a:chExt cx="554" cy="384"/>
              </a:xfrm>
            </p:grpSpPr>
            <p:sp>
              <p:nvSpPr>
                <p:cNvPr id="249" name="Rectangle 79"/>
                <p:cNvSpPr>
                  <a:spLocks noChangeArrowheads="1"/>
                </p:cNvSpPr>
                <p:nvPr/>
              </p:nvSpPr>
              <p:spPr bwMode="auto">
                <a:xfrm>
                  <a:off x="3274" y="480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50" name="Rectangle 287"/>
                <p:cNvSpPr>
                  <a:spLocks noChangeArrowheads="1"/>
                </p:cNvSpPr>
                <p:nvPr/>
              </p:nvSpPr>
              <p:spPr bwMode="auto">
                <a:xfrm>
                  <a:off x="3231" y="480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4" name="Group 290"/>
              <p:cNvGrpSpPr>
                <a:grpSpLocks/>
              </p:cNvGrpSpPr>
              <p:nvPr/>
            </p:nvGrpSpPr>
            <p:grpSpPr bwMode="auto">
              <a:xfrm>
                <a:off x="3785" y="4800"/>
                <a:ext cx="554" cy="384"/>
                <a:chOff x="3785" y="4800"/>
                <a:chExt cx="554" cy="384"/>
              </a:xfrm>
            </p:grpSpPr>
            <p:sp>
              <p:nvSpPr>
                <p:cNvPr id="247" name="Rectangle 80"/>
                <p:cNvSpPr>
                  <a:spLocks noChangeArrowheads="1"/>
                </p:cNvSpPr>
                <p:nvPr/>
              </p:nvSpPr>
              <p:spPr bwMode="auto">
                <a:xfrm>
                  <a:off x="3828" y="480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25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48" name="Rectangle 289"/>
                <p:cNvSpPr>
                  <a:spLocks noChangeArrowheads="1"/>
                </p:cNvSpPr>
                <p:nvPr/>
              </p:nvSpPr>
              <p:spPr bwMode="auto">
                <a:xfrm>
                  <a:off x="3785" y="480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5" name="Group 292"/>
              <p:cNvGrpSpPr>
                <a:grpSpLocks/>
              </p:cNvGrpSpPr>
              <p:nvPr/>
            </p:nvGrpSpPr>
            <p:grpSpPr bwMode="auto">
              <a:xfrm>
                <a:off x="0" y="5184"/>
                <a:ext cx="1569" cy="384"/>
                <a:chOff x="0" y="5184"/>
                <a:chExt cx="1569" cy="384"/>
              </a:xfrm>
            </p:grpSpPr>
            <p:sp>
              <p:nvSpPr>
                <p:cNvPr id="245" name="Rectangle 81"/>
                <p:cNvSpPr>
                  <a:spLocks noChangeArrowheads="1"/>
                </p:cNvSpPr>
                <p:nvPr/>
              </p:nvSpPr>
              <p:spPr bwMode="auto">
                <a:xfrm>
                  <a:off x="43" y="5184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Calcium mg/kg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46" name="Rectangle 291"/>
                <p:cNvSpPr>
                  <a:spLocks noChangeArrowheads="1"/>
                </p:cNvSpPr>
                <p:nvPr/>
              </p:nvSpPr>
              <p:spPr bwMode="auto">
                <a:xfrm>
                  <a:off x="0" y="5184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6" name="Group 294"/>
              <p:cNvGrpSpPr>
                <a:grpSpLocks/>
              </p:cNvGrpSpPr>
              <p:nvPr/>
            </p:nvGrpSpPr>
            <p:grpSpPr bwMode="auto">
              <a:xfrm>
                <a:off x="1569" y="5184"/>
                <a:ext cx="554" cy="384"/>
                <a:chOff x="1569" y="5184"/>
                <a:chExt cx="554" cy="384"/>
              </a:xfrm>
            </p:grpSpPr>
            <p:sp>
              <p:nvSpPr>
                <p:cNvPr id="243" name="Rectangle 82"/>
                <p:cNvSpPr>
                  <a:spLocks noChangeArrowheads="1"/>
                </p:cNvSpPr>
                <p:nvPr/>
              </p:nvSpPr>
              <p:spPr bwMode="auto">
                <a:xfrm>
                  <a:off x="1612" y="518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44" name="Rectangle 293"/>
                <p:cNvSpPr>
                  <a:spLocks noChangeArrowheads="1"/>
                </p:cNvSpPr>
                <p:nvPr/>
              </p:nvSpPr>
              <p:spPr bwMode="auto">
                <a:xfrm>
                  <a:off x="1569" y="518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7" name="Group 296"/>
              <p:cNvGrpSpPr>
                <a:grpSpLocks/>
              </p:cNvGrpSpPr>
              <p:nvPr/>
            </p:nvGrpSpPr>
            <p:grpSpPr bwMode="auto">
              <a:xfrm>
                <a:off x="2123" y="5184"/>
                <a:ext cx="554" cy="384"/>
                <a:chOff x="2123" y="5184"/>
                <a:chExt cx="554" cy="384"/>
              </a:xfrm>
            </p:grpSpPr>
            <p:sp>
              <p:nvSpPr>
                <p:cNvPr id="241" name="Rectangle 83"/>
                <p:cNvSpPr>
                  <a:spLocks noChangeArrowheads="1"/>
                </p:cNvSpPr>
                <p:nvPr/>
              </p:nvSpPr>
              <p:spPr bwMode="auto">
                <a:xfrm>
                  <a:off x="2166" y="518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42" name="Rectangle 295"/>
                <p:cNvSpPr>
                  <a:spLocks noChangeArrowheads="1"/>
                </p:cNvSpPr>
                <p:nvPr/>
              </p:nvSpPr>
              <p:spPr bwMode="auto">
                <a:xfrm>
                  <a:off x="2123" y="518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8" name="Group 298"/>
              <p:cNvGrpSpPr>
                <a:grpSpLocks/>
              </p:cNvGrpSpPr>
              <p:nvPr/>
            </p:nvGrpSpPr>
            <p:grpSpPr bwMode="auto">
              <a:xfrm>
                <a:off x="2677" y="5184"/>
                <a:ext cx="554" cy="384"/>
                <a:chOff x="2677" y="5184"/>
                <a:chExt cx="554" cy="384"/>
              </a:xfrm>
            </p:grpSpPr>
            <p:sp>
              <p:nvSpPr>
                <p:cNvPr id="239" name="Rectangle 84"/>
                <p:cNvSpPr>
                  <a:spLocks noChangeArrowheads="1"/>
                </p:cNvSpPr>
                <p:nvPr/>
              </p:nvSpPr>
              <p:spPr bwMode="auto">
                <a:xfrm>
                  <a:off x="2720" y="518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40" name="Rectangle 297"/>
                <p:cNvSpPr>
                  <a:spLocks noChangeArrowheads="1"/>
                </p:cNvSpPr>
                <p:nvPr/>
              </p:nvSpPr>
              <p:spPr bwMode="auto">
                <a:xfrm>
                  <a:off x="2677" y="518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9" name="Group 300"/>
              <p:cNvGrpSpPr>
                <a:grpSpLocks/>
              </p:cNvGrpSpPr>
              <p:nvPr/>
            </p:nvGrpSpPr>
            <p:grpSpPr bwMode="auto">
              <a:xfrm>
                <a:off x="3231" y="5184"/>
                <a:ext cx="554" cy="384"/>
                <a:chOff x="3231" y="5184"/>
                <a:chExt cx="554" cy="384"/>
              </a:xfrm>
            </p:grpSpPr>
            <p:sp>
              <p:nvSpPr>
                <p:cNvPr id="237" name="Rectangle 85"/>
                <p:cNvSpPr>
                  <a:spLocks noChangeArrowheads="1"/>
                </p:cNvSpPr>
                <p:nvPr/>
              </p:nvSpPr>
              <p:spPr bwMode="auto">
                <a:xfrm>
                  <a:off x="3274" y="518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38" name="Rectangle 299"/>
                <p:cNvSpPr>
                  <a:spLocks noChangeArrowheads="1"/>
                </p:cNvSpPr>
                <p:nvPr/>
              </p:nvSpPr>
              <p:spPr bwMode="auto">
                <a:xfrm>
                  <a:off x="3231" y="518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0" name="Group 302"/>
              <p:cNvGrpSpPr>
                <a:grpSpLocks/>
              </p:cNvGrpSpPr>
              <p:nvPr/>
            </p:nvGrpSpPr>
            <p:grpSpPr bwMode="auto">
              <a:xfrm>
                <a:off x="3785" y="5184"/>
                <a:ext cx="554" cy="384"/>
                <a:chOff x="3785" y="5184"/>
                <a:chExt cx="554" cy="384"/>
              </a:xfrm>
            </p:grpSpPr>
            <p:sp>
              <p:nvSpPr>
                <p:cNvPr id="235" name="Rectangle 86"/>
                <p:cNvSpPr>
                  <a:spLocks noChangeArrowheads="1"/>
                </p:cNvSpPr>
                <p:nvPr/>
              </p:nvSpPr>
              <p:spPr bwMode="auto">
                <a:xfrm>
                  <a:off x="3828" y="518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36" name="Rectangle 301"/>
                <p:cNvSpPr>
                  <a:spLocks noChangeArrowheads="1"/>
                </p:cNvSpPr>
                <p:nvPr/>
              </p:nvSpPr>
              <p:spPr bwMode="auto">
                <a:xfrm>
                  <a:off x="3785" y="518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1" name="Group 304"/>
              <p:cNvGrpSpPr>
                <a:grpSpLocks/>
              </p:cNvGrpSpPr>
              <p:nvPr/>
            </p:nvGrpSpPr>
            <p:grpSpPr bwMode="auto">
              <a:xfrm>
                <a:off x="0" y="5568"/>
                <a:ext cx="1569" cy="384"/>
                <a:chOff x="0" y="5568"/>
                <a:chExt cx="1569" cy="384"/>
              </a:xfrm>
            </p:grpSpPr>
            <p:sp>
              <p:nvSpPr>
                <p:cNvPr id="233" name="Rectangle 87"/>
                <p:cNvSpPr>
                  <a:spLocks noChangeArrowheads="1"/>
                </p:cNvSpPr>
                <p:nvPr/>
              </p:nvSpPr>
              <p:spPr bwMode="auto">
                <a:xfrm>
                  <a:off x="43" y="5568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Magnesium mg/kg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34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5568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2" name="Group 306"/>
              <p:cNvGrpSpPr>
                <a:grpSpLocks/>
              </p:cNvGrpSpPr>
              <p:nvPr/>
            </p:nvGrpSpPr>
            <p:grpSpPr bwMode="auto">
              <a:xfrm>
                <a:off x="1569" y="5568"/>
                <a:ext cx="554" cy="384"/>
                <a:chOff x="1569" y="5568"/>
                <a:chExt cx="554" cy="384"/>
              </a:xfrm>
            </p:grpSpPr>
            <p:sp>
              <p:nvSpPr>
                <p:cNvPr id="231" name="Rectangle 88"/>
                <p:cNvSpPr>
                  <a:spLocks noChangeArrowheads="1"/>
                </p:cNvSpPr>
                <p:nvPr/>
              </p:nvSpPr>
              <p:spPr bwMode="auto">
                <a:xfrm>
                  <a:off x="1612" y="556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32" name="Rectangle 305"/>
                <p:cNvSpPr>
                  <a:spLocks noChangeArrowheads="1"/>
                </p:cNvSpPr>
                <p:nvPr/>
              </p:nvSpPr>
              <p:spPr bwMode="auto">
                <a:xfrm>
                  <a:off x="1569" y="556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3" name="Group 308"/>
              <p:cNvGrpSpPr>
                <a:grpSpLocks/>
              </p:cNvGrpSpPr>
              <p:nvPr/>
            </p:nvGrpSpPr>
            <p:grpSpPr bwMode="auto">
              <a:xfrm>
                <a:off x="2123" y="5568"/>
                <a:ext cx="554" cy="384"/>
                <a:chOff x="2123" y="5568"/>
                <a:chExt cx="554" cy="384"/>
              </a:xfrm>
            </p:grpSpPr>
            <p:sp>
              <p:nvSpPr>
                <p:cNvPr id="229" name="Rectangle 89"/>
                <p:cNvSpPr>
                  <a:spLocks noChangeArrowheads="1"/>
                </p:cNvSpPr>
                <p:nvPr/>
              </p:nvSpPr>
              <p:spPr bwMode="auto">
                <a:xfrm>
                  <a:off x="2166" y="556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30" name="Rectangle 307"/>
                <p:cNvSpPr>
                  <a:spLocks noChangeArrowheads="1"/>
                </p:cNvSpPr>
                <p:nvPr/>
              </p:nvSpPr>
              <p:spPr bwMode="auto">
                <a:xfrm>
                  <a:off x="2123" y="556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4" name="Group 310"/>
              <p:cNvGrpSpPr>
                <a:grpSpLocks/>
              </p:cNvGrpSpPr>
              <p:nvPr/>
            </p:nvGrpSpPr>
            <p:grpSpPr bwMode="auto">
              <a:xfrm>
                <a:off x="2677" y="5568"/>
                <a:ext cx="554" cy="384"/>
                <a:chOff x="2677" y="5568"/>
                <a:chExt cx="554" cy="384"/>
              </a:xfrm>
            </p:grpSpPr>
            <p:sp>
              <p:nvSpPr>
                <p:cNvPr id="227" name="Rectangle 90"/>
                <p:cNvSpPr>
                  <a:spLocks noChangeArrowheads="1"/>
                </p:cNvSpPr>
                <p:nvPr/>
              </p:nvSpPr>
              <p:spPr bwMode="auto">
                <a:xfrm>
                  <a:off x="2720" y="556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28" name="Rectangle 309"/>
                <p:cNvSpPr>
                  <a:spLocks noChangeArrowheads="1"/>
                </p:cNvSpPr>
                <p:nvPr/>
              </p:nvSpPr>
              <p:spPr bwMode="auto">
                <a:xfrm>
                  <a:off x="2677" y="556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5" name="Group 312"/>
              <p:cNvGrpSpPr>
                <a:grpSpLocks/>
              </p:cNvGrpSpPr>
              <p:nvPr/>
            </p:nvGrpSpPr>
            <p:grpSpPr bwMode="auto">
              <a:xfrm>
                <a:off x="3231" y="5568"/>
                <a:ext cx="554" cy="384"/>
                <a:chOff x="3231" y="5568"/>
                <a:chExt cx="554" cy="384"/>
              </a:xfrm>
            </p:grpSpPr>
            <p:sp>
              <p:nvSpPr>
                <p:cNvPr id="225" name="Rectangle 91"/>
                <p:cNvSpPr>
                  <a:spLocks noChangeArrowheads="1"/>
                </p:cNvSpPr>
                <p:nvPr/>
              </p:nvSpPr>
              <p:spPr bwMode="auto">
                <a:xfrm>
                  <a:off x="3274" y="556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26" name="Rectangle 311"/>
                <p:cNvSpPr>
                  <a:spLocks noChangeArrowheads="1"/>
                </p:cNvSpPr>
                <p:nvPr/>
              </p:nvSpPr>
              <p:spPr bwMode="auto">
                <a:xfrm>
                  <a:off x="3231" y="556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6" name="Group 314"/>
              <p:cNvGrpSpPr>
                <a:grpSpLocks/>
              </p:cNvGrpSpPr>
              <p:nvPr/>
            </p:nvGrpSpPr>
            <p:grpSpPr bwMode="auto">
              <a:xfrm>
                <a:off x="3785" y="5568"/>
                <a:ext cx="554" cy="384"/>
                <a:chOff x="3785" y="5568"/>
                <a:chExt cx="554" cy="384"/>
              </a:xfrm>
            </p:grpSpPr>
            <p:sp>
              <p:nvSpPr>
                <p:cNvPr id="223" name="Rectangle 92"/>
                <p:cNvSpPr>
                  <a:spLocks noChangeArrowheads="1"/>
                </p:cNvSpPr>
                <p:nvPr/>
              </p:nvSpPr>
              <p:spPr bwMode="auto">
                <a:xfrm>
                  <a:off x="3828" y="556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24" name="Rectangle 313"/>
                <p:cNvSpPr>
                  <a:spLocks noChangeArrowheads="1"/>
                </p:cNvSpPr>
                <p:nvPr/>
              </p:nvSpPr>
              <p:spPr bwMode="auto">
                <a:xfrm>
                  <a:off x="3785" y="556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7" name="Group 316"/>
              <p:cNvGrpSpPr>
                <a:grpSpLocks/>
              </p:cNvGrpSpPr>
              <p:nvPr/>
            </p:nvGrpSpPr>
            <p:grpSpPr bwMode="auto">
              <a:xfrm>
                <a:off x="0" y="5952"/>
                <a:ext cx="1569" cy="384"/>
                <a:chOff x="0" y="5952"/>
                <a:chExt cx="1569" cy="384"/>
              </a:xfrm>
            </p:grpSpPr>
            <p:sp>
              <p:nvSpPr>
                <p:cNvPr id="221" name="Rectangle 93"/>
                <p:cNvSpPr>
                  <a:spLocks noChangeArrowheads="1"/>
                </p:cNvSpPr>
                <p:nvPr/>
              </p:nvSpPr>
              <p:spPr bwMode="auto">
                <a:xfrm>
                  <a:off x="43" y="5952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Lead mg/kg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22" name="Rectangle 315"/>
                <p:cNvSpPr>
                  <a:spLocks noChangeArrowheads="1"/>
                </p:cNvSpPr>
                <p:nvPr/>
              </p:nvSpPr>
              <p:spPr bwMode="auto">
                <a:xfrm>
                  <a:off x="0" y="5952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8" name="Group 318"/>
              <p:cNvGrpSpPr>
                <a:grpSpLocks/>
              </p:cNvGrpSpPr>
              <p:nvPr/>
            </p:nvGrpSpPr>
            <p:grpSpPr bwMode="auto">
              <a:xfrm>
                <a:off x="1569" y="5952"/>
                <a:ext cx="554" cy="384"/>
                <a:chOff x="1569" y="5952"/>
                <a:chExt cx="554" cy="384"/>
              </a:xfrm>
            </p:grpSpPr>
            <p:sp>
              <p:nvSpPr>
                <p:cNvPr id="219" name="Rectangle 94"/>
                <p:cNvSpPr>
                  <a:spLocks noChangeArrowheads="1"/>
                </p:cNvSpPr>
                <p:nvPr/>
              </p:nvSpPr>
              <p:spPr bwMode="auto">
                <a:xfrm>
                  <a:off x="1612" y="595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20" name="Rectangle 317"/>
                <p:cNvSpPr>
                  <a:spLocks noChangeArrowheads="1"/>
                </p:cNvSpPr>
                <p:nvPr/>
              </p:nvSpPr>
              <p:spPr bwMode="auto">
                <a:xfrm>
                  <a:off x="1569" y="595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9" name="Group 320"/>
              <p:cNvGrpSpPr>
                <a:grpSpLocks/>
              </p:cNvGrpSpPr>
              <p:nvPr/>
            </p:nvGrpSpPr>
            <p:grpSpPr bwMode="auto">
              <a:xfrm>
                <a:off x="2123" y="5952"/>
                <a:ext cx="554" cy="384"/>
                <a:chOff x="2123" y="5952"/>
                <a:chExt cx="554" cy="384"/>
              </a:xfrm>
            </p:grpSpPr>
            <p:sp>
              <p:nvSpPr>
                <p:cNvPr id="217" name="Rectangle 95"/>
                <p:cNvSpPr>
                  <a:spLocks noChangeArrowheads="1"/>
                </p:cNvSpPr>
                <p:nvPr/>
              </p:nvSpPr>
              <p:spPr bwMode="auto">
                <a:xfrm>
                  <a:off x="2166" y="595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18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3" y="595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0" name="Group 322"/>
              <p:cNvGrpSpPr>
                <a:grpSpLocks/>
              </p:cNvGrpSpPr>
              <p:nvPr/>
            </p:nvGrpSpPr>
            <p:grpSpPr bwMode="auto">
              <a:xfrm>
                <a:off x="2677" y="5952"/>
                <a:ext cx="554" cy="384"/>
                <a:chOff x="2677" y="5952"/>
                <a:chExt cx="554" cy="384"/>
              </a:xfrm>
            </p:grpSpPr>
            <p:sp>
              <p:nvSpPr>
                <p:cNvPr id="215" name="Rectangle 96"/>
                <p:cNvSpPr>
                  <a:spLocks noChangeArrowheads="1"/>
                </p:cNvSpPr>
                <p:nvPr/>
              </p:nvSpPr>
              <p:spPr bwMode="auto">
                <a:xfrm>
                  <a:off x="2720" y="595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1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677" y="595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1" name="Group 324"/>
              <p:cNvGrpSpPr>
                <a:grpSpLocks/>
              </p:cNvGrpSpPr>
              <p:nvPr/>
            </p:nvGrpSpPr>
            <p:grpSpPr bwMode="auto">
              <a:xfrm>
                <a:off x="3231" y="5952"/>
                <a:ext cx="554" cy="384"/>
                <a:chOff x="3231" y="5952"/>
                <a:chExt cx="554" cy="384"/>
              </a:xfrm>
            </p:grpSpPr>
            <p:sp>
              <p:nvSpPr>
                <p:cNvPr id="2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274" y="595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231" y="595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2" name="Group 326"/>
              <p:cNvGrpSpPr>
                <a:grpSpLocks/>
              </p:cNvGrpSpPr>
              <p:nvPr/>
            </p:nvGrpSpPr>
            <p:grpSpPr bwMode="auto">
              <a:xfrm>
                <a:off x="3785" y="5952"/>
                <a:ext cx="554" cy="384"/>
                <a:chOff x="3785" y="5952"/>
                <a:chExt cx="554" cy="384"/>
              </a:xfrm>
            </p:grpSpPr>
            <p:sp>
              <p:nvSpPr>
                <p:cNvPr id="211" name="Rectangle 98"/>
                <p:cNvSpPr>
                  <a:spLocks noChangeArrowheads="1"/>
                </p:cNvSpPr>
                <p:nvPr/>
              </p:nvSpPr>
              <p:spPr bwMode="auto">
                <a:xfrm>
                  <a:off x="3828" y="595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LT 1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12" name="Rectangle 325"/>
                <p:cNvSpPr>
                  <a:spLocks noChangeArrowheads="1"/>
                </p:cNvSpPr>
                <p:nvPr/>
              </p:nvSpPr>
              <p:spPr bwMode="auto">
                <a:xfrm>
                  <a:off x="3785" y="595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3" name="Group 328"/>
              <p:cNvGrpSpPr>
                <a:grpSpLocks/>
              </p:cNvGrpSpPr>
              <p:nvPr/>
            </p:nvGrpSpPr>
            <p:grpSpPr bwMode="auto">
              <a:xfrm>
                <a:off x="0" y="6336"/>
                <a:ext cx="1569" cy="384"/>
                <a:chOff x="0" y="6336"/>
                <a:chExt cx="1569" cy="384"/>
              </a:xfrm>
            </p:grpSpPr>
            <p:sp>
              <p:nvSpPr>
                <p:cNvPr id="209" name="Rectangle 99"/>
                <p:cNvSpPr>
                  <a:spLocks noChangeArrowheads="1"/>
                </p:cNvSpPr>
                <p:nvPr/>
              </p:nvSpPr>
              <p:spPr bwMode="auto">
                <a:xfrm>
                  <a:off x="43" y="6336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000">
                      <a:latin typeface="Times New Roman" pitchFamily="18" charset="0"/>
                      <a:cs typeface="Times New Roman" pitchFamily="18" charset="0"/>
                    </a:rPr>
                    <a:t>Zinc mg/kg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0" y="6336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4" name="Group 330"/>
              <p:cNvGrpSpPr>
                <a:grpSpLocks/>
              </p:cNvGrpSpPr>
              <p:nvPr/>
            </p:nvGrpSpPr>
            <p:grpSpPr bwMode="auto">
              <a:xfrm>
                <a:off x="1569" y="6336"/>
                <a:ext cx="554" cy="384"/>
                <a:chOff x="1569" y="6336"/>
                <a:chExt cx="554" cy="384"/>
              </a:xfrm>
            </p:grpSpPr>
            <p:sp>
              <p:nvSpPr>
                <p:cNvPr id="2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12" y="633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08" name="Rectangle 329"/>
                <p:cNvSpPr>
                  <a:spLocks noChangeArrowheads="1"/>
                </p:cNvSpPr>
                <p:nvPr/>
              </p:nvSpPr>
              <p:spPr bwMode="auto">
                <a:xfrm>
                  <a:off x="1569" y="633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5" name="Group 332"/>
              <p:cNvGrpSpPr>
                <a:grpSpLocks/>
              </p:cNvGrpSpPr>
              <p:nvPr/>
            </p:nvGrpSpPr>
            <p:grpSpPr bwMode="auto">
              <a:xfrm>
                <a:off x="2123" y="6336"/>
                <a:ext cx="554" cy="384"/>
                <a:chOff x="2123" y="6336"/>
                <a:chExt cx="554" cy="384"/>
              </a:xfrm>
            </p:grpSpPr>
            <p:sp>
              <p:nvSpPr>
                <p:cNvPr id="20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66" y="633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06" name="Rectangle 331"/>
                <p:cNvSpPr>
                  <a:spLocks noChangeArrowheads="1"/>
                </p:cNvSpPr>
                <p:nvPr/>
              </p:nvSpPr>
              <p:spPr bwMode="auto">
                <a:xfrm>
                  <a:off x="2123" y="633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6" name="Group 334"/>
              <p:cNvGrpSpPr>
                <a:grpSpLocks/>
              </p:cNvGrpSpPr>
              <p:nvPr/>
            </p:nvGrpSpPr>
            <p:grpSpPr bwMode="auto">
              <a:xfrm>
                <a:off x="2677" y="6336"/>
                <a:ext cx="554" cy="384"/>
                <a:chOff x="2677" y="6336"/>
                <a:chExt cx="554" cy="384"/>
              </a:xfrm>
            </p:grpSpPr>
            <p:sp>
              <p:nvSpPr>
                <p:cNvPr id="2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2720" y="633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04" name="Rectangle 333"/>
                <p:cNvSpPr>
                  <a:spLocks noChangeArrowheads="1"/>
                </p:cNvSpPr>
                <p:nvPr/>
              </p:nvSpPr>
              <p:spPr bwMode="auto">
                <a:xfrm>
                  <a:off x="2677" y="633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7" name="Group 336"/>
              <p:cNvGrpSpPr>
                <a:grpSpLocks/>
              </p:cNvGrpSpPr>
              <p:nvPr/>
            </p:nvGrpSpPr>
            <p:grpSpPr bwMode="auto">
              <a:xfrm>
                <a:off x="3231" y="6336"/>
                <a:ext cx="554" cy="384"/>
                <a:chOff x="3231" y="6336"/>
                <a:chExt cx="554" cy="384"/>
              </a:xfrm>
            </p:grpSpPr>
            <p:sp>
              <p:nvSpPr>
                <p:cNvPr id="201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74" y="633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02" name="Rectangle 335"/>
                <p:cNvSpPr>
                  <a:spLocks noChangeArrowheads="1"/>
                </p:cNvSpPr>
                <p:nvPr/>
              </p:nvSpPr>
              <p:spPr bwMode="auto">
                <a:xfrm>
                  <a:off x="3231" y="633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8" name="Group 338"/>
              <p:cNvGrpSpPr>
                <a:grpSpLocks/>
              </p:cNvGrpSpPr>
              <p:nvPr/>
            </p:nvGrpSpPr>
            <p:grpSpPr bwMode="auto">
              <a:xfrm>
                <a:off x="3785" y="6336"/>
                <a:ext cx="554" cy="384"/>
                <a:chOff x="3785" y="6336"/>
                <a:chExt cx="554" cy="384"/>
              </a:xfrm>
            </p:grpSpPr>
            <p:sp>
              <p:nvSpPr>
                <p:cNvPr id="19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28" y="633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LT 1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200" name="Rectangle 337"/>
                <p:cNvSpPr>
                  <a:spLocks noChangeArrowheads="1"/>
                </p:cNvSpPr>
                <p:nvPr/>
              </p:nvSpPr>
              <p:spPr bwMode="auto">
                <a:xfrm>
                  <a:off x="3785" y="633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09" name="Group 340"/>
              <p:cNvGrpSpPr>
                <a:grpSpLocks/>
              </p:cNvGrpSpPr>
              <p:nvPr/>
            </p:nvGrpSpPr>
            <p:grpSpPr bwMode="auto">
              <a:xfrm>
                <a:off x="0" y="6720"/>
                <a:ext cx="1569" cy="384"/>
                <a:chOff x="0" y="6720"/>
                <a:chExt cx="1569" cy="384"/>
              </a:xfrm>
            </p:grpSpPr>
            <p:sp>
              <p:nvSpPr>
                <p:cNvPr id="1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" y="6720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Flash point </a:t>
                  </a:r>
                  <a:r>
                    <a: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</a:t>
                  </a:r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198" name="Rectangle 339"/>
                <p:cNvSpPr>
                  <a:spLocks noChangeArrowheads="1"/>
                </p:cNvSpPr>
                <p:nvPr/>
              </p:nvSpPr>
              <p:spPr bwMode="auto">
                <a:xfrm>
                  <a:off x="0" y="6720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0" name="Group 342"/>
              <p:cNvGrpSpPr>
                <a:grpSpLocks/>
              </p:cNvGrpSpPr>
              <p:nvPr/>
            </p:nvGrpSpPr>
            <p:grpSpPr bwMode="auto">
              <a:xfrm>
                <a:off x="1569" y="6720"/>
                <a:ext cx="554" cy="384"/>
                <a:chOff x="1569" y="6720"/>
                <a:chExt cx="554" cy="384"/>
              </a:xfrm>
            </p:grpSpPr>
            <p:sp>
              <p:nvSpPr>
                <p:cNvPr id="195" name="Rectangle 106"/>
                <p:cNvSpPr>
                  <a:spLocks noChangeArrowheads="1"/>
                </p:cNvSpPr>
                <p:nvPr/>
              </p:nvSpPr>
              <p:spPr bwMode="auto">
                <a:xfrm>
                  <a:off x="1612" y="672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min: 60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96" name="Rectangle 341"/>
                <p:cNvSpPr>
                  <a:spLocks noChangeArrowheads="1"/>
                </p:cNvSpPr>
                <p:nvPr/>
              </p:nvSpPr>
              <p:spPr bwMode="auto">
                <a:xfrm>
                  <a:off x="1569" y="672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1" name="Group 344"/>
              <p:cNvGrpSpPr>
                <a:grpSpLocks/>
              </p:cNvGrpSpPr>
              <p:nvPr/>
            </p:nvGrpSpPr>
            <p:grpSpPr bwMode="auto">
              <a:xfrm>
                <a:off x="2123" y="6720"/>
                <a:ext cx="554" cy="384"/>
                <a:chOff x="2123" y="6720"/>
                <a:chExt cx="554" cy="384"/>
              </a:xfrm>
            </p:grpSpPr>
            <p:sp>
              <p:nvSpPr>
                <p:cNvPr id="193" name="Rectangle 107"/>
                <p:cNvSpPr>
                  <a:spLocks noChangeArrowheads="1"/>
                </p:cNvSpPr>
                <p:nvPr/>
              </p:nvSpPr>
              <p:spPr bwMode="auto">
                <a:xfrm>
                  <a:off x="2166" y="672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min: 60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94" name="Rectangle 343"/>
                <p:cNvSpPr>
                  <a:spLocks noChangeArrowheads="1"/>
                </p:cNvSpPr>
                <p:nvPr/>
              </p:nvSpPr>
              <p:spPr bwMode="auto">
                <a:xfrm>
                  <a:off x="2123" y="672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2" name="Group 346"/>
              <p:cNvGrpSpPr>
                <a:grpSpLocks/>
              </p:cNvGrpSpPr>
              <p:nvPr/>
            </p:nvGrpSpPr>
            <p:grpSpPr bwMode="auto">
              <a:xfrm>
                <a:off x="2677" y="6720"/>
                <a:ext cx="554" cy="384"/>
                <a:chOff x="2677" y="6720"/>
                <a:chExt cx="554" cy="384"/>
              </a:xfrm>
            </p:grpSpPr>
            <p:sp>
              <p:nvSpPr>
                <p:cNvPr id="191" name="Rectangle 108"/>
                <p:cNvSpPr>
                  <a:spLocks noChangeArrowheads="1"/>
                </p:cNvSpPr>
                <p:nvPr/>
              </p:nvSpPr>
              <p:spPr bwMode="auto">
                <a:xfrm>
                  <a:off x="2720" y="672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min: 60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92" name="Rectangle 345"/>
                <p:cNvSpPr>
                  <a:spLocks noChangeArrowheads="1"/>
                </p:cNvSpPr>
                <p:nvPr/>
              </p:nvSpPr>
              <p:spPr bwMode="auto">
                <a:xfrm>
                  <a:off x="2677" y="672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3" name="Group 348"/>
              <p:cNvGrpSpPr>
                <a:grpSpLocks/>
              </p:cNvGrpSpPr>
              <p:nvPr/>
            </p:nvGrpSpPr>
            <p:grpSpPr bwMode="auto">
              <a:xfrm>
                <a:off x="3231" y="6720"/>
                <a:ext cx="554" cy="384"/>
                <a:chOff x="3231" y="6720"/>
                <a:chExt cx="554" cy="384"/>
              </a:xfrm>
            </p:grpSpPr>
            <p:sp>
              <p:nvSpPr>
                <p:cNvPr id="189" name="Rectangle 109"/>
                <p:cNvSpPr>
                  <a:spLocks noChangeArrowheads="1"/>
                </p:cNvSpPr>
                <p:nvPr/>
              </p:nvSpPr>
              <p:spPr bwMode="auto">
                <a:xfrm>
                  <a:off x="3274" y="672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min: 60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90" name="Rectangle 347"/>
                <p:cNvSpPr>
                  <a:spLocks noChangeArrowheads="1"/>
                </p:cNvSpPr>
                <p:nvPr/>
              </p:nvSpPr>
              <p:spPr bwMode="auto">
                <a:xfrm>
                  <a:off x="3231" y="672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4" name="Group 350"/>
              <p:cNvGrpSpPr>
                <a:grpSpLocks/>
              </p:cNvGrpSpPr>
              <p:nvPr/>
            </p:nvGrpSpPr>
            <p:grpSpPr bwMode="auto">
              <a:xfrm>
                <a:off x="3785" y="6720"/>
                <a:ext cx="554" cy="384"/>
                <a:chOff x="3785" y="6720"/>
                <a:chExt cx="554" cy="384"/>
              </a:xfrm>
            </p:grpSpPr>
            <p:sp>
              <p:nvSpPr>
                <p:cNvPr id="187" name="Rectangle 110"/>
                <p:cNvSpPr>
                  <a:spLocks noChangeArrowheads="1"/>
                </p:cNvSpPr>
                <p:nvPr/>
              </p:nvSpPr>
              <p:spPr bwMode="auto">
                <a:xfrm>
                  <a:off x="3828" y="6720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GT 70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88" name="Rectangle 349"/>
                <p:cNvSpPr>
                  <a:spLocks noChangeArrowheads="1"/>
                </p:cNvSpPr>
                <p:nvPr/>
              </p:nvSpPr>
              <p:spPr bwMode="auto">
                <a:xfrm>
                  <a:off x="3785" y="6720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5" name="Group 352"/>
              <p:cNvGrpSpPr>
                <a:grpSpLocks/>
              </p:cNvGrpSpPr>
              <p:nvPr/>
            </p:nvGrpSpPr>
            <p:grpSpPr bwMode="auto">
              <a:xfrm>
                <a:off x="0" y="7104"/>
                <a:ext cx="1569" cy="384"/>
                <a:chOff x="0" y="7104"/>
                <a:chExt cx="1569" cy="384"/>
              </a:xfrm>
            </p:grpSpPr>
            <p:sp>
              <p:nvSpPr>
                <p:cNvPr id="185" name="Rectangle 111"/>
                <p:cNvSpPr>
                  <a:spLocks noChangeArrowheads="1"/>
                </p:cNvSpPr>
                <p:nvPr/>
              </p:nvSpPr>
              <p:spPr bwMode="auto">
                <a:xfrm>
                  <a:off x="43" y="7104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Pour point </a:t>
                  </a:r>
                  <a:r>
                    <a:rPr lang="en-GB" sz="100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</a:t>
                  </a:r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GB" sz="10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186" name="Rectangle 351"/>
                <p:cNvSpPr>
                  <a:spLocks noChangeArrowheads="1"/>
                </p:cNvSpPr>
                <p:nvPr/>
              </p:nvSpPr>
              <p:spPr bwMode="auto">
                <a:xfrm>
                  <a:off x="0" y="7104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6" name="Group 354"/>
              <p:cNvGrpSpPr>
                <a:grpSpLocks/>
              </p:cNvGrpSpPr>
              <p:nvPr/>
            </p:nvGrpSpPr>
            <p:grpSpPr bwMode="auto">
              <a:xfrm>
                <a:off x="1569" y="7104"/>
                <a:ext cx="554" cy="384"/>
                <a:chOff x="1569" y="7104"/>
                <a:chExt cx="554" cy="384"/>
              </a:xfrm>
            </p:grpSpPr>
            <p:sp>
              <p:nvSpPr>
                <p:cNvPr id="183" name="Rectangle 112"/>
                <p:cNvSpPr>
                  <a:spLocks noChangeArrowheads="1"/>
                </p:cNvSpPr>
                <p:nvPr/>
              </p:nvSpPr>
              <p:spPr bwMode="auto">
                <a:xfrm>
                  <a:off x="1612" y="710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30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84" name="Rectangle 353"/>
                <p:cNvSpPr>
                  <a:spLocks noChangeArrowheads="1"/>
                </p:cNvSpPr>
                <p:nvPr/>
              </p:nvSpPr>
              <p:spPr bwMode="auto">
                <a:xfrm>
                  <a:off x="1569" y="710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7" name="Group 356"/>
              <p:cNvGrpSpPr>
                <a:grpSpLocks/>
              </p:cNvGrpSpPr>
              <p:nvPr/>
            </p:nvGrpSpPr>
            <p:grpSpPr bwMode="auto">
              <a:xfrm>
                <a:off x="2123" y="7104"/>
                <a:ext cx="554" cy="384"/>
                <a:chOff x="2123" y="7104"/>
                <a:chExt cx="554" cy="384"/>
              </a:xfrm>
            </p:grpSpPr>
            <p:sp>
              <p:nvSpPr>
                <p:cNvPr id="181" name="Rectangle 113"/>
                <p:cNvSpPr>
                  <a:spLocks noChangeArrowheads="1"/>
                </p:cNvSpPr>
                <p:nvPr/>
              </p:nvSpPr>
              <p:spPr bwMode="auto">
                <a:xfrm>
                  <a:off x="2166" y="710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30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82" name="Rectangle 355"/>
                <p:cNvSpPr>
                  <a:spLocks noChangeArrowheads="1"/>
                </p:cNvSpPr>
                <p:nvPr/>
              </p:nvSpPr>
              <p:spPr bwMode="auto">
                <a:xfrm>
                  <a:off x="2123" y="710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8" name="Group 358"/>
              <p:cNvGrpSpPr>
                <a:grpSpLocks/>
              </p:cNvGrpSpPr>
              <p:nvPr/>
            </p:nvGrpSpPr>
            <p:grpSpPr bwMode="auto">
              <a:xfrm>
                <a:off x="2677" y="7104"/>
                <a:ext cx="554" cy="384"/>
                <a:chOff x="2677" y="7104"/>
                <a:chExt cx="554" cy="384"/>
              </a:xfrm>
            </p:grpSpPr>
            <p:sp>
              <p:nvSpPr>
                <p:cNvPr id="17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720" y="710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30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80" name="Rectangle 357"/>
                <p:cNvSpPr>
                  <a:spLocks noChangeArrowheads="1"/>
                </p:cNvSpPr>
                <p:nvPr/>
              </p:nvSpPr>
              <p:spPr bwMode="auto">
                <a:xfrm>
                  <a:off x="2677" y="710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9" name="Group 360"/>
              <p:cNvGrpSpPr>
                <a:grpSpLocks/>
              </p:cNvGrpSpPr>
              <p:nvPr/>
            </p:nvGrpSpPr>
            <p:grpSpPr bwMode="auto">
              <a:xfrm>
                <a:off x="3231" y="7104"/>
                <a:ext cx="554" cy="384"/>
                <a:chOff x="3231" y="7104"/>
                <a:chExt cx="554" cy="384"/>
              </a:xfrm>
            </p:grpSpPr>
            <p:sp>
              <p:nvSpPr>
                <p:cNvPr id="177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74" y="710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max: 30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78" name="Rectangle 359"/>
                <p:cNvSpPr>
                  <a:spLocks noChangeArrowheads="1"/>
                </p:cNvSpPr>
                <p:nvPr/>
              </p:nvSpPr>
              <p:spPr bwMode="auto">
                <a:xfrm>
                  <a:off x="3231" y="710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0" name="Group 362"/>
              <p:cNvGrpSpPr>
                <a:grpSpLocks/>
              </p:cNvGrpSpPr>
              <p:nvPr/>
            </p:nvGrpSpPr>
            <p:grpSpPr bwMode="auto">
              <a:xfrm>
                <a:off x="3785" y="7104"/>
                <a:ext cx="554" cy="384"/>
                <a:chOff x="3785" y="7104"/>
                <a:chExt cx="554" cy="384"/>
              </a:xfrm>
            </p:grpSpPr>
            <p:sp>
              <p:nvSpPr>
                <p:cNvPr id="17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828" y="7104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76" name="Rectangle 361"/>
                <p:cNvSpPr>
                  <a:spLocks noChangeArrowheads="1"/>
                </p:cNvSpPr>
                <p:nvPr/>
              </p:nvSpPr>
              <p:spPr bwMode="auto">
                <a:xfrm>
                  <a:off x="3785" y="7104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1" name="Group 364"/>
              <p:cNvGrpSpPr>
                <a:grpSpLocks/>
              </p:cNvGrpSpPr>
              <p:nvPr/>
            </p:nvGrpSpPr>
            <p:grpSpPr bwMode="auto">
              <a:xfrm>
                <a:off x="0" y="7488"/>
                <a:ext cx="1569" cy="384"/>
                <a:chOff x="0" y="7488"/>
                <a:chExt cx="1569" cy="384"/>
              </a:xfrm>
            </p:grpSpPr>
            <p:sp>
              <p:nvSpPr>
                <p:cNvPr id="173" name="Rectangle 117"/>
                <p:cNvSpPr>
                  <a:spLocks noChangeArrowheads="1"/>
                </p:cNvSpPr>
                <p:nvPr/>
              </p:nvSpPr>
              <p:spPr bwMode="auto">
                <a:xfrm>
                  <a:off x="43" y="7488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Calculated Values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74" name="Rectangle 363"/>
                <p:cNvSpPr>
                  <a:spLocks noChangeArrowheads="1"/>
                </p:cNvSpPr>
                <p:nvPr/>
              </p:nvSpPr>
              <p:spPr bwMode="auto">
                <a:xfrm>
                  <a:off x="0" y="7488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2" name="Group 366"/>
              <p:cNvGrpSpPr>
                <a:grpSpLocks/>
              </p:cNvGrpSpPr>
              <p:nvPr/>
            </p:nvGrpSpPr>
            <p:grpSpPr bwMode="auto">
              <a:xfrm>
                <a:off x="1569" y="7488"/>
                <a:ext cx="554" cy="384"/>
                <a:chOff x="1569" y="7488"/>
                <a:chExt cx="554" cy="384"/>
              </a:xfrm>
            </p:grpSpPr>
            <p:sp>
              <p:nvSpPr>
                <p:cNvPr id="171" name="Rectangle 118"/>
                <p:cNvSpPr>
                  <a:spLocks noChangeArrowheads="1"/>
                </p:cNvSpPr>
                <p:nvPr/>
              </p:nvSpPr>
              <p:spPr bwMode="auto">
                <a:xfrm>
                  <a:off x="1612" y="748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72" name="Rectangle 365"/>
                <p:cNvSpPr>
                  <a:spLocks noChangeArrowheads="1"/>
                </p:cNvSpPr>
                <p:nvPr/>
              </p:nvSpPr>
              <p:spPr bwMode="auto">
                <a:xfrm>
                  <a:off x="1569" y="748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3" name="Group 368"/>
              <p:cNvGrpSpPr>
                <a:grpSpLocks/>
              </p:cNvGrpSpPr>
              <p:nvPr/>
            </p:nvGrpSpPr>
            <p:grpSpPr bwMode="auto">
              <a:xfrm>
                <a:off x="2123" y="7488"/>
                <a:ext cx="554" cy="384"/>
                <a:chOff x="2123" y="7488"/>
                <a:chExt cx="554" cy="384"/>
              </a:xfrm>
            </p:grpSpPr>
            <p:sp>
              <p:nvSpPr>
                <p:cNvPr id="169" name="Rectangle 119"/>
                <p:cNvSpPr>
                  <a:spLocks noChangeArrowheads="1"/>
                </p:cNvSpPr>
                <p:nvPr/>
              </p:nvSpPr>
              <p:spPr bwMode="auto">
                <a:xfrm>
                  <a:off x="2166" y="748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70" name="Rectangle 367"/>
                <p:cNvSpPr>
                  <a:spLocks noChangeArrowheads="1"/>
                </p:cNvSpPr>
                <p:nvPr/>
              </p:nvSpPr>
              <p:spPr bwMode="auto">
                <a:xfrm>
                  <a:off x="2123" y="748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4" name="Group 370"/>
              <p:cNvGrpSpPr>
                <a:grpSpLocks/>
              </p:cNvGrpSpPr>
              <p:nvPr/>
            </p:nvGrpSpPr>
            <p:grpSpPr bwMode="auto">
              <a:xfrm>
                <a:off x="2677" y="7488"/>
                <a:ext cx="554" cy="384"/>
                <a:chOff x="2677" y="7488"/>
                <a:chExt cx="554" cy="384"/>
              </a:xfrm>
            </p:grpSpPr>
            <p:sp>
              <p:nvSpPr>
                <p:cNvPr id="167" name="Rectangle 120"/>
                <p:cNvSpPr>
                  <a:spLocks noChangeArrowheads="1"/>
                </p:cNvSpPr>
                <p:nvPr/>
              </p:nvSpPr>
              <p:spPr bwMode="auto">
                <a:xfrm>
                  <a:off x="2720" y="748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68" name="Rectangle 369"/>
                <p:cNvSpPr>
                  <a:spLocks noChangeArrowheads="1"/>
                </p:cNvSpPr>
                <p:nvPr/>
              </p:nvSpPr>
              <p:spPr bwMode="auto">
                <a:xfrm>
                  <a:off x="2677" y="748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5" name="Group 372"/>
              <p:cNvGrpSpPr>
                <a:grpSpLocks/>
              </p:cNvGrpSpPr>
              <p:nvPr/>
            </p:nvGrpSpPr>
            <p:grpSpPr bwMode="auto">
              <a:xfrm>
                <a:off x="3231" y="7488"/>
                <a:ext cx="554" cy="384"/>
                <a:chOff x="3231" y="7488"/>
                <a:chExt cx="554" cy="384"/>
              </a:xfrm>
            </p:grpSpPr>
            <p:sp>
              <p:nvSpPr>
                <p:cNvPr id="165" name="Rectangle 121"/>
                <p:cNvSpPr>
                  <a:spLocks noChangeArrowheads="1"/>
                </p:cNvSpPr>
                <p:nvPr/>
              </p:nvSpPr>
              <p:spPr bwMode="auto">
                <a:xfrm>
                  <a:off x="3274" y="748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66" name="Rectangle 371"/>
                <p:cNvSpPr>
                  <a:spLocks noChangeArrowheads="1"/>
                </p:cNvSpPr>
                <p:nvPr/>
              </p:nvSpPr>
              <p:spPr bwMode="auto">
                <a:xfrm>
                  <a:off x="3231" y="748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6" name="Group 374"/>
              <p:cNvGrpSpPr>
                <a:grpSpLocks/>
              </p:cNvGrpSpPr>
              <p:nvPr/>
            </p:nvGrpSpPr>
            <p:grpSpPr bwMode="auto">
              <a:xfrm>
                <a:off x="3785" y="7488"/>
                <a:ext cx="554" cy="384"/>
                <a:chOff x="3785" y="7488"/>
                <a:chExt cx="554" cy="384"/>
              </a:xfrm>
            </p:grpSpPr>
            <p:sp>
              <p:nvSpPr>
                <p:cNvPr id="163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28" y="7488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64" name="Rectangle 373"/>
                <p:cNvSpPr>
                  <a:spLocks noChangeArrowheads="1"/>
                </p:cNvSpPr>
                <p:nvPr/>
              </p:nvSpPr>
              <p:spPr bwMode="auto">
                <a:xfrm>
                  <a:off x="3785" y="7488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7" name="Group 376"/>
              <p:cNvGrpSpPr>
                <a:grpSpLocks/>
              </p:cNvGrpSpPr>
              <p:nvPr/>
            </p:nvGrpSpPr>
            <p:grpSpPr bwMode="auto">
              <a:xfrm>
                <a:off x="0" y="7872"/>
                <a:ext cx="1569" cy="384"/>
                <a:chOff x="0" y="7872"/>
                <a:chExt cx="1569" cy="384"/>
              </a:xfrm>
            </p:grpSpPr>
            <p:sp>
              <p:nvSpPr>
                <p:cNvPr id="161" name="Rectangle 123"/>
                <p:cNvSpPr>
                  <a:spLocks noChangeArrowheads="1"/>
                </p:cNvSpPr>
                <p:nvPr/>
              </p:nvSpPr>
              <p:spPr bwMode="auto">
                <a:xfrm>
                  <a:off x="43" y="7872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Nett energy mj/kg</a:t>
                  </a: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62" name="Rectangle 375"/>
                <p:cNvSpPr>
                  <a:spLocks noChangeArrowheads="1"/>
                </p:cNvSpPr>
                <p:nvPr/>
              </p:nvSpPr>
              <p:spPr bwMode="auto">
                <a:xfrm>
                  <a:off x="0" y="7872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8" name="Group 378"/>
              <p:cNvGrpSpPr>
                <a:grpSpLocks/>
              </p:cNvGrpSpPr>
              <p:nvPr/>
            </p:nvGrpSpPr>
            <p:grpSpPr bwMode="auto">
              <a:xfrm>
                <a:off x="1569" y="7872"/>
                <a:ext cx="554" cy="384"/>
                <a:chOff x="1569" y="7872"/>
                <a:chExt cx="554" cy="384"/>
              </a:xfrm>
            </p:grpSpPr>
            <p:sp>
              <p:nvSpPr>
                <p:cNvPr id="1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1612" y="787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60" name="Rectangle 377"/>
                <p:cNvSpPr>
                  <a:spLocks noChangeArrowheads="1"/>
                </p:cNvSpPr>
                <p:nvPr/>
              </p:nvSpPr>
              <p:spPr bwMode="auto">
                <a:xfrm>
                  <a:off x="1569" y="787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29" name="Group 380"/>
              <p:cNvGrpSpPr>
                <a:grpSpLocks/>
              </p:cNvGrpSpPr>
              <p:nvPr/>
            </p:nvGrpSpPr>
            <p:grpSpPr bwMode="auto">
              <a:xfrm>
                <a:off x="2123" y="7872"/>
                <a:ext cx="554" cy="384"/>
                <a:chOff x="2123" y="7872"/>
                <a:chExt cx="554" cy="384"/>
              </a:xfrm>
            </p:grpSpPr>
            <p:sp>
              <p:nvSpPr>
                <p:cNvPr id="1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166" y="787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58" name="Rectangle 379"/>
                <p:cNvSpPr>
                  <a:spLocks noChangeArrowheads="1"/>
                </p:cNvSpPr>
                <p:nvPr/>
              </p:nvSpPr>
              <p:spPr bwMode="auto">
                <a:xfrm>
                  <a:off x="2123" y="787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0" name="Group 382"/>
              <p:cNvGrpSpPr>
                <a:grpSpLocks/>
              </p:cNvGrpSpPr>
              <p:nvPr/>
            </p:nvGrpSpPr>
            <p:grpSpPr bwMode="auto">
              <a:xfrm>
                <a:off x="2677" y="7872"/>
                <a:ext cx="554" cy="384"/>
                <a:chOff x="2677" y="7872"/>
                <a:chExt cx="554" cy="384"/>
              </a:xfrm>
            </p:grpSpPr>
            <p:sp>
              <p:nvSpPr>
                <p:cNvPr id="155" name="Rectangle 126"/>
                <p:cNvSpPr>
                  <a:spLocks noChangeArrowheads="1"/>
                </p:cNvSpPr>
                <p:nvPr/>
              </p:nvSpPr>
              <p:spPr bwMode="auto">
                <a:xfrm>
                  <a:off x="2720" y="787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56" name="Rectangle 381"/>
                <p:cNvSpPr>
                  <a:spLocks noChangeArrowheads="1"/>
                </p:cNvSpPr>
                <p:nvPr/>
              </p:nvSpPr>
              <p:spPr bwMode="auto">
                <a:xfrm>
                  <a:off x="2677" y="787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1" name="Group 384"/>
              <p:cNvGrpSpPr>
                <a:grpSpLocks/>
              </p:cNvGrpSpPr>
              <p:nvPr/>
            </p:nvGrpSpPr>
            <p:grpSpPr bwMode="auto">
              <a:xfrm>
                <a:off x="3231" y="7872"/>
                <a:ext cx="554" cy="384"/>
                <a:chOff x="3231" y="7872"/>
                <a:chExt cx="554" cy="384"/>
              </a:xfrm>
            </p:grpSpPr>
            <p:sp>
              <p:nvSpPr>
                <p:cNvPr id="153" name="Rectangle 127"/>
                <p:cNvSpPr>
                  <a:spLocks noChangeArrowheads="1"/>
                </p:cNvSpPr>
                <p:nvPr/>
              </p:nvSpPr>
              <p:spPr bwMode="auto">
                <a:xfrm>
                  <a:off x="3274" y="787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54" name="Rectangle 383"/>
                <p:cNvSpPr>
                  <a:spLocks noChangeArrowheads="1"/>
                </p:cNvSpPr>
                <p:nvPr/>
              </p:nvSpPr>
              <p:spPr bwMode="auto">
                <a:xfrm>
                  <a:off x="3231" y="787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2" name="Group 386"/>
              <p:cNvGrpSpPr>
                <a:grpSpLocks/>
              </p:cNvGrpSpPr>
              <p:nvPr/>
            </p:nvGrpSpPr>
            <p:grpSpPr bwMode="auto">
              <a:xfrm>
                <a:off x="3785" y="7872"/>
                <a:ext cx="554" cy="384"/>
                <a:chOff x="3785" y="7872"/>
                <a:chExt cx="554" cy="384"/>
              </a:xfrm>
            </p:grpSpPr>
            <p:sp>
              <p:nvSpPr>
                <p:cNvPr id="151" name="Rectangle 128"/>
                <p:cNvSpPr>
                  <a:spLocks noChangeArrowheads="1"/>
                </p:cNvSpPr>
                <p:nvPr/>
              </p:nvSpPr>
              <p:spPr bwMode="auto">
                <a:xfrm>
                  <a:off x="3828" y="7872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39.97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52" name="Rectangle 385"/>
                <p:cNvSpPr>
                  <a:spLocks noChangeArrowheads="1"/>
                </p:cNvSpPr>
                <p:nvPr/>
              </p:nvSpPr>
              <p:spPr bwMode="auto">
                <a:xfrm>
                  <a:off x="3785" y="7872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3" name="Group 388"/>
              <p:cNvGrpSpPr>
                <a:grpSpLocks/>
              </p:cNvGrpSpPr>
              <p:nvPr/>
            </p:nvGrpSpPr>
            <p:grpSpPr bwMode="auto">
              <a:xfrm>
                <a:off x="0" y="8256"/>
                <a:ext cx="1569" cy="384"/>
                <a:chOff x="0" y="8256"/>
                <a:chExt cx="1569" cy="384"/>
              </a:xfrm>
            </p:grpSpPr>
            <p:sp>
              <p:nvSpPr>
                <p:cNvPr id="149" name="Rectangle 129"/>
                <p:cNvSpPr>
                  <a:spLocks noChangeArrowheads="1"/>
                </p:cNvSpPr>
                <p:nvPr/>
              </p:nvSpPr>
              <p:spPr bwMode="auto">
                <a:xfrm>
                  <a:off x="43" y="8256"/>
                  <a:ext cx="148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CCAI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50" name="Rectangle 387"/>
                <p:cNvSpPr>
                  <a:spLocks noChangeArrowheads="1"/>
                </p:cNvSpPr>
                <p:nvPr/>
              </p:nvSpPr>
              <p:spPr bwMode="auto">
                <a:xfrm>
                  <a:off x="0" y="8256"/>
                  <a:ext cx="156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4" name="Group 390"/>
              <p:cNvGrpSpPr>
                <a:grpSpLocks/>
              </p:cNvGrpSpPr>
              <p:nvPr/>
            </p:nvGrpSpPr>
            <p:grpSpPr bwMode="auto">
              <a:xfrm>
                <a:off x="1569" y="8256"/>
                <a:ext cx="554" cy="384"/>
                <a:chOff x="1569" y="8256"/>
                <a:chExt cx="554" cy="384"/>
              </a:xfrm>
            </p:grpSpPr>
            <p:sp>
              <p:nvSpPr>
                <p:cNvPr id="147" name="Rectangle 130"/>
                <p:cNvSpPr>
                  <a:spLocks noChangeArrowheads="1"/>
                </p:cNvSpPr>
                <p:nvPr/>
              </p:nvSpPr>
              <p:spPr bwMode="auto">
                <a:xfrm>
                  <a:off x="1612" y="825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48" name="Rectangle 389"/>
                <p:cNvSpPr>
                  <a:spLocks noChangeArrowheads="1"/>
                </p:cNvSpPr>
                <p:nvPr/>
              </p:nvSpPr>
              <p:spPr bwMode="auto">
                <a:xfrm>
                  <a:off x="1569" y="825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5" name="Group 392"/>
              <p:cNvGrpSpPr>
                <a:grpSpLocks/>
              </p:cNvGrpSpPr>
              <p:nvPr/>
            </p:nvGrpSpPr>
            <p:grpSpPr bwMode="auto">
              <a:xfrm>
                <a:off x="2123" y="8256"/>
                <a:ext cx="554" cy="384"/>
                <a:chOff x="2123" y="8256"/>
                <a:chExt cx="554" cy="384"/>
              </a:xfrm>
            </p:grpSpPr>
            <p:sp>
              <p:nvSpPr>
                <p:cNvPr id="145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66" y="825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46" name="Rectangle 391"/>
                <p:cNvSpPr>
                  <a:spLocks noChangeArrowheads="1"/>
                </p:cNvSpPr>
                <p:nvPr/>
              </p:nvSpPr>
              <p:spPr bwMode="auto">
                <a:xfrm>
                  <a:off x="2123" y="825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6" name="Group 394"/>
              <p:cNvGrpSpPr>
                <a:grpSpLocks/>
              </p:cNvGrpSpPr>
              <p:nvPr/>
            </p:nvGrpSpPr>
            <p:grpSpPr bwMode="auto">
              <a:xfrm>
                <a:off x="2677" y="8256"/>
                <a:ext cx="554" cy="384"/>
                <a:chOff x="2677" y="8256"/>
                <a:chExt cx="554" cy="384"/>
              </a:xfrm>
            </p:grpSpPr>
            <p:sp>
              <p:nvSpPr>
                <p:cNvPr id="143" name="Rectangle 132"/>
                <p:cNvSpPr>
                  <a:spLocks noChangeArrowheads="1"/>
                </p:cNvSpPr>
                <p:nvPr/>
              </p:nvSpPr>
              <p:spPr bwMode="auto">
                <a:xfrm>
                  <a:off x="2720" y="825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44" name="Rectangle 393"/>
                <p:cNvSpPr>
                  <a:spLocks noChangeArrowheads="1"/>
                </p:cNvSpPr>
                <p:nvPr/>
              </p:nvSpPr>
              <p:spPr bwMode="auto">
                <a:xfrm>
                  <a:off x="2677" y="825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7" name="Group 396"/>
              <p:cNvGrpSpPr>
                <a:grpSpLocks/>
              </p:cNvGrpSpPr>
              <p:nvPr/>
            </p:nvGrpSpPr>
            <p:grpSpPr bwMode="auto">
              <a:xfrm>
                <a:off x="3231" y="8256"/>
                <a:ext cx="554" cy="384"/>
                <a:chOff x="3231" y="8256"/>
                <a:chExt cx="554" cy="384"/>
              </a:xfrm>
            </p:grpSpPr>
            <p:sp>
              <p:nvSpPr>
                <p:cNvPr id="141" name="Rectangle 133"/>
                <p:cNvSpPr>
                  <a:spLocks noChangeArrowheads="1"/>
                </p:cNvSpPr>
                <p:nvPr/>
              </p:nvSpPr>
              <p:spPr bwMode="auto">
                <a:xfrm>
                  <a:off x="3274" y="825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42" name="Rectangle 395"/>
                <p:cNvSpPr>
                  <a:spLocks noChangeArrowheads="1"/>
                </p:cNvSpPr>
                <p:nvPr/>
              </p:nvSpPr>
              <p:spPr bwMode="auto">
                <a:xfrm>
                  <a:off x="3231" y="825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38" name="Group 398"/>
              <p:cNvGrpSpPr>
                <a:grpSpLocks/>
              </p:cNvGrpSpPr>
              <p:nvPr/>
            </p:nvGrpSpPr>
            <p:grpSpPr bwMode="auto">
              <a:xfrm>
                <a:off x="3785" y="8256"/>
                <a:ext cx="554" cy="384"/>
                <a:chOff x="3785" y="8256"/>
                <a:chExt cx="554" cy="384"/>
              </a:xfrm>
            </p:grpSpPr>
            <p:sp>
              <p:nvSpPr>
                <p:cNvPr id="139" name="Rectangle 134"/>
                <p:cNvSpPr>
                  <a:spLocks noChangeArrowheads="1"/>
                </p:cNvSpPr>
                <p:nvPr/>
              </p:nvSpPr>
              <p:spPr bwMode="auto">
                <a:xfrm>
                  <a:off x="3828" y="8256"/>
                  <a:ext cx="46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000">
                      <a:latin typeface="Times New Roman" pitchFamily="18" charset="0"/>
                      <a:cs typeface="Times New Roman" pitchFamily="18" charset="0"/>
                    </a:rPr>
                    <a:t>848</a:t>
                  </a:r>
                  <a:endParaRPr lang="en-GB" sz="1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GB" sz="2400">
                    <a:latin typeface="Times New Roman" pitchFamily="18" charset="0"/>
                  </a:endParaRPr>
                </a:p>
              </p:txBody>
            </p:sp>
            <p:sp>
              <p:nvSpPr>
                <p:cNvPr id="140" name="Rectangle 397"/>
                <p:cNvSpPr>
                  <a:spLocks noChangeArrowheads="1"/>
                </p:cNvSpPr>
                <p:nvPr/>
              </p:nvSpPr>
              <p:spPr bwMode="auto">
                <a:xfrm>
                  <a:off x="3785" y="8256"/>
                  <a:ext cx="5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</p:grpSp>
        <p:sp>
          <p:nvSpPr>
            <p:cNvPr id="6" name="Rectangle 400"/>
            <p:cNvSpPr>
              <a:spLocks noChangeArrowheads="1"/>
            </p:cNvSpPr>
            <p:nvPr/>
          </p:nvSpPr>
          <p:spPr bwMode="auto">
            <a:xfrm>
              <a:off x="-3" y="-3"/>
              <a:ext cx="4345" cy="864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583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Marine Fuel Stability &amp; Compatibility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742950"/>
            <a:ext cx="8749051" cy="3836670"/>
          </a:xfrm>
        </p:spPr>
        <p:txBody>
          <a:bodyPr/>
          <a:lstStyle/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Instability </a:t>
            </a:r>
            <a:r>
              <a:rPr lang="en-US" sz="2000" dirty="0">
                <a:latin typeface="Verdana" pitchFamily="34" charset="0"/>
              </a:rPr>
              <a:t>&amp; incompatibility are related to </a:t>
            </a:r>
            <a:r>
              <a:rPr lang="en-US" sz="2000" dirty="0" err="1" smtClean="0">
                <a:latin typeface="Verdana" pitchFamily="34" charset="0"/>
              </a:rPr>
              <a:t>asphaltene</a:t>
            </a:r>
            <a:r>
              <a:rPr lang="en-US" sz="2000" dirty="0" smtClean="0">
                <a:latin typeface="Verdana" pitchFamily="34" charset="0"/>
              </a:rPr>
              <a:t> presence  </a:t>
            </a:r>
            <a:r>
              <a:rPr lang="en-US" sz="2000" dirty="0">
                <a:latin typeface="Verdana" pitchFamily="34" charset="0"/>
              </a:rPr>
              <a:t>in the fuel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Stable </a:t>
            </a:r>
            <a:r>
              <a:rPr lang="en-US" sz="2000" dirty="0">
                <a:latin typeface="Verdana" pitchFamily="34" charset="0"/>
              </a:rPr>
              <a:t>fuels have high resin to </a:t>
            </a:r>
            <a:r>
              <a:rPr lang="en-US" sz="2000" dirty="0" err="1">
                <a:latin typeface="Verdana" pitchFamily="34" charset="0"/>
              </a:rPr>
              <a:t>asphaltene</a:t>
            </a:r>
            <a:r>
              <a:rPr lang="en-US" sz="2000" dirty="0">
                <a:latin typeface="Verdana" pitchFamily="34" charset="0"/>
              </a:rPr>
              <a:t> ratio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Stability </a:t>
            </a:r>
            <a:r>
              <a:rPr lang="en-US" sz="2000" dirty="0">
                <a:latin typeface="Verdana" pitchFamily="34" charset="0"/>
              </a:rPr>
              <a:t>is the </a:t>
            </a:r>
            <a:r>
              <a:rPr lang="en-US" sz="2000" dirty="0" smtClean="0">
                <a:latin typeface="Verdana" pitchFamily="34" charset="0"/>
              </a:rPr>
              <a:t>fuel’s </a:t>
            </a:r>
            <a:r>
              <a:rPr lang="en-US" sz="2000" dirty="0">
                <a:latin typeface="Verdana" pitchFamily="34" charset="0"/>
              </a:rPr>
              <a:t>ability to resist change as function of time and temperature </a:t>
            </a:r>
          </a:p>
          <a:p>
            <a:pPr>
              <a:buClr>
                <a:srgbClr val="004C61"/>
              </a:buClr>
            </a:pPr>
            <a:endParaRPr lang="en-US" sz="2000" dirty="0">
              <a:latin typeface="Verdana" pitchFamily="34" charset="0"/>
            </a:endParaRPr>
          </a:p>
          <a:p>
            <a:pPr>
              <a:buClr>
                <a:srgbClr val="004C61"/>
              </a:buClr>
            </a:pPr>
            <a:r>
              <a:rPr lang="en-US" sz="2000" dirty="0" smtClean="0">
                <a:latin typeface="Verdana" pitchFamily="34" charset="0"/>
              </a:rPr>
              <a:t>Compatibility </a:t>
            </a:r>
            <a:r>
              <a:rPr lang="en-US" sz="2000" dirty="0">
                <a:latin typeface="Verdana" pitchFamily="34" charset="0"/>
              </a:rPr>
              <a:t>is the ability of the fuels to remain stable when blended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23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_PERFORMANCE_ppt template_v1_0827">
  <a:themeElements>
    <a:clrScheme name="Custom 4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D3032"/>
      </a:accent1>
      <a:accent2>
        <a:srgbClr val="C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96C0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BELL_PERFORMANCE_ppt template_v1_0827</Template>
  <TotalTime>12438</TotalTime>
  <Words>2378</Words>
  <Application>Microsoft Office PowerPoint</Application>
  <PresentationFormat>On-screen Show (16:9)</PresentationFormat>
  <Paragraphs>570</Paragraphs>
  <Slides>70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BELL_PERFORMANCE_ppt template_v1_0827</vt:lpstr>
      <vt:lpstr>Microsoft Word Picture</vt:lpstr>
      <vt:lpstr>CorelDRAW</vt:lpstr>
      <vt:lpstr>Photo Editor-foto</vt:lpstr>
      <vt:lpstr>Chart</vt:lpstr>
      <vt:lpstr>MARINE DIESEL ENGINES &amp; HFO ADDITIVE TREATMENT</vt:lpstr>
      <vt:lpstr>What We Want To Discuss Today</vt:lpstr>
      <vt:lpstr>Marine Heavy Fuel Oil</vt:lpstr>
      <vt:lpstr>Then vs. Now</vt:lpstr>
      <vt:lpstr>Problems Associated With Secondary Refining Products</vt:lpstr>
      <vt:lpstr>More Problems With These Fuels</vt:lpstr>
      <vt:lpstr>More Problems With These Fuels</vt:lpstr>
      <vt:lpstr>Typical HFO Fuel Analysis</vt:lpstr>
      <vt:lpstr>Marine Fuel Stability &amp; Compatibility</vt:lpstr>
      <vt:lpstr>Asphaltenes in Marine Fuel – The Cause of Instability</vt:lpstr>
      <vt:lpstr>Asphaltene Structures</vt:lpstr>
      <vt:lpstr>Agglomerated Asphaltenes</vt:lpstr>
      <vt:lpstr>Asphaltene Formation &amp; Polymers</vt:lpstr>
      <vt:lpstr>The Role of Dispersants</vt:lpstr>
      <vt:lpstr>Other Pre-Combustion Marine Fuel Problems</vt:lpstr>
      <vt:lpstr>Other Pre-Combustion Marine Fuel Problems</vt:lpstr>
      <vt:lpstr>Fuel Sludge &amp; The Marine Fuel Transfer System</vt:lpstr>
      <vt:lpstr>Tank Sludge From Marine Fuel Oil</vt:lpstr>
      <vt:lpstr>Excessive Sludge Volume in Centrifuges</vt:lpstr>
      <vt:lpstr>Pre-Combustion Fuel Issues In Other Areas</vt:lpstr>
      <vt:lpstr>Marine Heavy Diesel Schematic</vt:lpstr>
      <vt:lpstr>Example: Sludge Contamination In Fuel Injector Problems</vt:lpstr>
      <vt:lpstr>Sludge Contamination In Fuel Injector Problems</vt:lpstr>
      <vt:lpstr>Sludge Contamination In Fuel Injector Problems</vt:lpstr>
      <vt:lpstr>Solving Pre-Combustion Problems</vt:lpstr>
      <vt:lpstr>Marine Fuel Issues During Combustion</vt:lpstr>
      <vt:lpstr>Marine Fuel Oil Combustion Issues: The Basics</vt:lpstr>
      <vt:lpstr>MATT &amp; Optimal Combustion</vt:lpstr>
      <vt:lpstr>Stages of Combustion #1: Pre-Ignition</vt:lpstr>
      <vt:lpstr>Stages of Combustion #2: Combustion of Volatiles</vt:lpstr>
      <vt:lpstr>Stages of Combustion #3: Coke Combustion</vt:lpstr>
      <vt:lpstr>The Combustion Process: A Summary</vt:lpstr>
      <vt:lpstr>Poor Marine Fuel Combustion Is Caused By Or Can Lead To</vt:lpstr>
      <vt:lpstr>More Combustion Problems</vt:lpstr>
      <vt:lpstr>What These Problems Look Like: Combustion Air Excess</vt:lpstr>
      <vt:lpstr>What These Problems Look Like: Piston Fouling</vt:lpstr>
      <vt:lpstr>What These Problems Look Like: Scavenge Port Deposits</vt:lpstr>
      <vt:lpstr>Combustion Problems: What’s the Ideal Solution?</vt:lpstr>
      <vt:lpstr>Solving Unburned Carbon Problems With Catalysts</vt:lpstr>
      <vt:lpstr>How These Catalysts Work</vt:lpstr>
      <vt:lpstr>ATX MFA Fuel Treatments With Combustion Catalysts</vt:lpstr>
      <vt:lpstr>With &amp; Without ATX Combustion Catalysts</vt:lpstr>
      <vt:lpstr>Unburned Carbon Reductions With ATX &amp; Catalysts Blends</vt:lpstr>
      <vt:lpstr>Post-Combustion Problems with Marine Fuels</vt:lpstr>
      <vt:lpstr>High-Temperature Corrosion: Piston Crown Erosion</vt:lpstr>
      <vt:lpstr>Typical Piston Crown Deposits</vt:lpstr>
      <vt:lpstr>More High-Temp Corrosion and Deposits</vt:lpstr>
      <vt:lpstr>Contributing Factors To High-Temp Corrosion</vt:lpstr>
      <vt:lpstr>Deposit Melting Points Depend on Na-V Ratios</vt:lpstr>
      <vt:lpstr>How Corrosive Deposits Form</vt:lpstr>
      <vt:lpstr>Magnesium – The Traditional Solution for HFO Corrosion</vt:lpstr>
      <vt:lpstr>The Right Treatment Amount Depends on Vanadium</vt:lpstr>
      <vt:lpstr>Low Temperature Corrosion Is A Substantial Problem</vt:lpstr>
      <vt:lpstr>Preventing Low Temp Corrosion Issues</vt:lpstr>
      <vt:lpstr>System Areas Prone To Corrosion Damage</vt:lpstr>
      <vt:lpstr>Corrosion in Critical Areas: Turbocharger</vt:lpstr>
      <vt:lpstr>Turbocharger Damage</vt:lpstr>
      <vt:lpstr>Cold Corrosion &amp; Blockage: Economizer</vt:lpstr>
      <vt:lpstr>Economizer / Exhaust Gas Boiler</vt:lpstr>
      <vt:lpstr>Exhaust Valve Corrosion</vt:lpstr>
      <vt:lpstr>Using A Mg Treatment To Neutralize Corrosion</vt:lpstr>
      <vt:lpstr>ATX MFA Treatments Deliver To Solve Problems</vt:lpstr>
      <vt:lpstr>Treatment Recommendation: ATX Multifunction Fuel Treatments</vt:lpstr>
      <vt:lpstr>Economizer / Exhaust Gas Boiler</vt:lpstr>
      <vt:lpstr>Exhaust Valve Corrosion</vt:lpstr>
      <vt:lpstr>Piston Crown Corrosion</vt:lpstr>
      <vt:lpstr>Piston Rings and Wear Rings</vt:lpstr>
      <vt:lpstr>Recommended Dosage &amp; Application</vt:lpstr>
      <vt:lpstr>ATX Use Across Multiple Sectors </vt:lpstr>
      <vt:lpstr>Considering Value Propositions For Marine Fuel Users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EBJORNSTAD</cp:lastModifiedBy>
  <cp:revision>574</cp:revision>
  <dcterms:created xsi:type="dcterms:W3CDTF">2011-10-21T15:56:02Z</dcterms:created>
  <dcterms:modified xsi:type="dcterms:W3CDTF">2015-01-26T21:38:12Z</dcterms:modified>
</cp:coreProperties>
</file>