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372" r:id="rId3"/>
    <p:sldId id="267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72"/>
            <p14:sldId id="267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3761" autoAdjust="0"/>
  </p:normalViewPr>
  <p:slideViewPr>
    <p:cSldViewPr>
      <p:cViewPr>
        <p:scale>
          <a:sx n="100" d="100"/>
          <a:sy n="100" d="100"/>
        </p:scale>
        <p:origin x="-69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Contrast </a:t>
            </a:r>
            <a:r>
              <a:rPr lang="en-US" dirty="0" err="1" smtClean="0"/>
              <a:t>distllate</a:t>
            </a:r>
            <a:r>
              <a:rPr lang="en-US" dirty="0" smtClean="0"/>
              <a:t> vs. residual fuels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Fuels Overview: Heavy Fuel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NEW DIMENSION LOGISTICS - JANUARY 2015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Heavy Fuel Oil Becomes Ideal For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These properties of heavy fuel oil</a:t>
            </a:r>
          </a:p>
          <a:p>
            <a:pPr marL="0" indent="0" algn="ctr">
              <a:buNone/>
            </a:pPr>
            <a:r>
              <a:rPr lang="en-US" sz="3200" b="1" dirty="0" smtClean="0"/>
              <a:t>make it an ideal fuel for </a:t>
            </a:r>
          </a:p>
          <a:p>
            <a:pPr marL="0" indent="0" algn="ctr">
              <a:buNone/>
            </a:pPr>
            <a:r>
              <a:rPr lang="en-US" sz="3200" b="1" dirty="0" smtClean="0"/>
              <a:t>many kinds of industry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0486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Marine Shipping</a:t>
            </a:r>
            <a:endParaRPr lang="en-US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42950"/>
            <a:ext cx="4864232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86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Power Generation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1" y="1015206"/>
            <a:ext cx="4937760" cy="32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86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Light &amp; Heavy Industry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5350"/>
            <a:ext cx="5669280" cy="356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86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Every Positive Has A Down Side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Typical problems with heavy fuel oil include:</a:t>
            </a:r>
          </a:p>
          <a:p>
            <a:r>
              <a:rPr lang="en-US" sz="2400" dirty="0" smtClean="0"/>
              <a:t>Deposit buildup from high metal content</a:t>
            </a:r>
          </a:p>
          <a:p>
            <a:r>
              <a:rPr lang="en-US" sz="2400" dirty="0" smtClean="0"/>
              <a:t>Corrosion from sulfur</a:t>
            </a:r>
          </a:p>
          <a:p>
            <a:r>
              <a:rPr lang="en-US" sz="2400" dirty="0" smtClean="0"/>
              <a:t>Sludge dropout (from heavy content)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Bell Performance offers ATX fuel treatment solution for improved heavy fuel oil performance and fewer HFO problems.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890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We Will Cover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Petroleum refining: distillate vs. residual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Heavy fuel oil characteristics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Problems review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Areas of use for heavy fuel oil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47750"/>
            <a:ext cx="2381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46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Petroleum Refining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3603707" cy="3947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Distillate fuels refined from crude</a:t>
            </a:r>
          </a:p>
          <a:p>
            <a:r>
              <a:rPr lang="en-US" sz="2400" dirty="0" smtClean="0"/>
              <a:t>Natural gas</a:t>
            </a:r>
          </a:p>
          <a:p>
            <a:r>
              <a:rPr lang="en-US" sz="2400" dirty="0" smtClean="0"/>
              <a:t>Gasoline</a:t>
            </a:r>
          </a:p>
          <a:p>
            <a:r>
              <a:rPr lang="en-US" sz="2400" dirty="0" smtClean="0"/>
              <a:t>Light diesel (#1, #2, #4)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Residual fuels: the stuff left over</a:t>
            </a:r>
          </a:p>
          <a:p>
            <a:r>
              <a:rPr lang="en-US" sz="2400" dirty="0" smtClean="0"/>
              <a:t>#6 Heavy Fuel Oil (HFO) – “Bunker C”</a:t>
            </a:r>
          </a:p>
          <a:p>
            <a:r>
              <a:rPr lang="en-US" sz="2400" dirty="0" smtClean="0"/>
              <a:t>Asphalt and Tar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71550"/>
            <a:ext cx="4819650" cy="31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Fuel Characteristics: Distillate vs Residual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properties </a:t>
            </a:r>
            <a:r>
              <a:rPr lang="en-US" sz="2400" dirty="0"/>
              <a:t>of </a:t>
            </a:r>
            <a:r>
              <a:rPr lang="en-US" sz="2400" dirty="0" smtClean="0"/>
              <a:t>fuels </a:t>
            </a:r>
            <a:r>
              <a:rPr lang="en-US" sz="2400" dirty="0"/>
              <a:t>change as their weight </a:t>
            </a:r>
            <a:r>
              <a:rPr lang="en-US" sz="2400" dirty="0" smtClean="0"/>
              <a:t>increases</a:t>
            </a:r>
          </a:p>
          <a:p>
            <a:r>
              <a:rPr lang="en-US" sz="2400" dirty="0" smtClean="0"/>
              <a:t>Residual = heavy</a:t>
            </a:r>
          </a:p>
          <a:p>
            <a:r>
              <a:rPr lang="en-US" sz="2400" dirty="0" smtClean="0"/>
              <a:t>Distillate = light</a:t>
            </a: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Physical properties like these can influence a fuel’s characteristics in use.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Consider the property of energy content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065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Distillate vs Residual Fuels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Molecule size influences weight and density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Larger fuel molecules = </a:t>
            </a:r>
            <a:r>
              <a:rPr lang="en-US" sz="2400" dirty="0" smtClean="0"/>
              <a:t>heavier = more carbon content</a:t>
            </a:r>
          </a:p>
          <a:p>
            <a:r>
              <a:rPr lang="en-US" sz="2400" dirty="0" smtClean="0"/>
              <a:t>Gasoline: 7-9 carbons</a:t>
            </a:r>
          </a:p>
          <a:p>
            <a:r>
              <a:rPr lang="en-US" sz="2400" dirty="0" smtClean="0"/>
              <a:t>#2 Diesel: 11-18 carbons</a:t>
            </a:r>
          </a:p>
          <a:p>
            <a:r>
              <a:rPr lang="en-US" sz="2400" dirty="0" smtClean="0"/>
              <a:t>Heavy Fuel Oil: 20-27</a:t>
            </a: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More carbon content </a:t>
            </a:r>
            <a:r>
              <a:rPr lang="en-US" sz="2400" dirty="0"/>
              <a:t>= greater </a:t>
            </a:r>
            <a:r>
              <a:rPr lang="en-US" sz="2400" dirty="0" smtClean="0"/>
              <a:t>energy value</a:t>
            </a:r>
          </a:p>
          <a:p>
            <a:pPr marL="0" lv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65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Energy Content Relative to Size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Hence why gasoline has less energy than diesel fuel</a:t>
            </a:r>
          </a:p>
          <a:p>
            <a:pPr marL="0" indent="0">
              <a:buNone/>
            </a:pPr>
            <a:r>
              <a:rPr lang="en-US" sz="2400" dirty="0" smtClean="0"/>
              <a:t>Ethanol has less energy than gasoline</a:t>
            </a:r>
          </a:p>
          <a:p>
            <a:pPr marL="0" indent="0">
              <a:buNone/>
            </a:pPr>
            <a:r>
              <a:rPr lang="en-US" sz="2400" dirty="0" smtClean="0"/>
              <a:t>Biodiesel has less energy than diesel fuel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Energy content isn’t the only thing affected by physical properties of fuel…..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065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Refining &amp; Fuel Stability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3908507" cy="3947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Cracking processes for greater yields of gasoline and diesel.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Resultant less-stable molecules and greater stability problems.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 a problem for HFO.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895350"/>
            <a:ext cx="4305300" cy="3276600"/>
            <a:chOff x="838200" y="1219200"/>
            <a:chExt cx="6934200" cy="5410200"/>
          </a:xfrm>
        </p:grpSpPr>
        <p:pic>
          <p:nvPicPr>
            <p:cNvPr id="6" name="Picture 5" descr="THE MODERN REFINER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219200"/>
              <a:ext cx="6324600" cy="4992688"/>
            </a:xfrm>
            <a:prstGeom prst="rect">
              <a:avLst/>
            </a:prstGeom>
            <a:noFill/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38200" y="3505200"/>
              <a:ext cx="6934200" cy="3124200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0658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Comparing HFO To Gas &amp; Diesel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Heavier and higher density</a:t>
            </a:r>
          </a:p>
          <a:p>
            <a:pPr marL="0" indent="0">
              <a:buNone/>
            </a:pPr>
            <a:r>
              <a:rPr lang="en-US" sz="2400" dirty="0" smtClean="0"/>
              <a:t>Higher sulfur content</a:t>
            </a:r>
          </a:p>
          <a:p>
            <a:pPr marL="0" indent="0">
              <a:buNone/>
            </a:pPr>
            <a:r>
              <a:rPr lang="en-US" sz="2400" dirty="0" smtClean="0"/>
              <a:t>Greater inorganic content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These properties give HFO some positive qualities.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486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Heavy Fuel Oil – The Good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Higher energy value (due to higher weight)</a:t>
            </a:r>
          </a:p>
          <a:p>
            <a:endParaRPr lang="en-US" sz="2400" dirty="0"/>
          </a:p>
          <a:p>
            <a:r>
              <a:rPr lang="en-US" sz="2400" dirty="0" smtClean="0"/>
              <a:t>More long-term stability (due to residual nature)</a:t>
            </a:r>
          </a:p>
          <a:p>
            <a:endParaRPr lang="en-US" sz="2400" dirty="0"/>
          </a:p>
          <a:p>
            <a:r>
              <a:rPr lang="en-US" sz="2400" dirty="0" smtClean="0"/>
              <a:t>No microbial issues (from high sulfur content)</a:t>
            </a:r>
          </a:p>
          <a:p>
            <a:endParaRPr lang="en-US" sz="2400" dirty="0"/>
          </a:p>
          <a:p>
            <a:r>
              <a:rPr lang="en-US" sz="2400" dirty="0" smtClean="0"/>
              <a:t>Inexpensive price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486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13699</TotalTime>
  <Words>373</Words>
  <Application>Microsoft Office PowerPoint</Application>
  <PresentationFormat>On-screen Show (16:9)</PresentationFormat>
  <Paragraphs>91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BELL_PERFORMANCE_ppt template_v1_0827</vt:lpstr>
      <vt:lpstr>Fuels Overview: Heavy Fuel Oil</vt:lpstr>
      <vt:lpstr>What We Will Cover</vt:lpstr>
      <vt:lpstr>Petroleum Refining</vt:lpstr>
      <vt:lpstr>Fuel Characteristics: Distillate vs Residual</vt:lpstr>
      <vt:lpstr>Distillate vs Residual Fuels</vt:lpstr>
      <vt:lpstr>Energy Content Relative to Size</vt:lpstr>
      <vt:lpstr>Refining &amp; Fuel Stability</vt:lpstr>
      <vt:lpstr>Comparing HFO To Gas &amp; Diesel</vt:lpstr>
      <vt:lpstr>Heavy Fuel Oil – The Good</vt:lpstr>
      <vt:lpstr>Heavy Fuel Oil Becomes Ideal For</vt:lpstr>
      <vt:lpstr>Marine Shipping</vt:lpstr>
      <vt:lpstr>Power Generation</vt:lpstr>
      <vt:lpstr>Light &amp; Heavy Industry</vt:lpstr>
      <vt:lpstr>Every Positive Has A Down Side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519</cp:revision>
  <dcterms:created xsi:type="dcterms:W3CDTF">2011-10-21T15:56:02Z</dcterms:created>
  <dcterms:modified xsi:type="dcterms:W3CDTF">2015-01-27T07:22:14Z</dcterms:modified>
</cp:coreProperties>
</file>