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56" r:id="rId2"/>
    <p:sldId id="396" r:id="rId3"/>
    <p:sldId id="391" r:id="rId4"/>
    <p:sldId id="392" r:id="rId5"/>
    <p:sldId id="393" r:id="rId6"/>
    <p:sldId id="397" r:id="rId7"/>
    <p:sldId id="398" r:id="rId8"/>
    <p:sldId id="399" r:id="rId9"/>
    <p:sldId id="267" r:id="rId10"/>
    <p:sldId id="373" r:id="rId11"/>
    <p:sldId id="400" r:id="rId12"/>
    <p:sldId id="374" r:id="rId13"/>
    <p:sldId id="375" r:id="rId14"/>
    <p:sldId id="401" r:id="rId15"/>
    <p:sldId id="382" r:id="rId16"/>
    <p:sldId id="376" r:id="rId17"/>
    <p:sldId id="380" r:id="rId18"/>
    <p:sldId id="386" r:id="rId19"/>
    <p:sldId id="402" r:id="rId20"/>
    <p:sldId id="387" r:id="rId21"/>
    <p:sldId id="389" r:id="rId22"/>
    <p:sldId id="40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96"/>
            <p14:sldId id="391"/>
            <p14:sldId id="392"/>
            <p14:sldId id="393"/>
            <p14:sldId id="397"/>
            <p14:sldId id="398"/>
            <p14:sldId id="399"/>
            <p14:sldId id="267"/>
            <p14:sldId id="373"/>
            <p14:sldId id="400"/>
            <p14:sldId id="374"/>
            <p14:sldId id="375"/>
            <p14:sldId id="401"/>
            <p14:sldId id="382"/>
            <p14:sldId id="376"/>
            <p14:sldId id="380"/>
            <p14:sldId id="386"/>
            <p14:sldId id="402"/>
            <p14:sldId id="387"/>
            <p14:sldId id="389"/>
            <p14:sldId id="403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3761" autoAdjust="0"/>
  </p:normalViewPr>
  <p:slideViewPr>
    <p:cSldViewPr>
      <p:cViewPr>
        <p:scale>
          <a:sx n="102" d="100"/>
          <a:sy n="102" d="100"/>
        </p:scale>
        <p:origin x="-63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Fuel Stability – Diesel &amp; Fuel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DIMENSION LOGISTICS –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Definitions &amp; Areas of the Refinery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749051" cy="39471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Coking</a:t>
            </a:r>
          </a:p>
          <a:p>
            <a:pPr marL="0" indent="0">
              <a:buNone/>
            </a:pPr>
            <a:r>
              <a:rPr lang="en-US" dirty="0" smtClean="0"/>
              <a:t>Severe thermal cracking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Hydrotreating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Removes many contaminants from many streams i.e. sulfur &amp; metals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Definitions &amp; Areas of the Refinery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5737307" cy="39471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Cat-Cracker</a:t>
            </a:r>
          </a:p>
          <a:p>
            <a:pPr marL="0" indent="0">
              <a:buNone/>
            </a:pPr>
            <a:r>
              <a:rPr lang="en-US" dirty="0" smtClean="0"/>
              <a:t>Straight run heavy oils are subjected to heat/pressure/catalyst to increase conversion of heavier oils into gasoline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Hydrocracker </a:t>
            </a:r>
          </a:p>
          <a:p>
            <a:pPr marL="0" indent="0">
              <a:buNone/>
            </a:pPr>
            <a:r>
              <a:rPr lang="en-US" dirty="0" smtClean="0"/>
              <a:t>Cat-cracking in presence of hydrogen and catalyst yields light gas oils.  (Makes great jet and diesel fuel)</a:t>
            </a:r>
            <a:endParaRPr lang="en-US" dirty="0"/>
          </a:p>
        </p:txBody>
      </p:sp>
      <p:pic>
        <p:nvPicPr>
          <p:cNvPr id="4098" name="Picture 2" descr="http://www.contractresources.com/Images/Showcase/Large/839137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34" y="28003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1588"/>
            <a:ext cx="1414534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08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Components in Cracked Refinery Diesel Fuels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Diesel fuels may contains fractions of some of these, which can contribute to fuel instability: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Kerosene – Normally stable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Straight Run Diesel (Virgin Diesel) – Stable (</a:t>
            </a:r>
            <a:r>
              <a:rPr lang="en-US" sz="2000" dirty="0" err="1" smtClean="0"/>
              <a:t>Hydrotreated</a:t>
            </a:r>
            <a:r>
              <a:rPr lang="en-US" sz="2000" dirty="0" smtClean="0"/>
              <a:t> for LSD)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Light Cycle Oil  - Variable, good to poor (</a:t>
            </a:r>
            <a:r>
              <a:rPr lang="en-US" sz="2000" dirty="0" err="1" smtClean="0"/>
              <a:t>Hydrotreated</a:t>
            </a:r>
            <a:r>
              <a:rPr lang="en-US" sz="2000" dirty="0" smtClean="0"/>
              <a:t> for LSD)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Hydrocracker Diesel – Very good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Coker Distillate - MUST BE HYDROGEN TREATED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Tendency to form sediments during storage - reduced by hydrogen treating</a:t>
            </a:r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Diesel Storage Stability &amp; Sediment 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Typically not a problem for low sulfur fuels (LSD) in the absence of dissolved copper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efers to formation of sediment and dark color or stratification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Color is cosmetic, and not significant for dyed fuels if sediment content is less than a given floor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Diesel Storage Stability &amp; Sediment Formation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Sediment content over 10 – 20 mg/L may give problems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If fuel is used quickly, this is not a problem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Hence why non-ethanol gasoline rarely has stability problems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Problem situations possible with diesel fuel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Seasonal use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Standby power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Recirculation through copper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Military storage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57150" indent="0">
              <a:lnSpc>
                <a:spcPct val="90000"/>
              </a:lnSpc>
              <a:buNone/>
            </a:pPr>
            <a:r>
              <a:rPr lang="en-US" sz="2000" dirty="0" smtClean="0"/>
              <a:t>Diesel users planning long-term storage should incorporate biocide usage (but that’s another show)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454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Storage Stability &amp; Peroxide 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632907" cy="39471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Prior to Low Sulfur </a:t>
            </a:r>
            <a:r>
              <a:rPr lang="en-US" sz="2000" dirty="0" smtClean="0"/>
              <a:t>Diesel</a:t>
            </a:r>
            <a:r>
              <a:rPr lang="en-US" sz="2000" dirty="0"/>
              <a:t>, </a:t>
            </a:r>
            <a:r>
              <a:rPr lang="en-US" sz="2000" dirty="0" smtClean="0"/>
              <a:t>peroxides were not </a:t>
            </a:r>
            <a:r>
              <a:rPr lang="en-US" sz="2000" dirty="0"/>
              <a:t>viewed a </a:t>
            </a:r>
            <a:r>
              <a:rPr lang="en-US" sz="2000" dirty="0" smtClean="0"/>
              <a:t>problem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Many low sulfur fuels are not </a:t>
            </a:r>
            <a:r>
              <a:rPr lang="en-US" sz="2000" dirty="0" smtClean="0"/>
              <a:t>susceptible. However, </a:t>
            </a:r>
            <a:r>
              <a:rPr lang="en-US" sz="2000" dirty="0"/>
              <a:t>p</a:t>
            </a:r>
            <a:r>
              <a:rPr lang="en-US" sz="2000" dirty="0" smtClean="0"/>
              <a:t>otential </a:t>
            </a:r>
            <a:r>
              <a:rPr lang="en-US" sz="2000" dirty="0"/>
              <a:t>for peroxide formation </a:t>
            </a:r>
            <a:r>
              <a:rPr lang="en-US" sz="2000" dirty="0" smtClean="0"/>
              <a:t>is more </a:t>
            </a:r>
            <a:r>
              <a:rPr lang="en-US" sz="2000" dirty="0"/>
              <a:t>important for ULSD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Sediment formation and Peroxide buildup do not occur in the same fuels – one or </a:t>
            </a:r>
            <a:r>
              <a:rPr lang="en-US" sz="2000" dirty="0" smtClean="0"/>
              <a:t>other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If peroxides are present in concentrations exceeding 8 ppm, peroxides can rapidly degrade elastomers, esp.  Buna-N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Peroxide formation is easily prevented by 5-15 ppm of a stabilizer.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Testing for Fuel Storage Stability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Stability tests may be predictive or measure present stability.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Accelerated stability tests are the most reliable predictive</a:t>
            </a:r>
          </a:p>
          <a:p>
            <a:pPr lvl="1"/>
            <a:r>
              <a:rPr lang="en-US" sz="2000" dirty="0" smtClean="0"/>
              <a:t>Only way to predict additive effectiveness</a:t>
            </a:r>
          </a:p>
          <a:p>
            <a:pPr lvl="1"/>
            <a:r>
              <a:rPr lang="en-US" sz="2000" dirty="0" smtClean="0"/>
              <a:t>Only accelerated tests are currently cited in specifications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Present stability tests include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ASTM D5304 Overpressure Test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ASTM D2274 Stability Test</a:t>
            </a:r>
          </a:p>
          <a:p>
            <a:endParaRPr lang="en-US" sz="22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Thermal Stability and </a:t>
            </a:r>
            <a:r>
              <a:rPr lang="en-US" sz="2400" dirty="0" err="1" smtClean="0"/>
              <a:t>Cetane</a:t>
            </a:r>
            <a:r>
              <a:rPr lang="en-US" sz="2400" dirty="0" smtClean="0"/>
              <a:t> Improver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Thermal stability of diesel assessed by ASTM D6468 or F21.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Cetane</a:t>
            </a:r>
            <a:r>
              <a:rPr lang="en-US" sz="2000" dirty="0" smtClean="0"/>
              <a:t> improver 2-EN will affect thermal stability of some fuels; DTBP has only a minor effect</a:t>
            </a:r>
          </a:p>
          <a:p>
            <a:pPr lvl="1"/>
            <a:r>
              <a:rPr lang="en-US" sz="1800" dirty="0" smtClean="0"/>
              <a:t>First noticed by Chevron in some heavy truck fleets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Several stability treatment options are able to counter these effects in most fuels, at very low concentrations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Modes of Stabilizer Addition to Diesel Fuel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Stabilizers function best if used before cracked components exposed to oxygen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Stabilizers free of any side properties; most cost-effective for use at refinery level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Dispersants and DMD function at any point prior to formation of sediment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universally effective than stabilizer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Anti-</a:t>
            </a:r>
            <a:r>
              <a:rPr lang="en-US" sz="2000" dirty="0" err="1" smtClean="0"/>
              <a:t>peroxidal</a:t>
            </a:r>
            <a:r>
              <a:rPr lang="en-US" sz="2000" dirty="0" smtClean="0"/>
              <a:t> treatments should be added before oxygen exposure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Stabilizer Options from Bell Performance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Dee-</a:t>
            </a:r>
            <a:r>
              <a:rPr lang="en-US" sz="2000" dirty="0" err="1" smtClean="0"/>
              <a:t>Zol</a:t>
            </a:r>
            <a:r>
              <a:rPr lang="en-US" sz="2000" dirty="0" smtClean="0"/>
              <a:t> Life: Non-bulk treatment options for storage tanks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1:2000 treat ratio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Dee-</a:t>
            </a:r>
            <a:r>
              <a:rPr lang="en-US" sz="2000" dirty="0" err="1" smtClean="0"/>
              <a:t>Zol</a:t>
            </a:r>
            <a:r>
              <a:rPr lang="en-US" sz="2000" dirty="0" smtClean="0"/>
              <a:t> Life RB: Bulk treatment for large-scale fuel stability protection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1:5000 treat ratio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1" dirty="0" smtClean="0"/>
              <a:t>Both options contain the industry’s best combination package of stability ingredients, anti-</a:t>
            </a:r>
            <a:r>
              <a:rPr lang="en-US" sz="2000" b="1" i="1" dirty="0" err="1" smtClean="0"/>
              <a:t>peroxidals</a:t>
            </a:r>
            <a:r>
              <a:rPr lang="en-US" sz="2000" b="1" i="1" dirty="0" smtClean="0"/>
              <a:t> and dispersant.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59938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 Today – Stability for Vehicle Diesel and Fuel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5562600" cy="3947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Customer problems in the field related to fuel storage stability</a:t>
            </a:r>
          </a:p>
          <a:p>
            <a:r>
              <a:rPr lang="en-US" sz="2000" dirty="0"/>
              <a:t>Refinery Processes/Fuel Components</a:t>
            </a:r>
          </a:p>
          <a:p>
            <a:r>
              <a:rPr lang="en-US" sz="2000" dirty="0"/>
              <a:t>Stability Modes, Characteristics</a:t>
            </a:r>
          </a:p>
          <a:p>
            <a:r>
              <a:rPr lang="en-US" sz="2000" dirty="0"/>
              <a:t>Predicting Stability</a:t>
            </a:r>
          </a:p>
          <a:p>
            <a:r>
              <a:rPr lang="en-US" sz="2000" dirty="0"/>
              <a:t>Additives to Improve Stability</a:t>
            </a:r>
          </a:p>
          <a:p>
            <a:r>
              <a:rPr lang="en-US" sz="2000" dirty="0"/>
              <a:t>Evaluating Additive Performance</a:t>
            </a:r>
          </a:p>
          <a:p>
            <a:r>
              <a:rPr lang="en-US" sz="2000" dirty="0"/>
              <a:t>Recommendations for Testing</a:t>
            </a:r>
          </a:p>
          <a:p>
            <a:r>
              <a:rPr lang="en-US" sz="2000" dirty="0"/>
              <a:t>Situation Recommendations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66750"/>
            <a:ext cx="2743200" cy="38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2153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“Late” Addition of Dee-</a:t>
            </a:r>
            <a:r>
              <a:rPr lang="en-US" sz="3600" dirty="0" err="1" smtClean="0"/>
              <a:t>Zol</a:t>
            </a:r>
            <a:r>
              <a:rPr lang="en-US" sz="3600" dirty="0" smtClean="0"/>
              <a:t>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4152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Dee-</a:t>
            </a:r>
            <a:r>
              <a:rPr lang="en-US" dirty="0" err="1" smtClean="0"/>
              <a:t>Zol</a:t>
            </a:r>
            <a:r>
              <a:rPr lang="en-US" dirty="0" smtClean="0"/>
              <a:t> Life Late Addition to Dyed Terminal Fuels F-21 150°C, 180 minutes</a:t>
            </a:r>
            <a:endParaRPr lang="en-US" dirty="0"/>
          </a:p>
        </p:txBody>
      </p:sp>
      <p:graphicFrame>
        <p:nvGraphicFramePr>
          <p:cNvPr id="4" name="Group 67"/>
          <p:cNvGraphicFramePr>
            <a:graphicFrameLocks/>
          </p:cNvGraphicFramePr>
          <p:nvPr/>
        </p:nvGraphicFramePr>
        <p:xfrm>
          <a:off x="228600" y="1047747"/>
          <a:ext cx="8610599" cy="3489963"/>
        </p:xfrm>
        <a:graphic>
          <a:graphicData uri="http://schemas.openxmlformats.org/drawingml/2006/table">
            <a:tbl>
              <a:tblPr/>
              <a:tblGrid>
                <a:gridCol w="2153538"/>
                <a:gridCol w="2151762"/>
                <a:gridCol w="2153538"/>
                <a:gridCol w="2151761"/>
              </a:tblGrid>
              <a:tr h="1026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Fuel Sample</a:t>
                      </a:r>
                    </a:p>
                  </a:txBody>
                  <a:tcPr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FOA-35A conc., mg/L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Base Fuel Pad, % Reflectance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Treated Fuel Pad, % Reflectance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Review – What Did We Learn?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Both large and small customers have equal concerns about the stability of the fuels they use and/or produce.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Effective stability treatments combine a package of chain-reaction neutralizers and dispersants to keep fuel from stratifying.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Forth &amp; Stabilize!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71550"/>
            <a:ext cx="438912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049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Groups Are Concerned About Fuel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the problem?</a:t>
            </a:r>
            <a:endParaRPr lang="en-US" dirty="0"/>
          </a:p>
          <a:p>
            <a:pPr lvl="0"/>
            <a:r>
              <a:rPr lang="en-US" dirty="0"/>
              <a:t>Microbes, water, uncertain fuel stability in stored fuels</a:t>
            </a:r>
          </a:p>
          <a:p>
            <a:pPr lvl="0"/>
            <a:r>
              <a:rPr lang="en-US" dirty="0" smtClean="0"/>
              <a:t>Uncertainty </a:t>
            </a:r>
            <a:r>
              <a:rPr lang="en-US" dirty="0"/>
              <a:t>of the viability of stored fuels needed during an emergency</a:t>
            </a:r>
          </a:p>
          <a:p>
            <a:pPr lvl="0"/>
            <a:r>
              <a:rPr lang="en-US" dirty="0" smtClean="0"/>
              <a:t>Essential </a:t>
            </a:r>
            <a:r>
              <a:rPr lang="en-US" dirty="0"/>
              <a:t>emergency systems </a:t>
            </a:r>
            <a:r>
              <a:rPr lang="en-US" dirty="0" smtClean="0"/>
              <a:t>rely on stored fuel - will they function properly?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need for guaranteed fuel quality at all times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What </a:t>
            </a:r>
            <a:r>
              <a:rPr lang="en-US" b="1" dirty="0" smtClean="0"/>
              <a:t>can they do </a:t>
            </a:r>
            <a:r>
              <a:rPr lang="en-US" b="1" dirty="0"/>
              <a:t>about these problems?</a:t>
            </a:r>
            <a:endParaRPr lang="en-US" dirty="0"/>
          </a:p>
          <a:p>
            <a:pPr lvl="0"/>
            <a:r>
              <a:rPr lang="en-US" dirty="0"/>
              <a:t>Do nothing about them and hope for the best</a:t>
            </a:r>
          </a:p>
          <a:p>
            <a:pPr lvl="0"/>
            <a:r>
              <a:rPr lang="en-US" dirty="0" smtClean="0"/>
              <a:t>Try to fix it themselves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0035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81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Inaction Are Potentially Huge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costs of inaction or “not addressing the problem” are always greatest</a:t>
            </a:r>
            <a:r>
              <a:rPr lang="en-US" b="1" dirty="0" smtClean="0"/>
              <a:t>. The size of these costs depends on the customer.</a:t>
            </a:r>
            <a:endParaRPr lang="en-US" b="1" dirty="0"/>
          </a:p>
          <a:p>
            <a:r>
              <a:rPr lang="en-US" dirty="0"/>
              <a:t>Shutdowns and disruptions</a:t>
            </a:r>
          </a:p>
          <a:p>
            <a:pPr lvl="1"/>
            <a:r>
              <a:rPr lang="en-US" dirty="0"/>
              <a:t>Monetary costs associated with lost productivity caused by addressing vehicle and system malfunctions and damages</a:t>
            </a:r>
          </a:p>
          <a:p>
            <a:pPr lvl="1"/>
            <a:r>
              <a:rPr lang="en-US" dirty="0"/>
              <a:t>Mental costs associated with “putting out fires”  and damage control measures</a:t>
            </a:r>
          </a:p>
          <a:p>
            <a:r>
              <a:rPr lang="en-US" dirty="0"/>
              <a:t>Impaired emergency response scenarios</a:t>
            </a:r>
          </a:p>
          <a:p>
            <a:pPr lvl="1"/>
            <a:r>
              <a:rPr lang="en-US" dirty="0"/>
              <a:t>Based on past precedents (like Hurricane Sandy), up to half of generators can be expected not to work during any future major storm event</a:t>
            </a:r>
          </a:p>
          <a:p>
            <a:r>
              <a:rPr lang="en-US" dirty="0"/>
              <a:t>Impaired credibility </a:t>
            </a:r>
          </a:p>
          <a:p>
            <a:pPr lvl="1"/>
            <a:r>
              <a:rPr lang="en-US" dirty="0"/>
              <a:t>Ones’ professional acumen comes into question by supervising bodies or officials when these things happen</a:t>
            </a:r>
          </a:p>
          <a:p>
            <a:pPr lvl="1"/>
            <a:r>
              <a:rPr lang="en-US" dirty="0"/>
              <a:t>Don’t want to be on the heads will roll list because equipment failed on your watch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We seek to ensure that they have the right answers.</a:t>
            </a:r>
            <a:endParaRPr lang="en-US" sz="1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91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Best Practices to Solve Stored Fuel Issues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200" dirty="0" smtClean="0"/>
          </a:p>
          <a:p>
            <a:pPr marL="0" lvl="0" indent="0">
              <a:buNone/>
            </a:pPr>
            <a:r>
              <a:rPr lang="en-US" sz="2200" dirty="0" smtClean="0"/>
              <a:t>The right fuel </a:t>
            </a:r>
            <a:r>
              <a:rPr lang="en-US" sz="2200" dirty="0"/>
              <a:t>treatments are the most viable </a:t>
            </a:r>
            <a:r>
              <a:rPr lang="en-US" sz="2200" dirty="0" smtClean="0"/>
              <a:t>solutions. </a:t>
            </a:r>
          </a:p>
          <a:p>
            <a:r>
              <a:rPr lang="en-US" sz="2000" dirty="0" smtClean="0"/>
              <a:t>Biocide </a:t>
            </a:r>
            <a:r>
              <a:rPr lang="en-US" sz="2000" dirty="0"/>
              <a:t>needed to kill active microbes in fuel</a:t>
            </a:r>
          </a:p>
          <a:p>
            <a:r>
              <a:rPr lang="en-US" sz="2000" dirty="0"/>
              <a:t>Water-absorbing treatments to remove accumulated free water</a:t>
            </a:r>
          </a:p>
          <a:p>
            <a:r>
              <a:rPr lang="en-US" sz="2000" dirty="0"/>
              <a:t>For regular use fuel, multi-function treatments that combine stability ingredients with detergents and </a:t>
            </a:r>
            <a:r>
              <a:rPr lang="en-US" sz="2000" dirty="0" err="1"/>
              <a:t>cetane</a:t>
            </a:r>
            <a:r>
              <a:rPr lang="en-US" sz="2000" dirty="0"/>
              <a:t> improver</a:t>
            </a:r>
          </a:p>
          <a:p>
            <a:r>
              <a:rPr lang="en-US" sz="2000" dirty="0" smtClean="0"/>
              <a:t>Anti-oxidant </a:t>
            </a:r>
            <a:r>
              <a:rPr lang="en-US" sz="2000" dirty="0"/>
              <a:t>stability treatments for emergency </a:t>
            </a:r>
            <a:r>
              <a:rPr lang="en-US" sz="2000" dirty="0" smtClean="0"/>
              <a:t>fuel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Sometimes, chemical treatment paired with mechanical remediation is the best solution.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69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Stability Treatment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Fuel antioxidants are essential pieces of the puzzle for protecting stored fuel quality.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Antioxidants protect fuel quality by interrupting chain reactions that would threaten the chemical stability of the petroleum fuel.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34734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Stability Treatment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Without such protection, chemical precursors in the fuel react with stable molecule to form large unstable molecules that eventually lead to darkened fuel.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Why are fuels today more susceptible to instability than before?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18384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Today’s Fuel More Affected By Instability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Removal of sulfur to create ULSD also leaving fuels more susceptible to microbial attack and breakdown.</a:t>
            </a:r>
          </a:p>
          <a:p>
            <a:endParaRPr lang="en-US" sz="2000" dirty="0"/>
          </a:p>
          <a:p>
            <a:r>
              <a:rPr lang="en-US" sz="2000" dirty="0" smtClean="0"/>
              <a:t>More extensive cracking methods at the refinery level.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53268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Simplified Refinery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742950"/>
            <a:ext cx="7239000" cy="3886200"/>
            <a:chOff x="838200" y="1219200"/>
            <a:chExt cx="6934200" cy="5410200"/>
          </a:xfrm>
        </p:grpSpPr>
        <p:pic>
          <p:nvPicPr>
            <p:cNvPr id="6" name="Picture 3" descr="THE MODERN REFINER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219200"/>
              <a:ext cx="6324600" cy="4992688"/>
            </a:xfrm>
            <a:prstGeom prst="rect">
              <a:avLst/>
            </a:prstGeom>
            <a:noFill/>
          </p:spPr>
        </p:pic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38200" y="3505200"/>
              <a:ext cx="6934200" cy="3124200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12305</TotalTime>
  <Words>1120</Words>
  <Application>Microsoft Office PowerPoint</Application>
  <PresentationFormat>On-screen Show (16:9)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BELL_PERFORMANCE_ppt template_v1_0827</vt:lpstr>
      <vt:lpstr>Fuel Stability – Diesel &amp; Fuel Oil</vt:lpstr>
      <vt:lpstr>What We Will Cover Today – Stability for Vehicle Diesel and Fuel Oil</vt:lpstr>
      <vt:lpstr>Why Groups Are Concerned About Fuel Stability</vt:lpstr>
      <vt:lpstr>The Costs of Inaction Are Potentially Huge</vt:lpstr>
      <vt:lpstr>Best Practices to Solve Stored Fuel Issues</vt:lpstr>
      <vt:lpstr>Fuel Stability Treatment</vt:lpstr>
      <vt:lpstr>Fuel Stability Treatment</vt:lpstr>
      <vt:lpstr>Today’s Fuel More Affected By Instability</vt:lpstr>
      <vt:lpstr> The Simplified Refinery</vt:lpstr>
      <vt:lpstr>Definitions &amp; Areas of the Refinery</vt:lpstr>
      <vt:lpstr>Definitions &amp; Areas of the Refinery</vt:lpstr>
      <vt:lpstr>Components in Cracked Refinery Diesel Fuels</vt:lpstr>
      <vt:lpstr>Diesel Storage Stability &amp; Sediment Formation</vt:lpstr>
      <vt:lpstr>Diesel Storage Stability &amp; Sediment Formation cont.</vt:lpstr>
      <vt:lpstr>Fuel Storage Stability &amp; Peroxide Formation</vt:lpstr>
      <vt:lpstr>Testing for Fuel Storage Stability</vt:lpstr>
      <vt:lpstr>Thermal Stability and Cetane Improver</vt:lpstr>
      <vt:lpstr>Modes of Stabilizer Addition to Diesel Fuel</vt:lpstr>
      <vt:lpstr>Stabilizer Options from Bell Performance</vt:lpstr>
      <vt:lpstr>“Late” Addition of Dee-Zol Life</vt:lpstr>
      <vt:lpstr>Review – What Did We Learn?</vt:lpstr>
      <vt:lpstr>Go Forth &amp; Stabilize!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539</cp:revision>
  <dcterms:created xsi:type="dcterms:W3CDTF">2011-10-21T15:56:02Z</dcterms:created>
  <dcterms:modified xsi:type="dcterms:W3CDTF">2015-01-26T21:35:17Z</dcterms:modified>
</cp:coreProperties>
</file>