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56" r:id="rId2"/>
    <p:sldId id="372" r:id="rId3"/>
    <p:sldId id="373" r:id="rId4"/>
    <p:sldId id="374" r:id="rId5"/>
    <p:sldId id="375" r:id="rId6"/>
    <p:sldId id="376" r:id="rId7"/>
    <p:sldId id="377" r:id="rId8"/>
    <p:sldId id="381" r:id="rId9"/>
    <p:sldId id="382" r:id="rId10"/>
    <p:sldId id="387" r:id="rId11"/>
    <p:sldId id="383" r:id="rId12"/>
    <p:sldId id="384" r:id="rId13"/>
    <p:sldId id="385" r:id="rId14"/>
    <p:sldId id="386" r:id="rId15"/>
    <p:sldId id="388" r:id="rId16"/>
    <p:sldId id="378" r:id="rId17"/>
    <p:sldId id="389" r:id="rId18"/>
    <p:sldId id="390" r:id="rId19"/>
    <p:sldId id="380" r:id="rId20"/>
    <p:sldId id="37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72"/>
            <p14:sldId id="373"/>
            <p14:sldId id="374"/>
            <p14:sldId id="375"/>
            <p14:sldId id="376"/>
            <p14:sldId id="377"/>
            <p14:sldId id="381"/>
            <p14:sldId id="382"/>
            <p14:sldId id="387"/>
            <p14:sldId id="383"/>
            <p14:sldId id="384"/>
            <p14:sldId id="385"/>
            <p14:sldId id="386"/>
            <p14:sldId id="388"/>
            <p14:sldId id="378"/>
            <p14:sldId id="389"/>
            <p14:sldId id="390"/>
            <p14:sldId id="380"/>
            <p14:sldId id="379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72408" autoAdjust="0"/>
  </p:normalViewPr>
  <p:slideViewPr>
    <p:cSldViewPr>
      <p:cViewPr>
        <p:scale>
          <a:sx n="75" d="100"/>
          <a:sy n="75" d="100"/>
        </p:scale>
        <p:origin x="-141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Diesel engines are simpler</a:t>
            </a:r>
            <a:r>
              <a:rPr lang="en-US" baseline="0" dirty="0" smtClean="0"/>
              <a:t> in design than spark-ignition engines and last longer</a:t>
            </a:r>
          </a:p>
          <a:p>
            <a:r>
              <a:rPr lang="en-US" baseline="0" dirty="0" smtClean="0"/>
              <a:t>But performance can definitely be improved by things like removing deposits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Threw lubricity in there to mix</a:t>
            </a:r>
            <a:r>
              <a:rPr lang="en-US" baseline="0" dirty="0" smtClean="0"/>
              <a:t> it up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Cetane</a:t>
            </a:r>
            <a:r>
              <a:rPr lang="en-US" baseline="0" dirty="0" smtClean="0"/>
              <a:t> rating = emissions, poor starting, noisy running, lack of perceived power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James if I missed </a:t>
            </a:r>
            <a:r>
              <a:rPr lang="en-US" baseline="0" dirty="0" err="1" smtClean="0"/>
              <a:t>anythiing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5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 technology is changing, becoming</a:t>
            </a:r>
            <a:r>
              <a:rPr lang="en-US" baseline="0" dirty="0" smtClean="0"/>
              <a:t> more advanced and creating the need for better treatment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as little</a:t>
            </a:r>
            <a:r>
              <a:rPr lang="en-US" baseline="0" dirty="0" smtClean="0"/>
              <a:t> as 2-5% biodiesel will solve lubricity problems for ULSD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1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not need high amounts of certain things,</a:t>
            </a:r>
            <a:r>
              <a:rPr lang="en-US" baseline="0" dirty="0" smtClean="0"/>
              <a:t> but that only goes so far.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Detergents may only need 100 ppm, more if you want a one-tank clean.</a:t>
            </a:r>
          </a:p>
          <a:p>
            <a:r>
              <a:rPr lang="en-US" baseline="0" dirty="0" smtClean="0"/>
              <a:t>100 ppm = 1-10,000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Cetane</a:t>
            </a:r>
            <a:r>
              <a:rPr lang="en-US" baseline="0" dirty="0" smtClean="0"/>
              <a:t> improvers typically need 500-1000ppm to work.</a:t>
            </a:r>
          </a:p>
          <a:p>
            <a:r>
              <a:rPr lang="en-US" baseline="0" dirty="0" smtClean="0"/>
              <a:t>Therefore, you could not have effective cleaning and </a:t>
            </a:r>
            <a:r>
              <a:rPr lang="en-US" baseline="0" dirty="0" err="1" smtClean="0"/>
              <a:t>cetane</a:t>
            </a:r>
            <a:r>
              <a:rPr lang="en-US" baseline="0" dirty="0" smtClean="0"/>
              <a:t> improvement both together at 1:10,000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8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input</a:t>
            </a:r>
            <a:r>
              <a:rPr lang="en-US" baseline="0" dirty="0" smtClean="0"/>
              <a:t> from Dan </a:t>
            </a:r>
            <a:r>
              <a:rPr lang="en-US" baseline="0" dirty="0" err="1" smtClean="0"/>
              <a:t>Bordui</a:t>
            </a:r>
            <a:r>
              <a:rPr lang="en-US" baseline="0" dirty="0" smtClean="0"/>
              <a:t> and James Dunst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Diesel Fuel Treatments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DIMENSION LOGISTICS – JANUARY 2015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Detergency Benefits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4072890"/>
          </a:xfrm>
        </p:spPr>
        <p:txBody>
          <a:bodyPr>
            <a:noAutofit/>
          </a:bodyPr>
          <a:lstStyle/>
          <a:p>
            <a:pPr indent="-285750">
              <a:lnSpc>
                <a:spcPct val="80000"/>
              </a:lnSpc>
            </a:pPr>
            <a:endParaRPr lang="en-GB" dirty="0"/>
          </a:p>
          <a:p>
            <a:pPr indent="-285750">
              <a:lnSpc>
                <a:spcPct val="80000"/>
              </a:lnSpc>
            </a:pPr>
            <a:r>
              <a:rPr lang="en-GB" dirty="0" smtClean="0"/>
              <a:t>Reduced </a:t>
            </a:r>
            <a:r>
              <a:rPr lang="en-GB" dirty="0"/>
              <a:t>wear in the upper </a:t>
            </a:r>
            <a:r>
              <a:rPr lang="en-GB" dirty="0" smtClean="0"/>
              <a:t>cylinder</a:t>
            </a:r>
          </a:p>
          <a:p>
            <a:pPr indent="-285750">
              <a:lnSpc>
                <a:spcPct val="80000"/>
              </a:lnSpc>
            </a:pPr>
            <a:endParaRPr lang="en-GB" dirty="0"/>
          </a:p>
          <a:p>
            <a:pPr indent="-285750">
              <a:lnSpc>
                <a:spcPct val="80000"/>
              </a:lnSpc>
            </a:pPr>
            <a:r>
              <a:rPr lang="en-GB" dirty="0"/>
              <a:t>Reduce / prevent ring </a:t>
            </a:r>
            <a:r>
              <a:rPr lang="en-GB" dirty="0" smtClean="0"/>
              <a:t>deposits</a:t>
            </a:r>
          </a:p>
          <a:p>
            <a:pPr indent="-285750">
              <a:lnSpc>
                <a:spcPct val="80000"/>
              </a:lnSpc>
            </a:pPr>
            <a:endParaRPr lang="en-GB" dirty="0"/>
          </a:p>
          <a:p>
            <a:pPr indent="-285750">
              <a:lnSpc>
                <a:spcPct val="80000"/>
              </a:lnSpc>
            </a:pPr>
            <a:r>
              <a:rPr lang="en-GB" dirty="0"/>
              <a:t>Better fuel economy (up to 3.5 </a:t>
            </a:r>
            <a:r>
              <a:rPr lang="en-GB" dirty="0" smtClean="0"/>
              <a:t>%)</a:t>
            </a:r>
          </a:p>
          <a:p>
            <a:pPr indent="-285750">
              <a:lnSpc>
                <a:spcPct val="80000"/>
              </a:lnSpc>
            </a:pPr>
            <a:endParaRPr lang="en-GB" dirty="0"/>
          </a:p>
          <a:p>
            <a:pPr indent="-285750">
              <a:lnSpc>
                <a:spcPct val="80000"/>
              </a:lnSpc>
            </a:pPr>
            <a:r>
              <a:rPr lang="en-US" dirty="0"/>
              <a:t>Helps maintain fuel spray </a:t>
            </a:r>
            <a:r>
              <a:rPr lang="en-US" dirty="0" smtClean="0"/>
              <a:t>pattern</a:t>
            </a:r>
          </a:p>
          <a:p>
            <a:pPr indent="-285750">
              <a:lnSpc>
                <a:spcPct val="80000"/>
              </a:lnSpc>
            </a:pPr>
            <a:endParaRPr lang="en-US" dirty="0"/>
          </a:p>
          <a:p>
            <a:pPr indent="-285750">
              <a:lnSpc>
                <a:spcPct val="80000"/>
              </a:lnSpc>
            </a:pPr>
            <a:r>
              <a:rPr lang="en-GB" dirty="0"/>
              <a:t>Restored horse power / </a:t>
            </a:r>
            <a:r>
              <a:rPr lang="en-GB" dirty="0" smtClean="0"/>
              <a:t>Torque/combustion noise</a:t>
            </a:r>
          </a:p>
          <a:p>
            <a:pPr indent="-285750">
              <a:lnSpc>
                <a:spcPct val="80000"/>
              </a:lnSpc>
            </a:pPr>
            <a:endParaRPr lang="en-GB" dirty="0"/>
          </a:p>
          <a:p>
            <a:pPr indent="-285750">
              <a:lnSpc>
                <a:spcPct val="80000"/>
              </a:lnSpc>
            </a:pPr>
            <a:r>
              <a:rPr lang="en-US" dirty="0" smtClean="0"/>
              <a:t>Helps </a:t>
            </a:r>
            <a:r>
              <a:rPr lang="en-US" dirty="0"/>
              <a:t>reduce emissions and black </a:t>
            </a:r>
            <a:r>
              <a:rPr lang="en-US" dirty="0" smtClean="0"/>
              <a:t>smoke</a:t>
            </a:r>
          </a:p>
          <a:p>
            <a:pPr indent="-285750">
              <a:lnSpc>
                <a:spcPct val="80000"/>
              </a:lnSpc>
            </a:pPr>
            <a:endParaRPr lang="en-US" dirty="0" smtClean="0"/>
          </a:p>
          <a:p>
            <a:pPr indent="-285750">
              <a:lnSpc>
                <a:spcPct val="80000"/>
              </a:lnSpc>
            </a:pPr>
            <a:r>
              <a:rPr lang="en-US" dirty="0" smtClean="0"/>
              <a:t>Reduced </a:t>
            </a:r>
            <a:r>
              <a:rPr lang="en-US" dirty="0"/>
              <a:t>maintenance of injector system and extended vehicle </a:t>
            </a:r>
            <a:r>
              <a:rPr lang="en-US" dirty="0" smtClean="0"/>
              <a:t>life</a:t>
            </a:r>
          </a:p>
          <a:p>
            <a:pPr indent="-285750">
              <a:lnSpc>
                <a:spcPct val="80000"/>
              </a:lnSpc>
            </a:pPr>
            <a:endParaRPr lang="en-US" dirty="0"/>
          </a:p>
          <a:p>
            <a:pPr indent="-285750">
              <a:lnSpc>
                <a:spcPct val="80000"/>
              </a:lnSpc>
            </a:pPr>
            <a:r>
              <a:rPr lang="en-US" dirty="0"/>
              <a:t>Cleaner fuel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966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Cetane</a:t>
            </a:r>
            <a:r>
              <a:rPr lang="en-US" sz="2400" dirty="0" smtClean="0"/>
              <a:t> Improver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5737307" cy="376047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Adds up to 2 points of additional </a:t>
            </a:r>
            <a:r>
              <a:rPr lang="en-US" sz="2000" dirty="0" err="1" smtClean="0"/>
              <a:t>cetane</a:t>
            </a:r>
            <a:r>
              <a:rPr lang="en-US" sz="2000" dirty="0" smtClean="0"/>
              <a:t> rating</a:t>
            </a:r>
          </a:p>
          <a:p>
            <a:endParaRPr lang="en-US" sz="2000" dirty="0"/>
          </a:p>
          <a:p>
            <a:r>
              <a:rPr lang="en-US" sz="2000" dirty="0" smtClean="0"/>
              <a:t>Lower emissions</a:t>
            </a:r>
          </a:p>
          <a:p>
            <a:endParaRPr lang="en-US" sz="2000" dirty="0"/>
          </a:p>
          <a:p>
            <a:r>
              <a:rPr lang="en-US" sz="2000" dirty="0" smtClean="0"/>
              <a:t>Smoother running engine with more power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3550"/>
            <a:ext cx="2533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613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Lubricity Improver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Fuel-soluble lubricant to improve diesel fuel lubricity</a:t>
            </a:r>
          </a:p>
          <a:p>
            <a:endParaRPr lang="en-US" sz="2000" dirty="0"/>
          </a:p>
          <a:p>
            <a:r>
              <a:rPr lang="en-US" sz="2000" dirty="0" smtClean="0"/>
              <a:t>Not so important with practice of biodiesel blending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039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Stabilizer &amp; dispersant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Antioxidant to prevent oxidative chain-reaction initiation</a:t>
            </a:r>
          </a:p>
          <a:p>
            <a:endParaRPr lang="en-US" sz="2000" dirty="0"/>
          </a:p>
          <a:p>
            <a:r>
              <a:rPr lang="en-US" sz="2000" dirty="0" smtClean="0"/>
              <a:t>Dispersants to keep sediment precursors </a:t>
            </a:r>
            <a:r>
              <a:rPr lang="en-US" sz="2000" dirty="0" err="1" smtClean="0"/>
              <a:t>aparts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Anti-</a:t>
            </a:r>
            <a:r>
              <a:rPr lang="en-US" sz="2000" dirty="0" err="1" smtClean="0"/>
              <a:t>peroxidals</a:t>
            </a:r>
            <a:r>
              <a:rPr lang="en-US" sz="2000" dirty="0" smtClean="0"/>
              <a:t> to combat </a:t>
            </a:r>
            <a:r>
              <a:rPr lang="en-US" sz="2000" dirty="0" err="1" smtClean="0"/>
              <a:t>degredative</a:t>
            </a:r>
            <a:r>
              <a:rPr lang="en-US" sz="2000" dirty="0" smtClean="0"/>
              <a:t> peroxide formation</a:t>
            </a:r>
          </a:p>
          <a:p>
            <a:endParaRPr lang="en-US" sz="2000" dirty="0"/>
          </a:p>
          <a:p>
            <a:r>
              <a:rPr lang="en-US" sz="2000" dirty="0" smtClean="0"/>
              <a:t>Improve and extend the storage life of diesel life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039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Water Control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Picks up free water and draws it into the fuel</a:t>
            </a:r>
          </a:p>
          <a:p>
            <a:r>
              <a:rPr lang="en-US" sz="2000" dirty="0" smtClean="0"/>
              <a:t>Necessary to protect injectors</a:t>
            </a:r>
          </a:p>
          <a:p>
            <a:r>
              <a:rPr lang="en-US" sz="2000" dirty="0" smtClean="0"/>
              <a:t>Help reduce microbial growth (but does not kill it)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0396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little bit about treat rate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Concentrated treat rate of 1:1280</a:t>
            </a:r>
          </a:p>
          <a:p>
            <a:endParaRPr lang="en-US" sz="2000" dirty="0"/>
          </a:p>
          <a:p>
            <a:r>
              <a:rPr lang="en-US" sz="2000" dirty="0" smtClean="0"/>
              <a:t>Treat rates determine whether an additive can do what it claims to do</a:t>
            </a:r>
          </a:p>
          <a:p>
            <a:endParaRPr lang="en-US" sz="2000" dirty="0"/>
          </a:p>
          <a:p>
            <a:r>
              <a:rPr lang="en-US" sz="2000" dirty="0" smtClean="0"/>
              <a:t>Can an additive do ten different things at a 1:10,000 treat rate?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1855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Opportunities and Markets in the Diesel Sector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Fleets – private and public sector</a:t>
            </a:r>
          </a:p>
          <a:p>
            <a:endParaRPr lang="en-US" sz="2000" dirty="0"/>
          </a:p>
          <a:p>
            <a:r>
              <a:rPr lang="en-US" sz="2000" dirty="0" smtClean="0"/>
              <a:t>Buses</a:t>
            </a:r>
          </a:p>
          <a:p>
            <a:endParaRPr lang="en-US" sz="2000" dirty="0"/>
          </a:p>
          <a:p>
            <a:r>
              <a:rPr lang="en-US" sz="2000" dirty="0" smtClean="0"/>
              <a:t>Construction</a:t>
            </a:r>
          </a:p>
          <a:p>
            <a:endParaRPr lang="en-US" sz="2000" dirty="0"/>
          </a:p>
          <a:p>
            <a:r>
              <a:rPr lang="en-US" sz="2000" dirty="0" smtClean="0"/>
              <a:t>Light marine</a:t>
            </a:r>
          </a:p>
          <a:p>
            <a:endParaRPr lang="en-US" sz="2000" dirty="0"/>
          </a:p>
          <a:p>
            <a:r>
              <a:rPr lang="en-US" sz="2000" dirty="0" smtClean="0"/>
              <a:t>Regular use diesel generators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DFS Plus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Commercial-grade water absorber, formulated for the fuel storage market.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Absorbs water and locks it into phase with the fuel.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Works in both gasoline (ethanol) and diesel.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1855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Market Potentials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Any place adversely affected by water buildup in stored fuel</a:t>
            </a:r>
          </a:p>
          <a:p>
            <a:r>
              <a:rPr lang="en-US" sz="2000" dirty="0" smtClean="0"/>
              <a:t>Diesel generators</a:t>
            </a:r>
          </a:p>
          <a:p>
            <a:r>
              <a:rPr lang="en-US" sz="2000" dirty="0" smtClean="0"/>
              <a:t>Fuel distributors</a:t>
            </a:r>
          </a:p>
          <a:p>
            <a:r>
              <a:rPr lang="en-US" sz="2000" dirty="0" smtClean="0"/>
              <a:t>Fleets</a:t>
            </a:r>
          </a:p>
          <a:p>
            <a:r>
              <a:rPr lang="en-US" sz="2000" dirty="0" smtClean="0"/>
              <a:t>Marine environments</a:t>
            </a:r>
          </a:p>
          <a:p>
            <a:r>
              <a:rPr lang="en-US" sz="2000" dirty="0" smtClean="0"/>
              <a:t>Pair with </a:t>
            </a:r>
            <a:r>
              <a:rPr lang="en-US" sz="2000" dirty="0" err="1" smtClean="0"/>
              <a:t>Bellicide</a:t>
            </a:r>
            <a:r>
              <a:rPr lang="en-US" sz="2000" dirty="0" smtClean="0"/>
              <a:t> and Dee-</a:t>
            </a:r>
            <a:r>
              <a:rPr lang="en-US" sz="2000" dirty="0" err="1" smtClean="0"/>
              <a:t>Zol</a:t>
            </a:r>
            <a:r>
              <a:rPr lang="en-US" sz="2000" dirty="0" smtClean="0"/>
              <a:t> Life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53939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Registration of Fuel Additives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971550"/>
            <a:ext cx="4670507" cy="360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How do I know it’s safe?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EPA registration requirement for fuel additives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“Substantially chemically similar”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Things you are and are not allowed to put into fuel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28750"/>
            <a:ext cx="3481649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9908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We’ll Cover Today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4441907" cy="3947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Problems and concerns for diesel users</a:t>
            </a:r>
          </a:p>
          <a:p>
            <a:endParaRPr lang="en-US" sz="2000" dirty="0" smtClean="0"/>
          </a:p>
          <a:p>
            <a:r>
              <a:rPr lang="en-US" sz="2000" dirty="0" smtClean="0"/>
              <a:t>Markets for diesel additives</a:t>
            </a:r>
          </a:p>
          <a:p>
            <a:endParaRPr lang="en-US" sz="2000" dirty="0" smtClean="0"/>
          </a:p>
          <a:p>
            <a:r>
              <a:rPr lang="en-US" sz="2000" dirty="0" smtClean="0"/>
              <a:t>Bell Performance multifunction diesel solutions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46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Issues Facing Diesel Users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Mileage</a:t>
            </a:r>
          </a:p>
          <a:p>
            <a:r>
              <a:rPr lang="en-US" sz="2000" dirty="0" smtClean="0"/>
              <a:t>Emissions (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Recent History of Diesel Changes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Increased cracking of distillate fuels like #2 diesel</a:t>
            </a:r>
          </a:p>
          <a:p>
            <a:endParaRPr lang="en-US" sz="2000" dirty="0"/>
          </a:p>
          <a:p>
            <a:r>
              <a:rPr lang="en-US" sz="2000" dirty="0" smtClean="0"/>
              <a:t>Removal of sulfur from diesel for environmental benefits</a:t>
            </a:r>
          </a:p>
          <a:p>
            <a:pPr lvl="1"/>
            <a:r>
              <a:rPr lang="en-US" sz="1800" dirty="0" smtClean="0"/>
              <a:t>Lubricity problems</a:t>
            </a:r>
          </a:p>
          <a:p>
            <a:pPr lvl="1"/>
            <a:r>
              <a:rPr lang="en-US" sz="1800" dirty="0" smtClean="0"/>
              <a:t>Cold flow</a:t>
            </a:r>
          </a:p>
          <a:p>
            <a:pPr lvl="1"/>
            <a:r>
              <a:rPr lang="en-US" sz="1800" dirty="0" smtClean="0"/>
              <a:t>Susceptibility to microbes</a:t>
            </a:r>
          </a:p>
          <a:p>
            <a:endParaRPr lang="en-US" sz="2000" dirty="0"/>
          </a:p>
          <a:p>
            <a:r>
              <a:rPr lang="en-US" sz="2000" dirty="0" smtClean="0"/>
              <a:t>DPF and DEF systems</a:t>
            </a:r>
          </a:p>
          <a:p>
            <a:endParaRPr lang="en-US" sz="2000" dirty="0"/>
          </a:p>
          <a:p>
            <a:r>
              <a:rPr lang="en-US" sz="2000" dirty="0" smtClean="0"/>
              <a:t>Biodiesel</a:t>
            </a:r>
          </a:p>
        </p:txBody>
      </p:sp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Problems and Concerns for Diesel Users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Deposits in diesel engines</a:t>
            </a:r>
          </a:p>
          <a:p>
            <a:pPr lvl="1"/>
            <a:r>
              <a:rPr lang="en-US" sz="1800" dirty="0" smtClean="0"/>
              <a:t>No detergent requirements</a:t>
            </a:r>
          </a:p>
          <a:p>
            <a:pPr lvl="1"/>
            <a:r>
              <a:rPr lang="en-US" sz="1800" dirty="0" smtClean="0"/>
              <a:t>Diesel injector deposits &amp; mileage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Excessive emissions</a:t>
            </a:r>
          </a:p>
          <a:p>
            <a:pPr lvl="1"/>
            <a:r>
              <a:rPr lang="en-US" sz="1800" dirty="0" smtClean="0"/>
              <a:t>Incomplete combustion</a:t>
            </a:r>
          </a:p>
          <a:p>
            <a:pPr lvl="1"/>
            <a:r>
              <a:rPr lang="en-US" sz="1800" dirty="0" smtClean="0"/>
              <a:t>DPF service intervals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Water in stored diesel</a:t>
            </a:r>
          </a:p>
          <a:p>
            <a:pPr lvl="1"/>
            <a:r>
              <a:rPr lang="en-US" sz="1800" dirty="0" smtClean="0"/>
              <a:t>Diesel injectors don’t like water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Problems &amp; Concerns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480507" cy="39471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Microbes &amp; Stability</a:t>
            </a:r>
          </a:p>
          <a:p>
            <a:endParaRPr lang="en-US" sz="2000" dirty="0"/>
          </a:p>
          <a:p>
            <a:r>
              <a:rPr lang="en-US" sz="2000" dirty="0" smtClean="0"/>
              <a:t>Lubricity</a:t>
            </a:r>
          </a:p>
          <a:p>
            <a:pPr lvl="1"/>
            <a:r>
              <a:rPr lang="en-US" sz="1800" dirty="0" smtClean="0"/>
              <a:t>Not so much a problem with biodiesel mixing</a:t>
            </a:r>
          </a:p>
          <a:p>
            <a:endParaRPr lang="en-US" sz="2000" dirty="0"/>
          </a:p>
          <a:p>
            <a:r>
              <a:rPr lang="en-US" sz="2000" dirty="0" err="1" smtClean="0"/>
              <a:t>Cetane</a:t>
            </a:r>
            <a:endParaRPr lang="en-US" sz="2000" dirty="0" smtClean="0"/>
          </a:p>
          <a:p>
            <a:pPr lvl="1"/>
            <a:r>
              <a:rPr lang="en-US" sz="1800" dirty="0" smtClean="0"/>
              <a:t>Inadequate </a:t>
            </a:r>
            <a:r>
              <a:rPr lang="en-US" sz="1800" dirty="0" err="1" smtClean="0"/>
              <a:t>cetane</a:t>
            </a:r>
            <a:r>
              <a:rPr lang="en-US" sz="1800" dirty="0" smtClean="0"/>
              <a:t> rating related to a host of problems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57150" indent="0" algn="ctr">
              <a:buNone/>
            </a:pPr>
            <a:r>
              <a:rPr lang="en-US" sz="2800" b="1" i="1" dirty="0" smtClean="0"/>
              <a:t>The goal is to reduce operational costs &amp; extend equipment life.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Dee-</a:t>
            </a:r>
            <a:r>
              <a:rPr lang="en-US" sz="2400" dirty="0" err="1" smtClean="0"/>
              <a:t>Zol</a:t>
            </a:r>
            <a:r>
              <a:rPr lang="en-US" sz="2400" dirty="0" smtClean="0"/>
              <a:t> Multifunction Fuel Treatment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5203907" cy="394716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Combustion improver</a:t>
            </a:r>
          </a:p>
          <a:p>
            <a:r>
              <a:rPr lang="en-US" sz="2000" dirty="0" smtClean="0"/>
              <a:t>Detergency</a:t>
            </a:r>
          </a:p>
          <a:p>
            <a:r>
              <a:rPr lang="en-US" sz="2000" dirty="0" err="1" smtClean="0"/>
              <a:t>Cetane</a:t>
            </a:r>
            <a:r>
              <a:rPr lang="en-US" sz="2000" dirty="0" smtClean="0"/>
              <a:t> Improver</a:t>
            </a:r>
          </a:p>
          <a:p>
            <a:r>
              <a:rPr lang="en-US" sz="2000" dirty="0" smtClean="0"/>
              <a:t>Lubricity Improver</a:t>
            </a:r>
          </a:p>
          <a:p>
            <a:r>
              <a:rPr lang="en-US" sz="2000" dirty="0" smtClean="0"/>
              <a:t>Stabilizer &amp; dispersant</a:t>
            </a:r>
          </a:p>
          <a:p>
            <a:r>
              <a:rPr lang="en-US" sz="2000" dirty="0" smtClean="0"/>
              <a:t>Water control (emulsification)</a:t>
            </a:r>
          </a:p>
          <a:p>
            <a:r>
              <a:rPr lang="en-US" sz="2000" dirty="0" smtClean="0"/>
              <a:t>Cold flow (in Dee-</a:t>
            </a:r>
            <a:r>
              <a:rPr lang="en-US" sz="2000" dirty="0" err="1" smtClean="0"/>
              <a:t>Zol</a:t>
            </a:r>
            <a:r>
              <a:rPr lang="en-US" sz="2000" dirty="0" smtClean="0"/>
              <a:t> Plus)</a:t>
            </a:r>
            <a:endParaRPr lang="en-US" sz="2000" dirty="0" smtClean="0"/>
          </a:p>
          <a:p>
            <a:r>
              <a:rPr lang="en-US" sz="2000" dirty="0" smtClean="0"/>
              <a:t>Concentrated formula 1:1280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43025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35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Combustion Improver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Organic combustion improver </a:t>
            </a:r>
          </a:p>
          <a:p>
            <a:endParaRPr lang="en-US" sz="2000" dirty="0"/>
          </a:p>
          <a:p>
            <a:r>
              <a:rPr lang="en-US" sz="2000" dirty="0" smtClean="0"/>
              <a:t>Prevent pre-oxidation reactions in combustion chamber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613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Detergency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lnSpc>
                <a:spcPct val="80000"/>
              </a:lnSpc>
              <a:buNone/>
            </a:pPr>
            <a:endParaRPr lang="en-GB" sz="1800" dirty="0" smtClean="0"/>
          </a:p>
          <a:p>
            <a:pPr marL="57150" indent="0">
              <a:lnSpc>
                <a:spcPct val="80000"/>
              </a:lnSpc>
              <a:buNone/>
            </a:pPr>
            <a:r>
              <a:rPr lang="en-US" sz="1800" dirty="0"/>
              <a:t>Modern fuel injection technologies are designed to facilitate compliance with ever more stringent emission </a:t>
            </a:r>
            <a:r>
              <a:rPr lang="en-US" sz="1800" dirty="0" smtClean="0"/>
              <a:t>targets</a:t>
            </a:r>
          </a:p>
          <a:p>
            <a:pPr marL="57150" indent="0">
              <a:lnSpc>
                <a:spcPct val="80000"/>
              </a:lnSpc>
              <a:buNone/>
            </a:pPr>
            <a:endParaRPr lang="en-US" sz="1800" dirty="0"/>
          </a:p>
          <a:p>
            <a:pPr marL="57150" indent="0">
              <a:lnSpc>
                <a:spcPct val="80000"/>
              </a:lnSpc>
              <a:buNone/>
            </a:pPr>
            <a:r>
              <a:rPr lang="en-US" sz="1800" dirty="0" smtClean="0"/>
              <a:t>Greatly </a:t>
            </a:r>
            <a:r>
              <a:rPr lang="en-US" sz="1800" dirty="0"/>
              <a:t>increased pressures (2000 Bar !!!) are required to generate adequate fuel flow through reduced dimension labyrinth.</a:t>
            </a:r>
          </a:p>
          <a:p>
            <a:pPr marL="57150" indent="0">
              <a:lnSpc>
                <a:spcPct val="80000"/>
              </a:lnSpc>
              <a:buNone/>
            </a:pPr>
            <a:endParaRPr lang="en-GB" sz="1800" dirty="0" smtClean="0"/>
          </a:p>
          <a:p>
            <a:pPr indent="-285750">
              <a:lnSpc>
                <a:spcPct val="80000"/>
              </a:lnSpc>
            </a:pPr>
            <a:r>
              <a:rPr lang="en-GB" sz="1800" dirty="0" smtClean="0"/>
              <a:t>Prevents </a:t>
            </a:r>
            <a:r>
              <a:rPr lang="en-GB" sz="1800" dirty="0"/>
              <a:t>formation of, and removes existing, deposits (coking) caused by fuel decomposition</a:t>
            </a:r>
          </a:p>
          <a:p>
            <a:pPr indent="-285750">
              <a:lnSpc>
                <a:spcPct val="80000"/>
              </a:lnSpc>
            </a:pPr>
            <a:r>
              <a:rPr lang="en-GB" sz="1800" dirty="0"/>
              <a:t>Results in optimal fuel spray pattern being maintained (as demonstrated in the Cummins L-10 IDT and numerous other engine depositing tests).</a:t>
            </a:r>
            <a:endParaRPr lang="en-US" sz="1800" dirty="0"/>
          </a:p>
          <a:p>
            <a:pPr indent="-285750">
              <a:lnSpc>
                <a:spcPct val="80000"/>
              </a:lnSpc>
            </a:pPr>
            <a:r>
              <a:rPr lang="en-US" sz="1800" dirty="0"/>
              <a:t>Disperses particulate into submicron packet's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6130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12204</TotalTime>
  <Words>709</Words>
  <Application>Microsoft Office PowerPoint</Application>
  <PresentationFormat>On-screen Show (16:9)</PresentationFormat>
  <Paragraphs>174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BELL_PERFORMANCE_ppt template_v1_0827</vt:lpstr>
      <vt:lpstr>Diesel Fuel Treatments</vt:lpstr>
      <vt:lpstr>What We’ll Cover Today</vt:lpstr>
      <vt:lpstr>Issues Facing Diesel Users</vt:lpstr>
      <vt:lpstr>Recent History of Diesel Changes</vt:lpstr>
      <vt:lpstr>Problems and Concerns for Diesel Users</vt:lpstr>
      <vt:lpstr>Problems &amp; Concerns</vt:lpstr>
      <vt:lpstr>Dee-Zol Multifunction Fuel Treatment</vt:lpstr>
      <vt:lpstr>Combustion Improver</vt:lpstr>
      <vt:lpstr>Detergency</vt:lpstr>
      <vt:lpstr>Detergency Benefits</vt:lpstr>
      <vt:lpstr>Cetane Improver</vt:lpstr>
      <vt:lpstr>Lubricity Improver</vt:lpstr>
      <vt:lpstr>Stabilizer &amp; dispersant</vt:lpstr>
      <vt:lpstr>Water Control</vt:lpstr>
      <vt:lpstr>A little bit about treat rate</vt:lpstr>
      <vt:lpstr>Opportunities and Markets in the Diesel Sector</vt:lpstr>
      <vt:lpstr>DFS Plus</vt:lpstr>
      <vt:lpstr>Market Potentials</vt:lpstr>
      <vt:lpstr>Registration of Fuel Additives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523</cp:revision>
  <dcterms:created xsi:type="dcterms:W3CDTF">2011-10-21T15:56:02Z</dcterms:created>
  <dcterms:modified xsi:type="dcterms:W3CDTF">2015-01-29T06:00:50Z</dcterms:modified>
</cp:coreProperties>
</file>