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1"/>
  </p:notesMasterIdLst>
  <p:sldIdLst>
    <p:sldId id="256" r:id="rId2"/>
    <p:sldId id="376" r:id="rId3"/>
    <p:sldId id="416" r:id="rId4"/>
    <p:sldId id="490" r:id="rId5"/>
    <p:sldId id="418" r:id="rId6"/>
    <p:sldId id="476" r:id="rId7"/>
    <p:sldId id="477" r:id="rId8"/>
    <p:sldId id="419" r:id="rId9"/>
    <p:sldId id="420" r:id="rId10"/>
    <p:sldId id="421" r:id="rId11"/>
    <p:sldId id="422" r:id="rId12"/>
    <p:sldId id="423" r:id="rId13"/>
    <p:sldId id="478" r:id="rId14"/>
    <p:sldId id="479" r:id="rId15"/>
    <p:sldId id="480" r:id="rId16"/>
    <p:sldId id="481" r:id="rId17"/>
    <p:sldId id="424" r:id="rId18"/>
    <p:sldId id="484" r:id="rId19"/>
    <p:sldId id="425" r:id="rId20"/>
    <p:sldId id="426" r:id="rId21"/>
    <p:sldId id="469" r:id="rId22"/>
    <p:sldId id="438" r:id="rId23"/>
    <p:sldId id="439" r:id="rId24"/>
    <p:sldId id="442" r:id="rId25"/>
    <p:sldId id="486" r:id="rId26"/>
    <p:sldId id="487" r:id="rId27"/>
    <p:sldId id="488" r:id="rId28"/>
    <p:sldId id="470" r:id="rId29"/>
    <p:sldId id="449" r:id="rId30"/>
    <p:sldId id="450" r:id="rId31"/>
    <p:sldId id="474" r:id="rId32"/>
    <p:sldId id="453" r:id="rId33"/>
    <p:sldId id="455" r:id="rId34"/>
    <p:sldId id="456" r:id="rId35"/>
    <p:sldId id="457" r:id="rId36"/>
    <p:sldId id="458" r:id="rId37"/>
    <p:sldId id="475" r:id="rId38"/>
    <p:sldId id="460" r:id="rId39"/>
    <p:sldId id="461" r:id="rId40"/>
    <p:sldId id="463" r:id="rId41"/>
    <p:sldId id="372" r:id="rId42"/>
    <p:sldId id="417" r:id="rId43"/>
    <p:sldId id="373" r:id="rId44"/>
    <p:sldId id="374" r:id="rId45"/>
    <p:sldId id="491" r:id="rId46"/>
    <p:sldId id="492" r:id="rId47"/>
    <p:sldId id="493" r:id="rId48"/>
    <p:sldId id="494" r:id="rId49"/>
    <p:sldId id="495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76"/>
            <p14:sldId id="416"/>
            <p14:sldId id="490"/>
            <p14:sldId id="418"/>
            <p14:sldId id="476"/>
            <p14:sldId id="477"/>
            <p14:sldId id="419"/>
            <p14:sldId id="420"/>
            <p14:sldId id="421"/>
            <p14:sldId id="422"/>
            <p14:sldId id="423"/>
            <p14:sldId id="478"/>
            <p14:sldId id="479"/>
            <p14:sldId id="480"/>
            <p14:sldId id="481"/>
            <p14:sldId id="424"/>
            <p14:sldId id="484"/>
            <p14:sldId id="425"/>
            <p14:sldId id="426"/>
            <p14:sldId id="469"/>
            <p14:sldId id="438"/>
            <p14:sldId id="439"/>
            <p14:sldId id="442"/>
            <p14:sldId id="486"/>
            <p14:sldId id="487"/>
            <p14:sldId id="488"/>
            <p14:sldId id="470"/>
            <p14:sldId id="449"/>
            <p14:sldId id="450"/>
            <p14:sldId id="474"/>
            <p14:sldId id="453"/>
            <p14:sldId id="455"/>
            <p14:sldId id="456"/>
            <p14:sldId id="457"/>
            <p14:sldId id="458"/>
            <p14:sldId id="475"/>
            <p14:sldId id="460"/>
            <p14:sldId id="461"/>
            <p14:sldId id="463"/>
            <p14:sldId id="372"/>
            <p14:sldId id="417"/>
            <p14:sldId id="373"/>
            <p14:sldId id="374"/>
            <p14:sldId id="491"/>
            <p14:sldId id="492"/>
            <p14:sldId id="493"/>
            <p14:sldId id="494"/>
            <p14:sldId id="495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82617" autoAdjust="0"/>
  </p:normalViewPr>
  <p:slideViewPr>
    <p:cSldViewPr>
      <p:cViewPr>
        <p:scale>
          <a:sx n="75" d="100"/>
          <a:sy n="75" d="100"/>
        </p:scale>
        <p:origin x="-141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CFPP Performance in #2 ULSD Fuels from the North East
(no No. 1 Blending)</a:t>
            </a:r>
          </a:p>
        </c:rich>
      </c:tx>
      <c:layout>
        <c:manualLayout>
          <c:xMode val="edge"/>
          <c:yMode val="edge"/>
          <c:x val="0.19311875693673697"/>
          <c:y val="2.28384991843393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142064372918979E-2"/>
          <c:y val="0.12398042414355628"/>
          <c:w val="0.75471698113207553"/>
          <c:h val="0.756933115823817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[1]Sheet1!$B$71</c:f>
              <c:strCache>
                <c:ptCount val="1"/>
                <c:pt idx="0">
                  <c:v>Refinery S1, Winter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4.0466645703467898E-2"/>
                  <c:y val="1.8990751694465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206698610821445E-4"/>
                  <c:y val="-8.5458848593208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[1]Sheet1!$B$9:$B$12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[1]Sheet1!$C$76:$C$79</c:f>
              <c:numCache>
                <c:formatCode>General</c:formatCode>
                <c:ptCount val="4"/>
                <c:pt idx="0">
                  <c:v>5</c:v>
                </c:pt>
                <c:pt idx="1">
                  <c:v>-14.8</c:v>
                </c:pt>
                <c:pt idx="2">
                  <c:v>-16.600000000000001</c:v>
                </c:pt>
                <c:pt idx="3">
                  <c:v>-20.2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[1]Sheet1!$A$4</c:f>
              <c:strCache>
                <c:ptCount val="1"/>
                <c:pt idx="0">
                  <c:v>Refinery C, Winter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1001368529980638E-2"/>
                  <c:y val="-2.7795488575090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75574055114983E-4"/>
                  <c:y val="-1.618058075969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398563323468045E-4"/>
                  <c:y val="-1.291793801907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958450395109308E-5"/>
                  <c:y val="-1.5984754018217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[1]Sheet1!$B$9:$B$13</c:f>
              <c:numCache>
                <c:formatCode>General</c:formatCode>
                <c:ptCount val="5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  <c:pt idx="4">
                  <c:v>400</c:v>
                </c:pt>
              </c:numCache>
            </c:numRef>
          </c:xVal>
          <c:yVal>
            <c:numRef>
              <c:f>[1]Sheet1!$C$9:$C$13</c:f>
              <c:numCache>
                <c:formatCode>General</c:formatCode>
                <c:ptCount val="5"/>
                <c:pt idx="0">
                  <c:v>10.4</c:v>
                </c:pt>
                <c:pt idx="1">
                  <c:v>8.6</c:v>
                </c:pt>
                <c:pt idx="2">
                  <c:v>8.6</c:v>
                </c:pt>
                <c:pt idx="3">
                  <c:v>6.8</c:v>
                </c:pt>
                <c:pt idx="4">
                  <c:v>6.8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[1]Sheet1!$A$21</c:f>
              <c:strCache>
                <c:ptCount val="1"/>
                <c:pt idx="0">
                  <c:v>Refinery B, Winter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elete val="1"/>
          </c:dLbls>
          <c:xVal>
            <c:numRef>
              <c:f>[1]Sheet1!$B$26:$B$29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[1]Sheet1!$C$26:$C$29</c:f>
              <c:numCache>
                <c:formatCode>General</c:formatCode>
                <c:ptCount val="4"/>
                <c:pt idx="0">
                  <c:v>10.4</c:v>
                </c:pt>
                <c:pt idx="1">
                  <c:v>-5.8</c:v>
                </c:pt>
                <c:pt idx="2">
                  <c:v>-7.6</c:v>
                </c:pt>
                <c:pt idx="3">
                  <c:v>-9.4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[1]Sheet1!$A$38</c:f>
              <c:strCache>
                <c:ptCount val="1"/>
                <c:pt idx="0">
                  <c:v>Harbor Fuel, Batch A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2072885177441444E-3"/>
                  <c:y val="1.6445846646499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75574055119084E-4"/>
                  <c:y val="-2.3945534128284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[1]Sheet1!$B$43:$B$47</c:f>
              <c:numCache>
                <c:formatCode>General</c:formatCode>
                <c:ptCount val="5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  <c:pt idx="4">
                  <c:v>400</c:v>
                </c:pt>
              </c:numCache>
            </c:numRef>
          </c:xVal>
          <c:yVal>
            <c:numRef>
              <c:f>[1]Sheet1!$C$43:$C$47</c:f>
              <c:numCache>
                <c:formatCode>General</c:formatCode>
                <c:ptCount val="5"/>
                <c:pt idx="0">
                  <c:v>8.6</c:v>
                </c:pt>
                <c:pt idx="1">
                  <c:v>5</c:v>
                </c:pt>
                <c:pt idx="2">
                  <c:v>3.2</c:v>
                </c:pt>
                <c:pt idx="3">
                  <c:v>-5.8</c:v>
                </c:pt>
                <c:pt idx="4">
                  <c:v>-9.4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[1]Sheet1!$A$55</c:f>
              <c:strCache>
                <c:ptCount val="1"/>
                <c:pt idx="0">
                  <c:v>Harbor Fuel, Batch B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[1]Sheet1!$B$60:$B$63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[1]Sheet1!$C$60:$C$63</c:f>
              <c:numCache>
                <c:formatCode>General</c:formatCode>
                <c:ptCount val="4"/>
                <c:pt idx="0">
                  <c:v>8.6</c:v>
                </c:pt>
                <c:pt idx="1">
                  <c:v>-13</c:v>
                </c:pt>
                <c:pt idx="2">
                  <c:v>-16.600000000000001</c:v>
                </c:pt>
                <c:pt idx="3">
                  <c:v>-20.2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[1]Sheet1!$D$87</c:f>
              <c:strCache>
                <c:ptCount val="1"/>
                <c:pt idx="0">
                  <c:v>Refinery S2, Winter</c:v>
                </c:pt>
              </c:strCache>
            </c:strRef>
          </c:tx>
          <c:spPr>
            <a:ln w="25400">
              <a:solidFill>
                <a:srgbClr val="333399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333399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8.7816127031215951E-3"/>
                  <c:y val="1.579332194707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[1]Sheet1!$B$92:$B$95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[1]Sheet1!$C$92:$C$95</c:f>
              <c:numCache>
                <c:formatCode>General</c:formatCode>
                <c:ptCount val="4"/>
                <c:pt idx="0">
                  <c:v>-0.4</c:v>
                </c:pt>
                <c:pt idx="1">
                  <c:v>-5.8</c:v>
                </c:pt>
                <c:pt idx="2">
                  <c:v>-22</c:v>
                </c:pt>
                <c:pt idx="3">
                  <c:v>-23.8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[1]Sheet1!$D$103</c:f>
              <c:strCache>
                <c:ptCount val="1"/>
                <c:pt idx="0">
                  <c:v>Refinery S3, Winter</c:v>
                </c:pt>
              </c:strCache>
            </c:strRef>
          </c:tx>
          <c:spPr>
            <a:ln w="25400">
              <a:solidFill>
                <a:srgbClr val="9933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dLbls>
            <c:delete val="1"/>
          </c:dLbls>
          <c:xVal>
            <c:numRef>
              <c:f>[1]Sheet1!$B$108:$B$111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[1]Sheet1!$C$108:$C$111</c:f>
              <c:numCache>
                <c:formatCode>General</c:formatCode>
                <c:ptCount val="4"/>
                <c:pt idx="0">
                  <c:v>10.4</c:v>
                </c:pt>
                <c:pt idx="1">
                  <c:v>5</c:v>
                </c:pt>
                <c:pt idx="2">
                  <c:v>5</c:v>
                </c:pt>
                <c:pt idx="3">
                  <c:v>3.2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4401920"/>
        <c:axId val="184404224"/>
      </c:scatterChart>
      <c:valAx>
        <c:axId val="184401920"/>
        <c:scaling>
          <c:orientation val="minMax"/>
          <c:max val="450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CFI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Treat Rate, [ppm vol.]</a:t>
                </a:r>
              </a:p>
            </c:rich>
          </c:tx>
          <c:layout>
            <c:manualLayout>
              <c:xMode val="edge"/>
              <c:yMode val="edge"/>
              <c:x val="0.34406215316315208"/>
              <c:y val="0.931484502446982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404224"/>
        <c:crosses val="autoZero"/>
        <c:crossBetween val="midCat"/>
      </c:valAx>
      <c:valAx>
        <c:axId val="184404224"/>
        <c:scaling>
          <c:orientation val="minMax"/>
          <c:min val="-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CFPP  [ºF]</a:t>
                </a:r>
              </a:p>
            </c:rich>
          </c:tx>
          <c:layout>
            <c:manualLayout>
              <c:xMode val="edge"/>
              <c:yMode val="edge"/>
              <c:x val="1.3318534961154272E-2"/>
              <c:y val="0.446982055464926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40192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85904550499489"/>
          <c:y val="0.12071778140293642"/>
          <c:w val="0.15649278579356282"/>
          <c:h val="0.763458401305057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CFPP Performance in #2 ULSD from Refinery S2, Winter</a:t>
            </a:r>
          </a:p>
        </c:rich>
      </c:tx>
      <c:layout>
        <c:manualLayout>
          <c:xMode val="edge"/>
          <c:yMode val="edge"/>
          <c:x val="0.19866814650388456"/>
          <c:y val="2.28384991843393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142064372918979E-2"/>
          <c:y val="0.12234910277324637"/>
          <c:w val="0.78912319644839102"/>
          <c:h val="0.771615008156607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[1]Sheet1!$A$10</c:f>
              <c:strCache>
                <c:ptCount val="1"/>
                <c:pt idx="0">
                  <c:v>w/CFI-275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0124673091149252E-3"/>
                  <c:y val="-2.8627330999465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871177731647766E-3"/>
                  <c:y val="-2.1267680543176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421276539086385E-3"/>
                  <c:y val="-2.202739687690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44647568347732E-2"/>
                  <c:y val="-2.7187013119593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[1]Sheet1!$B$92:$B$95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[1]Sheet1!$C$92:$C$95</c:f>
              <c:numCache>
                <c:formatCode>General</c:formatCode>
                <c:ptCount val="4"/>
                <c:pt idx="0">
                  <c:v>-0.4</c:v>
                </c:pt>
                <c:pt idx="1">
                  <c:v>-5.8</c:v>
                </c:pt>
                <c:pt idx="2">
                  <c:v>-22</c:v>
                </c:pt>
                <c:pt idx="3">
                  <c:v>-23.8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[1]Sheet1!$E$122</c:f>
              <c:strCache>
                <c:ptCount val="1"/>
                <c:pt idx="0">
                  <c:v>50% 15MV1 Blend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4.140832980847586E-3"/>
                  <c:y val="-2.3318417474150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958428615913985E-3"/>
                  <c:y val="-3.1172132132419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39702544878246E-2"/>
                  <c:y val="-3.1172132132419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[1]Sheet1!$F$92:$F$95</c:f>
              <c:numCache>
                <c:formatCode>General</c:formatCode>
                <c:ptCount val="4"/>
                <c:pt idx="0">
                  <c:v>0</c:v>
                </c:pt>
                <c:pt idx="1">
                  <c:v>125</c:v>
                </c:pt>
                <c:pt idx="2">
                  <c:v>250</c:v>
                </c:pt>
                <c:pt idx="3">
                  <c:v>325</c:v>
                </c:pt>
              </c:numCache>
            </c:numRef>
          </c:xVal>
          <c:yVal>
            <c:numRef>
              <c:f>[1]Sheet1!$G$92:$G$95</c:f>
              <c:numCache>
                <c:formatCode>General</c:formatCode>
                <c:ptCount val="4"/>
                <c:pt idx="0">
                  <c:v>-13</c:v>
                </c:pt>
                <c:pt idx="1">
                  <c:v>-41.8</c:v>
                </c:pt>
                <c:pt idx="2">
                  <c:v>-50.8</c:v>
                </c:pt>
                <c:pt idx="3">
                  <c:v>-50.8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4224000"/>
        <c:axId val="184234368"/>
      </c:scatterChart>
      <c:valAx>
        <c:axId val="184224000"/>
        <c:scaling>
          <c:orientation val="minMax"/>
          <c:max val="45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CFI </a:t>
                </a:r>
                <a:r>
                  <a:rPr lang="en-US" dirty="0"/>
                  <a:t>Treat Rate, [ppm vol.]</a:t>
                </a:r>
              </a:p>
            </c:rich>
          </c:tx>
          <c:layout>
            <c:manualLayout>
              <c:xMode val="edge"/>
              <c:yMode val="edge"/>
              <c:x val="0.36071032186459506"/>
              <c:y val="0.944535073409461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34368"/>
        <c:crosses val="autoZero"/>
        <c:crossBetween val="midCat"/>
      </c:valAx>
      <c:valAx>
        <c:axId val="184234368"/>
        <c:scaling>
          <c:orientation val="minMax"/>
          <c:max val="15"/>
          <c:min val="-5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CFPP  [ºF]</a:t>
                </a:r>
              </a:p>
            </c:rich>
          </c:tx>
          <c:layout>
            <c:manualLayout>
              <c:xMode val="edge"/>
              <c:yMode val="edge"/>
              <c:x val="1.3318534961154272E-2"/>
              <c:y val="0.451876019575856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2400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71587125416249"/>
          <c:y val="0.45513866231647637"/>
          <c:w val="0.13762486126526083"/>
          <c:h val="0.1761827079934746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0.0705</cdr:x>
      <cdr:y>0.694</cdr:y>
    </cdr:from>
    <cdr:to>
      <cdr:x>0.82475</cdr:x>
      <cdr:y>0.69475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05033" y="4052145"/>
          <a:ext cx="6472992" cy="43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FF66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0.74325</cdr:x>
      <cdr:y>0.69475</cdr:y>
    </cdr:from>
    <cdr:to>
      <cdr:x>0.83225</cdr:x>
      <cdr:y>0.7295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78590" y="4056524"/>
          <a:ext cx="763800" cy="202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000" b="0" i="0" strike="noStrike">
              <a:solidFill>
                <a:srgbClr val="FF6600"/>
              </a:solidFill>
              <a:latin typeface="Arial"/>
              <a:cs typeface="Arial"/>
            </a:rPr>
            <a:t>-15ºF</a:t>
          </a:r>
        </a:p>
      </cdr:txBody>
    </cdr:sp>
  </cdr:relSizeAnchor>
  <cdr:relSizeAnchor xmlns:cdr="http://schemas.openxmlformats.org/drawingml/2006/chartDrawing">
    <cdr:from>
      <cdr:x>0.0705</cdr:x>
      <cdr:y>0.57675</cdr:y>
    </cdr:from>
    <cdr:to>
      <cdr:x>0.8325</cdr:x>
      <cdr:y>0.5775</cdr:y>
    </cdr:to>
    <cdr:sp macro="" textlink="">
      <cdr:nvSpPr>
        <cdr:cNvPr id="102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05033" y="3367542"/>
          <a:ext cx="6539503" cy="437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66FF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0.76275</cdr:x>
      <cdr:y>0.54725</cdr:y>
    </cdr:from>
    <cdr:to>
      <cdr:x>0.83225</cdr:x>
      <cdr:y>0.5925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45940" y="3195297"/>
          <a:ext cx="596450" cy="264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000" b="0" i="0" strike="noStrike">
              <a:solidFill>
                <a:srgbClr val="3366FF"/>
              </a:solidFill>
              <a:latin typeface="Arial"/>
              <a:cs typeface="Arial"/>
            </a:rPr>
            <a:t>-9ºF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0.07225</cdr:x>
      <cdr:y>0.4505</cdr:y>
    </cdr:from>
    <cdr:to>
      <cdr:x>0.86275</cdr:x>
      <cdr:y>0.4505</cdr:y>
    </cdr:to>
    <cdr:sp macro="" textlink="">
      <cdr:nvSpPr>
        <cdr:cNvPr id="10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20051" y="2630391"/>
          <a:ext cx="678409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FF66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0.773</cdr:x>
      <cdr:y>0.41575</cdr:y>
    </cdr:from>
    <cdr:to>
      <cdr:x>0.86375</cdr:x>
      <cdr:y>0.45125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3905" y="2427491"/>
          <a:ext cx="778819" cy="207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000" b="0" i="0" strike="noStrike">
              <a:solidFill>
                <a:srgbClr val="FF6600"/>
              </a:solidFill>
              <a:latin typeface="Arial"/>
              <a:cs typeface="Arial"/>
            </a:rPr>
            <a:t>-15ºF</a:t>
          </a:r>
        </a:p>
      </cdr:txBody>
    </cdr:sp>
  </cdr:relSizeAnchor>
  <cdr:relSizeAnchor xmlns:cdr="http://schemas.openxmlformats.org/drawingml/2006/chartDrawing">
    <cdr:from>
      <cdr:x>0.07225</cdr:x>
      <cdr:y>0.387</cdr:y>
    </cdr:from>
    <cdr:to>
      <cdr:x>0.86275</cdr:x>
      <cdr:y>0.387</cdr:y>
    </cdr:to>
    <cdr:sp macro="" textlink="">
      <cdr:nvSpPr>
        <cdr:cNvPr id="1027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20051" y="2259625"/>
          <a:ext cx="678409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3366FF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0.7935</cdr:x>
      <cdr:y>0.3415</cdr:y>
    </cdr:from>
    <cdr:to>
      <cdr:x>0.86225</cdr:x>
      <cdr:y>0.388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9837" y="1993959"/>
          <a:ext cx="590014" cy="2715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000" b="0" i="0" strike="noStrike">
              <a:solidFill>
                <a:srgbClr val="3366FF"/>
              </a:solidFill>
              <a:latin typeface="Arial"/>
              <a:cs typeface="Arial"/>
            </a:rPr>
            <a:t>-9ºF</a:t>
          </a:r>
        </a:p>
      </cdr:txBody>
    </cdr:sp>
  </cdr:relSizeAnchor>
  <cdr:relSizeAnchor xmlns:cdr="http://schemas.openxmlformats.org/drawingml/2006/chartDrawing">
    <cdr:from>
      <cdr:x>0.08575</cdr:x>
      <cdr:y>0.7915</cdr:y>
    </cdr:from>
    <cdr:to>
      <cdr:x>0.3215</cdr:x>
      <cdr:y>0.88475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909" y="4621430"/>
          <a:ext cx="2023212" cy="544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Date Drawn:  10/19/06</a:t>
          </a:r>
        </a:p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Cloud Point:  -0.4ºF</a:t>
          </a:r>
        </a:p>
        <a:p xmlns:a="http://schemas.openxmlformats.org/drawingml/2006/main">
          <a:pPr algn="l" rtl="1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Sulfur:  1.4 ppm</a:t>
          </a:r>
        </a:p>
      </cdr:txBody>
    </cdr:sp>
  </cdr:relSizeAnchor>
  <cdr:relSizeAnchor xmlns:cdr="http://schemas.openxmlformats.org/drawingml/2006/chartDrawing">
    <cdr:from>
      <cdr:x>0.60725</cdr:x>
      <cdr:y>0.7135</cdr:y>
    </cdr:from>
    <cdr:to>
      <cdr:x>0.86275</cdr:x>
      <cdr:y>0.896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1435" y="4166002"/>
          <a:ext cx="2192707" cy="1065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000" b="1" i="0" strike="noStrike">
              <a:solidFill>
                <a:srgbClr val="969696"/>
              </a:solidFill>
              <a:latin typeface="Arial"/>
              <a:cs typeface="Arial"/>
            </a:rPr>
            <a:t>15MV1</a:t>
          </a:r>
        </a:p>
        <a:p xmlns:a="http://schemas.openxmlformats.org/drawingml/2006/main">
          <a:pPr algn="r" rtl="1">
            <a:defRPr sz="1000"/>
          </a:pPr>
          <a:endParaRPr lang="en-US" sz="1000" b="1" i="0" strike="noStrike">
            <a:solidFill>
              <a:srgbClr val="969696"/>
            </a:solidFill>
            <a:latin typeface="Arial"/>
            <a:cs typeface="Arial"/>
          </a:endParaRPr>
        </a:p>
        <a:p xmlns:a="http://schemas.openxmlformats.org/drawingml/2006/main">
          <a:pPr algn="r" rtl="1">
            <a:defRPr sz="1000"/>
          </a:pPr>
          <a:r>
            <a:rPr lang="en-US" sz="1000" b="1" i="0" strike="noStrike">
              <a:solidFill>
                <a:srgbClr val="969696"/>
              </a:solidFill>
              <a:latin typeface="Arial"/>
              <a:cs typeface="Arial"/>
            </a:rPr>
            <a:t>Cloud Point:  -56.2ºF</a:t>
          </a:r>
        </a:p>
        <a:p xmlns:a="http://schemas.openxmlformats.org/drawingml/2006/main">
          <a:pPr algn="r" rtl="1">
            <a:defRPr sz="1000"/>
          </a:pPr>
          <a:r>
            <a:rPr lang="en-US" sz="1000" b="1" i="0" strike="noStrike">
              <a:solidFill>
                <a:srgbClr val="969696"/>
              </a:solidFill>
              <a:latin typeface="Arial"/>
              <a:cs typeface="Arial"/>
            </a:rPr>
            <a:t>Sulfur: 4.2 ppm</a:t>
          </a:r>
        </a:p>
        <a:p xmlns:a="http://schemas.openxmlformats.org/drawingml/2006/main">
          <a:pPr algn="r" rtl="1">
            <a:defRPr sz="1000"/>
          </a:pPr>
          <a:r>
            <a:rPr lang="en-US" sz="1000" b="1" i="0" strike="noStrike">
              <a:solidFill>
                <a:srgbClr val="969696"/>
              </a:solidFill>
              <a:latin typeface="Arial"/>
              <a:cs typeface="Arial"/>
            </a:rPr>
            <a:t>Cloud Point of 50% Blend: -13ºF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overview of the basis for what we’re talking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shows how more wax comes out at colder temperatures as more sulfur was </a:t>
            </a:r>
            <a:r>
              <a:rPr lang="en-US" smtClean="0"/>
              <a:t>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won’t go into a lot of detail here. All you need to know is that looking at wax distributions for fuels can tell industry professions some hints about how it’s going to perform</a:t>
            </a:r>
            <a:r>
              <a:rPr lang="en-US" baseline="0" dirty="0" smtClean="0"/>
              <a:t> in the cold.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 HAVE TO GIVE AN EXAMPLE….</a:t>
            </a:r>
          </a:p>
          <a:p>
            <a:pPr marL="342900" indent="-342900" algn="l">
              <a:lnSpc>
                <a:spcPct val="90000"/>
              </a:lnSpc>
              <a:spcBef>
                <a:spcPct val="4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200" dirty="0" smtClean="0"/>
              <a:t>Normal distributions allow for an even precipitation of waxes, making them easiest to treat.</a:t>
            </a:r>
          </a:p>
          <a:p>
            <a:pPr marL="342900" indent="-342900" algn="l">
              <a:lnSpc>
                <a:spcPct val="90000"/>
              </a:lnSpc>
              <a:spcBef>
                <a:spcPct val="4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200" dirty="0" smtClean="0"/>
              <a:t>Narrow distributions result in a rapid precipitation of waxes and are very difficult to treat. </a:t>
            </a:r>
          </a:p>
          <a:p>
            <a:pPr marL="342900" indent="-342900" algn="l">
              <a:lnSpc>
                <a:spcPct val="90000"/>
              </a:lnSpc>
              <a:spcBef>
                <a:spcPct val="40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200" dirty="0" smtClean="0"/>
              <a:t>Heavy n-</a:t>
            </a:r>
            <a:r>
              <a:rPr lang="en-US" sz="1200" dirty="0" err="1" smtClean="0"/>
              <a:t>paraffins</a:t>
            </a:r>
            <a:r>
              <a:rPr lang="en-US" sz="1200" dirty="0" smtClean="0"/>
              <a:t> precipitate out at higher temperatures creating a competitive nucleation effect. These fuels tend to have a high final BP.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Kerosene is used to lower cloud point of fuel blends in</a:t>
            </a:r>
            <a:r>
              <a:rPr lang="en-US" baseline="0" dirty="0" smtClean="0"/>
              <a:t> extremely cold environments.</a:t>
            </a:r>
            <a:endParaRPr lang="en-US" dirty="0" smtClean="0"/>
          </a:p>
          <a:p>
            <a:r>
              <a:rPr lang="en-US" dirty="0" smtClean="0"/>
              <a:t>Used to be -50 or -55. Now closer to -35 or -40 cloud</a:t>
            </a:r>
            <a:r>
              <a:rPr lang="en-US" baseline="0" dirty="0" smtClean="0"/>
              <a:t>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7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on how amount of CFPP needed at higher temperatures goes up exponentially.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something you need to worry about, but you need to know that we’re on top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1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basic molecule.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through this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268C2-FFDE-4811-94B4-CCCE82B74839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45" y="4342536"/>
            <a:ext cx="5028510" cy="411464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C725A-823B-471F-A31D-411165C7ABE2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45" y="4342536"/>
            <a:ext cx="5028510" cy="411464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3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7E1F-8FFC-43C3-BC29-B8D95CB4B921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45" y="4342536"/>
            <a:ext cx="5028510" cy="411464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mix of different kinds of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4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 fuels like biodiesel which naturally</a:t>
            </a:r>
            <a:r>
              <a:rPr lang="en-US" baseline="0" dirty="0" smtClean="0"/>
              <a:t> is low sulfur.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Paraffins</a:t>
            </a:r>
            <a:r>
              <a:rPr lang="en-US" dirty="0" smtClean="0"/>
              <a:t> are the waxes that cause cold</a:t>
            </a:r>
            <a:r>
              <a:rPr lang="en-US" baseline="0" dirty="0" smtClean="0"/>
              <a:t> problems.</a:t>
            </a:r>
          </a:p>
          <a:p>
            <a:r>
              <a:rPr lang="en-US" baseline="0" dirty="0" smtClean="0"/>
              <a:t>They get chemically altered so they come out of solution easier in cold weather.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101F3-220A-4CBB-BB33-6AB5A8160A81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45" y="4342536"/>
            <a:ext cx="5028510" cy="411464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33FCD-A409-4A40-BD5D-DEBEC0C9511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45" y="4342536"/>
            <a:ext cx="5028510" cy="4114643"/>
          </a:xfrm>
        </p:spPr>
        <p:txBody>
          <a:bodyPr lIns="91424" tIns="45712" rIns="91424" bIns="45712"/>
          <a:lstStyle/>
          <a:p>
            <a:r>
              <a:rPr lang="en-US" altLang="en-US" dirty="0" smtClean="0"/>
              <a:t>Independent </a:t>
            </a:r>
            <a:r>
              <a:rPr lang="en-US" altLang="en-US" dirty="0"/>
              <a:t>crystallization dominates the onset of solids formation.</a:t>
            </a:r>
          </a:p>
          <a:p>
            <a:r>
              <a:rPr lang="en-US" altLang="en-US" dirty="0"/>
              <a:t>Crystallization nucleation is pure component driven phenomena Therefore cloud point largely follows freezing point depression theory as applied by independent crystallization of pure components.</a:t>
            </a:r>
          </a:p>
          <a:p>
            <a:r>
              <a:rPr lang="en-US" altLang="en-US" dirty="0"/>
              <a:t>This generates nucleation sites for similar compounds that may attach to the surface of forming solids</a:t>
            </a:r>
          </a:p>
          <a:p>
            <a:endParaRPr lang="en-US" altLang="en-US" dirty="0"/>
          </a:p>
          <a:p>
            <a:r>
              <a:rPr lang="en-US" altLang="en-US" dirty="0"/>
              <a:t>Independent crystallization creates cloud points and has single component driving forces. Solid solutions result in pour points and are driven by the total concentration of homologous species in solution. A different approach is required to manage both systems.</a:t>
            </a:r>
          </a:p>
          <a:p>
            <a:endParaRPr lang="en-US" altLang="en-US" dirty="0"/>
          </a:p>
          <a:p>
            <a:r>
              <a:rPr lang="en-US" altLang="en-US" dirty="0"/>
              <a:t>Even &amp; Odd n-</a:t>
            </a:r>
            <a:r>
              <a:rPr lang="en-US" altLang="en-US" dirty="0" err="1"/>
              <a:t>paraffins</a:t>
            </a:r>
            <a:r>
              <a:rPr lang="en-US" altLang="en-US" dirty="0"/>
              <a:t> have a different enthalpy of fusion. The net heat of crystallization is different. Even number n-</a:t>
            </a:r>
            <a:r>
              <a:rPr lang="en-US" altLang="en-US" dirty="0" err="1"/>
              <a:t>paraffins</a:t>
            </a:r>
            <a:r>
              <a:rPr lang="en-US" altLang="en-US" dirty="0"/>
              <a:t> form crystals  at higher temperatures.</a:t>
            </a:r>
          </a:p>
          <a:p>
            <a:r>
              <a:rPr lang="en-US" altLang="en-US" dirty="0"/>
              <a:t>Spread between carbon numbers cause a difference in precipitation. Non-linear mixing rules are inadequate. Ratio effects this difference between formation of solid solution vs. pure component crystals.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note that cloud/CFPP/pour properties can vary even from batch to batch.</a:t>
            </a:r>
          </a:p>
          <a:p>
            <a:r>
              <a:rPr lang="en-US" dirty="0" smtClean="0"/>
              <a:t>That’s because paraffin content is a natural</a:t>
            </a:r>
            <a:r>
              <a:rPr lang="en-US" baseline="0" dirty="0" smtClean="0"/>
              <a:t> property and you cannot control exactly how it is changed by refining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4BC-8693-4A4F-AD79-0361B613C3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11188" y="366713"/>
            <a:ext cx="7848600" cy="5834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168004"/>
            <a:ext cx="38481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68004"/>
            <a:ext cx="38481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188" y="2844404"/>
            <a:ext cx="3848100" cy="1563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1688" y="2844404"/>
            <a:ext cx="3848100" cy="1563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4927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4742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66713"/>
            <a:ext cx="7848600" cy="5834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68004"/>
            <a:ext cx="3848100" cy="32396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68004"/>
            <a:ext cx="38481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2844404"/>
            <a:ext cx="3848100" cy="15632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7254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68004"/>
            <a:ext cx="3848100" cy="3239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68004"/>
            <a:ext cx="3848100" cy="3239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90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7" r:id="rId13"/>
    <p:sldLayoutId id="2147483878" r:id="rId14"/>
    <p:sldLayoutId id="2147483879" r:id="rId15"/>
    <p:sldLayoutId id="2147483880" r:id="rId16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aral-forschung.de/forschung/homepage/kraftstoffe/dieselkraftstoffe/additive.Par.0006.img100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3.xls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Microsoft_Excel_97-2003_Worksheet4.xls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5.xls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resentations\MultiMedia\Gelled%20Fuel%20in%20Beaker.avi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aral-forschung.de/forschung/homepage/kraftstoffe/dieselkraftstoffe/additive.Par.0007.img100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aral-forschung.de/forschung/homepage/kraftstoffe/dieselkraftstoffe/additive.Par.0008.img100.jpg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Excel_97-2003_Worksheet6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video" Target="file:///C:\Presentations\MultiMedia\Lab%20Scene%20-%20H2O%20Pouring%20Into%20Petro%20Liquid.avi" TargetMode="External"/><Relationship Id="rId7" Type="http://schemas.openxmlformats.org/officeDocument/2006/relationships/image" Target="../media/image43.png"/><Relationship Id="rId2" Type="http://schemas.openxmlformats.org/officeDocument/2006/relationships/video" Target="file:///C:\Presentations\MultiMedia\Diesel%20Pumping%20into%20Saddle%20Tank.avi" TargetMode="Externa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Excel_97-2003_Worksheet7.xls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Flow </a:t>
            </a:r>
            <a:r>
              <a:rPr lang="en-US" dirty="0" smtClean="0"/>
              <a:t>Handling</a:t>
            </a:r>
            <a:r>
              <a:rPr lang="en-US" dirty="0" smtClean="0"/>
              <a:t> </a:t>
            </a:r>
            <a:r>
              <a:rPr lang="en-US" dirty="0" smtClean="0"/>
              <a:t>of Diesel Fuels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DIMENSION LOGISTICS – JANUARY 2015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 flipH="1">
            <a:off x="2133600" y="2137172"/>
            <a:ext cx="0" cy="1485900"/>
          </a:xfrm>
          <a:prstGeom prst="line">
            <a:avLst/>
          </a:prstGeom>
          <a:noFill/>
          <a:ln w="98425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 flipH="1">
            <a:off x="2133600" y="1451372"/>
            <a:ext cx="0" cy="914400"/>
          </a:xfrm>
          <a:prstGeom prst="line">
            <a:avLst/>
          </a:prstGeom>
          <a:noFill/>
          <a:ln w="98425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2133600" y="1565672"/>
            <a:ext cx="0" cy="1428750"/>
          </a:xfrm>
          <a:prstGeom prst="line">
            <a:avLst/>
          </a:prstGeom>
          <a:noFill/>
          <a:ln w="98425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810000" y="2666881"/>
            <a:ext cx="533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30213" y="188119"/>
            <a:ext cx="8304212" cy="40243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2000" b="1" spc="0" dirty="0" smtClean="0">
                <a:solidFill>
                  <a:schemeClr val="accent2">
                    <a:lumMod val="75000"/>
                  </a:schemeClr>
                </a:solidFill>
              </a:rPr>
              <a:t>Progression of Crystal Formation As Temperature Drops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Grizzly BT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559300" y="927498"/>
            <a:ext cx="107950" cy="125015"/>
          </a:xfrm>
          <a:custGeom>
            <a:avLst/>
            <a:gdLst>
              <a:gd name="T0" fmla="*/ 8 w 68"/>
              <a:gd name="T1" fmla="*/ 0 h 105"/>
              <a:gd name="T2" fmla="*/ 0 w 68"/>
              <a:gd name="T3" fmla="*/ 51 h 105"/>
              <a:gd name="T4" fmla="*/ 0 w 68"/>
              <a:gd name="T5" fmla="*/ 91 h 105"/>
              <a:gd name="T6" fmla="*/ 40 w 68"/>
              <a:gd name="T7" fmla="*/ 104 h 105"/>
              <a:gd name="T8" fmla="*/ 67 w 68"/>
              <a:gd name="T9" fmla="*/ 64 h 105"/>
              <a:gd name="T10" fmla="*/ 67 w 68"/>
              <a:gd name="T11" fmla="*/ 24 h 105"/>
              <a:gd name="T12" fmla="*/ 27 w 68"/>
              <a:gd name="T13" fmla="*/ 11 h 105"/>
              <a:gd name="T14" fmla="*/ 8 w 68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05">
                <a:moveTo>
                  <a:pt x="8" y="0"/>
                </a:moveTo>
                <a:lnTo>
                  <a:pt x="0" y="51"/>
                </a:lnTo>
                <a:lnTo>
                  <a:pt x="0" y="91"/>
                </a:lnTo>
                <a:lnTo>
                  <a:pt x="40" y="104"/>
                </a:lnTo>
                <a:lnTo>
                  <a:pt x="67" y="64"/>
                </a:lnTo>
                <a:lnTo>
                  <a:pt x="67" y="24"/>
                </a:lnTo>
                <a:lnTo>
                  <a:pt x="27" y="11"/>
                </a:lnTo>
                <a:lnTo>
                  <a:pt x="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5016500" y="870348"/>
            <a:ext cx="107950" cy="125015"/>
          </a:xfrm>
          <a:custGeom>
            <a:avLst/>
            <a:gdLst>
              <a:gd name="T0" fmla="*/ 8 w 68"/>
              <a:gd name="T1" fmla="*/ 0 h 105"/>
              <a:gd name="T2" fmla="*/ 0 w 68"/>
              <a:gd name="T3" fmla="*/ 51 h 105"/>
              <a:gd name="T4" fmla="*/ 0 w 68"/>
              <a:gd name="T5" fmla="*/ 91 h 105"/>
              <a:gd name="T6" fmla="*/ 40 w 68"/>
              <a:gd name="T7" fmla="*/ 104 h 105"/>
              <a:gd name="T8" fmla="*/ 67 w 68"/>
              <a:gd name="T9" fmla="*/ 64 h 105"/>
              <a:gd name="T10" fmla="*/ 67 w 68"/>
              <a:gd name="T11" fmla="*/ 24 h 105"/>
              <a:gd name="T12" fmla="*/ 27 w 68"/>
              <a:gd name="T13" fmla="*/ 11 h 105"/>
              <a:gd name="T14" fmla="*/ 8 w 68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05">
                <a:moveTo>
                  <a:pt x="8" y="0"/>
                </a:moveTo>
                <a:lnTo>
                  <a:pt x="0" y="51"/>
                </a:lnTo>
                <a:lnTo>
                  <a:pt x="0" y="91"/>
                </a:lnTo>
                <a:lnTo>
                  <a:pt x="40" y="104"/>
                </a:lnTo>
                <a:lnTo>
                  <a:pt x="67" y="64"/>
                </a:lnTo>
                <a:lnTo>
                  <a:pt x="67" y="24"/>
                </a:lnTo>
                <a:lnTo>
                  <a:pt x="27" y="11"/>
                </a:lnTo>
                <a:lnTo>
                  <a:pt x="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5245100" y="1041798"/>
            <a:ext cx="107950" cy="125015"/>
          </a:xfrm>
          <a:custGeom>
            <a:avLst/>
            <a:gdLst>
              <a:gd name="T0" fmla="*/ 8 w 68"/>
              <a:gd name="T1" fmla="*/ 0 h 105"/>
              <a:gd name="T2" fmla="*/ 0 w 68"/>
              <a:gd name="T3" fmla="*/ 51 h 105"/>
              <a:gd name="T4" fmla="*/ 0 w 68"/>
              <a:gd name="T5" fmla="*/ 91 h 105"/>
              <a:gd name="T6" fmla="*/ 40 w 68"/>
              <a:gd name="T7" fmla="*/ 104 h 105"/>
              <a:gd name="T8" fmla="*/ 67 w 68"/>
              <a:gd name="T9" fmla="*/ 64 h 105"/>
              <a:gd name="T10" fmla="*/ 67 w 68"/>
              <a:gd name="T11" fmla="*/ 24 h 105"/>
              <a:gd name="T12" fmla="*/ 27 w 68"/>
              <a:gd name="T13" fmla="*/ 11 h 105"/>
              <a:gd name="T14" fmla="*/ 8 w 68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05">
                <a:moveTo>
                  <a:pt x="8" y="0"/>
                </a:moveTo>
                <a:lnTo>
                  <a:pt x="0" y="51"/>
                </a:lnTo>
                <a:lnTo>
                  <a:pt x="0" y="91"/>
                </a:lnTo>
                <a:lnTo>
                  <a:pt x="40" y="104"/>
                </a:lnTo>
                <a:lnTo>
                  <a:pt x="67" y="64"/>
                </a:lnTo>
                <a:lnTo>
                  <a:pt x="67" y="24"/>
                </a:lnTo>
                <a:lnTo>
                  <a:pt x="27" y="11"/>
                </a:lnTo>
                <a:lnTo>
                  <a:pt x="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5549900" y="870348"/>
            <a:ext cx="107950" cy="125015"/>
          </a:xfrm>
          <a:custGeom>
            <a:avLst/>
            <a:gdLst>
              <a:gd name="T0" fmla="*/ 8 w 68"/>
              <a:gd name="T1" fmla="*/ 0 h 105"/>
              <a:gd name="T2" fmla="*/ 0 w 68"/>
              <a:gd name="T3" fmla="*/ 51 h 105"/>
              <a:gd name="T4" fmla="*/ 0 w 68"/>
              <a:gd name="T5" fmla="*/ 91 h 105"/>
              <a:gd name="T6" fmla="*/ 40 w 68"/>
              <a:gd name="T7" fmla="*/ 104 h 105"/>
              <a:gd name="T8" fmla="*/ 67 w 68"/>
              <a:gd name="T9" fmla="*/ 64 h 105"/>
              <a:gd name="T10" fmla="*/ 67 w 68"/>
              <a:gd name="T11" fmla="*/ 24 h 105"/>
              <a:gd name="T12" fmla="*/ 27 w 68"/>
              <a:gd name="T13" fmla="*/ 11 h 105"/>
              <a:gd name="T14" fmla="*/ 8 w 68"/>
              <a:gd name="T1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05">
                <a:moveTo>
                  <a:pt x="8" y="0"/>
                </a:moveTo>
                <a:lnTo>
                  <a:pt x="0" y="51"/>
                </a:lnTo>
                <a:lnTo>
                  <a:pt x="0" y="91"/>
                </a:lnTo>
                <a:lnTo>
                  <a:pt x="40" y="104"/>
                </a:lnTo>
                <a:lnTo>
                  <a:pt x="67" y="64"/>
                </a:lnTo>
                <a:lnTo>
                  <a:pt x="67" y="24"/>
                </a:lnTo>
                <a:lnTo>
                  <a:pt x="27" y="11"/>
                </a:lnTo>
                <a:lnTo>
                  <a:pt x="8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4876800" y="1156098"/>
            <a:ext cx="77788" cy="67865"/>
          </a:xfrm>
          <a:custGeom>
            <a:avLst/>
            <a:gdLst>
              <a:gd name="T0" fmla="*/ 6 w 49"/>
              <a:gd name="T1" fmla="*/ 0 h 57"/>
              <a:gd name="T2" fmla="*/ 0 w 49"/>
              <a:gd name="T3" fmla="*/ 27 h 57"/>
              <a:gd name="T4" fmla="*/ 0 w 49"/>
              <a:gd name="T5" fmla="*/ 49 h 57"/>
              <a:gd name="T6" fmla="*/ 29 w 49"/>
              <a:gd name="T7" fmla="*/ 56 h 57"/>
              <a:gd name="T8" fmla="*/ 48 w 49"/>
              <a:gd name="T9" fmla="*/ 34 h 57"/>
              <a:gd name="T10" fmla="*/ 48 w 49"/>
              <a:gd name="T11" fmla="*/ 13 h 57"/>
              <a:gd name="T12" fmla="*/ 19 w 49"/>
              <a:gd name="T13" fmla="*/ 6 h 57"/>
              <a:gd name="T14" fmla="*/ 6 w 49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57">
                <a:moveTo>
                  <a:pt x="6" y="0"/>
                </a:moveTo>
                <a:lnTo>
                  <a:pt x="0" y="27"/>
                </a:lnTo>
                <a:lnTo>
                  <a:pt x="0" y="49"/>
                </a:lnTo>
                <a:lnTo>
                  <a:pt x="29" y="56"/>
                </a:lnTo>
                <a:lnTo>
                  <a:pt x="48" y="34"/>
                </a:lnTo>
                <a:lnTo>
                  <a:pt x="48" y="13"/>
                </a:lnTo>
                <a:lnTo>
                  <a:pt x="19" y="6"/>
                </a:lnTo>
                <a:lnTo>
                  <a:pt x="6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 rot="18660000">
            <a:off x="4379913" y="1414860"/>
            <a:ext cx="219075" cy="2921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6629400" y="879873"/>
            <a:ext cx="198120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Nuclei formation</a:t>
            </a:r>
            <a:endParaRPr lang="en-US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6611641" y="1508522"/>
            <a:ext cx="213840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 dirty="0" smtClean="0">
                <a:solidFill>
                  <a:srgbClr val="FF0000"/>
                </a:solidFill>
              </a:rPr>
              <a:t>Visible crystals form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6581776" y="2194323"/>
            <a:ext cx="2596866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 dirty="0" smtClean="0">
                <a:solidFill>
                  <a:srgbClr val="FF0000"/>
                </a:solidFill>
              </a:rPr>
              <a:t>Crystals grow and begin</a:t>
            </a:r>
          </a:p>
          <a:p>
            <a:pPr eaLnBrk="0" hangingPunct="0"/>
            <a:r>
              <a:rPr lang="en-US" altLang="en-US" sz="1600" b="1" dirty="0" smtClean="0">
                <a:solidFill>
                  <a:srgbClr val="FF0000"/>
                </a:solidFill>
              </a:rPr>
              <a:t>to adhere to each other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6598941" y="3131704"/>
            <a:ext cx="2438400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Formation of Large crystals in the fuel that stick together. Liquid is trapped in honeycomb pockets.</a:t>
            </a: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2133600" y="1222773"/>
            <a:ext cx="0" cy="554831"/>
          </a:xfrm>
          <a:prstGeom prst="line">
            <a:avLst/>
          </a:prstGeom>
          <a:noFill/>
          <a:ln w="98425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990600" y="822723"/>
            <a:ext cx="177612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1">
                <a:solidFill>
                  <a:srgbClr val="FF0066"/>
                </a:solidFill>
                <a:latin typeface="Book Antiqua" pitchFamily="18" charset="0"/>
              </a:rPr>
              <a:t>TEMPERATURE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066800" y="1165623"/>
            <a:ext cx="8382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CC00CC"/>
                </a:solidFill>
                <a:latin typeface="Times New Roman" pitchFamily="18" charset="0"/>
              </a:rPr>
              <a:t> 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10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</a:p>
          <a:p>
            <a:pPr eaLnBrk="0" hangingPunct="0"/>
            <a:endParaRPr lang="en-US" altLang="en-US" sz="3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    0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</a:p>
          <a:p>
            <a:pPr eaLnBrk="0" hangingPunct="0"/>
            <a:endParaRPr lang="en-US" altLang="en-US" sz="3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 -10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</a:p>
          <a:p>
            <a:pPr eaLnBrk="0" hangingPunct="0"/>
            <a:endParaRPr lang="en-US" altLang="en-US" sz="30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en-US" sz="2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-20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itchFamily="18" charset="0"/>
              </a:rPr>
              <a:t>o</a:t>
            </a:r>
            <a:r>
              <a:rPr lang="en-US" altLang="en-US" sz="2000" b="1" dirty="0">
                <a:solidFill>
                  <a:srgbClr val="FF33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 rot="18660000">
            <a:off x="5065713" y="1529160"/>
            <a:ext cx="219075" cy="2921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365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 rot="18660000">
            <a:off x="4760913" y="1700610"/>
            <a:ext cx="219075" cy="2921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20399999" lon="20999999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 rot="18660000">
            <a:off x="5599113" y="1529160"/>
            <a:ext cx="219075" cy="2921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 rot="18660000">
            <a:off x="4119762" y="2195712"/>
            <a:ext cx="367903" cy="584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20399999" lon="20999999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 rot="18660000">
            <a:off x="5062935" y="2255838"/>
            <a:ext cx="383381" cy="6032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18900000" lon="20999999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 rot="18660000">
            <a:off x="5408812" y="2086174"/>
            <a:ext cx="367903" cy="584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PerspectiveFront">
              <a:rot lat="900000" lon="0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51227" name="Group 27"/>
          <p:cNvGrpSpPr>
            <a:grpSpLocks/>
          </p:cNvGrpSpPr>
          <p:nvPr/>
        </p:nvGrpSpPr>
        <p:grpSpPr bwMode="auto">
          <a:xfrm>
            <a:off x="4419600" y="3051572"/>
            <a:ext cx="1905000" cy="1085850"/>
            <a:chOff x="2640" y="3168"/>
            <a:chExt cx="1200" cy="912"/>
          </a:xfrm>
        </p:grpSpPr>
        <p:sp>
          <p:nvSpPr>
            <p:cNvPr id="51228" name="Rectangle 28"/>
            <p:cNvSpPr>
              <a:spLocks noChangeArrowheads="1"/>
            </p:cNvSpPr>
            <p:nvPr/>
          </p:nvSpPr>
          <p:spPr bwMode="auto">
            <a:xfrm rot="18660000">
              <a:off x="3366" y="3153"/>
              <a:ext cx="415" cy="44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legacyPerspectiveFront">
                <a:rot lat="16499998" lon="18600000" rev="0"/>
              </a:camera>
              <a:lightRig rig="legacyFlat2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254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29" name="Rectangle 29"/>
            <p:cNvSpPr>
              <a:spLocks noChangeArrowheads="1"/>
            </p:cNvSpPr>
            <p:nvPr/>
          </p:nvSpPr>
          <p:spPr bwMode="auto">
            <a:xfrm rot="18660000">
              <a:off x="2654" y="3278"/>
              <a:ext cx="415" cy="44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legacyPerspectiveTopLeft">
                <a:rot lat="18300000" lon="18000000" rev="0"/>
              </a:camera>
              <a:lightRig rig="legacyNormal3" dir="r"/>
            </a:scene3d>
            <a:sp3d extrusionH="430200" prstMaterial="legacyMetal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254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 rot="18660000">
              <a:off x="3144" y="3319"/>
              <a:ext cx="414" cy="4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PerspectiveFront">
                <a:rot lat="16800000" lon="18600000" rev="0"/>
              </a:camera>
              <a:lightRig rig="legacyFlat2" dir="t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254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 rot="18660000">
              <a:off x="2699" y="3650"/>
              <a:ext cx="415" cy="4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PerspectiveFront">
                <a:rot lat="17400000" lon="18600000" rev="0"/>
              </a:camera>
              <a:lightRig rig="legacyFlat2" dir="t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254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 rot="18660000">
              <a:off x="2922" y="3485"/>
              <a:ext cx="414" cy="4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PerspectiveFront">
                <a:rot lat="16800000" lon="18600000" rev="0"/>
              </a:camera>
              <a:lightRig rig="legacyFlat2" dir="t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254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1233" name="Rectangle 33"/>
            <p:cNvSpPr>
              <a:spLocks noChangeArrowheads="1"/>
            </p:cNvSpPr>
            <p:nvPr/>
          </p:nvSpPr>
          <p:spPr bwMode="auto">
            <a:xfrm rot="18660000">
              <a:off x="3411" y="3568"/>
              <a:ext cx="414" cy="4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PerspectiveFront">
                <a:rot lat="16800000" lon="18600000" rev="0"/>
              </a:camera>
              <a:lightRig rig="legacyFlat2" dir="t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w="254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51234" name="Rectangle 34"/>
          <p:cNvSpPr>
            <a:spLocks noChangeArrowheads="1"/>
          </p:cNvSpPr>
          <p:nvPr/>
        </p:nvSpPr>
        <p:spPr bwMode="auto">
          <a:xfrm rot="18660000">
            <a:off x="4220965" y="3745508"/>
            <a:ext cx="494109" cy="706438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scene3d>
            <a:camera prst="legacyPerspectiveFront">
              <a:rot lat="17400000" lon="18600000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982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3350"/>
            <a:ext cx="7848600" cy="300037"/>
          </a:xfrm>
        </p:spPr>
        <p:txBody>
          <a:bodyPr>
            <a:normAutofit fontScale="90000"/>
          </a:bodyPr>
          <a:lstStyle/>
          <a:p>
            <a:r>
              <a:rPr lang="en-US" altLang="en-US" sz="1800" b="1" spc="0" dirty="0">
                <a:solidFill>
                  <a:schemeClr val="accent2">
                    <a:lumMod val="75000"/>
                  </a:schemeClr>
                </a:solidFill>
              </a:rPr>
              <a:t>Wax Crystal Formation in an Untreated No. 2 Diesel Fuel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718101" y="895350"/>
            <a:ext cx="4572000" cy="2343150"/>
            <a:chOff x="240" y="1052"/>
            <a:chExt cx="5520" cy="3264"/>
          </a:xfrm>
        </p:grpSpPr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240" y="1052"/>
            <a:ext cx="5520" cy="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CorelPhotoPaint.Image.9" r:id="rId4" imgW="3027439" imgH="2020828" progId="CorelPhotoPaint.Image.9">
                    <p:embed/>
                  </p:oleObj>
                </mc:Choice>
                <mc:Fallback>
                  <p:oleObj name="CorelPhotoPaint.Image.9" r:id="rId4" imgW="3027439" imgH="2020828" progId="CorelPhotoPaint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052"/>
                          <a:ext cx="5520" cy="3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07763" dir="81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1776" y="2636"/>
              <a:ext cx="2352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2061" y="2201"/>
              <a:ext cx="1830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120 microns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53266" name="Picture 18"/>
          <p:cNvPicPr>
            <a:picLocks noGrp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952750"/>
            <a:ext cx="3032125" cy="156329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162563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666750"/>
            <a:ext cx="8763000" cy="606029"/>
          </a:xfrm>
        </p:spPr>
        <p:txBody>
          <a:bodyPr>
            <a:noAutofit/>
          </a:bodyPr>
          <a:lstStyle/>
          <a:p>
            <a:r>
              <a:rPr lang="en-US" altLang="en-US" sz="1600" b="0" spc="0" dirty="0" smtClean="0"/>
              <a:t>Caused by wax </a:t>
            </a:r>
            <a:r>
              <a:rPr lang="en-US" altLang="en-US" sz="1600" b="0" spc="0" dirty="0"/>
              <a:t>crystal formation that will plug filters and clog lines during cold </a:t>
            </a:r>
            <a:r>
              <a:rPr lang="en-US" altLang="en-US" sz="1600" b="0" spc="0" dirty="0" smtClean="0"/>
              <a:t>temps.</a:t>
            </a:r>
            <a:r>
              <a:rPr lang="en-US" altLang="en-US" sz="1600" b="0" spc="0" dirty="0" smtClean="0"/>
              <a:t/>
            </a:r>
            <a:br>
              <a:rPr lang="en-US" altLang="en-US" sz="1600" b="0" spc="0" dirty="0" smtClean="0"/>
            </a:br>
            <a:r>
              <a:rPr lang="en-US" altLang="en-US" sz="1600" b="0" spc="0" dirty="0" smtClean="0"/>
              <a:t>Icing </a:t>
            </a:r>
            <a:r>
              <a:rPr lang="en-US" altLang="en-US" sz="1600" b="0" spc="0" dirty="0"/>
              <a:t>of fuel filters followed by waxing, Icing of water </a:t>
            </a:r>
            <a:r>
              <a:rPr lang="en-US" altLang="en-US" sz="1600" b="0" spc="0" dirty="0" smtClean="0"/>
              <a:t>separators </a:t>
            </a:r>
            <a:endParaRPr lang="en-GB" altLang="en-US" sz="1600" b="0" spc="0" dirty="0"/>
          </a:p>
        </p:txBody>
      </p:sp>
      <p:pic>
        <p:nvPicPr>
          <p:cNvPr id="106499" name="Picture 3" descr="http://www.aral-forschung.de/forschung/homepage/kraftstoffe/dieselkraftstoffe/additive.Par.0006.img10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38895"/>
            <a:ext cx="8123237" cy="29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06425" y="1725216"/>
            <a:ext cx="489426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400">
                <a:solidFill>
                  <a:srgbClr val="004C61"/>
                </a:solidFill>
                <a:latin typeface="Verdana" pitchFamily="34" charset="0"/>
              </a:rPr>
              <a:t>n-Paraffins form crystals at lower temperatures          –  Filter plugging causes operability problems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990600" y="2436794"/>
            <a:ext cx="1662113" cy="4770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dirty="0">
                <a:solidFill>
                  <a:srgbClr val="004C61"/>
                </a:solidFill>
                <a:latin typeface="Verdana" pitchFamily="34" charset="0"/>
              </a:rPr>
              <a:t>Large paraffin crystals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en-US" sz="1000" dirty="0">
                <a:solidFill>
                  <a:srgbClr val="004C61"/>
                </a:solidFill>
                <a:latin typeface="Verdana" pitchFamily="34" charset="0"/>
              </a:rPr>
              <a:t>can block filter pores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257299" y="3472123"/>
            <a:ext cx="582613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 dirty="0">
                <a:solidFill>
                  <a:srgbClr val="004C61"/>
                </a:solidFill>
                <a:latin typeface="Verdana" pitchFamily="34" charset="0"/>
              </a:rPr>
              <a:t>Pump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930526" y="3472122"/>
            <a:ext cx="60642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000">
                <a:solidFill>
                  <a:srgbClr val="004C61"/>
                </a:solidFill>
                <a:latin typeface="Verdana" pitchFamily="34" charset="0"/>
              </a:rPr>
              <a:t>Filter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327900" y="3124201"/>
            <a:ext cx="141605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1400">
                <a:solidFill>
                  <a:srgbClr val="004C61"/>
                </a:solidFill>
                <a:latin typeface="Verdana" pitchFamily="34" charset="0"/>
              </a:rPr>
              <a:t>Heavy, large crystals sediment and agglomerate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28600" y="188118"/>
            <a:ext cx="8304212" cy="402431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spc="0" dirty="0" smtClean="0">
                <a:solidFill>
                  <a:schemeClr val="accent2">
                    <a:lumMod val="75000"/>
                  </a:schemeClr>
                </a:solidFill>
              </a:rPr>
              <a:t>Causation of cold weather operational problems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Grizzly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26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Desulfurization Impact On Wax Levels In Fuel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200" dirty="0" smtClean="0"/>
              <a:t>Changes in the processing of middle distillates to make ULSD resulted in chemical changes of base </a:t>
            </a:r>
            <a:r>
              <a:rPr lang="en-US" sz="2200" dirty="0" smtClean="0"/>
              <a:t>fuels and things like wax content.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200" dirty="0" smtClean="0"/>
              <a:t>The result? ULSD fuels didn’t respond as well to cold flow treatments.</a:t>
            </a:r>
          </a:p>
          <a:p>
            <a:pPr lvl="2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0357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08720" cy="462915"/>
          </a:xfrm>
        </p:spPr>
        <p:txBody>
          <a:bodyPr/>
          <a:lstStyle/>
          <a:p>
            <a:r>
              <a:rPr lang="en-US" dirty="0" smtClean="0"/>
              <a:t>Relative Increase in Precipitated Wax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3222707" cy="39471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Removal of sulfur caused two phenomenon seen here: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Higher wax content from ULSD</a:t>
            </a:r>
          </a:p>
          <a:p>
            <a:r>
              <a:rPr lang="en-US" sz="2000" dirty="0" smtClean="0"/>
              <a:t>Earlier more rapid precipitation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0965711"/>
              </p:ext>
            </p:extLst>
          </p:nvPr>
        </p:nvGraphicFramePr>
        <p:xfrm>
          <a:off x="1524000" y="514350"/>
          <a:ext cx="8686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Chart" r:id="rId4" imgW="7201047" imgH="3210039" progId="Excel.Chart.8">
                  <p:embed/>
                </p:oleObj>
              </mc:Choice>
              <mc:Fallback>
                <p:oleObj name="Chart" r:id="rId4" imgW="7201047" imgH="321003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4350"/>
                        <a:ext cx="86868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3166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mpact on the fuel’s wax distribution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4365707" cy="3760470"/>
          </a:xfrm>
        </p:spPr>
        <p:txBody>
          <a:bodyPr>
            <a:normAutofit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2000" dirty="0" smtClean="0"/>
              <a:t>Taking the sulfur out of diesel </a:t>
            </a:r>
            <a:r>
              <a:rPr lang="en-US" sz="2000" dirty="0" smtClean="0"/>
              <a:t>altered </a:t>
            </a:r>
            <a:r>
              <a:rPr lang="en-US" sz="2000" dirty="0" smtClean="0"/>
              <a:t>the distribution of wax in the diesel.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result? Diesel fuels that are harder to treat effectively for cold flow protection.</a:t>
            </a:r>
          </a:p>
          <a:p>
            <a:pPr marL="114300" indent="0">
              <a:lnSpc>
                <a:spcPct val="90000"/>
              </a:lnSpc>
              <a:spcAft>
                <a:spcPct val="10000"/>
              </a:spcAft>
              <a:buNone/>
            </a:pPr>
            <a:endParaRPr lang="en-US" sz="2000" dirty="0"/>
          </a:p>
          <a:p>
            <a:pPr marL="114300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000" dirty="0" smtClean="0"/>
              <a:t>Analysis of wax distribution in these fuels tell us some things.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73725" y="666750"/>
            <a:ext cx="3165475" cy="4006375"/>
            <a:chOff x="4986338" y="846138"/>
            <a:chExt cx="3894137" cy="5165725"/>
          </a:xfrm>
        </p:grpSpPr>
        <p:graphicFrame>
          <p:nvGraphicFramePr>
            <p:cNvPr id="5" name=" 4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4986338" y="846138"/>
            <a:ext cx="3894137" cy="269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2" name="Worksheet" r:id="rId4" imgW="9982200" imgH="6915302" progId="Excel.Sheet.8">
                    <p:embed/>
                  </p:oleObj>
                </mc:Choice>
                <mc:Fallback>
                  <p:oleObj name="Worksheet" r:id="rId4" imgW="9982200" imgH="691530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6338" y="846138"/>
                          <a:ext cx="3894137" cy="2697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 5"/>
            <p:cNvGraphicFramePr>
              <a:graphicFrameLocks noGrp="1" noChangeAspect="1"/>
            </p:cNvGraphicFramePr>
            <p:nvPr>
              <p:ph sz="quarter" idx="4294967295"/>
            </p:nvPr>
          </p:nvGraphicFramePr>
          <p:xfrm>
            <a:off x="5105400" y="3435350"/>
            <a:ext cx="3733800" cy="2576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3" name="Worksheet" r:id="rId6" imgW="9991649" imgH="6896100" progId="Excel.Sheet.8">
                    <p:embed/>
                  </p:oleObj>
                </mc:Choice>
                <mc:Fallback>
                  <p:oleObj name="Worksheet" r:id="rId6" imgW="9991649" imgH="68961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435350"/>
                          <a:ext cx="3733800" cy="2576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775450" y="3429000"/>
              <a:ext cx="939800" cy="2497138"/>
            </a:xfrm>
            <a:prstGeom prst="ellipse">
              <a:avLst/>
            </a:prstGeom>
            <a:noFill/>
            <a:ln w="349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645150" y="3429000"/>
              <a:ext cx="901700" cy="2565400"/>
            </a:xfrm>
            <a:prstGeom prst="ellipse">
              <a:avLst/>
            </a:prstGeom>
            <a:noFill/>
            <a:ln w="349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15593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Paraffin Ratio / Wax Distribution in Diesel Fuels</a:t>
            </a:r>
            <a:endParaRPr lang="en-US" sz="2400" dirty="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452659" y="2923828"/>
            <a:ext cx="830037" cy="147726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010452" y="1894927"/>
            <a:ext cx="827567" cy="66328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1" y="605785"/>
            <a:ext cx="8677273" cy="4009831"/>
            <a:chOff x="228601" y="681986"/>
            <a:chExt cx="8677273" cy="4009831"/>
          </a:xfrm>
        </p:grpSpPr>
        <p:graphicFrame>
          <p:nvGraphicFramePr>
            <p:cNvPr id="5" name=" 4"/>
            <p:cNvGraphicFramePr>
              <a:graphicFrameLocks noGrp="1" noChangeAspect="1"/>
            </p:cNvGraphicFramePr>
            <p:nvPr>
              <p:ph sz="half" idx="4294967295"/>
            </p:nvPr>
          </p:nvGraphicFramePr>
          <p:xfrm>
            <a:off x="257010" y="681986"/>
            <a:ext cx="3262095" cy="2135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9" name="Chart" r:id="rId3" imgW="8191500" imgH="5362575" progId="Excel.Chart.8">
                    <p:embed/>
                  </p:oleObj>
                </mc:Choice>
                <mc:Fallback>
                  <p:oleObj name="Chart" r:id="rId3" imgW="8191500" imgH="536257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10" y="681986"/>
                          <a:ext cx="3262095" cy="2135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228601" y="2690379"/>
            <a:ext cx="3307797" cy="1950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0" name="Chart" r:id="rId5" imgW="5676900" imgH="4048049" progId="Excel.Chart.8">
                    <p:embed/>
                  </p:oleObj>
                </mc:Choice>
                <mc:Fallback>
                  <p:oleObj name="Chart" r:id="rId5" imgW="5676900" imgH="404804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1" y="2690379"/>
                          <a:ext cx="3307797" cy="1950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>
              <a:hlinkClick r:id="" action="ppaction://ole?verb=0"/>
            </p:cNvPr>
            <p:cNvGraphicFramePr>
              <a:graphicFrameLocks noGrp="1"/>
            </p:cNvGraphicFramePr>
            <p:nvPr>
              <p:ph sz="half" idx="1"/>
            </p:nvPr>
          </p:nvGraphicFramePr>
          <p:xfrm>
            <a:off x="3559866" y="704219"/>
            <a:ext cx="3206512" cy="2009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41" name="Chart" r:id="rId7" imgW="5991228" imgH="2314709" progId="MSGraph.Chart.8">
                    <p:embed followColorScheme="full"/>
                  </p:oleObj>
                </mc:Choice>
                <mc:Fallback>
                  <p:oleObj name="Chart" r:id="rId7" imgW="5991228" imgH="2314709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866" y="704219"/>
                          <a:ext cx="3206512" cy="2009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04639" y="2634417"/>
              <a:ext cx="5401235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l">
                <a:lnSpc>
                  <a:spcPct val="90000"/>
                </a:lnSpc>
                <a:spcBef>
                  <a:spcPct val="40000"/>
                </a:spcBef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/>
                <a:t>Normal distributions allow for an even precipitation of </a:t>
              </a:r>
              <a:r>
                <a:rPr lang="en-US" sz="1600" dirty="0" smtClean="0"/>
                <a:t>waxes, </a:t>
              </a:r>
              <a:r>
                <a:rPr lang="en-US" sz="1600" dirty="0"/>
                <a:t>making them easiest to </a:t>
              </a:r>
              <a:r>
                <a:rPr lang="en-US" sz="1600" dirty="0" smtClean="0"/>
                <a:t>treat.</a:t>
              </a:r>
              <a:endParaRPr lang="en-US" sz="1600" dirty="0"/>
            </a:p>
            <a:p>
              <a:pPr marL="342900" indent="-342900" algn="l">
                <a:lnSpc>
                  <a:spcPct val="90000"/>
                </a:lnSpc>
                <a:spcBef>
                  <a:spcPct val="40000"/>
                </a:spcBef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/>
                <a:t>Narrow distributions result in a rapid precipitation of waxes and are very difficult to </a:t>
              </a:r>
              <a:r>
                <a:rPr lang="en-US" sz="1600" dirty="0" smtClean="0"/>
                <a:t>treat. </a:t>
              </a:r>
              <a:endParaRPr lang="en-US" sz="1600" dirty="0"/>
            </a:p>
            <a:p>
              <a:pPr marL="342900" indent="-342900" algn="l">
                <a:lnSpc>
                  <a:spcPct val="90000"/>
                </a:lnSpc>
                <a:spcBef>
                  <a:spcPct val="40000"/>
                </a:spcBef>
                <a:buSzPct val="90000"/>
                <a:buFont typeface="Arial" panose="020B0604020202020204" pitchFamily="34" charset="0"/>
                <a:buChar char="•"/>
              </a:pPr>
              <a:r>
                <a:rPr lang="en-US" sz="1600" dirty="0"/>
                <a:t>Heavy n-</a:t>
              </a:r>
              <a:r>
                <a:rPr lang="en-US" sz="1600" dirty="0" err="1"/>
                <a:t>paraffins</a:t>
              </a:r>
              <a:r>
                <a:rPr lang="en-US" sz="1600" dirty="0"/>
                <a:t> precipitate out at higher temperatures creating a competitive nucleation </a:t>
              </a:r>
              <a:r>
                <a:rPr lang="en-US" sz="1600" dirty="0" smtClean="0"/>
                <a:t>effect. These fuels tend to have a high final BP.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57201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39200" cy="590550"/>
          </a:xfrm>
          <a:noFill/>
          <a:ln/>
        </p:spPr>
        <p:txBody>
          <a:bodyPr lIns="92064" tIns="46033" rIns="92064" bIns="46033"/>
          <a:lstStyle/>
          <a:p>
            <a:r>
              <a:rPr lang="en-US" altLang="en-US" sz="2400" b="1" dirty="0"/>
              <a:t>Paths to Achieve </a:t>
            </a:r>
            <a:r>
              <a:rPr lang="en-US" altLang="en-US" sz="2400" b="1" dirty="0" smtClean="0"/>
              <a:t>Desired Performance </a:t>
            </a:r>
            <a:r>
              <a:rPr lang="en-US" altLang="en-US" sz="2400" b="1" dirty="0" smtClean="0"/>
              <a:t>in </a:t>
            </a:r>
            <a:r>
              <a:rPr lang="en-US" altLang="en-US" sz="2400" b="1" dirty="0"/>
              <a:t>Winter Conditions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" y="899318"/>
            <a:ext cx="3962400" cy="38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4" tIns="46033" rIns="92064" bIns="46033"/>
          <a:lstStyle>
            <a:lvl1pPr marL="342900" indent="-342900">
              <a:spcBef>
                <a:spcPct val="40000"/>
              </a:spcBef>
              <a:buSzPct val="90000"/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FFFF"/>
              </a:buClr>
              <a:buNone/>
            </a:pPr>
            <a:r>
              <a:rPr lang="en-US" altLang="en-US" dirty="0" smtClean="0">
                <a:latin typeface="+mn-lt"/>
              </a:rPr>
              <a:t>Cold </a:t>
            </a:r>
            <a:r>
              <a:rPr lang="en-US" altLang="en-US" dirty="0">
                <a:latin typeface="+mn-lt"/>
              </a:rPr>
              <a:t>Flow Improver </a:t>
            </a:r>
            <a:r>
              <a:rPr lang="en-US" altLang="en-US" dirty="0">
                <a:latin typeface="+mn-lt"/>
              </a:rPr>
              <a:t>a</a:t>
            </a:r>
            <a:r>
              <a:rPr lang="en-US" altLang="en-US" dirty="0" smtClean="0">
                <a:latin typeface="+mn-lt"/>
              </a:rPr>
              <a:t>dditives </a:t>
            </a:r>
            <a:r>
              <a:rPr lang="en-US" altLang="en-US" dirty="0" smtClean="0">
                <a:latin typeface="+mn-lt"/>
              </a:rPr>
              <a:t>can </a:t>
            </a:r>
            <a:r>
              <a:rPr lang="en-US" altLang="en-US" dirty="0">
                <a:latin typeface="+mn-lt"/>
              </a:rPr>
              <a:t>significantly </a:t>
            </a:r>
            <a:r>
              <a:rPr lang="en-US" altLang="en-US" dirty="0" smtClean="0">
                <a:latin typeface="+mn-lt"/>
              </a:rPr>
              <a:t>improve </a:t>
            </a:r>
            <a:r>
              <a:rPr lang="en-US" altLang="en-US" dirty="0">
                <a:latin typeface="+mn-lt"/>
              </a:rPr>
              <a:t>low temperature operability limits &amp; economics when: </a:t>
            </a:r>
          </a:p>
          <a:p>
            <a:pPr marL="4000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Properly formulated, adjusted and added to meet regional requirements</a:t>
            </a:r>
          </a:p>
          <a:p>
            <a:pPr marL="4000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</a:rPr>
              <a:t>Used to maximize performance with kerosene blends</a:t>
            </a:r>
            <a:endParaRPr lang="en-US" altLang="en-US" b="1" dirty="0">
              <a:latin typeface="+mn-lt"/>
            </a:endParaRPr>
          </a:p>
          <a:p>
            <a:pPr>
              <a:lnSpc>
                <a:spcPct val="90000"/>
              </a:lnSpc>
              <a:buClr>
                <a:srgbClr val="00FFFF"/>
              </a:buClr>
              <a:buFontTx/>
              <a:buNone/>
            </a:pPr>
            <a:endParaRPr lang="en-US" altLang="en-US" sz="2400" b="1" dirty="0"/>
          </a:p>
          <a:p>
            <a:pPr>
              <a:lnSpc>
                <a:spcPct val="90000"/>
              </a:lnSpc>
              <a:buClr>
                <a:srgbClr val="00FFFF"/>
              </a:buClr>
              <a:buFontTx/>
              <a:buNone/>
            </a:pPr>
            <a:endParaRPr lang="en-US" altLang="en-US" sz="2400" b="1" dirty="0"/>
          </a:p>
          <a:p>
            <a:pPr algn="r">
              <a:lnSpc>
                <a:spcPct val="90000"/>
              </a:lnSpc>
              <a:buClr>
                <a:srgbClr val="00FFFF"/>
              </a:buClr>
              <a:buFontTx/>
              <a:buNone/>
            </a:pPr>
            <a:endParaRPr lang="en-US" altLang="en-US" sz="2400" b="1" dirty="0"/>
          </a:p>
        </p:txBody>
      </p:sp>
      <p:pic>
        <p:nvPicPr>
          <p:cNvPr id="58373" name="Gelled Fuel in Beaker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1033"/>
            <a:ext cx="4364421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0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</p:childTnLst>
        </p:cTn>
      </p:par>
    </p:tnLst>
    <p:bldLst>
      <p:bldP spid="5837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Factors with Ultra Low Sulfur Kerosene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Chemical changes have also impacted ultra low sulfur kerosene (ULSK)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ULSK blends </a:t>
            </a:r>
            <a:r>
              <a:rPr lang="en-US" sz="2000" dirty="0" smtClean="0"/>
              <a:t>have higher cloud points than in the past..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ULSK were expected to be in shorter supply during the changeover, but have stabilized.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25998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8991600" cy="476250"/>
          </a:xfrm>
        </p:spPr>
        <p:txBody>
          <a:bodyPr/>
          <a:lstStyle/>
          <a:p>
            <a:r>
              <a:rPr lang="en-US" altLang="en-US" sz="2400" b="1" dirty="0"/>
              <a:t>Kerosene/#1 </a:t>
            </a:r>
            <a:r>
              <a:rPr lang="en-US" altLang="en-US" sz="2400" dirty="0" smtClean="0"/>
              <a:t>Diesel </a:t>
            </a:r>
            <a:r>
              <a:rPr lang="en-US" altLang="en-US" sz="2400" b="1" dirty="0" smtClean="0"/>
              <a:t>Blending Downsides</a:t>
            </a:r>
            <a:endParaRPr lang="en-US" altLang="en-US" sz="2400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8701"/>
            <a:ext cx="8478838" cy="3718322"/>
          </a:xfrm>
        </p:spPr>
        <p:txBody>
          <a:bodyPr/>
          <a:lstStyle/>
          <a:p>
            <a:r>
              <a:rPr lang="en-US" altLang="en-US" sz="1600" dirty="0"/>
              <a:t> </a:t>
            </a:r>
            <a:r>
              <a:rPr lang="en-US" altLang="en-US" sz="2200" dirty="0"/>
              <a:t>Only Dilutes Wax Content</a:t>
            </a:r>
          </a:p>
          <a:p>
            <a:r>
              <a:rPr lang="en-US" altLang="en-US" sz="2200" dirty="0"/>
              <a:t> Does Not Alter The Way The Wax Grows</a:t>
            </a:r>
          </a:p>
          <a:p>
            <a:pPr lvl="1"/>
            <a:r>
              <a:rPr lang="en-US" altLang="en-US" sz="2200" dirty="0"/>
              <a:t>Still forms large Crystals at lower temperatures</a:t>
            </a:r>
          </a:p>
          <a:p>
            <a:r>
              <a:rPr lang="en-US" altLang="en-US" sz="2200" dirty="0"/>
              <a:t> Large Quantities Must Be Used</a:t>
            </a:r>
          </a:p>
          <a:p>
            <a:r>
              <a:rPr lang="en-US" altLang="en-US" sz="2200" dirty="0"/>
              <a:t> Horsepower Loss</a:t>
            </a:r>
          </a:p>
          <a:p>
            <a:r>
              <a:rPr lang="en-US" altLang="en-US" sz="2200" dirty="0"/>
              <a:t> Fuel Consumption Increase</a:t>
            </a:r>
          </a:p>
          <a:p>
            <a:r>
              <a:rPr lang="en-US" altLang="en-US" sz="2200" dirty="0"/>
              <a:t> Less Lubricity</a:t>
            </a:r>
          </a:p>
          <a:p>
            <a:r>
              <a:rPr lang="en-US" altLang="en-US" sz="2200" dirty="0"/>
              <a:t> Higher Cost per Gallon - Lost Revenue</a:t>
            </a:r>
          </a:p>
        </p:txBody>
      </p:sp>
    </p:spTree>
    <p:extLst>
      <p:ext uri="{BB962C8B-B14F-4D97-AF65-F5344CB8AC3E}">
        <p14:creationId xmlns:p14="http://schemas.microsoft.com/office/powerpoint/2010/main" val="1066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Items To Cover Today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 smtClean="0"/>
              <a:t>Chemistry of diesel and cold flow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 smtClean="0"/>
              <a:t>Creation of ULSD and how it impacted diesel fuel properties</a:t>
            </a:r>
            <a:endParaRPr lang="en-US" sz="2200" dirty="0" smtClean="0"/>
          </a:p>
          <a:p>
            <a:pPr marL="344487" lvl="1" indent="0">
              <a:lnSpc>
                <a:spcPct val="9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/>
              <a:t>Differences between summer ULSD and early winter ULSD</a:t>
            </a:r>
          </a:p>
          <a:p>
            <a:pPr marL="344487" lvl="1" indent="0">
              <a:lnSpc>
                <a:spcPct val="9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/>
              <a:t>Impacts of changes on Ultra Low Kerosene</a:t>
            </a:r>
          </a:p>
        </p:txBody>
      </p:sp>
    </p:spTree>
    <p:extLst>
      <p:ext uri="{BB962C8B-B14F-4D97-AF65-F5344CB8AC3E}">
        <p14:creationId xmlns:p14="http://schemas.microsoft.com/office/powerpoint/2010/main" val="1817226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8839200" cy="476250"/>
          </a:xfrm>
        </p:spPr>
        <p:txBody>
          <a:bodyPr/>
          <a:lstStyle/>
          <a:p>
            <a:r>
              <a:rPr lang="en-US" altLang="en-US" sz="2400" b="1" dirty="0"/>
              <a:t>Middle Distillate Flow </a:t>
            </a:r>
            <a:r>
              <a:rPr lang="en-US" altLang="en-US" sz="2400" b="1" dirty="0" smtClean="0"/>
              <a:t>Improvers (Cold Flow Improvers)</a:t>
            </a:r>
            <a:endParaRPr lang="en-US" altLang="en-US" sz="24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7772400" cy="3657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altLang="en-US" sz="2400" dirty="0"/>
              <a:t>Gain an increase in operability by c</a:t>
            </a:r>
            <a:r>
              <a:rPr lang="en-US" altLang="en-US" sz="2400" dirty="0">
                <a:solidFill>
                  <a:schemeClr val="tx2"/>
                </a:solidFill>
              </a:rPr>
              <a:t>hanging the way a wax crystal grows </a:t>
            </a:r>
          </a:p>
          <a:p>
            <a:pPr marL="742950" lvl="1">
              <a:buClr>
                <a:schemeClr val="tx1"/>
              </a:buClr>
            </a:pPr>
            <a:r>
              <a:rPr lang="en-US" altLang="en-US" sz="2200" dirty="0"/>
              <a:t>Different Crystal Shape</a:t>
            </a:r>
          </a:p>
          <a:p>
            <a:pPr marL="742950" lvl="1">
              <a:buClr>
                <a:schemeClr val="tx1"/>
              </a:buClr>
            </a:pPr>
            <a:r>
              <a:rPr lang="en-US" altLang="en-US" sz="2200" dirty="0"/>
              <a:t>Creating smaller crystals</a:t>
            </a:r>
          </a:p>
          <a:p>
            <a:pPr marL="742950" lvl="1">
              <a:buClr>
                <a:schemeClr val="tx1"/>
              </a:buClr>
            </a:pPr>
            <a:r>
              <a:rPr lang="en-US" altLang="en-US" sz="2200" dirty="0">
                <a:solidFill>
                  <a:schemeClr val="tx2"/>
                </a:solidFill>
              </a:rPr>
              <a:t>Avoiding the large crystals and subsequent agglomerations</a:t>
            </a:r>
          </a:p>
          <a:p>
            <a:pPr marL="742950" lvl="1">
              <a:buClr>
                <a:schemeClr val="tx1"/>
              </a:buClr>
            </a:pPr>
            <a:r>
              <a:rPr lang="en-US" altLang="en-US" sz="2200" dirty="0">
                <a:solidFill>
                  <a:schemeClr val="tx2"/>
                </a:solidFill>
              </a:rPr>
              <a:t>Prevents an impenetrable film from  building up on the filter</a:t>
            </a:r>
          </a:p>
          <a:p>
            <a:pPr marL="342900" indent="-342900">
              <a:buFontTx/>
              <a:buNone/>
            </a:pPr>
            <a:endParaRPr lang="en-US" altLang="en-US" sz="2200" dirty="0">
              <a:solidFill>
                <a:schemeClr val="tx2"/>
              </a:solidFill>
            </a:endParaRPr>
          </a:p>
          <a:p>
            <a:pPr marL="342900" indent="-342900"/>
            <a:r>
              <a:rPr lang="en-US" altLang="en-US" sz="2400" dirty="0">
                <a:solidFill>
                  <a:schemeClr val="tx2"/>
                </a:solidFill>
              </a:rPr>
              <a:t>This allows the engine sufficient time to warm up and melt the wax</a:t>
            </a:r>
          </a:p>
          <a:p>
            <a:pPr marL="342900" indent="-342900"/>
            <a:endParaRPr lang="en-US" altLang="en-US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12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Middle </a:t>
            </a:r>
            <a:r>
              <a:rPr lang="en-US" sz="2400" dirty="0" err="1" smtClean="0"/>
              <a:t>Distllation</a:t>
            </a:r>
            <a:r>
              <a:rPr lang="en-US" sz="2400" dirty="0" smtClean="0"/>
              <a:t> Flow Improvers – How They Work</a:t>
            </a: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4295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 dirty="0"/>
              <a:t>Form and size of n-paraffin crystals were influenced by adding </a:t>
            </a:r>
            <a:r>
              <a:rPr lang="en-GB" altLang="en-US" sz="2000" dirty="0" smtClean="0"/>
              <a:t>CFIs </a:t>
            </a:r>
            <a:endParaRPr lang="en-GB" altLang="en-US" sz="2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0230" y="3181350"/>
            <a:ext cx="7983537" cy="133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GB" altLang="en-US" sz="2000" dirty="0"/>
              <a:t>Crystallisation depends on type and amount of n-</a:t>
            </a:r>
            <a:r>
              <a:rPr lang="en-GB" altLang="en-US" sz="2000" dirty="0" err="1"/>
              <a:t>paraffins</a:t>
            </a:r>
            <a:r>
              <a:rPr lang="en-GB" altLang="en-US" sz="2000" dirty="0"/>
              <a:t> as well as on the middle distillate oil matrix, e.g. aromatics, </a:t>
            </a:r>
            <a:r>
              <a:rPr lang="en-GB" altLang="en-US" sz="2000" dirty="0" err="1"/>
              <a:t>naphthenics</a:t>
            </a:r>
            <a:endParaRPr lang="en-GB" altLang="en-US" sz="2000" dirty="0"/>
          </a:p>
        </p:txBody>
      </p:sp>
      <p:pic>
        <p:nvPicPr>
          <p:cNvPr id="6" name="Picture 4" descr="http://www.aral-forschung.de/forschung/homepage/kraftstoffe/dieselkraftstoffe/additive.Par.0007.img10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21717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aral-forschung.de/forschung/homepage/kraftstoffe/dieselkraftstoffe/additive.Par.0008.img100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663700"/>
            <a:ext cx="21717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594098" y="2085975"/>
            <a:ext cx="1981200" cy="400050"/>
          </a:xfrm>
          <a:prstGeom prst="rightArrow">
            <a:avLst>
              <a:gd name="adj1" fmla="val 50000"/>
              <a:gd name="adj2" fmla="val 92857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9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228600" y="57150"/>
            <a:ext cx="77724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Wax Crystal Formation  101</a:t>
            </a:r>
          </a:p>
        </p:txBody>
      </p:sp>
      <p:pic>
        <p:nvPicPr>
          <p:cNvPr id="142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4" y="1143001"/>
            <a:ext cx="4168775" cy="307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057400" y="3911204"/>
            <a:ext cx="4953000" cy="571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dirty="0">
                <a:solidFill>
                  <a:srgbClr val="000000"/>
                </a:solidFill>
              </a:rPr>
              <a:t>         Treated with                     Treated with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</a:rPr>
              <a:t>           </a:t>
            </a:r>
            <a:r>
              <a:rPr lang="en-US" altLang="en-US" dirty="0" smtClean="0">
                <a:solidFill>
                  <a:srgbClr val="000000"/>
                </a:solidFill>
              </a:rPr>
              <a:t>MDFI                    </a:t>
            </a:r>
            <a:r>
              <a:rPr lang="en-US" altLang="en-US" dirty="0">
                <a:solidFill>
                  <a:srgbClr val="000000"/>
                </a:solidFill>
              </a:rPr>
              <a:t>Typical Anti-Gel/PPD </a:t>
            </a:r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6705600" y="1885950"/>
          <a:ext cx="2286000" cy="131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CorelPhotoPaint.Image.9" r:id="rId4" imgW="3000000" imgH="2066548" progId="CorelPhotoPaint.Image.9">
                  <p:embed/>
                </p:oleObj>
              </mc:Choice>
              <mc:Fallback>
                <p:oleObj name="CorelPhotoPaint.Image.9" r:id="rId4" imgW="3000000" imgH="2066548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85950"/>
                        <a:ext cx="2286000" cy="131564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174625" y="1895475"/>
          <a:ext cx="2438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CorelPhotoPaint.Image.9" r:id="rId6" imgW="2945122" imgH="1984756" progId="CorelPhotoPaint.Image.9">
                  <p:embed/>
                </p:oleObj>
              </mc:Choice>
              <mc:Fallback>
                <p:oleObj name="CorelPhotoPaint.Image.9" r:id="rId6" imgW="2945122" imgH="198475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895475"/>
                        <a:ext cx="2438400" cy="1371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079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742950"/>
            <a:ext cx="8001000" cy="38290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200" b="1" i="1" dirty="0" smtClean="0">
                <a:latin typeface="+mj-lt"/>
              </a:rPr>
              <a:t>Wax </a:t>
            </a:r>
            <a:r>
              <a:rPr lang="en-US" altLang="en-US" sz="2200" b="1" i="1" dirty="0">
                <a:latin typeface="+mj-lt"/>
              </a:rPr>
              <a:t>Anti Settling Additives (WASA)</a:t>
            </a:r>
          </a:p>
          <a:p>
            <a:pPr marL="57150" indent="0">
              <a:lnSpc>
                <a:spcPct val="80000"/>
              </a:lnSpc>
              <a:buNone/>
            </a:pPr>
            <a:endParaRPr lang="en-US" altLang="en-US" sz="2200" dirty="0" smtClean="0">
              <a:latin typeface="+mj-lt"/>
            </a:endParaRPr>
          </a:p>
          <a:p>
            <a:pPr marL="400050">
              <a:lnSpc>
                <a:spcPct val="80000"/>
              </a:lnSpc>
            </a:pPr>
            <a:r>
              <a:rPr lang="en-US" altLang="en-US" sz="2200" dirty="0" smtClean="0">
                <a:latin typeface="+mj-lt"/>
              </a:rPr>
              <a:t>Chemistries </a:t>
            </a:r>
            <a:r>
              <a:rPr lang="en-US" altLang="en-US" sz="2200" dirty="0">
                <a:latin typeface="+mj-lt"/>
              </a:rPr>
              <a:t>that keep wax modified crystals evenly dispersed for extended periods of time throughout the fuel relative to non dispersed systems.</a:t>
            </a:r>
          </a:p>
          <a:p>
            <a:pPr marL="5715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altLang="en-US" sz="2200" dirty="0" smtClean="0">
              <a:latin typeface="+mj-lt"/>
            </a:endParaRPr>
          </a:p>
          <a:p>
            <a:pPr marL="400050"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 smtClean="0">
                <a:latin typeface="+mj-lt"/>
              </a:rPr>
              <a:t>The </a:t>
            </a:r>
            <a:r>
              <a:rPr lang="en-US" altLang="en-US" sz="2200" dirty="0">
                <a:latin typeface="+mj-lt"/>
              </a:rPr>
              <a:t>end result is an even distribution , by weight, of </a:t>
            </a:r>
            <a:r>
              <a:rPr lang="en-US" altLang="en-US" sz="2200" dirty="0" smtClean="0">
                <a:latin typeface="+mj-lt"/>
              </a:rPr>
              <a:t>    </a:t>
            </a:r>
            <a:r>
              <a:rPr lang="en-US" altLang="en-US" sz="2200" i="1" dirty="0" smtClean="0">
                <a:latin typeface="+mj-lt"/>
              </a:rPr>
              <a:t>n</a:t>
            </a:r>
            <a:r>
              <a:rPr lang="en-US" altLang="en-US" sz="2200" dirty="0" smtClean="0">
                <a:latin typeface="+mj-lt"/>
              </a:rPr>
              <a:t>-</a:t>
            </a:r>
            <a:r>
              <a:rPr lang="en-US" altLang="en-US" sz="2200" dirty="0" err="1" smtClean="0">
                <a:latin typeface="+mj-lt"/>
              </a:rPr>
              <a:t>paraffins</a:t>
            </a:r>
            <a:r>
              <a:rPr lang="en-US" altLang="en-US" sz="2200" dirty="0" smtClean="0">
                <a:latin typeface="+mj-lt"/>
              </a:rPr>
              <a:t> </a:t>
            </a:r>
            <a:r>
              <a:rPr lang="en-US" altLang="en-US" sz="2200" dirty="0">
                <a:latin typeface="+mj-lt"/>
              </a:rPr>
              <a:t>regardless of the depth of the sampling.</a:t>
            </a:r>
          </a:p>
          <a:p>
            <a:pPr marL="742950" lvl="1">
              <a:lnSpc>
                <a:spcPct val="80000"/>
              </a:lnSpc>
            </a:pPr>
            <a:endParaRPr lang="en-US" altLang="en-US" sz="1300" b="1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10000"/>
              </a:spcBef>
            </a:pP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1143000" lvl="2">
              <a:lnSpc>
                <a:spcPct val="80000"/>
              </a:lnSpc>
              <a:buFont typeface="Arial" pitchFamily="34" charset="0"/>
              <a:buNone/>
            </a:pP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b="1" dirty="0" smtClean="0"/>
              <a:t>Theory of Action - Low </a:t>
            </a:r>
            <a:r>
              <a:rPr lang="en-US" altLang="en-US" sz="2400" b="1" dirty="0"/>
              <a:t>Temperature Operability Additives</a:t>
            </a:r>
          </a:p>
        </p:txBody>
      </p:sp>
    </p:spTree>
    <p:extLst>
      <p:ext uri="{BB962C8B-B14F-4D97-AF65-F5344CB8AC3E}">
        <p14:creationId xmlns:p14="http://schemas.microsoft.com/office/powerpoint/2010/main" val="3245465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590550"/>
          </a:xfrm>
        </p:spPr>
        <p:txBody>
          <a:bodyPr/>
          <a:lstStyle/>
          <a:p>
            <a:r>
              <a:rPr lang="en-US" altLang="en-US" sz="2400" b="1" dirty="0"/>
              <a:t>Wax Dispersant Technology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5433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Tahoma" pitchFamily="34" charset="0"/>
              </a:rPr>
              <a:t>Operability increases by dispersing crystals.</a:t>
            </a:r>
          </a:p>
          <a:p>
            <a:pPr marL="342900" indent="-342900">
              <a:spcBef>
                <a:spcPct val="0"/>
              </a:spcBef>
            </a:pPr>
            <a:endParaRPr lang="en-US" altLang="en-US" sz="2400" dirty="0">
              <a:latin typeface="Tahoma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Tahoma" pitchFamily="34" charset="0"/>
              </a:rPr>
              <a:t>Wax dispersants are used in combination with typical CFI’s.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latin typeface="Tahoma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Tahoma" pitchFamily="34" charset="0"/>
              </a:rPr>
              <a:t>Wax dispersants </a:t>
            </a:r>
            <a:r>
              <a:rPr lang="en-US" altLang="en-US" sz="2400" dirty="0" smtClean="0">
                <a:latin typeface="Tahoma" pitchFamily="34" charset="0"/>
              </a:rPr>
              <a:t>improve performance </a:t>
            </a:r>
            <a:r>
              <a:rPr lang="en-US" altLang="en-US" sz="2400" dirty="0">
                <a:latin typeface="Tahoma" pitchFamily="34" charset="0"/>
              </a:rPr>
              <a:t>by keeping wax crystals dispersed for long periods of time when fuels are stored below the cloud point.</a:t>
            </a:r>
          </a:p>
          <a:p>
            <a:pPr marL="342900" indent="-342900">
              <a:spcBef>
                <a:spcPct val="0"/>
              </a:spcBef>
            </a:pPr>
            <a:endParaRPr lang="en-US" altLang="en-US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95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Typical Cold Flow Responses for Ultra Low Sulfur Fuels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b="1" dirty="0" smtClean="0"/>
              <a:t>Q: If you treat diesel fuels with Cold Flow Improver, what temperature drop benefit should you expect?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 smtClean="0"/>
              <a:t>A: It’s variable, depending on the fuel composition.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858309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073685"/>
              </p:ext>
            </p:extLst>
          </p:nvPr>
        </p:nvGraphicFramePr>
        <p:xfrm>
          <a:off x="233364" y="346473"/>
          <a:ext cx="8677275" cy="445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624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31260"/>
              </p:ext>
            </p:extLst>
          </p:nvPr>
        </p:nvGraphicFramePr>
        <p:xfrm>
          <a:off x="233364" y="346473"/>
          <a:ext cx="8677275" cy="445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132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are the Keys to </a:t>
            </a:r>
            <a:r>
              <a:rPr lang="en-US" sz="2400" dirty="0" smtClean="0"/>
              <a:t>Better Cold Performance for Diesel Fuel?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400" b="1" dirty="0" smtClean="0"/>
              <a:t>#1 – Have the correct concentration of </a:t>
            </a:r>
          </a:p>
          <a:p>
            <a:pPr marL="0" indent="0" algn="ctr">
              <a:buNone/>
            </a:pPr>
            <a:r>
              <a:rPr lang="en-US" sz="2400" b="1" dirty="0" smtClean="0"/>
              <a:t>Cold Flow Improver in the fuel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633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0"/>
            <a:ext cx="7726363" cy="857250"/>
          </a:xfrm>
        </p:spPr>
        <p:txBody>
          <a:bodyPr/>
          <a:lstStyle/>
          <a:p>
            <a:r>
              <a:rPr lang="en-US" altLang="en-US" sz="1800" b="1">
                <a:latin typeface="Grizzly BT" pitchFamily="34" charset="0"/>
              </a:rPr>
              <a:t>CFPP Volume vs. Performance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0" y="717947"/>
          <a:ext cx="9134475" cy="407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Worksheet" r:id="rId3" imgW="8648553" imgH="5933961" progId="Excel.Sheet.8">
                  <p:embed/>
                </p:oleObj>
              </mc:Choice>
              <mc:Fallback>
                <p:oleObj name="Worksheet" r:id="rId3" imgW="8648553" imgH="593396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7947"/>
                        <a:ext cx="9134475" cy="4070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977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basis for the need for cold flow improvers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Wax </a:t>
            </a:r>
            <a:r>
              <a:rPr lang="en-US" sz="2200" dirty="0"/>
              <a:t>crystals precipitate out of diesel fuel as temperatures become cold. 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These </a:t>
            </a:r>
            <a:r>
              <a:rPr lang="en-US" sz="2200" dirty="0"/>
              <a:t>wax crystals plug fuel filters and lines, thereby shutting down equipment.  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Cold flow additives like Cold Flow Improver (CFI) lower </a:t>
            </a:r>
            <a:r>
              <a:rPr lang="en-US" sz="2200" dirty="0"/>
              <a:t>the operational temperatures of diesel.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8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90550"/>
          </a:xfrm>
        </p:spPr>
        <p:txBody>
          <a:bodyPr/>
          <a:lstStyle/>
          <a:p>
            <a:r>
              <a:rPr lang="en-US" altLang="en-US" sz="2400" dirty="0"/>
              <a:t>Fuel </a:t>
            </a:r>
            <a:r>
              <a:rPr lang="en-US" altLang="en-US" sz="2400" dirty="0" smtClean="0"/>
              <a:t>Response </a:t>
            </a:r>
            <a:r>
              <a:rPr lang="en-US" altLang="en-US" sz="2400" dirty="0"/>
              <a:t>C</a:t>
            </a:r>
            <a:r>
              <a:rPr lang="en-US" altLang="en-US" sz="2400" dirty="0" smtClean="0"/>
              <a:t>urve (The Cliff Effect) – Too Much Is Better?</a:t>
            </a:r>
            <a:endParaRPr lang="en-US" altLang="en-US" sz="2400" dirty="0"/>
          </a:p>
        </p:txBody>
      </p:sp>
      <p:graphicFrame>
        <p:nvGraphicFramePr>
          <p:cNvPr id="829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793266"/>
              </p:ext>
            </p:extLst>
          </p:nvPr>
        </p:nvGraphicFramePr>
        <p:xfrm>
          <a:off x="0" y="776288"/>
          <a:ext cx="8839200" cy="37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Chart" r:id="rId4" imgW="6429541" imgH="3467160" progId="Excel.Chart.8">
                  <p:embed/>
                </p:oleObj>
              </mc:Choice>
              <mc:Fallback>
                <p:oleObj name="Chart" r:id="rId4" imgW="6429541" imgH="34671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6288"/>
                        <a:ext cx="8839200" cy="3756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7704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are the Keys to CFI Performance in Fuel?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400" b="1" dirty="0" smtClean="0"/>
              <a:t>#2 – Have the correct base of</a:t>
            </a:r>
          </a:p>
          <a:p>
            <a:pPr marL="0" indent="0" algn="ctr">
              <a:buNone/>
            </a:pPr>
            <a:r>
              <a:rPr lang="en-US" sz="2400" b="1" dirty="0" smtClean="0"/>
              <a:t>Cold flow constituents in your formulation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0878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52400" y="255983"/>
            <a:ext cx="8204200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CFI: Basic Chemistry</a:t>
            </a:r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782638" y="1347788"/>
          <a:ext cx="40195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ISIS/Draw Sketch" r:id="rId4" imgW="1895400" imgH="1323720" progId="ISISServer">
                  <p:embed/>
                </p:oleObj>
              </mc:Choice>
              <mc:Fallback>
                <p:oleObj name="ISIS/Draw Sketch" r:id="rId4" imgW="1895400" imgH="1323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347788"/>
                        <a:ext cx="401955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00075" y="3462338"/>
            <a:ext cx="485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>
                <a:latin typeface="Verdana" pitchFamily="34" charset="0"/>
              </a:rPr>
              <a:t>Ethylene-Vinyl acetate copolymer (EVA)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87976" y="1438275"/>
            <a:ext cx="3521075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000" i="1">
                <a:latin typeface="Verdana" pitchFamily="34" charset="0"/>
              </a:rPr>
              <a:t>Variables: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GB" altLang="en-US" i="1">
                <a:latin typeface="Verdana" pitchFamily="34" charset="0"/>
              </a:rPr>
              <a:t> </a:t>
            </a:r>
            <a:r>
              <a:rPr lang="en-GB" altLang="en-US">
                <a:latin typeface="Verdana" pitchFamily="34" charset="0"/>
              </a:rPr>
              <a:t>Vinyl acetate content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de-DE" altLang="en-US">
                <a:latin typeface="Verdana" pitchFamily="34" charset="0"/>
              </a:rPr>
              <a:t> </a:t>
            </a:r>
            <a:r>
              <a:rPr lang="en-GB" altLang="en-US">
                <a:latin typeface="Verdana" pitchFamily="34" charset="0"/>
              </a:rPr>
              <a:t>Molecular weight (M</a:t>
            </a:r>
            <a:r>
              <a:rPr lang="en-GB" altLang="en-US" baseline="-25000">
                <a:latin typeface="Verdana" pitchFamily="34" charset="0"/>
              </a:rPr>
              <a:t>w</a:t>
            </a:r>
            <a:r>
              <a:rPr lang="en-GB" altLang="en-US">
                <a:latin typeface="Verdana" pitchFamily="34" charset="0"/>
              </a:rPr>
              <a:t>; M</a:t>
            </a:r>
            <a:r>
              <a:rPr lang="en-GB" altLang="en-US" baseline="-25000">
                <a:latin typeface="Verdana" pitchFamily="34" charset="0"/>
              </a:rPr>
              <a:t>n</a:t>
            </a:r>
            <a:r>
              <a:rPr lang="en-GB" altLang="en-US">
                <a:latin typeface="Verdana" pitchFamily="34" charset="0"/>
              </a:rPr>
              <a:t>)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GB" altLang="en-US">
                <a:latin typeface="Verdana" pitchFamily="34" charset="0"/>
              </a:rPr>
              <a:t> Polymer distribution</a:t>
            </a:r>
            <a:endParaRPr lang="de-DE" altLang="en-US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GB" altLang="en-US">
                <a:latin typeface="Verdana" pitchFamily="34" charset="0"/>
              </a:rPr>
              <a:t> Solvent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GB" altLang="en-US">
                <a:latin typeface="Verdana" pitchFamily="34" charset="0"/>
              </a:rPr>
              <a:t> Active polymer content</a:t>
            </a:r>
          </a:p>
        </p:txBody>
      </p:sp>
    </p:spTree>
    <p:extLst>
      <p:ext uri="{BB962C8B-B14F-4D97-AF65-F5344CB8AC3E}">
        <p14:creationId xmlns:p14="http://schemas.microsoft.com/office/powerpoint/2010/main" val="4211737726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590550"/>
          </a:xfrm>
        </p:spPr>
        <p:txBody>
          <a:bodyPr/>
          <a:lstStyle/>
          <a:p>
            <a:r>
              <a:rPr lang="en-US" altLang="en-US" sz="2400" b="1" dirty="0">
                <a:latin typeface="Grizzly BT" pitchFamily="34" charset="0"/>
              </a:rPr>
              <a:t>Keys to CFI Performance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229600" cy="3352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 smtClean="0"/>
              <a:t>Having the correct synergists for the fuel blend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200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Various chemistries enable better CFI performance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Certain resins work well with heavy end waxes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Poly-</a:t>
            </a:r>
            <a:r>
              <a:rPr lang="en-US" altLang="en-US" sz="2200" dirty="0" err="1">
                <a:solidFill>
                  <a:srgbClr val="000000"/>
                </a:solidFill>
              </a:rPr>
              <a:t>methacrylates</a:t>
            </a:r>
            <a:r>
              <a:rPr lang="en-US" altLang="en-US" sz="2200" dirty="0">
                <a:solidFill>
                  <a:srgbClr val="000000"/>
                </a:solidFill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Alkyl-phenols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Comb polymers work well with narrow boiling range fuels</a:t>
            </a:r>
          </a:p>
          <a:p>
            <a:pPr marL="742950" lvl="1">
              <a:lnSpc>
                <a:spcPct val="90000"/>
              </a:lnSpc>
            </a:pPr>
            <a:endParaRPr lang="en-US" altLang="en-US" sz="1800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sz="2400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0910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-114300"/>
            <a:ext cx="91440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/>
            <a:r>
              <a:rPr lang="en-US" alt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rizzly BT" pitchFamily="34" charset="0"/>
              </a:rPr>
              <a:t>n-PARAFFIN DISTRIBUTION</a:t>
            </a:r>
          </a:p>
        </p:txBody>
      </p:sp>
      <p:graphicFrame>
        <p:nvGraphicFramePr>
          <p:cNvPr id="880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-361950" y="1694260"/>
          <a:ext cx="7678738" cy="160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Chart" r:id="rId3" imgW="6257957" imgH="2562363" progId="MSGraph.Chart.8">
                  <p:embed followColorScheme="full"/>
                </p:oleObj>
              </mc:Choice>
              <mc:Fallback>
                <p:oleObj name="Chart" r:id="rId3" imgW="6257957" imgH="256236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1950" y="1694260"/>
                        <a:ext cx="7678738" cy="1603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581150" y="-247650"/>
            <a:ext cx="5829300" cy="67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06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14488" y="258366"/>
          <a:ext cx="78406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5" name="Chart" r:id="rId5" imgW="6210385" imgH="2523948" progId="MSGraph.Chart.8">
                  <p:embed followColorScheme="full"/>
                </p:oleObj>
              </mc:Choice>
              <mc:Fallback>
                <p:oleObj name="Chart" r:id="rId5" imgW="6210385" imgH="252394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258366"/>
                        <a:ext cx="7840662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73213" y="3211116"/>
          <a:ext cx="77724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6" name="Chart" r:id="rId7" imgW="6000580" imgH="2314709" progId="MSGraph.Chart.8">
                  <p:embed followColorScheme="full"/>
                </p:oleObj>
              </mc:Choice>
              <mc:Fallback>
                <p:oleObj name="Chart" r:id="rId7" imgW="6000580" imgH="231470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211116"/>
                        <a:ext cx="77724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251138" y="719614"/>
            <a:ext cx="1070937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Normal</a:t>
            </a:r>
            <a:endParaRPr lang="en-US" alt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7486877" y="2188846"/>
            <a:ext cx="1077461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Narrow</a:t>
            </a:r>
            <a:endParaRPr lang="en-US" alt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271863" y="3596284"/>
            <a:ext cx="1496213" cy="1021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Hi-FBP</a:t>
            </a:r>
          </a:p>
          <a:p>
            <a:pPr algn="ctr" eaLnBrk="0" hangingPunct="0"/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Heavy end</a:t>
            </a:r>
          </a:p>
          <a:p>
            <a:pPr algn="ctr" eaLnBrk="0" hangingPunct="0"/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</a:t>
            </a:r>
            <a:endParaRPr lang="en-US" alt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8074" name="Oval 10"/>
          <p:cNvSpPr>
            <a:spLocks noChangeArrowheads="1"/>
          </p:cNvSpPr>
          <p:nvPr/>
        </p:nvSpPr>
        <p:spPr bwMode="auto">
          <a:xfrm>
            <a:off x="3325813" y="1725216"/>
            <a:ext cx="2057400" cy="971550"/>
          </a:xfrm>
          <a:prstGeom prst="ellipse">
            <a:avLst/>
          </a:prstGeom>
          <a:noFill/>
          <a:ln w="19050" cap="sq">
            <a:solidFill>
              <a:srgbClr val="000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6983413" y="4296966"/>
            <a:ext cx="1752600" cy="514350"/>
          </a:xfrm>
          <a:prstGeom prst="ellipse">
            <a:avLst/>
          </a:prstGeom>
          <a:noFill/>
          <a:ln w="19050" cap="sq">
            <a:solidFill>
              <a:srgbClr val="000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22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7772400" cy="381000"/>
          </a:xfrm>
        </p:spPr>
        <p:txBody>
          <a:bodyPr>
            <a:noAutofit/>
          </a:bodyPr>
          <a:lstStyle/>
          <a:p>
            <a:r>
              <a:rPr lang="en-US" altLang="en-US" sz="2400" b="1" spc="0" dirty="0">
                <a:solidFill>
                  <a:schemeClr val="accent2">
                    <a:lumMod val="75000"/>
                  </a:schemeClr>
                </a:solidFill>
                <a:latin typeface="Grizzly BT" pitchFamily="34" charset="0"/>
              </a:rPr>
              <a:t>Fuel Response to </a:t>
            </a:r>
            <a:r>
              <a:rPr lang="en-US" altLang="en-US" sz="2400" b="1" spc="0" dirty="0" smtClean="0">
                <a:solidFill>
                  <a:schemeClr val="accent2">
                    <a:lumMod val="75000"/>
                  </a:schemeClr>
                </a:solidFill>
                <a:latin typeface="Grizzly BT" pitchFamily="34" charset="0"/>
              </a:rPr>
              <a:t>Synergists – The Right Blend</a:t>
            </a:r>
            <a:endParaRPr lang="en-US" altLang="en-US" sz="2400" b="1" spc="0" dirty="0">
              <a:solidFill>
                <a:schemeClr val="accent2">
                  <a:lumMod val="75000"/>
                </a:schemeClr>
              </a:solidFill>
              <a:latin typeface="Grizzly BT" pitchFamily="34" charset="0"/>
            </a:endParaRPr>
          </a:p>
        </p:txBody>
      </p:sp>
      <p:graphicFrame>
        <p:nvGraphicFramePr>
          <p:cNvPr id="9011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01613" y="746523"/>
          <a:ext cx="8763000" cy="390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Chart" r:id="rId3" imgW="6534190" imgH="3733635" progId="Excel.Chart.8">
                  <p:embed/>
                </p:oleObj>
              </mc:Choice>
              <mc:Fallback>
                <p:oleObj name="Chart" r:id="rId3" imgW="6534190" imgH="373363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746523"/>
                        <a:ext cx="8763000" cy="3901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1302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57200" y="816769"/>
          <a:ext cx="8458200" cy="408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Clip" r:id="rId4" imgW="2122920" imgH="1367280" progId="MS_ClipArt_Gallery.2">
                  <p:embed/>
                </p:oleObj>
              </mc:Choice>
              <mc:Fallback>
                <p:oleObj name="Clip" r:id="rId4" imgW="2122920" imgH="1367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30000" contrast="6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16769"/>
                        <a:ext cx="8458200" cy="4085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350"/>
            <a:ext cx="8763000" cy="533400"/>
          </a:xfrm>
        </p:spPr>
        <p:txBody>
          <a:bodyPr/>
          <a:lstStyle/>
          <a:p>
            <a:r>
              <a:rPr lang="en-US" altLang="en-US" sz="2400" b="1" dirty="0">
                <a:latin typeface="Grizzly BT" pitchFamily="34" charset="0"/>
              </a:rPr>
              <a:t>Regional </a:t>
            </a:r>
            <a:r>
              <a:rPr lang="en-US" altLang="en-US" sz="2400" b="1" dirty="0" smtClean="0">
                <a:latin typeface="Grizzly BT" pitchFamily="34" charset="0"/>
              </a:rPr>
              <a:t>CFI Performance </a:t>
            </a:r>
            <a:r>
              <a:rPr lang="en-US" altLang="en-US" sz="2400" b="1" dirty="0">
                <a:latin typeface="Grizzly BT" pitchFamily="34" charset="0"/>
              </a:rPr>
              <a:t>Data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0" y="1038226"/>
          <a:ext cx="9144000" cy="363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Chart" r:id="rId6" imgW="6562905" imgH="3362131" progId="MSGraph.Chart.8">
                  <p:embed followColorScheme="full"/>
                </p:oleObj>
              </mc:Choice>
              <mc:Fallback>
                <p:oleObj name="Chart" r:id="rId6" imgW="6562905" imgH="336213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38226"/>
                        <a:ext cx="9144000" cy="3631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491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1140" grpId="0" bld="series" 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are the Keys to CFI Performance in Fuel?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400" b="1" dirty="0" smtClean="0"/>
              <a:t>#3 – Have to prevent</a:t>
            </a:r>
          </a:p>
          <a:p>
            <a:pPr marL="0" indent="0" algn="ctr">
              <a:buNone/>
            </a:pPr>
            <a:r>
              <a:rPr lang="en-US" sz="2400" b="1" dirty="0" smtClean="0"/>
              <a:t>Fuel Icing Problems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8218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590550"/>
          </a:xfrm>
        </p:spPr>
        <p:txBody>
          <a:bodyPr/>
          <a:lstStyle/>
          <a:p>
            <a:r>
              <a:rPr lang="en-US" altLang="en-US" sz="2000" b="1" dirty="0">
                <a:latin typeface="Grizzly BT" pitchFamily="34" charset="0"/>
              </a:rPr>
              <a:t>Deicer’s / </a:t>
            </a:r>
            <a:r>
              <a:rPr lang="en-US" altLang="en-US" sz="2000" b="1" dirty="0" smtClean="0">
                <a:latin typeface="Grizzly BT" pitchFamily="34" charset="0"/>
              </a:rPr>
              <a:t>Water Dispersants in Cold Flow Improvers</a:t>
            </a:r>
            <a:endParaRPr lang="en-US" altLang="en-US" sz="2000" b="1" dirty="0">
              <a:latin typeface="Grizzly BT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70347"/>
            <a:ext cx="2971800" cy="18288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None/>
            </a:pPr>
            <a:r>
              <a:rPr lang="en-US" altLang="en-US" dirty="0" smtClean="0">
                <a:latin typeface="Tahoma" pitchFamily="34" charset="0"/>
              </a:rPr>
              <a:t>Water Icing Prevention</a:t>
            </a:r>
            <a:endParaRPr lang="en-US" altLang="en-US" dirty="0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1600" dirty="0">
                <a:latin typeface="Tahoma" pitchFamily="34" charset="0"/>
              </a:rPr>
              <a:t>Dual stage deicer water dispersant system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1600" dirty="0" err="1">
                <a:latin typeface="Tahoma" pitchFamily="34" charset="0"/>
              </a:rPr>
              <a:t>Demulsifier</a:t>
            </a:r>
            <a:r>
              <a:rPr lang="en-US" altLang="en-US" sz="1600" dirty="0">
                <a:latin typeface="Tahoma" pitchFamily="34" charset="0"/>
              </a:rPr>
              <a:t> / </a:t>
            </a:r>
            <a:r>
              <a:rPr lang="en-US" altLang="en-US" sz="1600" dirty="0" err="1">
                <a:latin typeface="Tahoma" pitchFamily="34" charset="0"/>
              </a:rPr>
              <a:t>Dehazer</a:t>
            </a:r>
            <a:r>
              <a:rPr lang="en-US" altLang="en-US" sz="1600" dirty="0">
                <a:latin typeface="Tahoma" pitchFamily="34" charset="0"/>
              </a:rPr>
              <a:t> system</a:t>
            </a:r>
          </a:p>
          <a:p>
            <a:pPr marL="742950" lvl="1"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99202"/>
              </p:ext>
            </p:extLst>
          </p:nvPr>
        </p:nvGraphicFramePr>
        <p:xfrm>
          <a:off x="2506663" y="1813323"/>
          <a:ext cx="6248400" cy="298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Chart" r:id="rId5" imgW="6553147" imgH="3628993" progId="Excel.Chart.8">
                  <p:embed/>
                </p:oleObj>
              </mc:Choice>
              <mc:Fallback>
                <p:oleObj name="Chart" r:id="rId5" imgW="6553147" imgH="362899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1813323"/>
                        <a:ext cx="6248400" cy="298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3" name="Diesel Pumping into Saddle Tank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0550"/>
            <a:ext cx="2286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Lab Scene - H2O Pouring Into Petro Liquid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200" y="3333750"/>
            <a:ext cx="23622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36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4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4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59055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US" altLang="en-US" sz="2400" b="1" dirty="0" smtClean="0">
                <a:latin typeface="Grizzly BT" pitchFamily="34" charset="0"/>
              </a:rPr>
              <a:t>Recommendations for CFI customers to control water</a:t>
            </a:r>
            <a:endParaRPr lang="en-US" altLang="en-US" sz="2400" b="1" dirty="0">
              <a:latin typeface="Grizzly BT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42950"/>
            <a:ext cx="8458200" cy="3543300"/>
          </a:xfrm>
          <a:noFill/>
          <a:ln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Good housekeeping practices are required on a </a:t>
            </a:r>
            <a:r>
              <a:rPr lang="en-US" altLang="en-US" sz="2200" u="sng" dirty="0">
                <a:solidFill>
                  <a:schemeClr val="tx2"/>
                </a:solidFill>
                <a:latin typeface="Tahoma" pitchFamily="34" charset="0"/>
              </a:rPr>
              <a:t>consistent</a:t>
            </a:r>
            <a:r>
              <a:rPr lang="en-US" altLang="en-US" sz="2200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basis 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Drop out excess entrained water</a:t>
            </a:r>
          </a:p>
          <a:p>
            <a:pPr marL="742950"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Generally requires a </a:t>
            </a:r>
            <a:r>
              <a:rPr lang="en-US" altLang="en-US" sz="2200" u="sng" dirty="0" err="1">
                <a:solidFill>
                  <a:schemeClr val="tx2"/>
                </a:solidFill>
                <a:latin typeface="Tahoma" pitchFamily="34" charset="0"/>
              </a:rPr>
              <a:t>demulsifier</a:t>
            </a:r>
            <a:endParaRPr lang="en-US" altLang="en-US" sz="2200" u="sng" dirty="0">
              <a:solidFill>
                <a:schemeClr val="tx2"/>
              </a:solidFill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Use </a:t>
            </a:r>
            <a:r>
              <a:rPr lang="en-US" altLang="en-US" sz="2200" u="sng" dirty="0">
                <a:solidFill>
                  <a:schemeClr val="tx2"/>
                </a:solidFill>
                <a:latin typeface="Tahoma" pitchFamily="34" charset="0"/>
              </a:rPr>
              <a:t>deicers</a:t>
            </a: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altLang="en-US" sz="2200" u="sng" dirty="0">
                <a:solidFill>
                  <a:schemeClr val="tx2"/>
                </a:solidFill>
                <a:latin typeface="Tahoma" pitchFamily="34" charset="0"/>
              </a:rPr>
              <a:t>consistently</a:t>
            </a:r>
            <a:endParaRPr lang="en-US" altLang="en-US" sz="2200" dirty="0">
              <a:solidFill>
                <a:schemeClr val="tx2"/>
              </a:solidFill>
              <a:latin typeface="Tahoma" pitchFamily="34" charset="0"/>
            </a:endParaRPr>
          </a:p>
          <a:p>
            <a:pPr marL="742950"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High molecular weight Glycol Ethers</a:t>
            </a:r>
          </a:p>
          <a:p>
            <a:pPr marL="742950"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Maintained in sufficient quantity</a:t>
            </a:r>
          </a:p>
          <a:p>
            <a:pPr marL="742950"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Freeze point at or below CFPP levels </a:t>
            </a:r>
          </a:p>
          <a:p>
            <a:pPr marL="742950"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en-US" sz="2200" dirty="0">
                <a:solidFill>
                  <a:schemeClr val="tx2"/>
                </a:solidFill>
                <a:latin typeface="Tahoma" pitchFamily="34" charset="0"/>
              </a:rPr>
              <a:t>Avoid light alcohols</a:t>
            </a:r>
            <a:r>
              <a:rPr lang="en-US" altLang="en-US" sz="2200" dirty="0">
                <a:solidFill>
                  <a:schemeClr val="tx2"/>
                </a:solidFill>
              </a:rPr>
              <a:t>                                      </a:t>
            </a:r>
            <a:r>
              <a:rPr lang="en-US" altLang="en-US" sz="3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034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Glossary of Terms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Cloud Point – temperature at which fuel becomes cloudy when wax first precipitates out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Cold filter plug point – temperature at which wax may be expected to plug fuel filters and interrupt engine operation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Pour </a:t>
            </a:r>
            <a:r>
              <a:rPr lang="en-US" sz="2000" dirty="0" smtClean="0"/>
              <a:t>Point </a:t>
            </a:r>
            <a:r>
              <a:rPr lang="en-US" sz="2000" dirty="0" smtClean="0"/>
              <a:t>– temperature at which fuel gels enough so as to not be pourable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18435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80488" cy="590550"/>
          </a:xfrm>
          <a:noFill/>
          <a:ln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r>
              <a:rPr lang="en-US" altLang="en-US" sz="2400" b="1" dirty="0">
                <a:latin typeface="Grizzly BT" pitchFamily="34" charset="0"/>
              </a:rPr>
              <a:t>What is “Wind Chill” </a:t>
            </a:r>
            <a:r>
              <a:rPr lang="en-US" altLang="en-US" sz="2400" b="1" dirty="0" smtClean="0">
                <a:latin typeface="Grizzly BT" pitchFamily="34" charset="0"/>
              </a:rPr>
              <a:t>and Does </a:t>
            </a:r>
            <a:r>
              <a:rPr lang="en-US" altLang="en-US" sz="2400" b="1" dirty="0">
                <a:latin typeface="Grizzly BT" pitchFamily="34" charset="0"/>
              </a:rPr>
              <a:t>it Effect Operability 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819150"/>
            <a:ext cx="8555037" cy="3657600"/>
          </a:xfrm>
          <a:noFill/>
          <a:ln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400" dirty="0">
                <a:solidFill>
                  <a:schemeClr val="tx2"/>
                </a:solidFill>
                <a:latin typeface="Tahoma" pitchFamily="34" charset="0"/>
              </a:rPr>
              <a:t>Wind chill has no effect on operability.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400" dirty="0">
                <a:solidFill>
                  <a:schemeClr val="tx2"/>
                </a:solidFill>
                <a:latin typeface="Tahoma" pitchFamily="34" charset="0"/>
              </a:rPr>
              <a:t>High winds can remove heat much faster from a fuel tank than no wind at all.  Sufficient warm up time is required.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400" dirty="0">
                <a:solidFill>
                  <a:schemeClr val="tx2"/>
                </a:solidFill>
                <a:latin typeface="Tahoma" pitchFamily="34" charset="0"/>
              </a:rPr>
              <a:t>The rate of temperature change has a significant impact on:</a:t>
            </a:r>
          </a:p>
          <a:p>
            <a:pPr marL="742950"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solidFill>
                  <a:schemeClr val="tx2"/>
                </a:solidFill>
                <a:latin typeface="Tahoma" pitchFamily="34" charset="0"/>
              </a:rPr>
              <a:t>size and shape of wax crystal formation.</a:t>
            </a:r>
          </a:p>
          <a:p>
            <a:pPr marL="742950"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solidFill>
                  <a:schemeClr val="tx2"/>
                </a:solidFill>
                <a:latin typeface="Tahoma" pitchFamily="34" charset="0"/>
              </a:rPr>
              <a:t>condensation and solubility of water within the fuel.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400" dirty="0">
                <a:solidFill>
                  <a:schemeClr val="tx2"/>
                </a:solidFill>
                <a:latin typeface="Tahoma" pitchFamily="34" charset="0"/>
              </a:rPr>
              <a:t>Wide swings and rapid drops in temperature can lead to icing problems.</a:t>
            </a:r>
          </a:p>
        </p:txBody>
      </p:sp>
    </p:spTree>
    <p:extLst>
      <p:ext uri="{BB962C8B-B14F-4D97-AF65-F5344CB8AC3E}">
        <p14:creationId xmlns:p14="http://schemas.microsoft.com/office/powerpoint/2010/main" val="3401307430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Smaller Filter Sizes Resulting In Higher Gelling Temperatures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Diesel engine manufacturers is using “smaller” diesel fuel filter specs.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This spells bad news for cold flow protection, but also good news for us.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2746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Filter Area</a:t>
            </a:r>
            <a:r>
              <a:rPr lang="en-US" dirty="0" smtClean="0">
                <a:latin typeface="Grizzly BT" pitchFamily="34" charset="0"/>
              </a:rPr>
              <a:t> </a:t>
            </a:r>
            <a:r>
              <a:rPr lang="en-US" dirty="0">
                <a:latin typeface="Grizzly BT" pitchFamily="34" charset="0"/>
              </a:rPr>
              <a:t>vs. Micron </a:t>
            </a:r>
            <a:r>
              <a:rPr lang="en-US" dirty="0" smtClean="0">
                <a:latin typeface="Grizzly BT" pitchFamily="34" charset="0"/>
              </a:rPr>
              <a:t>Sizes: Smaller Filter Sizes Than Before</a:t>
            </a:r>
            <a:endParaRPr lang="en-US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045437" y="1047227"/>
            <a:ext cx="3257341" cy="2972323"/>
          </a:xfrm>
          <a:prstGeom prst="ellipse">
            <a:avLst/>
          </a:prstGeom>
          <a:pattFill prst="pct20">
            <a:fgClr>
              <a:srgbClr val="99FFCC"/>
            </a:fgClr>
            <a:bgClr>
              <a:schemeClr val="bg1"/>
            </a:bgClr>
          </a:pattFill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aseline="30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136342">
            <a:off x="5345934" y="419467"/>
            <a:ext cx="1587954" cy="2850173"/>
          </a:xfrm>
          <a:prstGeom prst="diamond">
            <a:avLst/>
          </a:prstGeom>
          <a:gradFill rotWithShape="0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93969" y="1535828"/>
            <a:ext cx="1425087" cy="1343653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78.5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400" baseline="300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2400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242315" y="1657350"/>
            <a:ext cx="1111731" cy="937114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19.6 </a:t>
            </a:r>
            <a:r>
              <a:rPr lang="en-US" sz="24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 </a:t>
            </a:r>
            <a:r>
              <a:rPr lang="en-US" sz="2400" baseline="300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978835" y="2038350"/>
            <a:ext cx="527527" cy="515397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CC0000"/>
                </a:solidFill>
                <a:latin typeface="Times New Roman" panose="02020603050405020304" pitchFamily="18" charset="0"/>
              </a:rPr>
              <a:t>3.1 </a:t>
            </a:r>
            <a:r>
              <a:rPr lang="en-US" sz="12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 </a:t>
            </a:r>
            <a:r>
              <a:rPr lang="en-US" sz="1200" baseline="3000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780000">
            <a:off x="2273365" y="4231031"/>
            <a:ext cx="651468" cy="488601"/>
          </a:xfrm>
          <a:prstGeom prst="diamond">
            <a:avLst/>
          </a:prstGeom>
          <a:gradFill rotWithShape="0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07657" y="3612382"/>
            <a:ext cx="162867" cy="16286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BottomLef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34686" y="1047227"/>
            <a:ext cx="936485" cy="48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</a:rPr>
              <a:t>25 </a:t>
            </a:r>
            <a:r>
              <a:rPr lang="en-US" sz="1600" b="1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>
                <a:latin typeface="Times New Roman" panose="02020603050405020304" pitchFamily="18" charset="0"/>
              </a:rPr>
              <a:t> size</a:t>
            </a:r>
          </a:p>
          <a:p>
            <a:pPr algn="ctr"/>
            <a:r>
              <a:rPr lang="en-US" sz="1600" b="1">
                <a:latin typeface="Times New Roman" panose="02020603050405020304" pitchFamily="18" charset="0"/>
              </a:rPr>
              <a:t>491 </a:t>
            </a:r>
            <a:r>
              <a:rPr lang="en-US" sz="1600" b="1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baseline="30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96277" y="2960914"/>
            <a:ext cx="849160" cy="814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10 </a:t>
            </a:r>
            <a:r>
              <a:rPr lang="en-US" sz="16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dirty="0">
                <a:latin typeface="Times New Roman" panose="02020603050405020304" pitchFamily="18" charset="0"/>
              </a:rPr>
              <a:t> size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78.5 </a:t>
            </a:r>
            <a:r>
              <a:rPr lang="en-US" sz="16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baseline="30000" dirty="0">
                <a:latin typeface="Times New Roman" panose="02020603050405020304" pitchFamily="18" charset="0"/>
              </a:rPr>
              <a:t>2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16%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11241" y="2716614"/>
            <a:ext cx="863031" cy="733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5 </a:t>
            </a:r>
            <a:r>
              <a:rPr lang="en-US" sz="16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dirty="0">
                <a:latin typeface="Times New Roman" panose="02020603050405020304" pitchFamily="18" charset="0"/>
              </a:rPr>
              <a:t> size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19.6 </a:t>
            </a:r>
            <a:r>
              <a:rPr lang="en-US" sz="16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baseline="30000" dirty="0">
                <a:latin typeface="Times New Roman" panose="02020603050405020304" pitchFamily="18" charset="0"/>
              </a:rPr>
              <a:t>2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4%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84211" y="2879480"/>
            <a:ext cx="826715" cy="732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2 </a:t>
            </a:r>
            <a:r>
              <a:rPr lang="en-US" sz="16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dirty="0">
                <a:latin typeface="Times New Roman" panose="02020603050405020304" pitchFamily="18" charset="0"/>
              </a:rPr>
              <a:t> size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3.14 </a:t>
            </a:r>
            <a:r>
              <a:rPr lang="en-US" sz="16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600" b="1" baseline="30000" dirty="0">
                <a:latin typeface="Times New Roman" panose="02020603050405020304" pitchFamily="18" charset="0"/>
              </a:rPr>
              <a:t>2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</a:rPr>
              <a:t>0.64%</a:t>
            </a:r>
          </a:p>
        </p:txBody>
      </p:sp>
      <p:cxnSp>
        <p:nvCxnSpPr>
          <p:cNvPr id="15" name="AutoShape 14"/>
          <p:cNvCxnSpPr>
            <a:cxnSpLocks noChangeShapeType="1"/>
            <a:stCxn id="11" idx="3"/>
            <a:endCxn id="4" idx="0"/>
          </p:cNvCxnSpPr>
          <p:nvPr/>
        </p:nvCxnSpPr>
        <p:spPr bwMode="auto">
          <a:xfrm flipV="1">
            <a:off x="3371171" y="1047227"/>
            <a:ext cx="1302937" cy="244300"/>
          </a:xfrm>
          <a:prstGeom prst="curvedConnector4">
            <a:avLst>
              <a:gd name="adj1" fmla="val 242545"/>
              <a:gd name="adj2" fmla="val 193573"/>
            </a:avLst>
          </a:prstGeom>
          <a:noFill/>
          <a:ln w="9525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5"/>
          <p:cNvCxnSpPr>
            <a:cxnSpLocks noChangeShapeType="1"/>
            <a:stCxn id="12" idx="0"/>
            <a:endCxn id="6" idx="4"/>
          </p:cNvCxnSpPr>
          <p:nvPr/>
        </p:nvCxnSpPr>
        <p:spPr bwMode="auto">
          <a:xfrm rot="5400000" flipH="1" flipV="1">
            <a:off x="2822969" y="2677370"/>
            <a:ext cx="81433" cy="48565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6"/>
          <p:cNvCxnSpPr>
            <a:cxnSpLocks noChangeShapeType="1"/>
            <a:stCxn id="13" idx="0"/>
            <a:endCxn id="7" idx="3"/>
          </p:cNvCxnSpPr>
          <p:nvPr/>
        </p:nvCxnSpPr>
        <p:spPr bwMode="auto">
          <a:xfrm rot="16200000" flipV="1">
            <a:off x="4544248" y="2318104"/>
            <a:ext cx="259387" cy="5376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7"/>
          <p:cNvCxnSpPr>
            <a:cxnSpLocks noChangeShapeType="1"/>
            <a:stCxn id="14" idx="0"/>
            <a:endCxn id="8" idx="4"/>
          </p:cNvCxnSpPr>
          <p:nvPr/>
        </p:nvCxnSpPr>
        <p:spPr bwMode="auto">
          <a:xfrm rot="16200000" flipV="1">
            <a:off x="6357218" y="2439129"/>
            <a:ext cx="325733" cy="55497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1003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Smaller Filters Mean Higher Gelling Temperatures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Conventional recommendations expect CFPP temperatures of 8-10 degrees below fuel cloud point.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Smaller filter (i.e. 5 micron vs. 10 micron) mean CFPP temperatures now can be a full 5-8 degrees higher than before.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This means it’s even more important to treat diesel fuel with cold weather treatment.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3857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Coordinating Treatment: Quick Thaw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What to use if the fuel has already gelled?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Need something to get back on the road as quickly as possible.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Cold flow improvers only prevent the problem, they don’t fix a gelling problem afterwards.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3857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Quick Thaw – fixes gelled fuel problems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5889707" cy="394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The only Bell formulation that contains alcohol.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Formulated as an emergency “fixer” solution.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Thaws gelled fuel and fuel systems.</a:t>
            </a:r>
            <a:endParaRPr lang="en-US" sz="2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42950"/>
            <a:ext cx="2286191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47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to use Quick Thaw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Clear out the fuel filter, fill with Quick Thaw.</a:t>
            </a:r>
          </a:p>
          <a:p>
            <a:r>
              <a:rPr lang="en-US" sz="2200" dirty="0" smtClean="0"/>
              <a:t>Add Quick Thaw to the fuel tank.</a:t>
            </a:r>
          </a:p>
          <a:p>
            <a:r>
              <a:rPr lang="en-US" sz="2200" dirty="0" smtClean="0"/>
              <a:t>Allow fuel to circulate.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This creates two thaw points in the fuel system, and the Quick Thaw will diffuse outward, thawing fuel on contact.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Thaw a normal-sized gelled fuel system in about 45 minutes.</a:t>
            </a:r>
          </a:p>
        </p:txBody>
      </p:sp>
    </p:spTree>
    <p:extLst>
      <p:ext uri="{BB962C8B-B14F-4D97-AF65-F5344CB8AC3E}">
        <p14:creationId xmlns:p14="http://schemas.microsoft.com/office/powerpoint/2010/main" val="1510347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Market Opportunities for Cold Flow/Quick Thaw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5203907" cy="394716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Not Florida…..</a:t>
            </a:r>
          </a:p>
          <a:p>
            <a:endParaRPr lang="en-US" sz="2200" dirty="0" smtClean="0"/>
          </a:p>
          <a:p>
            <a:r>
              <a:rPr lang="en-US" sz="2200" dirty="0" smtClean="0"/>
              <a:t>Fleet and businesses in cold weather climate who rely on engines to get the job done</a:t>
            </a:r>
          </a:p>
          <a:p>
            <a:endParaRPr lang="en-US" sz="2200" dirty="0" smtClean="0"/>
          </a:p>
          <a:p>
            <a:r>
              <a:rPr lang="en-US" sz="2200" dirty="0" smtClean="0"/>
              <a:t>Long haul truckers</a:t>
            </a:r>
          </a:p>
          <a:p>
            <a:endParaRPr lang="en-US" sz="2200" dirty="0"/>
          </a:p>
          <a:p>
            <a:r>
              <a:rPr lang="en-US" sz="2200" dirty="0" smtClean="0"/>
              <a:t>Emergency generators</a:t>
            </a:r>
          </a:p>
          <a:p>
            <a:endParaRPr lang="en-US" sz="2200" dirty="0"/>
          </a:p>
          <a:p>
            <a:r>
              <a:rPr lang="en-US" sz="2200" dirty="0" smtClean="0"/>
              <a:t>Customers with a strong financial stake in avoiding fuel gelling problems.</a:t>
            </a:r>
            <a:endParaRPr lang="en-US" sz="2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28750"/>
            <a:ext cx="316217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23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Title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1923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Slide Title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1923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31788" y="296466"/>
            <a:ext cx="7683500" cy="3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Diesel Fuel Chemistry</a:t>
            </a:r>
            <a:endParaRPr lang="en-GB" altLang="en-US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31800" y="1123950"/>
            <a:ext cx="8418513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Clr>
                <a:schemeClr val="accent2"/>
              </a:buClr>
              <a:buSzPct val="90000"/>
            </a:pPr>
            <a:r>
              <a:rPr lang="en-US" altLang="en-US" sz="2200" dirty="0">
                <a:solidFill>
                  <a:schemeClr val="tx2"/>
                </a:solidFill>
              </a:rPr>
              <a:t>Diesel Fuel is comprised of aromatic, </a:t>
            </a:r>
            <a:r>
              <a:rPr lang="en-US" altLang="en-US" sz="2200" dirty="0" err="1">
                <a:solidFill>
                  <a:schemeClr val="tx2"/>
                </a:solidFill>
              </a:rPr>
              <a:t>olefinic</a:t>
            </a:r>
            <a:r>
              <a:rPr lang="en-US" altLang="en-US" sz="2200" dirty="0">
                <a:solidFill>
                  <a:schemeClr val="tx2"/>
                </a:solidFill>
              </a:rPr>
              <a:t> and paraffinic hydrocarbon compounds.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74700" y="2124075"/>
            <a:ext cx="132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>
                <a:latin typeface="Verdana" pitchFamily="34" charset="0"/>
              </a:rPr>
              <a:t>Paraffins</a:t>
            </a:r>
            <a:endParaRPr lang="en-GB" altLang="en-US">
              <a:latin typeface="Verdana" pitchFamily="34" charset="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556000" y="2133600"/>
            <a:ext cx="1562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>
                <a:latin typeface="Verdana" pitchFamily="34" charset="0"/>
              </a:rPr>
              <a:t>Naphthenes</a:t>
            </a:r>
            <a:endParaRPr lang="en-GB" altLang="en-US">
              <a:latin typeface="Verdana" pitchFamily="34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727700" y="2124075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>
                <a:latin typeface="Verdana" pitchFamily="34" charset="0"/>
              </a:rPr>
              <a:t>Aromatics</a:t>
            </a:r>
            <a:endParaRPr lang="en-GB" altLang="en-US">
              <a:latin typeface="Verdana" pitchFamily="34" charset="0"/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7607300" y="2124075"/>
            <a:ext cx="1181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>
                <a:latin typeface="Verdana" pitchFamily="34" charset="0"/>
              </a:rPr>
              <a:t>Olefins</a:t>
            </a:r>
            <a:endParaRPr lang="en-GB" altLang="en-US">
              <a:latin typeface="Verdana" pitchFamily="34" charset="0"/>
            </a:endParaRP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152400" y="2633663"/>
          <a:ext cx="29718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" name="ISIS/Draw Sketch" r:id="rId4" imgW="2971800" imgH="266400" progId="ISISServer">
                  <p:embed/>
                </p:oleObj>
              </mc:Choice>
              <mc:Fallback>
                <p:oleObj name="ISIS/Draw Sketch" r:id="rId4" imgW="2971800" imgH="2664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33663"/>
                        <a:ext cx="29718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855664" y="3395663"/>
          <a:ext cx="1666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" name="ISIS/Draw Sketch" r:id="rId6" imgW="1666800" imgH="647640" progId="ISISServer">
                  <p:embed/>
                </p:oleObj>
              </mc:Choice>
              <mc:Fallback>
                <p:oleObj name="ISIS/Draw Sketch" r:id="rId6" imgW="1666800" imgH="6476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4" y="3395663"/>
                        <a:ext cx="16668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901700" y="2981324"/>
            <a:ext cx="1193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n-Decane</a:t>
            </a:r>
            <a:endParaRPr lang="en-GB" altLang="en-US" sz="1400">
              <a:latin typeface="Verdana" pitchFamily="34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914400" y="4004072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iso-Decane</a:t>
            </a:r>
            <a:endParaRPr lang="en-GB" altLang="en-US" sz="1400">
              <a:latin typeface="Verdana" pitchFamily="34" charset="0"/>
            </a:endParaRPr>
          </a:p>
        </p:txBody>
      </p:sp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3556000" y="2624138"/>
          <a:ext cx="1447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" name="ISIS/Draw Sketch" r:id="rId8" imgW="1447560" imgH="647640" progId="ISISServer">
                  <p:embed/>
                </p:oleObj>
              </mc:Choice>
              <mc:Fallback>
                <p:oleObj name="ISIS/Draw Sketch" r:id="rId8" imgW="1447560" imgH="6476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624138"/>
                        <a:ext cx="1447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3660775" y="3487341"/>
          <a:ext cx="1009650" cy="49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" name="ISIS/Draw Sketch" r:id="rId10" imgW="1009440" imgH="657000" progId="ISISServer">
                  <p:embed/>
                </p:oleObj>
              </mc:Choice>
              <mc:Fallback>
                <p:oleObj name="ISIS/Draw Sketch" r:id="rId10" imgW="1009440" imgH="6570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487341"/>
                        <a:ext cx="1009650" cy="49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441700" y="3171825"/>
            <a:ext cx="180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Butylcyclohexane</a:t>
            </a:r>
            <a:endParaRPr lang="en-GB" altLang="en-US" sz="1400">
              <a:latin typeface="Verdana" pitchFamily="34" charset="0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644900" y="4000500"/>
            <a:ext cx="91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Decalin</a:t>
            </a:r>
            <a:endParaRPr lang="en-GB" altLang="en-US" sz="1400">
              <a:latin typeface="Verdana" pitchFamily="34" charset="0"/>
            </a:endParaRPr>
          </a:p>
        </p:txBody>
      </p:sp>
      <p:graphicFrame>
        <p:nvGraphicFramePr>
          <p:cNvPr id="105488" name="Object 16"/>
          <p:cNvGraphicFramePr>
            <a:graphicFrameLocks noChangeAspect="1"/>
          </p:cNvGraphicFramePr>
          <p:nvPr/>
        </p:nvGraphicFramePr>
        <p:xfrm>
          <a:off x="5675314" y="3487341"/>
          <a:ext cx="1019175" cy="49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" name="ISIS/Draw Sketch" r:id="rId12" imgW="1019160" imgH="657000" progId="ISISServer">
                  <p:embed/>
                </p:oleObj>
              </mc:Choice>
              <mc:Fallback>
                <p:oleObj name="ISIS/Draw Sketch" r:id="rId12" imgW="1019160" imgH="6570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4" y="3487341"/>
                        <a:ext cx="1019175" cy="49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600700" y="4048125"/>
            <a:ext cx="1346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Naphthalene</a:t>
            </a:r>
            <a:endParaRPr lang="en-GB" altLang="en-US" sz="1400">
              <a:latin typeface="Verdana" pitchFamily="34" charset="0"/>
            </a:endParaRPr>
          </a:p>
        </p:txBody>
      </p:sp>
      <p:graphicFrame>
        <p:nvGraphicFramePr>
          <p:cNvPr id="105490" name="Object 18"/>
          <p:cNvGraphicFramePr>
            <a:graphicFrameLocks noChangeAspect="1"/>
          </p:cNvGraphicFramePr>
          <p:nvPr/>
        </p:nvGraphicFramePr>
        <p:xfrm>
          <a:off x="5430839" y="2620566"/>
          <a:ext cx="1457325" cy="49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" name="ISIS/Draw Sketch" r:id="rId14" imgW="1457280" imgH="657000" progId="ISISServer">
                  <p:embed/>
                </p:oleObj>
              </mc:Choice>
              <mc:Fallback>
                <p:oleObj name="ISIS/Draw Sketch" r:id="rId14" imgW="1457280" imgH="6570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9" y="2620566"/>
                        <a:ext cx="1457325" cy="49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537200" y="3171825"/>
            <a:ext cx="1511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Butylbenzene</a:t>
            </a:r>
            <a:endParaRPr lang="en-GB" altLang="en-US" sz="1400">
              <a:latin typeface="Verdana" pitchFamily="34" charset="0"/>
            </a:endParaRPr>
          </a:p>
        </p:txBody>
      </p:sp>
      <p:graphicFrame>
        <p:nvGraphicFramePr>
          <p:cNvPr id="105492" name="Object 20"/>
          <p:cNvGraphicFramePr>
            <a:graphicFrameLocks noChangeAspect="1"/>
          </p:cNvGraphicFramePr>
          <p:nvPr/>
        </p:nvGraphicFramePr>
        <p:xfrm>
          <a:off x="7378700" y="2620566"/>
          <a:ext cx="1447800" cy="20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" name="ISIS/Draw Sketch" r:id="rId16" imgW="1447560" imgH="276120" progId="ISISServer">
                  <p:embed/>
                </p:oleObj>
              </mc:Choice>
              <mc:Fallback>
                <p:oleObj name="ISIS/Draw Sketch" r:id="rId16" imgW="1447560" imgH="2761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620566"/>
                        <a:ext cx="1447800" cy="20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1879600" y="2124075"/>
            <a:ext cx="148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600">
                <a:latin typeface="Verdana" pitchFamily="34" charset="0"/>
              </a:rPr>
              <a:t>C</a:t>
            </a:r>
            <a:r>
              <a:rPr lang="de-DE" altLang="en-US" sz="1600" baseline="-25000">
                <a:latin typeface="Verdana" pitchFamily="34" charset="0"/>
              </a:rPr>
              <a:t>n</a:t>
            </a:r>
            <a:r>
              <a:rPr lang="de-DE" altLang="en-US" sz="1600">
                <a:latin typeface="Verdana" pitchFamily="34" charset="0"/>
              </a:rPr>
              <a:t>H</a:t>
            </a:r>
            <a:r>
              <a:rPr lang="de-DE" altLang="en-US" sz="1600" baseline="-25000">
                <a:latin typeface="Verdana" pitchFamily="34" charset="0"/>
              </a:rPr>
              <a:t>2n+2</a:t>
            </a:r>
            <a:endParaRPr lang="en-GB" altLang="en-US" sz="1600">
              <a:latin typeface="Verdana" pitchFamily="34" charset="0"/>
            </a:endParaRP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7607300" y="3171825"/>
            <a:ext cx="1041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en-US" sz="1400">
                <a:latin typeface="Verdana" pitchFamily="34" charset="0"/>
              </a:rPr>
              <a:t>Heptene</a:t>
            </a:r>
            <a:endParaRPr lang="en-GB" alt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96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Removal of </a:t>
            </a:r>
            <a:r>
              <a:rPr lang="en-GB" sz="2400" dirty="0" err="1" smtClean="0"/>
              <a:t>Sulfur</a:t>
            </a:r>
            <a:r>
              <a:rPr lang="en-GB" sz="2400" dirty="0" smtClean="0"/>
              <a:t> To Meet ULSD Standards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Dropping of max. sulfur levels in on-road diesel fuels from 5,000 ppm to 500 ppm in 1992(for environmental reasons).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2006 – further reduction in sulfur to 15 ppm, creating Ultra Low Sulfur Diesel (ULSD).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Sulfur removed at the refinery level.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8999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How can they get the </a:t>
            </a:r>
            <a:r>
              <a:rPr lang="en-GB" sz="2400" dirty="0" err="1" smtClean="0"/>
              <a:t>sulfur</a:t>
            </a:r>
            <a:r>
              <a:rPr lang="en-GB" sz="2400" dirty="0" smtClean="0"/>
              <a:t> level down?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 smtClean="0"/>
              <a:t>Hydrotreating</a:t>
            </a: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Distillation cut management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Removal of heavier components where S is more difficult to remove</a:t>
            </a:r>
            <a:endParaRPr lang="en-GB" sz="2000" dirty="0" smtClean="0">
              <a:solidFill>
                <a:srgbClr val="B2B2B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Import of high quality </a:t>
            </a:r>
            <a:r>
              <a:rPr lang="en-GB" sz="2000" dirty="0" err="1" smtClean="0">
                <a:solidFill>
                  <a:schemeClr val="tx1"/>
                </a:solidFill>
              </a:rPr>
              <a:t>feedstocks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Crude oil sourcing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Lower </a:t>
            </a:r>
            <a:r>
              <a:rPr lang="en-GB" sz="2000" dirty="0" err="1" smtClean="0">
                <a:solidFill>
                  <a:schemeClr val="tx1"/>
                </a:solidFill>
              </a:rPr>
              <a:t>Sulfur</a:t>
            </a:r>
            <a:r>
              <a:rPr lang="en-GB" sz="2000" dirty="0" smtClean="0">
                <a:solidFill>
                  <a:schemeClr val="tx1"/>
                </a:solidFill>
              </a:rPr>
              <a:t> crudes provide Lower S products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Use of low </a:t>
            </a:r>
            <a:r>
              <a:rPr lang="en-GB" sz="2000" dirty="0" err="1" smtClean="0">
                <a:solidFill>
                  <a:schemeClr val="tx1"/>
                </a:solidFill>
              </a:rPr>
              <a:t>Sulfur</a:t>
            </a:r>
            <a:r>
              <a:rPr lang="en-GB" sz="2000" dirty="0" smtClean="0">
                <a:solidFill>
                  <a:schemeClr val="tx1"/>
                </a:solidFill>
              </a:rPr>
              <a:t> components for blending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Alternative Fuels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The necessary desulfurization of these fuels alter essential properties like </a:t>
            </a:r>
            <a:r>
              <a:rPr lang="en-GB" sz="2000" dirty="0" smtClean="0">
                <a:solidFill>
                  <a:schemeClr val="tx1"/>
                </a:solidFill>
              </a:rPr>
              <a:t>paraffin wax </a:t>
            </a:r>
            <a:r>
              <a:rPr lang="en-GB" sz="2000" dirty="0" smtClean="0">
                <a:solidFill>
                  <a:schemeClr val="tx1"/>
                </a:solidFill>
              </a:rPr>
              <a:t>content.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9715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4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altLang="en-US" sz="2400" spc="0" dirty="0" err="1">
                <a:solidFill>
                  <a:schemeClr val="accent2">
                    <a:lumMod val="75000"/>
                  </a:schemeClr>
                </a:solidFill>
              </a:rPr>
              <a:t>Paraffins</a:t>
            </a:r>
            <a:endParaRPr lang="en-US" altLang="en-US" sz="2400" spc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1861" name="Picture 5" descr="paraff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1" y="1153716"/>
            <a:ext cx="1857375" cy="1418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5" name="Picture 9" descr="Paraffin Chemical Diagram for n-octa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66913"/>
            <a:ext cx="2000250" cy="4071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9" name="Picture 13" descr="Paraff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2844404"/>
            <a:ext cx="3830638" cy="1563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3" name="Picture 17" descr="ultra%20Pure%20Liquid%20Paraff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8200" y="2844404"/>
            <a:ext cx="1233488" cy="1563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7" name="Picture 21" descr="candlerange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95263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724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750"/>
            <a:ext cx="8588375" cy="558800"/>
          </a:xfrm>
        </p:spPr>
        <p:txBody>
          <a:bodyPr/>
          <a:lstStyle/>
          <a:p>
            <a:r>
              <a:rPr lang="en-US" altLang="en-US" sz="2000" b="1" dirty="0" smtClean="0">
                <a:latin typeface="Tahoma" pitchFamily="34" charset="0"/>
              </a:rPr>
              <a:t>As diesel fuel cools</a:t>
            </a:r>
            <a:endParaRPr lang="en-US" altLang="en-US" sz="2000" b="1" dirty="0">
              <a:latin typeface="Tahoma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295400" y="22860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276600" y="222885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429000" y="2286000"/>
            <a:ext cx="457200" cy="7429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581400" y="24003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3733800" y="2514600"/>
            <a:ext cx="457200" cy="7429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886200" y="26289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6248400" y="21717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6400800" y="22860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6553200" y="24003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6705600" y="25146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6858000" y="26289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auto">
          <a:xfrm>
            <a:off x="7010400" y="27432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6019800" y="22860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7162800" y="28575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7315200" y="2971800"/>
            <a:ext cx="457200" cy="7429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6172200" y="24003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AutoShape 19"/>
          <p:cNvSpPr>
            <a:spLocks noChangeArrowheads="1"/>
          </p:cNvSpPr>
          <p:nvPr/>
        </p:nvSpPr>
        <p:spPr bwMode="auto">
          <a:xfrm>
            <a:off x="6324600" y="25146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6477000" y="26289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6629400" y="27432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6781800" y="28575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6934200" y="29718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7086600" y="3086100"/>
            <a:ext cx="457200" cy="74295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791200" y="24003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943600" y="25146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6096000" y="26289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>
            <a:off x="6248400" y="27432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6400800" y="28575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6553200" y="29718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6705600" y="30861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>
            <a:off x="6858000" y="32004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1981200" y="2686050"/>
            <a:ext cx="1066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AutoShape 34"/>
          <p:cNvSpPr>
            <a:spLocks noChangeArrowheads="1"/>
          </p:cNvSpPr>
          <p:nvPr/>
        </p:nvSpPr>
        <p:spPr bwMode="auto">
          <a:xfrm>
            <a:off x="5562600" y="25146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AutoShape 35"/>
          <p:cNvSpPr>
            <a:spLocks noChangeArrowheads="1"/>
          </p:cNvSpPr>
          <p:nvPr/>
        </p:nvSpPr>
        <p:spPr bwMode="auto">
          <a:xfrm>
            <a:off x="5715000" y="26289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auto">
          <a:xfrm>
            <a:off x="5867400" y="27432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6019800" y="28575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AutoShape 38"/>
          <p:cNvSpPr>
            <a:spLocks noChangeArrowheads="1"/>
          </p:cNvSpPr>
          <p:nvPr/>
        </p:nvSpPr>
        <p:spPr bwMode="auto">
          <a:xfrm>
            <a:off x="6172200" y="29718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AutoShape 39"/>
          <p:cNvSpPr>
            <a:spLocks noChangeArrowheads="1"/>
          </p:cNvSpPr>
          <p:nvPr/>
        </p:nvSpPr>
        <p:spPr bwMode="auto">
          <a:xfrm>
            <a:off x="6324600" y="30861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AutoShape 40"/>
          <p:cNvSpPr>
            <a:spLocks noChangeArrowheads="1"/>
          </p:cNvSpPr>
          <p:nvPr/>
        </p:nvSpPr>
        <p:spPr bwMode="auto">
          <a:xfrm>
            <a:off x="6477000" y="32004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AutoShape 41"/>
          <p:cNvSpPr>
            <a:spLocks noChangeArrowheads="1"/>
          </p:cNvSpPr>
          <p:nvPr/>
        </p:nvSpPr>
        <p:spPr bwMode="auto">
          <a:xfrm>
            <a:off x="6629400" y="3314700"/>
            <a:ext cx="457200" cy="74295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4572000" y="2686050"/>
            <a:ext cx="838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047750"/>
            <a:ext cx="8550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Straight-chain paraffin waxes in the diesel fuel come out of solution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354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nimBg="1"/>
      <p:bldP spid="49170" grpId="0" animBg="1"/>
      <p:bldP spid="49171" grpId="0" animBg="1"/>
      <p:bldP spid="49172" grpId="0" animBg="1"/>
      <p:bldP spid="49173" grpId="0" animBg="1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 animBg="1"/>
      <p:bldP spid="49183" grpId="0" animBg="1"/>
      <p:bldP spid="49184" grpId="0" animBg="1"/>
      <p:bldP spid="49185" grpId="0" animBg="1"/>
      <p:bldP spid="49185" grpId="1" animBg="1"/>
      <p:bldP spid="49186" grpId="0" animBg="1"/>
      <p:bldP spid="49187" grpId="0" animBg="1"/>
      <p:bldP spid="49188" grpId="0" animBg="1"/>
      <p:bldP spid="49189" grpId="0" animBg="1"/>
      <p:bldP spid="49190" grpId="0" animBg="1"/>
      <p:bldP spid="49191" grpId="0" animBg="1"/>
      <p:bldP spid="49192" grpId="0" animBg="1"/>
      <p:bldP spid="49193" grpId="0" animBg="1"/>
      <p:bldP spid="49194" grpId="0" animBg="1"/>
    </p:bld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12389</TotalTime>
  <Words>2227</Words>
  <Application>Microsoft Office PowerPoint</Application>
  <PresentationFormat>On-screen Show (16:9)</PresentationFormat>
  <Paragraphs>367</Paragraphs>
  <Slides>49</Slides>
  <Notes>21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BELL_PERFORMANCE_ppt template_v1_0827</vt:lpstr>
      <vt:lpstr>ISIS/Draw Sketch</vt:lpstr>
      <vt:lpstr>CorelPhotoPaint.Image.9</vt:lpstr>
      <vt:lpstr>Chart</vt:lpstr>
      <vt:lpstr>Worksheet</vt:lpstr>
      <vt:lpstr>Clip</vt:lpstr>
      <vt:lpstr>Cold Flow Handling of Diesel Fuels</vt:lpstr>
      <vt:lpstr>Items To Cover Today</vt:lpstr>
      <vt:lpstr>The basis for the need for cold flow improvers</vt:lpstr>
      <vt:lpstr>Glossary of Terms</vt:lpstr>
      <vt:lpstr>PowerPoint Presentation</vt:lpstr>
      <vt:lpstr>Removal of Sulfur To Meet ULSD Standards </vt:lpstr>
      <vt:lpstr>How can they get the sulfur level down?</vt:lpstr>
      <vt:lpstr>Paraffins</vt:lpstr>
      <vt:lpstr>As diesel fuel cools</vt:lpstr>
      <vt:lpstr>Progression of Crystal Formation As Temperature Drops</vt:lpstr>
      <vt:lpstr>Wax Crystal Formation in an Untreated No. 2 Diesel Fuel</vt:lpstr>
      <vt:lpstr>Caused by wax crystal formation that will plug filters and clog lines during cold temps. Icing of fuel filters followed by waxing, Icing of water separators </vt:lpstr>
      <vt:lpstr>Desulfurization Impact On Wax Levels In Fuel</vt:lpstr>
      <vt:lpstr>Relative Increase in Precipitated Wax</vt:lpstr>
      <vt:lpstr>Impact on the fuel’s wax distribution</vt:lpstr>
      <vt:lpstr>Paraffin Ratio / Wax Distribution in Diesel Fuels</vt:lpstr>
      <vt:lpstr>Paths to Achieve Desired Performance in Winter Conditions</vt:lpstr>
      <vt:lpstr>Factors with Ultra Low Sulfur Kerosene</vt:lpstr>
      <vt:lpstr>Kerosene/#1 Diesel Blending Downsides</vt:lpstr>
      <vt:lpstr>Middle Distillate Flow Improvers (Cold Flow Improvers)</vt:lpstr>
      <vt:lpstr>Middle Distllation Flow Improvers – How They Work</vt:lpstr>
      <vt:lpstr>PowerPoint Presentation</vt:lpstr>
      <vt:lpstr>Theory of Action - Low Temperature Operability Additives</vt:lpstr>
      <vt:lpstr>Wax Dispersant Technology</vt:lpstr>
      <vt:lpstr>Typical Cold Flow Responses for Ultra Low Sulfur Fuels</vt:lpstr>
      <vt:lpstr>PowerPoint Presentation</vt:lpstr>
      <vt:lpstr>PowerPoint Presentation</vt:lpstr>
      <vt:lpstr>What are the Keys to Better Cold Performance for Diesel Fuel?</vt:lpstr>
      <vt:lpstr>CFPP Volume vs. Performance</vt:lpstr>
      <vt:lpstr>Fuel Response Curve (The Cliff Effect) – Too Much Is Better?</vt:lpstr>
      <vt:lpstr>What are the Keys to CFI Performance in Fuel?</vt:lpstr>
      <vt:lpstr>PowerPoint Presentation</vt:lpstr>
      <vt:lpstr>Keys to CFI Performance</vt:lpstr>
      <vt:lpstr>n-PARAFFIN DISTRIBUTION</vt:lpstr>
      <vt:lpstr>Fuel Response to Synergists – The Right Blend</vt:lpstr>
      <vt:lpstr>Regional CFI Performance Data</vt:lpstr>
      <vt:lpstr>What are the Keys to CFI Performance in Fuel?</vt:lpstr>
      <vt:lpstr>Deicer’s / Water Dispersants in Cold Flow Improvers</vt:lpstr>
      <vt:lpstr>Recommendations for CFI customers to control water</vt:lpstr>
      <vt:lpstr>What is “Wind Chill” and Does it Effect Operability ?</vt:lpstr>
      <vt:lpstr>Smaller Filter Sizes Resulting In Higher Gelling Temperatures</vt:lpstr>
      <vt:lpstr>Fuel Filter Area vs. Micron Sizes: Smaller Filter Sizes Than Before</vt:lpstr>
      <vt:lpstr>Smaller Filters Mean Higher Gelling Temperatures</vt:lpstr>
      <vt:lpstr>Coordinating Treatment: Quick Thaw</vt:lpstr>
      <vt:lpstr>Quick Thaw – fixes gelled fuel problems</vt:lpstr>
      <vt:lpstr>How to use Quick Thaw</vt:lpstr>
      <vt:lpstr>Market Opportunities for Cold Flow/Quick Thaw</vt:lpstr>
      <vt:lpstr>Slide Title</vt:lpstr>
      <vt:lpstr>Slide Title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558</cp:revision>
  <dcterms:created xsi:type="dcterms:W3CDTF">2011-10-21T15:56:02Z</dcterms:created>
  <dcterms:modified xsi:type="dcterms:W3CDTF">2015-01-29T14:14:28Z</dcterms:modified>
</cp:coreProperties>
</file>