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130"/>
  </p:notesMasterIdLst>
  <p:sldIdLst>
    <p:sldId id="256" r:id="rId2"/>
    <p:sldId id="442" r:id="rId3"/>
    <p:sldId id="470" r:id="rId4"/>
    <p:sldId id="471" r:id="rId5"/>
    <p:sldId id="472" r:id="rId6"/>
    <p:sldId id="372" r:id="rId7"/>
    <p:sldId id="473" r:id="rId8"/>
    <p:sldId id="373" r:id="rId9"/>
    <p:sldId id="430" r:id="rId10"/>
    <p:sldId id="376" r:id="rId11"/>
    <p:sldId id="559" r:id="rId12"/>
    <p:sldId id="378" r:id="rId13"/>
    <p:sldId id="560" r:id="rId14"/>
    <p:sldId id="561" r:id="rId15"/>
    <p:sldId id="562" r:id="rId16"/>
    <p:sldId id="563" r:id="rId17"/>
    <p:sldId id="564" r:id="rId18"/>
    <p:sldId id="566" r:id="rId19"/>
    <p:sldId id="567" r:id="rId20"/>
    <p:sldId id="568" r:id="rId21"/>
    <p:sldId id="569" r:id="rId22"/>
    <p:sldId id="570" r:id="rId23"/>
    <p:sldId id="571" r:id="rId24"/>
    <p:sldId id="572" r:id="rId25"/>
    <p:sldId id="573" r:id="rId26"/>
    <p:sldId id="574" r:id="rId27"/>
    <p:sldId id="637" r:id="rId28"/>
    <p:sldId id="639" r:id="rId29"/>
    <p:sldId id="638" r:id="rId30"/>
    <p:sldId id="575" r:id="rId31"/>
    <p:sldId id="577" r:id="rId32"/>
    <p:sldId id="578" r:id="rId33"/>
    <p:sldId id="579" r:id="rId34"/>
    <p:sldId id="636" r:id="rId35"/>
    <p:sldId id="402" r:id="rId36"/>
    <p:sldId id="415" r:id="rId37"/>
    <p:sldId id="557" r:id="rId38"/>
    <p:sldId id="558" r:id="rId39"/>
    <p:sldId id="416" r:id="rId40"/>
    <p:sldId id="600" r:id="rId41"/>
    <p:sldId id="601" r:id="rId42"/>
    <p:sldId id="603" r:id="rId43"/>
    <p:sldId id="602" r:id="rId44"/>
    <p:sldId id="448" r:id="rId45"/>
    <p:sldId id="605" r:id="rId46"/>
    <p:sldId id="606" r:id="rId47"/>
    <p:sldId id="607" r:id="rId48"/>
    <p:sldId id="608" r:id="rId49"/>
    <p:sldId id="417" r:id="rId50"/>
    <p:sldId id="449" r:id="rId51"/>
    <p:sldId id="588" r:id="rId52"/>
    <p:sldId id="450" r:id="rId53"/>
    <p:sldId id="590" r:id="rId54"/>
    <p:sldId id="592" r:id="rId55"/>
    <p:sldId id="446" r:id="rId56"/>
    <p:sldId id="443" r:id="rId57"/>
    <p:sldId id="434" r:id="rId58"/>
    <p:sldId id="644" r:id="rId59"/>
    <p:sldId id="645" r:id="rId60"/>
    <p:sldId id="646" r:id="rId61"/>
    <p:sldId id="647" r:id="rId62"/>
    <p:sldId id="648" r:id="rId63"/>
    <p:sldId id="444" r:id="rId64"/>
    <p:sldId id="451" r:id="rId65"/>
    <p:sldId id="435" r:id="rId66"/>
    <p:sldId id="431" r:id="rId67"/>
    <p:sldId id="432" r:id="rId68"/>
    <p:sldId id="452" r:id="rId69"/>
    <p:sldId id="445" r:id="rId70"/>
    <p:sldId id="453" r:id="rId71"/>
    <p:sldId id="653" r:id="rId72"/>
    <p:sldId id="654" r:id="rId73"/>
    <p:sldId id="433" r:id="rId74"/>
    <p:sldId id="454" r:id="rId75"/>
    <p:sldId id="456" r:id="rId76"/>
    <p:sldId id="457" r:id="rId77"/>
    <p:sldId id="426" r:id="rId78"/>
    <p:sldId id="424" r:id="rId79"/>
    <p:sldId id="383" r:id="rId80"/>
    <p:sldId id="423" r:id="rId81"/>
    <p:sldId id="455" r:id="rId82"/>
    <p:sldId id="652" r:id="rId83"/>
    <p:sldId id="459" r:id="rId84"/>
    <p:sldId id="427" r:id="rId85"/>
    <p:sldId id="593" r:id="rId86"/>
    <p:sldId id="594" r:id="rId87"/>
    <p:sldId id="428" r:id="rId88"/>
    <p:sldId id="596" r:id="rId89"/>
    <p:sldId id="597" r:id="rId90"/>
    <p:sldId id="598" r:id="rId91"/>
    <p:sldId id="425" r:id="rId92"/>
    <p:sldId id="640" r:id="rId93"/>
    <p:sldId id="641" r:id="rId94"/>
    <p:sldId id="436" r:id="rId95"/>
    <p:sldId id="642" r:id="rId96"/>
    <p:sldId id="437" r:id="rId97"/>
    <p:sldId id="617" r:id="rId98"/>
    <p:sldId id="618" r:id="rId99"/>
    <p:sldId id="619" r:id="rId100"/>
    <p:sldId id="620" r:id="rId101"/>
    <p:sldId id="621" r:id="rId102"/>
    <p:sldId id="622" r:id="rId103"/>
    <p:sldId id="624" r:id="rId104"/>
    <p:sldId id="625" r:id="rId105"/>
    <p:sldId id="385" r:id="rId106"/>
    <p:sldId id="387" r:id="rId107"/>
    <p:sldId id="643" r:id="rId108"/>
    <p:sldId id="630" r:id="rId109"/>
    <p:sldId id="631" r:id="rId110"/>
    <p:sldId id="388" r:id="rId111"/>
    <p:sldId id="460" r:id="rId112"/>
    <p:sldId id="461" r:id="rId113"/>
    <p:sldId id="392" r:id="rId114"/>
    <p:sldId id="389" r:id="rId115"/>
    <p:sldId id="611" r:id="rId116"/>
    <p:sldId id="612" r:id="rId117"/>
    <p:sldId id="393" r:id="rId118"/>
    <p:sldId id="394" r:id="rId119"/>
    <p:sldId id="440" r:id="rId120"/>
    <p:sldId id="439" r:id="rId121"/>
    <p:sldId id="438" r:id="rId122"/>
    <p:sldId id="635" r:id="rId123"/>
    <p:sldId id="466" r:id="rId124"/>
    <p:sldId id="465" r:id="rId125"/>
    <p:sldId id="467" r:id="rId126"/>
    <p:sldId id="468" r:id="rId127"/>
    <p:sldId id="469" r:id="rId128"/>
    <p:sldId id="397" r:id="rId1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47805F-FD41-47D3-817A-856CB6682766}">
          <p14:sldIdLst>
            <p14:sldId id="256"/>
            <p14:sldId id="442"/>
            <p14:sldId id="470"/>
            <p14:sldId id="471"/>
            <p14:sldId id="472"/>
            <p14:sldId id="372"/>
            <p14:sldId id="473"/>
            <p14:sldId id="373"/>
            <p14:sldId id="430"/>
            <p14:sldId id="376"/>
            <p14:sldId id="559"/>
            <p14:sldId id="378"/>
            <p14:sldId id="560"/>
            <p14:sldId id="561"/>
            <p14:sldId id="562"/>
            <p14:sldId id="563"/>
            <p14:sldId id="564"/>
            <p14:sldId id="566"/>
            <p14:sldId id="567"/>
            <p14:sldId id="568"/>
            <p14:sldId id="569"/>
            <p14:sldId id="570"/>
            <p14:sldId id="571"/>
            <p14:sldId id="572"/>
            <p14:sldId id="573"/>
            <p14:sldId id="574"/>
            <p14:sldId id="637"/>
            <p14:sldId id="639"/>
            <p14:sldId id="638"/>
            <p14:sldId id="575"/>
            <p14:sldId id="577"/>
            <p14:sldId id="578"/>
            <p14:sldId id="579"/>
            <p14:sldId id="636"/>
            <p14:sldId id="402"/>
            <p14:sldId id="415"/>
            <p14:sldId id="557"/>
            <p14:sldId id="558"/>
            <p14:sldId id="416"/>
            <p14:sldId id="600"/>
            <p14:sldId id="601"/>
            <p14:sldId id="603"/>
            <p14:sldId id="602"/>
            <p14:sldId id="448"/>
            <p14:sldId id="605"/>
            <p14:sldId id="606"/>
            <p14:sldId id="607"/>
            <p14:sldId id="608"/>
            <p14:sldId id="417"/>
            <p14:sldId id="449"/>
            <p14:sldId id="588"/>
            <p14:sldId id="450"/>
            <p14:sldId id="590"/>
            <p14:sldId id="592"/>
            <p14:sldId id="446"/>
            <p14:sldId id="443"/>
            <p14:sldId id="434"/>
            <p14:sldId id="644"/>
            <p14:sldId id="645"/>
            <p14:sldId id="646"/>
            <p14:sldId id="647"/>
            <p14:sldId id="648"/>
            <p14:sldId id="444"/>
            <p14:sldId id="451"/>
            <p14:sldId id="435"/>
            <p14:sldId id="431"/>
            <p14:sldId id="432"/>
            <p14:sldId id="452"/>
            <p14:sldId id="445"/>
            <p14:sldId id="453"/>
            <p14:sldId id="653"/>
            <p14:sldId id="654"/>
            <p14:sldId id="433"/>
            <p14:sldId id="454"/>
            <p14:sldId id="456"/>
            <p14:sldId id="457"/>
            <p14:sldId id="426"/>
            <p14:sldId id="424"/>
            <p14:sldId id="383"/>
            <p14:sldId id="423"/>
            <p14:sldId id="455"/>
            <p14:sldId id="652"/>
            <p14:sldId id="459"/>
            <p14:sldId id="427"/>
            <p14:sldId id="593"/>
            <p14:sldId id="594"/>
            <p14:sldId id="428"/>
            <p14:sldId id="596"/>
            <p14:sldId id="597"/>
            <p14:sldId id="598"/>
            <p14:sldId id="425"/>
            <p14:sldId id="640"/>
            <p14:sldId id="641"/>
            <p14:sldId id="436"/>
            <p14:sldId id="642"/>
            <p14:sldId id="437"/>
            <p14:sldId id="617"/>
            <p14:sldId id="618"/>
            <p14:sldId id="619"/>
            <p14:sldId id="620"/>
            <p14:sldId id="621"/>
            <p14:sldId id="622"/>
            <p14:sldId id="624"/>
            <p14:sldId id="625"/>
            <p14:sldId id="385"/>
            <p14:sldId id="387"/>
            <p14:sldId id="643"/>
            <p14:sldId id="630"/>
            <p14:sldId id="631"/>
            <p14:sldId id="388"/>
            <p14:sldId id="460"/>
            <p14:sldId id="461"/>
            <p14:sldId id="392"/>
            <p14:sldId id="389"/>
            <p14:sldId id="611"/>
            <p14:sldId id="612"/>
            <p14:sldId id="393"/>
            <p14:sldId id="394"/>
            <p14:sldId id="440"/>
            <p14:sldId id="439"/>
            <p14:sldId id="438"/>
            <p14:sldId id="635"/>
            <p14:sldId id="466"/>
            <p14:sldId id="465"/>
            <p14:sldId id="467"/>
            <p14:sldId id="468"/>
            <p14:sldId id="469"/>
            <p14:sldId id="397"/>
          </p14:sldIdLst>
        </p14:section>
        <p14:section name="Untitled Section" id="{CD53E5ED-4D03-4A8C-8389-AFE247BAFDCA}">
          <p14:sldIdLst/>
        </p14:section>
        <p14:section name="Untitled Section" id="{581E54F0-08EF-4B98-B4D5-A96CE20169F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3DAD"/>
    <a:srgbClr val="5199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1292" autoAdjust="0"/>
    <p:restoredTop sz="77680" autoAdjust="0"/>
  </p:normalViewPr>
  <p:slideViewPr>
    <p:cSldViewPr>
      <p:cViewPr>
        <p:scale>
          <a:sx n="66" d="100"/>
          <a:sy n="66" d="100"/>
        </p:scale>
        <p:origin x="-1248" y="-26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0" d="100"/>
        <a:sy n="170" d="100"/>
      </p:scale>
      <p:origin x="0" y="626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A70EFF-5AFC-4D00-8285-7E968C63B5F3}" type="datetimeFigureOut">
              <a:rPr lang="en-US" smtClean="0"/>
              <a:pPr/>
              <a:t>1/25/2015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F994BC-8693-4A4F-AD79-0361B613C3B7}" type="slidenum">
              <a:rPr lang="en-US" smtClean="0"/>
              <a:pPr/>
              <a:t>‹#›</a:t>
            </a:fld>
            <a:endParaRPr lang="en-US"/>
          </a:p>
        </p:txBody>
      </p:sp>
    </p:spTree>
    <p:extLst>
      <p:ext uri="{BB962C8B-B14F-4D97-AF65-F5344CB8AC3E}">
        <p14:creationId xmlns:p14="http://schemas.microsoft.com/office/powerpoint/2010/main" val="213119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5353954-D47A-4D55-A56F-AF28D2291C06}"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6F0D335C-21BB-4443-B8B8-EAFD6E384D49}" type="slidenum">
              <a:rPr lang="sv-SE"/>
              <a:pPr/>
              <a:t>19</a:t>
            </a:fld>
            <a:endParaRPr lang="sv-SE"/>
          </a:p>
        </p:txBody>
      </p:sp>
      <p:sp>
        <p:nvSpPr>
          <p:cNvPr id="184322" name="Rectangle 2"/>
          <p:cNvSpPr>
            <a:spLocks noGrp="1" noRot="1" noChangeAspect="1" noChangeArrowheads="1" noTextEdit="1"/>
          </p:cNvSpPr>
          <p:nvPr>
            <p:ph type="sldImg"/>
          </p:nvPr>
        </p:nvSpPr>
        <p:spPr>
          <a:xfrm>
            <a:off x="92075" y="752475"/>
            <a:ext cx="6532563" cy="3675063"/>
          </a:xfrm>
          <a:ln/>
        </p:spPr>
      </p:sp>
      <p:sp>
        <p:nvSpPr>
          <p:cNvPr id="184323" name="Rectangle 3"/>
          <p:cNvSpPr>
            <a:spLocks noGrp="1" noChangeArrowheads="1"/>
          </p:cNvSpPr>
          <p:nvPr>
            <p:ph type="body" idx="1"/>
          </p:nvPr>
        </p:nvSpPr>
        <p:spPr>
          <a:xfrm>
            <a:off x="904875" y="4651375"/>
            <a:ext cx="4903788" cy="4427538"/>
          </a:xfrm>
        </p:spPr>
        <p:txBody>
          <a:bodyPr/>
          <a:lstStyle/>
          <a:p>
            <a:endParaRPr lang="en-US"/>
          </a:p>
        </p:txBody>
      </p:sp>
    </p:spTree>
    <p:extLst>
      <p:ext uri="{BB962C8B-B14F-4D97-AF65-F5344CB8AC3E}">
        <p14:creationId xmlns:p14="http://schemas.microsoft.com/office/powerpoint/2010/main" val="2903976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EB97AAA-4C27-442F-8BFB-069C07F9AF28}"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01C5942C-3D8A-4317-BB06-B012BE5C15BD}" type="slidenum">
              <a:rPr lang="sv-SE"/>
              <a:pPr/>
              <a:t>98</a:t>
            </a:fld>
            <a:endParaRPr lang="sv-SE"/>
          </a:p>
        </p:txBody>
      </p:sp>
      <p:sp>
        <p:nvSpPr>
          <p:cNvPr id="209922" name="Rectangle 2"/>
          <p:cNvSpPr>
            <a:spLocks noGrp="1" noRot="1" noChangeAspect="1" noChangeArrowheads="1" noTextEdit="1"/>
          </p:cNvSpPr>
          <p:nvPr>
            <p:ph type="sldImg"/>
          </p:nvPr>
        </p:nvSpPr>
        <p:spPr>
          <a:xfrm>
            <a:off x="76200" y="733425"/>
            <a:ext cx="6513513" cy="3665538"/>
          </a:xfrm>
          <a:ln/>
        </p:spPr>
      </p:sp>
      <p:sp>
        <p:nvSpPr>
          <p:cNvPr id="209923" name="Rectangle 3"/>
          <p:cNvSpPr>
            <a:spLocks noGrp="1" noChangeArrowheads="1"/>
          </p:cNvSpPr>
          <p:nvPr>
            <p:ph type="body" idx="1"/>
          </p:nvPr>
        </p:nvSpPr>
        <p:spPr>
          <a:xfrm>
            <a:off x="890588" y="4645025"/>
            <a:ext cx="5032375" cy="4721225"/>
          </a:xfrm>
        </p:spPr>
        <p:txBody>
          <a:bodyPr lIns="92310" tIns="46155" rIns="92310" bIns="46155"/>
          <a:lstStyle/>
          <a:p>
            <a:pPr marL="228600" indent="-228600"/>
            <a:endParaRPr lang="en-US"/>
          </a:p>
        </p:txBody>
      </p:sp>
    </p:spTree>
    <p:extLst>
      <p:ext uri="{BB962C8B-B14F-4D97-AF65-F5344CB8AC3E}">
        <p14:creationId xmlns:p14="http://schemas.microsoft.com/office/powerpoint/2010/main" val="633363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E975D7C-292D-4A79-ABDE-ACE85D8F71E7}"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60CB35F4-97D5-4862-9EC4-0463E5DE9B16}" type="slidenum">
              <a:rPr lang="sv-SE"/>
              <a:pPr/>
              <a:t>99</a:t>
            </a:fld>
            <a:endParaRPr lang="sv-SE"/>
          </a:p>
        </p:txBody>
      </p:sp>
      <p:sp>
        <p:nvSpPr>
          <p:cNvPr id="211970" name="Rectangle 2"/>
          <p:cNvSpPr>
            <a:spLocks noGrp="1" noRot="1" noChangeAspect="1" noChangeArrowheads="1" noTextEdit="1"/>
          </p:cNvSpPr>
          <p:nvPr>
            <p:ph type="sldImg"/>
          </p:nvPr>
        </p:nvSpPr>
        <p:spPr>
          <a:xfrm>
            <a:off x="76200" y="733425"/>
            <a:ext cx="6513513" cy="3665538"/>
          </a:xfrm>
          <a:ln/>
        </p:spPr>
      </p:sp>
      <p:sp>
        <p:nvSpPr>
          <p:cNvPr id="211971" name="Rectangle 3"/>
          <p:cNvSpPr>
            <a:spLocks noGrp="1" noChangeArrowheads="1"/>
          </p:cNvSpPr>
          <p:nvPr>
            <p:ph type="body" idx="1"/>
          </p:nvPr>
        </p:nvSpPr>
        <p:spPr>
          <a:xfrm>
            <a:off x="889000" y="4643438"/>
            <a:ext cx="4884738" cy="4397375"/>
          </a:xfrm>
        </p:spPr>
        <p:txBody>
          <a:bodyPr/>
          <a:lstStyle/>
          <a:p>
            <a:endParaRPr lang="en-US"/>
          </a:p>
          <a:p>
            <a:r>
              <a:rPr lang="en-US"/>
              <a:t>The opacity meter consist of a light source (wavelength 850nm) and a detector situated on the opposite side of the the stack. The light transmitted through the plume is then detected and measured as opacity.</a:t>
            </a:r>
          </a:p>
        </p:txBody>
      </p:sp>
    </p:spTree>
    <p:extLst>
      <p:ext uri="{BB962C8B-B14F-4D97-AF65-F5344CB8AC3E}">
        <p14:creationId xmlns:p14="http://schemas.microsoft.com/office/powerpoint/2010/main" val="923694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973D289-F3E7-4E66-92C7-F042F891BEE7}"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17D90D50-829F-4194-9EC0-43FCDB13BBF9}" type="slidenum">
              <a:rPr lang="sv-SE"/>
              <a:pPr/>
              <a:t>100</a:t>
            </a:fld>
            <a:endParaRPr lang="sv-SE"/>
          </a:p>
        </p:txBody>
      </p:sp>
      <p:sp>
        <p:nvSpPr>
          <p:cNvPr id="214018" name="Rectangle 2"/>
          <p:cNvSpPr>
            <a:spLocks noGrp="1" noRot="1" noChangeAspect="1" noChangeArrowheads="1" noTextEdit="1"/>
          </p:cNvSpPr>
          <p:nvPr>
            <p:ph type="sldImg"/>
          </p:nvPr>
        </p:nvSpPr>
        <p:spPr>
          <a:xfrm>
            <a:off x="76200" y="733425"/>
            <a:ext cx="6513513" cy="3665538"/>
          </a:xfrm>
          <a:ln/>
        </p:spPr>
      </p:sp>
      <p:sp>
        <p:nvSpPr>
          <p:cNvPr id="214019" name="Rectangle 3"/>
          <p:cNvSpPr>
            <a:spLocks noGrp="1" noChangeArrowheads="1"/>
          </p:cNvSpPr>
          <p:nvPr>
            <p:ph type="body" idx="1"/>
          </p:nvPr>
        </p:nvSpPr>
        <p:spPr>
          <a:xfrm>
            <a:off x="890588" y="4645025"/>
            <a:ext cx="4881562" cy="4395788"/>
          </a:xfrm>
        </p:spPr>
        <p:txBody>
          <a:bodyPr lIns="92310" tIns="46155" rIns="92310" bIns="46155"/>
          <a:lstStyle/>
          <a:p>
            <a:pPr marL="228600" indent="-228600"/>
            <a:endParaRPr lang="en-US"/>
          </a:p>
        </p:txBody>
      </p:sp>
    </p:spTree>
    <p:extLst>
      <p:ext uri="{BB962C8B-B14F-4D97-AF65-F5344CB8AC3E}">
        <p14:creationId xmlns:p14="http://schemas.microsoft.com/office/powerpoint/2010/main" val="3544441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6056939-DE27-4A2E-AC6C-53CF29A6E859}"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3A1A0580-4DD0-4DF6-9E9D-509046ECB461}" type="slidenum">
              <a:rPr lang="sv-SE"/>
              <a:pPr/>
              <a:t>101</a:t>
            </a:fld>
            <a:endParaRPr lang="sv-SE"/>
          </a:p>
        </p:txBody>
      </p:sp>
      <p:sp>
        <p:nvSpPr>
          <p:cNvPr id="216066" name="Rectangle 2"/>
          <p:cNvSpPr>
            <a:spLocks noGrp="1" noRot="1" noChangeAspect="1" noChangeArrowheads="1" noTextEdit="1"/>
          </p:cNvSpPr>
          <p:nvPr>
            <p:ph type="sldImg"/>
          </p:nvPr>
        </p:nvSpPr>
        <p:spPr>
          <a:xfrm>
            <a:off x="63500" y="747713"/>
            <a:ext cx="6513513" cy="3665537"/>
          </a:xfrm>
          <a:ln/>
        </p:spPr>
      </p:sp>
      <p:sp>
        <p:nvSpPr>
          <p:cNvPr id="216067" name="Rectangle 3"/>
          <p:cNvSpPr>
            <a:spLocks noGrp="1" noChangeArrowheads="1"/>
          </p:cNvSpPr>
          <p:nvPr>
            <p:ph type="body" idx="1"/>
          </p:nvPr>
        </p:nvSpPr>
        <p:spPr>
          <a:xfrm>
            <a:off x="890588" y="4645025"/>
            <a:ext cx="4881562" cy="4395788"/>
          </a:xfrm>
        </p:spPr>
        <p:txBody>
          <a:bodyPr lIns="92310" tIns="46155" rIns="92310" bIns="46155"/>
          <a:lstStyle/>
          <a:p>
            <a:pPr>
              <a:buFontTx/>
              <a:buChar char="•"/>
            </a:pPr>
            <a:r>
              <a:rPr lang="en-US"/>
              <a:t>What is the problem with sulphuric acid?</a:t>
            </a:r>
          </a:p>
          <a:p>
            <a:endParaRPr lang="en-US"/>
          </a:p>
          <a:p>
            <a:pPr>
              <a:buFontTx/>
              <a:buChar char="•"/>
            </a:pPr>
            <a:r>
              <a:rPr lang="en-US"/>
              <a:t>Sulphuric acid is formed form the SO</a:t>
            </a:r>
            <a:r>
              <a:rPr lang="en-US" baseline="-25000"/>
              <a:t>3</a:t>
            </a:r>
            <a:r>
              <a:rPr lang="en-US"/>
              <a:t> in the flue gases. that is in equilibrium with the SO</a:t>
            </a:r>
            <a:r>
              <a:rPr lang="en-US" baseline="-25000"/>
              <a:t>2</a:t>
            </a:r>
            <a:r>
              <a:rPr lang="en-US"/>
              <a:t> in the flue gases. The equilibrium is very sensitive to temperature and below 500</a:t>
            </a:r>
            <a:r>
              <a:rPr lang="en-US">
                <a:cs typeface="Times New Roman" panose="02020603050405020304" pitchFamily="18" charset="0"/>
              </a:rPr>
              <a:t>°</a:t>
            </a:r>
            <a:r>
              <a:rPr lang="en-US"/>
              <a:t>C. more than 99% of the sulphur oxides present can be in the form of SO</a:t>
            </a:r>
            <a:r>
              <a:rPr lang="en-US" baseline="-25000"/>
              <a:t>3</a:t>
            </a:r>
            <a:r>
              <a:rPr lang="en-US"/>
              <a:t>. The amount of oxygen does also have great influence on the equilibrium.</a:t>
            </a:r>
          </a:p>
          <a:p>
            <a:pPr>
              <a:buFontTx/>
              <a:buChar char="•"/>
            </a:pPr>
            <a:endParaRPr lang="en-US"/>
          </a:p>
          <a:p>
            <a:pPr>
              <a:buFontTx/>
              <a:buChar char="•"/>
            </a:pPr>
            <a:r>
              <a:rPr lang="en-US"/>
              <a:t>SO</a:t>
            </a:r>
            <a:r>
              <a:rPr lang="en-US" baseline="-25000"/>
              <a:t>3</a:t>
            </a:r>
            <a:r>
              <a:rPr lang="en-US"/>
              <a:t> have great affinity for water and and as the gases are cooled in the presence of moisture SO</a:t>
            </a:r>
            <a:r>
              <a:rPr lang="en-US" baseline="-25000"/>
              <a:t>3</a:t>
            </a:r>
            <a:r>
              <a:rPr lang="en-US"/>
              <a:t> combines with water to form H</a:t>
            </a:r>
            <a:r>
              <a:rPr lang="en-US" baseline="-25000"/>
              <a:t>2</a:t>
            </a:r>
            <a:r>
              <a:rPr lang="en-US"/>
              <a:t>SO</a:t>
            </a:r>
            <a:r>
              <a:rPr lang="en-US" baseline="-25000"/>
              <a:t>4</a:t>
            </a:r>
            <a:r>
              <a:rPr lang="en-US"/>
              <a:t>.</a:t>
            </a:r>
          </a:p>
          <a:p>
            <a:pPr>
              <a:buFontTx/>
              <a:buChar char="•"/>
            </a:pPr>
            <a:endParaRPr lang="en-US"/>
          </a:p>
          <a:p>
            <a:pPr>
              <a:buFontTx/>
              <a:buChar char="•"/>
            </a:pPr>
            <a:r>
              <a:rPr lang="en-US"/>
              <a:t>The acid causes opacity problems because it condense to from droplets that will increase the amount of particles with a diameter below 2 µm. </a:t>
            </a:r>
          </a:p>
        </p:txBody>
      </p:sp>
    </p:spTree>
    <p:extLst>
      <p:ext uri="{BB962C8B-B14F-4D97-AF65-F5344CB8AC3E}">
        <p14:creationId xmlns:p14="http://schemas.microsoft.com/office/powerpoint/2010/main" val="371201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3D284A7-99BA-404A-8136-9D086157C82B}"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00C71BB7-A77C-475D-B3A3-1882ADF9FA92}" type="slidenum">
              <a:rPr lang="sv-SE"/>
              <a:pPr/>
              <a:t>102</a:t>
            </a:fld>
            <a:endParaRPr lang="sv-SE"/>
          </a:p>
        </p:txBody>
      </p:sp>
      <p:sp>
        <p:nvSpPr>
          <p:cNvPr id="218114" name="Rectangle 2"/>
          <p:cNvSpPr>
            <a:spLocks noGrp="1" noRot="1" noChangeAspect="1" noChangeArrowheads="1" noTextEdit="1"/>
          </p:cNvSpPr>
          <p:nvPr>
            <p:ph type="sldImg"/>
          </p:nvPr>
        </p:nvSpPr>
        <p:spPr>
          <a:xfrm>
            <a:off x="63500" y="747713"/>
            <a:ext cx="6513513" cy="3665537"/>
          </a:xfrm>
          <a:ln/>
        </p:spPr>
      </p:sp>
      <p:sp>
        <p:nvSpPr>
          <p:cNvPr id="218115" name="Rectangle 3"/>
          <p:cNvSpPr>
            <a:spLocks noGrp="1" noChangeArrowheads="1"/>
          </p:cNvSpPr>
          <p:nvPr>
            <p:ph type="body" idx="1"/>
          </p:nvPr>
        </p:nvSpPr>
        <p:spPr>
          <a:xfrm>
            <a:off x="890588" y="4645025"/>
            <a:ext cx="4881562" cy="4395788"/>
          </a:xfrm>
        </p:spPr>
        <p:txBody>
          <a:bodyPr lIns="92310" tIns="46155" rIns="92310" bIns="46155"/>
          <a:lstStyle/>
          <a:p>
            <a:pPr>
              <a:buFontTx/>
              <a:buChar char="•"/>
            </a:pPr>
            <a:r>
              <a:rPr lang="en-US"/>
              <a:t>What is the problem with sulphuric acid?</a:t>
            </a:r>
          </a:p>
          <a:p>
            <a:endParaRPr lang="en-US"/>
          </a:p>
          <a:p>
            <a:pPr>
              <a:buFontTx/>
              <a:buChar char="•"/>
            </a:pPr>
            <a:r>
              <a:rPr lang="en-US"/>
              <a:t>Sulphuric acid is formed form the SO</a:t>
            </a:r>
            <a:r>
              <a:rPr lang="en-US" baseline="-25000"/>
              <a:t>3</a:t>
            </a:r>
            <a:r>
              <a:rPr lang="en-US"/>
              <a:t> in the flue gases. that is in equilibrium with the SO</a:t>
            </a:r>
            <a:r>
              <a:rPr lang="en-US" baseline="-25000"/>
              <a:t>2</a:t>
            </a:r>
            <a:r>
              <a:rPr lang="en-US"/>
              <a:t> in the flue gases. The equilibrium is very sensitive to temperature and below 500</a:t>
            </a:r>
            <a:r>
              <a:rPr lang="en-US">
                <a:cs typeface="Times New Roman" panose="02020603050405020304" pitchFamily="18" charset="0"/>
              </a:rPr>
              <a:t>°</a:t>
            </a:r>
            <a:r>
              <a:rPr lang="en-US"/>
              <a:t>C. more than 99% of the sulphur oxides present can be in the form of SO</a:t>
            </a:r>
            <a:r>
              <a:rPr lang="en-US" baseline="-25000"/>
              <a:t>3</a:t>
            </a:r>
            <a:r>
              <a:rPr lang="en-US"/>
              <a:t>. The amount of oxygen does also have great influence on the equilibrium.</a:t>
            </a:r>
          </a:p>
          <a:p>
            <a:pPr>
              <a:buFontTx/>
              <a:buChar char="•"/>
            </a:pPr>
            <a:endParaRPr lang="en-US"/>
          </a:p>
          <a:p>
            <a:pPr>
              <a:buFontTx/>
              <a:buChar char="•"/>
            </a:pPr>
            <a:r>
              <a:rPr lang="en-US"/>
              <a:t>SO</a:t>
            </a:r>
            <a:r>
              <a:rPr lang="en-US" baseline="-25000"/>
              <a:t>3</a:t>
            </a:r>
            <a:r>
              <a:rPr lang="en-US"/>
              <a:t> have great affinity for water and and as the gases are cooled in the presence of moisture SO</a:t>
            </a:r>
            <a:r>
              <a:rPr lang="en-US" baseline="-25000"/>
              <a:t>3</a:t>
            </a:r>
            <a:r>
              <a:rPr lang="en-US"/>
              <a:t> combines with water to form H</a:t>
            </a:r>
            <a:r>
              <a:rPr lang="en-US" baseline="-25000"/>
              <a:t>2</a:t>
            </a:r>
            <a:r>
              <a:rPr lang="en-US"/>
              <a:t>SO</a:t>
            </a:r>
            <a:r>
              <a:rPr lang="en-US" baseline="-25000"/>
              <a:t>4</a:t>
            </a:r>
            <a:r>
              <a:rPr lang="en-US"/>
              <a:t>.</a:t>
            </a:r>
          </a:p>
          <a:p>
            <a:pPr>
              <a:buFontTx/>
              <a:buChar char="•"/>
            </a:pPr>
            <a:endParaRPr lang="en-US"/>
          </a:p>
          <a:p>
            <a:pPr>
              <a:buFontTx/>
              <a:buChar char="•"/>
            </a:pPr>
            <a:r>
              <a:rPr lang="en-US"/>
              <a:t>The acid causes opacity problems because it condense to from droplets that will increase the amount of particles with a diameter below 2 µm. </a:t>
            </a:r>
          </a:p>
        </p:txBody>
      </p:sp>
    </p:spTree>
    <p:extLst>
      <p:ext uri="{BB962C8B-B14F-4D97-AF65-F5344CB8AC3E}">
        <p14:creationId xmlns:p14="http://schemas.microsoft.com/office/powerpoint/2010/main" val="359531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86F78C9-6847-4A4B-86E0-691E7207D135}"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EB7F44CE-FF73-4FA4-BB30-B278C417D0CB}" type="slidenum">
              <a:rPr lang="sv-SE"/>
              <a:pPr/>
              <a:t>103</a:t>
            </a:fld>
            <a:endParaRPr lang="sv-SE"/>
          </a:p>
        </p:txBody>
      </p:sp>
      <p:sp>
        <p:nvSpPr>
          <p:cNvPr id="220162" name="Rectangle 2"/>
          <p:cNvSpPr>
            <a:spLocks noGrp="1" noRot="1" noChangeAspect="1" noChangeArrowheads="1" noTextEdit="1"/>
          </p:cNvSpPr>
          <p:nvPr>
            <p:ph type="sldImg"/>
          </p:nvPr>
        </p:nvSpPr>
        <p:spPr>
          <a:xfrm>
            <a:off x="76200" y="733425"/>
            <a:ext cx="6513513" cy="3665538"/>
          </a:xfrm>
          <a:ln/>
        </p:spPr>
      </p:sp>
      <p:sp>
        <p:nvSpPr>
          <p:cNvPr id="220163" name="Rectangle 3"/>
          <p:cNvSpPr>
            <a:spLocks noGrp="1" noChangeArrowheads="1"/>
          </p:cNvSpPr>
          <p:nvPr>
            <p:ph type="body" idx="1"/>
          </p:nvPr>
        </p:nvSpPr>
        <p:spPr>
          <a:xfrm>
            <a:off x="890588" y="4645025"/>
            <a:ext cx="4881562" cy="4395788"/>
          </a:xfrm>
        </p:spPr>
        <p:txBody>
          <a:bodyPr lIns="92310" tIns="46155" rIns="92310" bIns="46155"/>
          <a:lstStyle/>
          <a:p>
            <a:pPr>
              <a:buFontTx/>
              <a:buChar char="•"/>
            </a:pPr>
            <a:r>
              <a:rPr lang="en-US"/>
              <a:t>The acid will also condense on existent small particulates. The condensation does mostly occur on smaller particles with a diameter around 0.5 µm. the condensation will cause an increased diameter of the particulates and cause higher opacity. particulates with a diameter of 1-2 µm do not favor the condensation. The condensation on particles is explained on the following figure. </a:t>
            </a:r>
          </a:p>
          <a:p>
            <a:endParaRPr lang="en-US"/>
          </a:p>
        </p:txBody>
      </p:sp>
    </p:spTree>
    <p:extLst>
      <p:ext uri="{BB962C8B-B14F-4D97-AF65-F5344CB8AC3E}">
        <p14:creationId xmlns:p14="http://schemas.microsoft.com/office/powerpoint/2010/main" val="182281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E033956E-F8BA-4135-A972-F5D81396EE4D}"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E7E1157A-189F-4C7F-95A2-8CDF669F5A6E}" type="slidenum">
              <a:rPr lang="sv-SE"/>
              <a:pPr/>
              <a:t>37</a:t>
            </a:fld>
            <a:endParaRPr lang="sv-SE"/>
          </a:p>
        </p:txBody>
      </p:sp>
      <p:sp>
        <p:nvSpPr>
          <p:cNvPr id="188418" name="Rectangle 2"/>
          <p:cNvSpPr>
            <a:spLocks noGrp="1" noRot="1" noChangeAspect="1" noChangeArrowheads="1" noTextEdit="1"/>
          </p:cNvSpPr>
          <p:nvPr>
            <p:ph type="sldImg"/>
          </p:nvPr>
        </p:nvSpPr>
        <p:spPr>
          <a:xfrm>
            <a:off x="101600" y="762000"/>
            <a:ext cx="6502400" cy="3657600"/>
          </a:xfrm>
          <a:ln/>
        </p:spPr>
      </p:sp>
      <p:sp>
        <p:nvSpPr>
          <p:cNvPr id="188419" name="Rectangle 3"/>
          <p:cNvSpPr>
            <a:spLocks noGrp="1" noChangeArrowheads="1"/>
          </p:cNvSpPr>
          <p:nvPr>
            <p:ph type="body" idx="1"/>
          </p:nvPr>
        </p:nvSpPr>
        <p:spPr>
          <a:xfrm>
            <a:off x="914400" y="4648200"/>
            <a:ext cx="4876800" cy="4419600"/>
          </a:xfrm>
        </p:spPr>
        <p:txBody>
          <a:bodyPr/>
          <a:lstStyle/>
          <a:p>
            <a:r>
              <a:rPr lang="en-US"/>
              <a:t>There are several processes going on the boiler while transforming the incoming fuel energy into steam. Some of the most common processes is shortly described. </a:t>
            </a:r>
          </a:p>
        </p:txBody>
      </p:sp>
    </p:spTree>
    <p:extLst>
      <p:ext uri="{BB962C8B-B14F-4D97-AF65-F5344CB8AC3E}">
        <p14:creationId xmlns:p14="http://schemas.microsoft.com/office/powerpoint/2010/main" val="452766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1DEEC34-96F2-44DD-B86B-EAB21225B564}"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134CDB87-D2C1-418D-AC56-420532A25D17}" type="slidenum">
              <a:rPr lang="sv-SE"/>
              <a:pPr/>
              <a:t>45</a:t>
            </a:fld>
            <a:endParaRPr lang="sv-SE"/>
          </a:p>
        </p:txBody>
      </p:sp>
      <p:sp>
        <p:nvSpPr>
          <p:cNvPr id="228354" name="Rectangle 2"/>
          <p:cNvSpPr>
            <a:spLocks noGrp="1" noRot="1" noChangeAspect="1" noChangeArrowheads="1" noTextEdit="1"/>
          </p:cNvSpPr>
          <p:nvPr>
            <p:ph type="sldImg"/>
          </p:nvPr>
        </p:nvSpPr>
        <p:spPr>
          <a:xfrm>
            <a:off x="76200" y="733425"/>
            <a:ext cx="6513513" cy="3665538"/>
          </a:xfrm>
          <a:ln/>
        </p:spPr>
      </p:sp>
      <p:sp>
        <p:nvSpPr>
          <p:cNvPr id="228355" name="Rectangle 3"/>
          <p:cNvSpPr>
            <a:spLocks noGrp="1" noChangeArrowheads="1"/>
          </p:cNvSpPr>
          <p:nvPr>
            <p:ph type="body" idx="1"/>
          </p:nvPr>
        </p:nvSpPr>
        <p:spPr>
          <a:xfrm>
            <a:off x="889000" y="4643438"/>
            <a:ext cx="4884738" cy="4397375"/>
          </a:xfrm>
        </p:spPr>
        <p:txBody>
          <a:bodyPr/>
          <a:lstStyle/>
          <a:p>
            <a:r>
              <a:rPr lang="en-US"/>
              <a:t>The amount of moisture produced is dependent on many factors. Sources include moisture content of the fuel, fuel combustion, leaks in boiler tubes, and steam from soot blowing. </a:t>
            </a:r>
            <a:endParaRPr lang="sv-SE"/>
          </a:p>
          <a:p>
            <a:r>
              <a:rPr lang="sv-SE"/>
              <a:t>The combined burning of sulphur- and vanadium-containing fuel oil with natural gas is worse than use of oil alone because of the high water vapor content that results from burning natural gas.</a:t>
            </a:r>
          </a:p>
          <a:p>
            <a:endParaRPr lang="en-US"/>
          </a:p>
        </p:txBody>
      </p:sp>
    </p:spTree>
    <p:extLst>
      <p:ext uri="{BB962C8B-B14F-4D97-AF65-F5344CB8AC3E}">
        <p14:creationId xmlns:p14="http://schemas.microsoft.com/office/powerpoint/2010/main" val="3682891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8575586-AF79-4404-9358-AB204400EE4E}"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395A1BE9-5AEB-4094-AFDE-C45A67EA2D9E}" type="slidenum">
              <a:rPr lang="sv-SE"/>
              <a:pPr/>
              <a:t>46</a:t>
            </a:fld>
            <a:endParaRPr lang="sv-SE"/>
          </a:p>
        </p:txBody>
      </p:sp>
      <p:sp>
        <p:nvSpPr>
          <p:cNvPr id="230402" name="Rectangle 2"/>
          <p:cNvSpPr>
            <a:spLocks noGrp="1" noRot="1" noChangeAspect="1" noChangeArrowheads="1" noTextEdit="1"/>
          </p:cNvSpPr>
          <p:nvPr>
            <p:ph type="sldImg"/>
          </p:nvPr>
        </p:nvSpPr>
        <p:spPr>
          <a:xfrm>
            <a:off x="76200" y="733425"/>
            <a:ext cx="6513513" cy="3665538"/>
          </a:xfrm>
          <a:ln/>
        </p:spPr>
      </p:sp>
      <p:sp>
        <p:nvSpPr>
          <p:cNvPr id="230403" name="Rectangle 3"/>
          <p:cNvSpPr>
            <a:spLocks noGrp="1" noChangeArrowheads="1"/>
          </p:cNvSpPr>
          <p:nvPr>
            <p:ph type="body" idx="1"/>
          </p:nvPr>
        </p:nvSpPr>
        <p:spPr>
          <a:xfrm>
            <a:off x="889000" y="4643438"/>
            <a:ext cx="4884738" cy="4397375"/>
          </a:xfrm>
        </p:spPr>
        <p:txBody>
          <a:bodyPr/>
          <a:lstStyle/>
          <a:p>
            <a:r>
              <a:rPr lang="en-US"/>
              <a:t>The amount of sulfur trioxide produced increases with increases in the level of excess air, gas residence time, gas temperature, amount of catalyst present, and sulphur level in the fuel.</a:t>
            </a:r>
          </a:p>
        </p:txBody>
      </p:sp>
    </p:spTree>
    <p:extLst>
      <p:ext uri="{BB962C8B-B14F-4D97-AF65-F5344CB8AC3E}">
        <p14:creationId xmlns:p14="http://schemas.microsoft.com/office/powerpoint/2010/main" val="307629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18A365D4-F01D-4FCA-A131-41C033AE0D44}"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04F31D96-F2FB-450C-AB56-E5E6C4412C1F}" type="slidenum">
              <a:rPr lang="sv-SE"/>
              <a:pPr/>
              <a:t>47</a:t>
            </a:fld>
            <a:endParaRPr lang="sv-SE"/>
          </a:p>
        </p:txBody>
      </p:sp>
      <p:sp>
        <p:nvSpPr>
          <p:cNvPr id="232450" name="Rectangle 2"/>
          <p:cNvSpPr>
            <a:spLocks noGrp="1" noRot="1" noChangeAspect="1" noChangeArrowheads="1" noTextEdit="1"/>
          </p:cNvSpPr>
          <p:nvPr>
            <p:ph type="sldImg"/>
          </p:nvPr>
        </p:nvSpPr>
        <p:spPr>
          <a:xfrm>
            <a:off x="76200" y="733425"/>
            <a:ext cx="6513513" cy="3665538"/>
          </a:xfrm>
          <a:ln/>
        </p:spPr>
      </p:sp>
      <p:sp>
        <p:nvSpPr>
          <p:cNvPr id="232451" name="Rectangle 3"/>
          <p:cNvSpPr>
            <a:spLocks noGrp="1" noChangeArrowheads="1"/>
          </p:cNvSpPr>
          <p:nvPr>
            <p:ph type="body" idx="1"/>
          </p:nvPr>
        </p:nvSpPr>
        <p:spPr>
          <a:xfrm>
            <a:off x="889000" y="4643438"/>
            <a:ext cx="4884738" cy="4397375"/>
          </a:xfrm>
        </p:spPr>
        <p:txBody>
          <a:bodyPr/>
          <a:lstStyle/>
          <a:p>
            <a:r>
              <a:rPr lang="en-US"/>
              <a:t>Cold-end corrosion will occur wherever the temperature of metal drops below the sulphuric acid dew point of the flue gas. Most problems caused by cold-end corrosion occur in relatively low temperature boiler components such as the economizer, air pre-heater, induced-draft fan, flue</a:t>
            </a:r>
            <a:r>
              <a:rPr lang="sv-SE"/>
              <a:t> </a:t>
            </a:r>
            <a:r>
              <a:rPr lang="en-US"/>
              <a:t>gas-scrubbers and in the stack. Corrosion may occur wherever metal temperatures are less than the sulphuric acid dew point. Below this  dew point. Sulphuric acid forms on metal surfaces and corrodes the metal with the following reaction : H2SO4 + Fe </a:t>
            </a:r>
            <a:r>
              <a:rPr lang="en-US">
                <a:sym typeface="Wingdings" panose="05000000000000000000" pitchFamily="2" charset="2"/>
              </a:rPr>
              <a:t> FeSO4 + H2</a:t>
            </a:r>
          </a:p>
          <a:p>
            <a:r>
              <a:rPr lang="en-US">
                <a:sym typeface="Wingdings" panose="05000000000000000000" pitchFamily="2" charset="2"/>
              </a:rPr>
              <a:t>Cold-end corrosion frequently produces general, smooth, featureless metal loss. Rough, rust colored surfaces also may be observed.</a:t>
            </a:r>
            <a:endParaRPr lang="sv-SE">
              <a:sym typeface="Wingdings" panose="05000000000000000000" pitchFamily="2" charset="2"/>
            </a:endParaRPr>
          </a:p>
          <a:p>
            <a:r>
              <a:rPr lang="sv-SE">
                <a:sym typeface="Wingdings" panose="05000000000000000000" pitchFamily="2" charset="2"/>
              </a:rPr>
              <a:t>In this section we can also include dew-point corrosion which can occur anywhere in the boiler during idle periods. As the boiler cools, the temperature of its external surface may drop below the dew point, allowing moisture to form on tube surfaces. The moisture in combination with the sulpurus deposits will form a low-pH electrolyte which is capable of generating ver fast corrosion rates (12.7 mm/y). This type of corrosion generallyoccurs in areeas where the metal is covered with the low pH ash.</a:t>
            </a:r>
            <a:endParaRPr lang="en-US">
              <a:sym typeface="Wingdings" panose="05000000000000000000" pitchFamily="2" charset="2"/>
            </a:endParaRPr>
          </a:p>
          <a:p>
            <a:endParaRPr lang="en-US">
              <a:sym typeface="Wingdings" panose="05000000000000000000" pitchFamily="2" charset="2"/>
            </a:endParaRPr>
          </a:p>
          <a:p>
            <a:endParaRPr lang="en-US"/>
          </a:p>
          <a:p>
            <a:endParaRPr lang="en-US"/>
          </a:p>
        </p:txBody>
      </p:sp>
    </p:spTree>
    <p:extLst>
      <p:ext uri="{BB962C8B-B14F-4D97-AF65-F5344CB8AC3E}">
        <p14:creationId xmlns:p14="http://schemas.microsoft.com/office/powerpoint/2010/main" val="1651643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CBA699BA-14E6-4582-8F08-8F8D5A81E0AA}"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D74C3325-343C-4A31-B563-E806EF32D910}" type="slidenum">
              <a:rPr lang="sv-SE"/>
              <a:pPr/>
              <a:t>53</a:t>
            </a:fld>
            <a:endParaRPr lang="sv-SE"/>
          </a:p>
        </p:txBody>
      </p:sp>
      <p:sp>
        <p:nvSpPr>
          <p:cNvPr id="142338" name="Rectangle 2"/>
          <p:cNvSpPr>
            <a:spLocks noGrp="1" noRot="1" noChangeAspect="1" noChangeArrowheads="1"/>
          </p:cNvSpPr>
          <p:nvPr>
            <p:ph type="sldImg"/>
          </p:nvPr>
        </p:nvSpPr>
        <p:spPr bwMode="auto">
          <a:xfrm>
            <a:off x="92075" y="752475"/>
            <a:ext cx="6532563" cy="3675063"/>
          </a:xfrm>
          <a:prstGeom prst="rect">
            <a:avLst/>
          </a:prstGeom>
          <a:solidFill>
            <a:srgbClr val="FFFFFF"/>
          </a:solidFill>
          <a:ln>
            <a:solidFill>
              <a:srgbClr val="000000"/>
            </a:solidFill>
            <a:miter lim="800000"/>
            <a:headEnd/>
            <a:tailEnd/>
          </a:ln>
        </p:spPr>
      </p:sp>
      <p:sp>
        <p:nvSpPr>
          <p:cNvPr id="142339" name="Rectangle 3"/>
          <p:cNvSpPr>
            <a:spLocks noGrp="1" noChangeArrowheads="1"/>
          </p:cNvSpPr>
          <p:nvPr>
            <p:ph type="body" idx="1"/>
          </p:nvPr>
        </p:nvSpPr>
        <p:spPr bwMode="auto">
          <a:xfrm>
            <a:off x="904875" y="4651375"/>
            <a:ext cx="4903788" cy="4427538"/>
          </a:xfrm>
          <a:prstGeom prst="rect">
            <a:avLst/>
          </a:prstGeom>
          <a:solidFill>
            <a:srgbClr val="FFFFFF"/>
          </a:solidFill>
          <a:ln>
            <a:solidFill>
              <a:srgbClr val="000000"/>
            </a:solidFill>
            <a:miter lim="800000"/>
            <a:headEnd/>
            <a:tailEnd/>
          </a:ln>
        </p:spPr>
        <p:txBody>
          <a:bodyPr lIns="90562" tIns="45281" rIns="90562" bIns="45281"/>
          <a:lstStyle/>
          <a:p>
            <a:pPr eaLnBrk="0" hangingPunct="0">
              <a:spcBef>
                <a:spcPct val="0"/>
              </a:spcBef>
            </a:pPr>
            <a:r>
              <a:rPr lang="en-GB" sz="2000">
                <a:solidFill>
                  <a:srgbClr val="990033"/>
                </a:solidFill>
                <a:latin typeface="Verdana" panose="020B0604030504040204" pitchFamily="34" charset="0"/>
              </a:rPr>
              <a:t>The interface between the tube and deposit is a melt. Electrons are feed by the material to the interface where corrosion is accelerated by impurities in the deposit. The chrome-iron oxide layer is destroyed by impurities such as Vanadium oxide. The impurities lowers the melting point of the Cr-Fe layer  and causes accelerated corrosion by pitting. This is a dangerous corrosion that weakens the material and can lead to tube explosion</a:t>
            </a:r>
            <a:r>
              <a:rPr lang="en-GB" sz="1800">
                <a:latin typeface="Arial" panose="020B0604020202020204" pitchFamily="34" charset="0"/>
              </a:rPr>
              <a:t>.</a:t>
            </a:r>
          </a:p>
          <a:p>
            <a:endParaRPr lang="sv-SE"/>
          </a:p>
        </p:txBody>
      </p:sp>
    </p:spTree>
    <p:extLst>
      <p:ext uri="{BB962C8B-B14F-4D97-AF65-F5344CB8AC3E}">
        <p14:creationId xmlns:p14="http://schemas.microsoft.com/office/powerpoint/2010/main" val="221253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0ACCF3E1-C363-4A84-B9CD-56D1D339C287}"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213D046C-F01C-4329-9E4E-4074B16EB80C}" type="slidenum">
              <a:rPr lang="sv-SE"/>
              <a:pPr/>
              <a:t>88</a:t>
            </a:fld>
            <a:endParaRPr lang="sv-SE"/>
          </a:p>
        </p:txBody>
      </p:sp>
      <p:sp>
        <p:nvSpPr>
          <p:cNvPr id="150530" name="Rectangle 2"/>
          <p:cNvSpPr>
            <a:spLocks noGrp="1" noRot="1" noChangeAspect="1" noChangeArrowheads="1"/>
          </p:cNvSpPr>
          <p:nvPr>
            <p:ph type="sldImg"/>
          </p:nvPr>
        </p:nvSpPr>
        <p:spPr bwMode="auto">
          <a:xfrm>
            <a:off x="74613" y="733425"/>
            <a:ext cx="6513512" cy="3665538"/>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887413" y="4641850"/>
            <a:ext cx="4887912" cy="4398963"/>
          </a:xfrm>
          <a:prstGeom prst="rect">
            <a:avLst/>
          </a:prstGeom>
          <a:solidFill>
            <a:srgbClr val="FFFFFF"/>
          </a:solidFill>
          <a:ln>
            <a:solidFill>
              <a:srgbClr val="000000"/>
            </a:solidFill>
            <a:miter lim="800000"/>
            <a:headEnd/>
            <a:tailEnd/>
          </a:ln>
        </p:spPr>
        <p:txBody>
          <a:bodyPr lIns="90562" tIns="45281" rIns="90562" bIns="45281"/>
          <a:lstStyle/>
          <a:p>
            <a:endParaRPr lang="sv-SE"/>
          </a:p>
        </p:txBody>
      </p:sp>
    </p:spTree>
    <p:extLst>
      <p:ext uri="{BB962C8B-B14F-4D97-AF65-F5344CB8AC3E}">
        <p14:creationId xmlns:p14="http://schemas.microsoft.com/office/powerpoint/2010/main" val="373096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049C24D-96EE-4BCF-8609-084E53CD6F8A}"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61826820-B998-4A29-B936-3B3762AAEA87}" type="slidenum">
              <a:rPr lang="sv-SE"/>
              <a:pPr/>
              <a:t>89</a:t>
            </a:fld>
            <a:endParaRPr lang="sv-SE"/>
          </a:p>
        </p:txBody>
      </p:sp>
      <p:sp>
        <p:nvSpPr>
          <p:cNvPr id="152578" name="Rectangle 2"/>
          <p:cNvSpPr>
            <a:spLocks noGrp="1" noRot="1" noChangeAspect="1" noChangeArrowheads="1"/>
          </p:cNvSpPr>
          <p:nvPr>
            <p:ph type="sldImg"/>
          </p:nvPr>
        </p:nvSpPr>
        <p:spPr bwMode="auto">
          <a:xfrm>
            <a:off x="74613" y="733425"/>
            <a:ext cx="6513512" cy="3665538"/>
          </a:xfrm>
          <a:prstGeom prst="rect">
            <a:avLst/>
          </a:prstGeom>
          <a:solidFill>
            <a:srgbClr val="FFFFFF"/>
          </a:solidFill>
          <a:ln>
            <a:solidFill>
              <a:srgbClr val="000000"/>
            </a:solidFill>
            <a:miter lim="800000"/>
            <a:headEnd/>
            <a:tailEnd/>
          </a:ln>
        </p:spPr>
      </p:sp>
      <p:sp>
        <p:nvSpPr>
          <p:cNvPr id="152579" name="Rectangle 3"/>
          <p:cNvSpPr>
            <a:spLocks noGrp="1" noChangeArrowheads="1"/>
          </p:cNvSpPr>
          <p:nvPr>
            <p:ph type="body" idx="1"/>
          </p:nvPr>
        </p:nvSpPr>
        <p:spPr bwMode="auto">
          <a:xfrm>
            <a:off x="887413" y="4641850"/>
            <a:ext cx="4887912" cy="4398963"/>
          </a:xfrm>
          <a:prstGeom prst="rect">
            <a:avLst/>
          </a:prstGeom>
          <a:solidFill>
            <a:srgbClr val="FFFFFF"/>
          </a:solidFill>
          <a:ln>
            <a:solidFill>
              <a:srgbClr val="000000"/>
            </a:solidFill>
            <a:miter lim="800000"/>
            <a:headEnd/>
            <a:tailEnd/>
          </a:ln>
        </p:spPr>
        <p:txBody>
          <a:bodyPr lIns="90562" tIns="45281" rIns="90562" bIns="45281"/>
          <a:lstStyle/>
          <a:p>
            <a:endParaRPr lang="sv-SE"/>
          </a:p>
        </p:txBody>
      </p:sp>
    </p:spTree>
    <p:extLst>
      <p:ext uri="{BB962C8B-B14F-4D97-AF65-F5344CB8AC3E}">
        <p14:creationId xmlns:p14="http://schemas.microsoft.com/office/powerpoint/2010/main" val="297020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DE2BEDE5-0FFA-4D2D-BFE1-3E576A8DD1CF}" type="datetime1">
              <a:rPr lang="en-GB"/>
              <a:pPr/>
              <a:t>25/01/2015</a:t>
            </a:fld>
            <a:endParaRPr lang="sv-SE"/>
          </a:p>
        </p:txBody>
      </p:sp>
      <p:sp>
        <p:nvSpPr>
          <p:cNvPr id="7" name="Rectangle 7"/>
          <p:cNvSpPr>
            <a:spLocks noGrp="1" noChangeArrowheads="1"/>
          </p:cNvSpPr>
          <p:nvPr>
            <p:ph type="sldNum" sz="quarter" idx="5"/>
          </p:nvPr>
        </p:nvSpPr>
        <p:spPr>
          <a:ln/>
        </p:spPr>
        <p:txBody>
          <a:bodyPr/>
          <a:lstStyle/>
          <a:p>
            <a:fld id="{565A39EF-336D-4745-8840-66B23E1033F8}" type="slidenum">
              <a:rPr lang="sv-SE"/>
              <a:pPr/>
              <a:t>90</a:t>
            </a:fld>
            <a:endParaRPr lang="sv-SE"/>
          </a:p>
        </p:txBody>
      </p:sp>
      <p:sp>
        <p:nvSpPr>
          <p:cNvPr id="154626" name="Rectangle 2"/>
          <p:cNvSpPr>
            <a:spLocks noGrp="1" noRot="1" noChangeAspect="1" noChangeArrowheads="1"/>
          </p:cNvSpPr>
          <p:nvPr>
            <p:ph type="sldImg"/>
          </p:nvPr>
        </p:nvSpPr>
        <p:spPr bwMode="auto">
          <a:xfrm>
            <a:off x="74613" y="733425"/>
            <a:ext cx="6513512" cy="3665538"/>
          </a:xfrm>
          <a:prstGeom prst="rect">
            <a:avLst/>
          </a:prstGeom>
          <a:solidFill>
            <a:srgbClr val="FFFFFF"/>
          </a:solidFill>
          <a:ln>
            <a:solidFill>
              <a:srgbClr val="000000"/>
            </a:solidFill>
            <a:miter lim="800000"/>
            <a:headEnd/>
            <a:tailEnd/>
          </a:ln>
        </p:spPr>
      </p:sp>
      <p:sp>
        <p:nvSpPr>
          <p:cNvPr id="154627" name="Rectangle 3"/>
          <p:cNvSpPr>
            <a:spLocks noGrp="1" noChangeArrowheads="1"/>
          </p:cNvSpPr>
          <p:nvPr>
            <p:ph type="body" idx="1"/>
          </p:nvPr>
        </p:nvSpPr>
        <p:spPr bwMode="auto">
          <a:xfrm>
            <a:off x="887413" y="4641850"/>
            <a:ext cx="4887912" cy="4398963"/>
          </a:xfrm>
          <a:prstGeom prst="rect">
            <a:avLst/>
          </a:prstGeom>
          <a:solidFill>
            <a:srgbClr val="FFFFFF"/>
          </a:solidFill>
          <a:ln>
            <a:solidFill>
              <a:srgbClr val="000000"/>
            </a:solidFill>
            <a:miter lim="800000"/>
            <a:headEnd/>
            <a:tailEnd/>
          </a:ln>
        </p:spPr>
        <p:txBody>
          <a:bodyPr lIns="90562" tIns="45281" rIns="90562" bIns="45281"/>
          <a:lstStyle/>
          <a:p>
            <a:endParaRPr lang="sv-SE"/>
          </a:p>
        </p:txBody>
      </p:sp>
    </p:spTree>
    <p:extLst>
      <p:ext uri="{BB962C8B-B14F-4D97-AF65-F5344CB8AC3E}">
        <p14:creationId xmlns:p14="http://schemas.microsoft.com/office/powerpoint/2010/main" val="3418193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86" name="Group 685"/>
          <p:cNvGrpSpPr/>
          <p:nvPr userDrawn="1"/>
        </p:nvGrpSpPr>
        <p:grpSpPr>
          <a:xfrm>
            <a:off x="2343426" y="114061"/>
            <a:ext cx="6648174" cy="3600689"/>
            <a:chOff x="1936020" y="1602512"/>
            <a:chExt cx="5408339" cy="3483679"/>
          </a:xfrm>
          <a:solidFill>
            <a:schemeClr val="bg1"/>
          </a:solidFill>
          <a:effectLst>
            <a:outerShdw blurRad="63500" sx="102000" sy="102000" algn="ctr" rotWithShape="0">
              <a:schemeClr val="bg1">
                <a:lumMod val="50000"/>
                <a:alpha val="40000"/>
              </a:schemeClr>
            </a:outerShdw>
          </a:effectLst>
        </p:grpSpPr>
        <p:sp>
          <p:nvSpPr>
            <p:cNvPr id="687" name="Freeform 686"/>
            <p:cNvSpPr>
              <a:spLocks/>
            </p:cNvSpPr>
            <p:nvPr/>
          </p:nvSpPr>
          <p:spPr bwMode="auto">
            <a:xfrm>
              <a:off x="7308468" y="2829538"/>
              <a:ext cx="35891" cy="24675"/>
            </a:xfrm>
            <a:custGeom>
              <a:avLst/>
              <a:gdLst/>
              <a:ahLst/>
              <a:cxnLst>
                <a:cxn ang="0">
                  <a:pos x="32" y="22"/>
                </a:cxn>
                <a:cxn ang="0">
                  <a:pos x="28" y="22"/>
                </a:cxn>
                <a:cxn ang="0">
                  <a:pos x="14" y="14"/>
                </a:cxn>
                <a:cxn ang="0">
                  <a:pos x="4" y="14"/>
                </a:cxn>
                <a:cxn ang="0">
                  <a:pos x="0" y="8"/>
                </a:cxn>
                <a:cxn ang="0">
                  <a:pos x="0" y="0"/>
                </a:cxn>
                <a:cxn ang="0">
                  <a:pos x="12" y="6"/>
                </a:cxn>
                <a:cxn ang="0">
                  <a:pos x="20" y="4"/>
                </a:cxn>
                <a:cxn ang="0">
                  <a:pos x="32" y="14"/>
                </a:cxn>
                <a:cxn ang="0">
                  <a:pos x="32" y="22"/>
                </a:cxn>
                <a:cxn ang="0">
                  <a:pos x="32" y="22"/>
                </a:cxn>
              </a:cxnLst>
              <a:rect l="0" t="0" r="r" b="b"/>
              <a:pathLst>
                <a:path w="32" h="22">
                  <a:moveTo>
                    <a:pt x="32" y="22"/>
                  </a:moveTo>
                  <a:lnTo>
                    <a:pt x="28" y="22"/>
                  </a:lnTo>
                  <a:lnTo>
                    <a:pt x="14" y="14"/>
                  </a:lnTo>
                  <a:lnTo>
                    <a:pt x="4" y="14"/>
                  </a:lnTo>
                  <a:lnTo>
                    <a:pt x="0" y="8"/>
                  </a:lnTo>
                  <a:lnTo>
                    <a:pt x="0" y="0"/>
                  </a:lnTo>
                  <a:lnTo>
                    <a:pt x="12" y="6"/>
                  </a:lnTo>
                  <a:lnTo>
                    <a:pt x="20" y="4"/>
                  </a:lnTo>
                  <a:lnTo>
                    <a:pt x="32" y="14"/>
                  </a:lnTo>
                  <a:lnTo>
                    <a:pt x="32" y="22"/>
                  </a:lnTo>
                  <a:lnTo>
                    <a:pt x="32" y="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88" name="Freeform 687"/>
            <p:cNvSpPr>
              <a:spLocks/>
            </p:cNvSpPr>
            <p:nvPr/>
          </p:nvSpPr>
          <p:spPr bwMode="auto">
            <a:xfrm>
              <a:off x="5949093" y="3762707"/>
              <a:ext cx="118889" cy="231049"/>
            </a:xfrm>
            <a:custGeom>
              <a:avLst/>
              <a:gdLst/>
              <a:ahLst/>
              <a:cxnLst>
                <a:cxn ang="0">
                  <a:pos x="68" y="120"/>
                </a:cxn>
                <a:cxn ang="0">
                  <a:pos x="58" y="112"/>
                </a:cxn>
                <a:cxn ang="0">
                  <a:pos x="44" y="100"/>
                </a:cxn>
                <a:cxn ang="0">
                  <a:pos x="32" y="102"/>
                </a:cxn>
                <a:cxn ang="0">
                  <a:pos x="32" y="118"/>
                </a:cxn>
                <a:cxn ang="0">
                  <a:pos x="26" y="136"/>
                </a:cxn>
                <a:cxn ang="0">
                  <a:pos x="24" y="158"/>
                </a:cxn>
                <a:cxn ang="0">
                  <a:pos x="34" y="168"/>
                </a:cxn>
                <a:cxn ang="0">
                  <a:pos x="40" y="184"/>
                </a:cxn>
                <a:cxn ang="0">
                  <a:pos x="54" y="190"/>
                </a:cxn>
                <a:cxn ang="0">
                  <a:pos x="60" y="202"/>
                </a:cxn>
                <a:cxn ang="0">
                  <a:pos x="50" y="206"/>
                </a:cxn>
                <a:cxn ang="0">
                  <a:pos x="46" y="196"/>
                </a:cxn>
                <a:cxn ang="0">
                  <a:pos x="36" y="196"/>
                </a:cxn>
                <a:cxn ang="0">
                  <a:pos x="16" y="172"/>
                </a:cxn>
                <a:cxn ang="0">
                  <a:pos x="10" y="162"/>
                </a:cxn>
                <a:cxn ang="0">
                  <a:pos x="18" y="136"/>
                </a:cxn>
                <a:cxn ang="0">
                  <a:pos x="28" y="122"/>
                </a:cxn>
                <a:cxn ang="0">
                  <a:pos x="20" y="94"/>
                </a:cxn>
                <a:cxn ang="0">
                  <a:pos x="8" y="82"/>
                </a:cxn>
                <a:cxn ang="0">
                  <a:pos x="12" y="74"/>
                </a:cxn>
                <a:cxn ang="0">
                  <a:pos x="16" y="64"/>
                </a:cxn>
                <a:cxn ang="0">
                  <a:pos x="14" y="62"/>
                </a:cxn>
                <a:cxn ang="0">
                  <a:pos x="4" y="44"/>
                </a:cxn>
                <a:cxn ang="0">
                  <a:pos x="2" y="32"/>
                </a:cxn>
                <a:cxn ang="0">
                  <a:pos x="6" y="16"/>
                </a:cxn>
                <a:cxn ang="0">
                  <a:pos x="26" y="8"/>
                </a:cxn>
                <a:cxn ang="0">
                  <a:pos x="36" y="0"/>
                </a:cxn>
                <a:cxn ang="0">
                  <a:pos x="36" y="2"/>
                </a:cxn>
                <a:cxn ang="0">
                  <a:pos x="40" y="12"/>
                </a:cxn>
                <a:cxn ang="0">
                  <a:pos x="48" y="16"/>
                </a:cxn>
                <a:cxn ang="0">
                  <a:pos x="44" y="40"/>
                </a:cxn>
                <a:cxn ang="0">
                  <a:pos x="58" y="36"/>
                </a:cxn>
                <a:cxn ang="0">
                  <a:pos x="64" y="38"/>
                </a:cxn>
                <a:cxn ang="0">
                  <a:pos x="72" y="38"/>
                </a:cxn>
                <a:cxn ang="0">
                  <a:pos x="80" y="32"/>
                </a:cxn>
                <a:cxn ang="0">
                  <a:pos x="92" y="44"/>
                </a:cxn>
                <a:cxn ang="0">
                  <a:pos x="96" y="62"/>
                </a:cxn>
                <a:cxn ang="0">
                  <a:pos x="102" y="66"/>
                </a:cxn>
                <a:cxn ang="0">
                  <a:pos x="106" y="76"/>
                </a:cxn>
                <a:cxn ang="0">
                  <a:pos x="102" y="90"/>
                </a:cxn>
                <a:cxn ang="0">
                  <a:pos x="98" y="88"/>
                </a:cxn>
                <a:cxn ang="0">
                  <a:pos x="76" y="88"/>
                </a:cxn>
                <a:cxn ang="0">
                  <a:pos x="64" y="100"/>
                </a:cxn>
                <a:cxn ang="0">
                  <a:pos x="66" y="112"/>
                </a:cxn>
                <a:cxn ang="0">
                  <a:pos x="72" y="126"/>
                </a:cxn>
              </a:cxnLst>
              <a:rect l="0" t="0" r="r" b="b"/>
              <a:pathLst>
                <a:path w="106" h="206">
                  <a:moveTo>
                    <a:pt x="72" y="126"/>
                  </a:moveTo>
                  <a:lnTo>
                    <a:pt x="68" y="120"/>
                  </a:lnTo>
                  <a:lnTo>
                    <a:pt x="64" y="118"/>
                  </a:lnTo>
                  <a:lnTo>
                    <a:pt x="58" y="112"/>
                  </a:lnTo>
                  <a:lnTo>
                    <a:pt x="46" y="112"/>
                  </a:lnTo>
                  <a:lnTo>
                    <a:pt x="44" y="100"/>
                  </a:lnTo>
                  <a:lnTo>
                    <a:pt x="36" y="100"/>
                  </a:lnTo>
                  <a:lnTo>
                    <a:pt x="32" y="102"/>
                  </a:lnTo>
                  <a:lnTo>
                    <a:pt x="34" y="108"/>
                  </a:lnTo>
                  <a:lnTo>
                    <a:pt x="32" y="118"/>
                  </a:lnTo>
                  <a:lnTo>
                    <a:pt x="28" y="126"/>
                  </a:lnTo>
                  <a:lnTo>
                    <a:pt x="26" y="136"/>
                  </a:lnTo>
                  <a:lnTo>
                    <a:pt x="22" y="144"/>
                  </a:lnTo>
                  <a:lnTo>
                    <a:pt x="24" y="158"/>
                  </a:lnTo>
                  <a:lnTo>
                    <a:pt x="30" y="158"/>
                  </a:lnTo>
                  <a:lnTo>
                    <a:pt x="34" y="168"/>
                  </a:lnTo>
                  <a:lnTo>
                    <a:pt x="38" y="174"/>
                  </a:lnTo>
                  <a:lnTo>
                    <a:pt x="40" y="184"/>
                  </a:lnTo>
                  <a:lnTo>
                    <a:pt x="44" y="188"/>
                  </a:lnTo>
                  <a:lnTo>
                    <a:pt x="54" y="190"/>
                  </a:lnTo>
                  <a:lnTo>
                    <a:pt x="62" y="200"/>
                  </a:lnTo>
                  <a:lnTo>
                    <a:pt x="60" y="202"/>
                  </a:lnTo>
                  <a:lnTo>
                    <a:pt x="54" y="202"/>
                  </a:lnTo>
                  <a:lnTo>
                    <a:pt x="50" y="206"/>
                  </a:lnTo>
                  <a:lnTo>
                    <a:pt x="48" y="200"/>
                  </a:lnTo>
                  <a:lnTo>
                    <a:pt x="46" y="196"/>
                  </a:lnTo>
                  <a:lnTo>
                    <a:pt x="34" y="192"/>
                  </a:lnTo>
                  <a:lnTo>
                    <a:pt x="36" y="196"/>
                  </a:lnTo>
                  <a:lnTo>
                    <a:pt x="22" y="178"/>
                  </a:lnTo>
                  <a:lnTo>
                    <a:pt x="16" y="172"/>
                  </a:lnTo>
                  <a:lnTo>
                    <a:pt x="10" y="172"/>
                  </a:lnTo>
                  <a:lnTo>
                    <a:pt x="10" y="162"/>
                  </a:lnTo>
                  <a:lnTo>
                    <a:pt x="16" y="146"/>
                  </a:lnTo>
                  <a:lnTo>
                    <a:pt x="18" y="136"/>
                  </a:lnTo>
                  <a:lnTo>
                    <a:pt x="22" y="132"/>
                  </a:lnTo>
                  <a:lnTo>
                    <a:pt x="28" y="122"/>
                  </a:lnTo>
                  <a:lnTo>
                    <a:pt x="20" y="106"/>
                  </a:lnTo>
                  <a:lnTo>
                    <a:pt x="20" y="94"/>
                  </a:lnTo>
                  <a:lnTo>
                    <a:pt x="10" y="86"/>
                  </a:lnTo>
                  <a:lnTo>
                    <a:pt x="8" y="82"/>
                  </a:lnTo>
                  <a:lnTo>
                    <a:pt x="8" y="78"/>
                  </a:lnTo>
                  <a:lnTo>
                    <a:pt x="12" y="74"/>
                  </a:lnTo>
                  <a:lnTo>
                    <a:pt x="14" y="70"/>
                  </a:lnTo>
                  <a:lnTo>
                    <a:pt x="16" y="64"/>
                  </a:lnTo>
                  <a:lnTo>
                    <a:pt x="16" y="62"/>
                  </a:lnTo>
                  <a:lnTo>
                    <a:pt x="14" y="62"/>
                  </a:lnTo>
                  <a:lnTo>
                    <a:pt x="12" y="50"/>
                  </a:lnTo>
                  <a:lnTo>
                    <a:pt x="4" y="44"/>
                  </a:lnTo>
                  <a:lnTo>
                    <a:pt x="0" y="34"/>
                  </a:lnTo>
                  <a:lnTo>
                    <a:pt x="2" y="32"/>
                  </a:lnTo>
                  <a:lnTo>
                    <a:pt x="2" y="26"/>
                  </a:lnTo>
                  <a:lnTo>
                    <a:pt x="6" y="16"/>
                  </a:lnTo>
                  <a:lnTo>
                    <a:pt x="16" y="14"/>
                  </a:lnTo>
                  <a:lnTo>
                    <a:pt x="26" y="8"/>
                  </a:lnTo>
                  <a:lnTo>
                    <a:pt x="32" y="6"/>
                  </a:lnTo>
                  <a:lnTo>
                    <a:pt x="36" y="0"/>
                  </a:lnTo>
                  <a:lnTo>
                    <a:pt x="36" y="4"/>
                  </a:lnTo>
                  <a:lnTo>
                    <a:pt x="36" y="2"/>
                  </a:lnTo>
                  <a:lnTo>
                    <a:pt x="40" y="6"/>
                  </a:lnTo>
                  <a:lnTo>
                    <a:pt x="40" y="12"/>
                  </a:lnTo>
                  <a:lnTo>
                    <a:pt x="40" y="14"/>
                  </a:lnTo>
                  <a:lnTo>
                    <a:pt x="48" y="16"/>
                  </a:lnTo>
                  <a:lnTo>
                    <a:pt x="48" y="28"/>
                  </a:lnTo>
                  <a:lnTo>
                    <a:pt x="44" y="40"/>
                  </a:lnTo>
                  <a:lnTo>
                    <a:pt x="46" y="44"/>
                  </a:lnTo>
                  <a:lnTo>
                    <a:pt x="58" y="36"/>
                  </a:lnTo>
                  <a:lnTo>
                    <a:pt x="62" y="36"/>
                  </a:lnTo>
                  <a:lnTo>
                    <a:pt x="64" y="38"/>
                  </a:lnTo>
                  <a:lnTo>
                    <a:pt x="68" y="40"/>
                  </a:lnTo>
                  <a:lnTo>
                    <a:pt x="72" y="38"/>
                  </a:lnTo>
                  <a:lnTo>
                    <a:pt x="74" y="34"/>
                  </a:lnTo>
                  <a:lnTo>
                    <a:pt x="80" y="32"/>
                  </a:lnTo>
                  <a:lnTo>
                    <a:pt x="82" y="34"/>
                  </a:lnTo>
                  <a:lnTo>
                    <a:pt x="92" y="44"/>
                  </a:lnTo>
                  <a:lnTo>
                    <a:pt x="94" y="50"/>
                  </a:lnTo>
                  <a:lnTo>
                    <a:pt x="96" y="62"/>
                  </a:lnTo>
                  <a:lnTo>
                    <a:pt x="100" y="66"/>
                  </a:lnTo>
                  <a:lnTo>
                    <a:pt x="102" y="66"/>
                  </a:lnTo>
                  <a:lnTo>
                    <a:pt x="106" y="72"/>
                  </a:lnTo>
                  <a:lnTo>
                    <a:pt x="106" y="76"/>
                  </a:lnTo>
                  <a:lnTo>
                    <a:pt x="106" y="86"/>
                  </a:lnTo>
                  <a:lnTo>
                    <a:pt x="102" y="90"/>
                  </a:lnTo>
                  <a:lnTo>
                    <a:pt x="100" y="92"/>
                  </a:lnTo>
                  <a:lnTo>
                    <a:pt x="98" y="88"/>
                  </a:lnTo>
                  <a:lnTo>
                    <a:pt x="86" y="90"/>
                  </a:lnTo>
                  <a:lnTo>
                    <a:pt x="76" y="88"/>
                  </a:lnTo>
                  <a:lnTo>
                    <a:pt x="66" y="96"/>
                  </a:lnTo>
                  <a:lnTo>
                    <a:pt x="64" y="100"/>
                  </a:lnTo>
                  <a:lnTo>
                    <a:pt x="64" y="104"/>
                  </a:lnTo>
                  <a:lnTo>
                    <a:pt x="66" y="112"/>
                  </a:lnTo>
                  <a:lnTo>
                    <a:pt x="70" y="118"/>
                  </a:lnTo>
                  <a:lnTo>
                    <a:pt x="72" y="126"/>
                  </a:lnTo>
                  <a:lnTo>
                    <a:pt x="72" y="1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89" name="Freeform 688"/>
            <p:cNvSpPr>
              <a:spLocks/>
            </p:cNvSpPr>
            <p:nvPr/>
          </p:nvSpPr>
          <p:spPr bwMode="auto">
            <a:xfrm>
              <a:off x="5989471" y="3733546"/>
              <a:ext cx="107673" cy="134592"/>
            </a:xfrm>
            <a:custGeom>
              <a:avLst/>
              <a:gdLst/>
              <a:ahLst/>
              <a:cxnLst>
                <a:cxn ang="0">
                  <a:pos x="26" y="62"/>
                </a:cxn>
                <a:cxn ang="0">
                  <a:pos x="32" y="66"/>
                </a:cxn>
                <a:cxn ang="0">
                  <a:pos x="38" y="60"/>
                </a:cxn>
                <a:cxn ang="0">
                  <a:pos x="46" y="60"/>
                </a:cxn>
                <a:cxn ang="0">
                  <a:pos x="58" y="76"/>
                </a:cxn>
                <a:cxn ang="0">
                  <a:pos x="64" y="92"/>
                </a:cxn>
                <a:cxn ang="0">
                  <a:pos x="70" y="98"/>
                </a:cxn>
                <a:cxn ang="0">
                  <a:pos x="70" y="112"/>
                </a:cxn>
                <a:cxn ang="0">
                  <a:pos x="68" y="118"/>
                </a:cxn>
                <a:cxn ang="0">
                  <a:pos x="78" y="120"/>
                </a:cxn>
                <a:cxn ang="0">
                  <a:pos x="82" y="114"/>
                </a:cxn>
                <a:cxn ang="0">
                  <a:pos x="90" y="114"/>
                </a:cxn>
                <a:cxn ang="0">
                  <a:pos x="96" y="102"/>
                </a:cxn>
                <a:cxn ang="0">
                  <a:pos x="86" y="84"/>
                </a:cxn>
                <a:cxn ang="0">
                  <a:pos x="82" y="82"/>
                </a:cxn>
                <a:cxn ang="0">
                  <a:pos x="76" y="70"/>
                </a:cxn>
                <a:cxn ang="0">
                  <a:pos x="64" y="56"/>
                </a:cxn>
                <a:cxn ang="0">
                  <a:pos x="50" y="42"/>
                </a:cxn>
                <a:cxn ang="0">
                  <a:pos x="60" y="38"/>
                </a:cxn>
                <a:cxn ang="0">
                  <a:pos x="54" y="26"/>
                </a:cxn>
                <a:cxn ang="0">
                  <a:pos x="38" y="24"/>
                </a:cxn>
                <a:cxn ang="0">
                  <a:pos x="36" y="14"/>
                </a:cxn>
                <a:cxn ang="0">
                  <a:pos x="26" y="2"/>
                </a:cxn>
                <a:cxn ang="0">
                  <a:pos x="18" y="2"/>
                </a:cxn>
                <a:cxn ang="0">
                  <a:pos x="20" y="14"/>
                </a:cxn>
                <a:cxn ang="0">
                  <a:pos x="14" y="18"/>
                </a:cxn>
                <a:cxn ang="0">
                  <a:pos x="10" y="16"/>
                </a:cxn>
                <a:cxn ang="0">
                  <a:pos x="4" y="22"/>
                </a:cxn>
                <a:cxn ang="0">
                  <a:pos x="0" y="26"/>
                </a:cxn>
                <a:cxn ang="0">
                  <a:pos x="0" y="28"/>
                </a:cxn>
                <a:cxn ang="0">
                  <a:pos x="4" y="38"/>
                </a:cxn>
                <a:cxn ang="0">
                  <a:pos x="12" y="42"/>
                </a:cxn>
                <a:cxn ang="0">
                  <a:pos x="8" y="66"/>
                </a:cxn>
                <a:cxn ang="0">
                  <a:pos x="22" y="62"/>
                </a:cxn>
              </a:cxnLst>
              <a:rect l="0" t="0" r="r" b="b"/>
              <a:pathLst>
                <a:path w="96" h="120">
                  <a:moveTo>
                    <a:pt x="22" y="62"/>
                  </a:moveTo>
                  <a:lnTo>
                    <a:pt x="26" y="62"/>
                  </a:lnTo>
                  <a:lnTo>
                    <a:pt x="28" y="64"/>
                  </a:lnTo>
                  <a:lnTo>
                    <a:pt x="32" y="66"/>
                  </a:lnTo>
                  <a:lnTo>
                    <a:pt x="36" y="64"/>
                  </a:lnTo>
                  <a:lnTo>
                    <a:pt x="38" y="60"/>
                  </a:lnTo>
                  <a:lnTo>
                    <a:pt x="44" y="58"/>
                  </a:lnTo>
                  <a:lnTo>
                    <a:pt x="46" y="60"/>
                  </a:lnTo>
                  <a:lnTo>
                    <a:pt x="56" y="70"/>
                  </a:lnTo>
                  <a:lnTo>
                    <a:pt x="58" y="76"/>
                  </a:lnTo>
                  <a:lnTo>
                    <a:pt x="60" y="88"/>
                  </a:lnTo>
                  <a:lnTo>
                    <a:pt x="64" y="92"/>
                  </a:lnTo>
                  <a:lnTo>
                    <a:pt x="66" y="92"/>
                  </a:lnTo>
                  <a:lnTo>
                    <a:pt x="70" y="98"/>
                  </a:lnTo>
                  <a:lnTo>
                    <a:pt x="70" y="102"/>
                  </a:lnTo>
                  <a:lnTo>
                    <a:pt x="70" y="112"/>
                  </a:lnTo>
                  <a:lnTo>
                    <a:pt x="66" y="116"/>
                  </a:lnTo>
                  <a:lnTo>
                    <a:pt x="68" y="118"/>
                  </a:lnTo>
                  <a:lnTo>
                    <a:pt x="76" y="120"/>
                  </a:lnTo>
                  <a:lnTo>
                    <a:pt x="78" y="120"/>
                  </a:lnTo>
                  <a:lnTo>
                    <a:pt x="78" y="116"/>
                  </a:lnTo>
                  <a:lnTo>
                    <a:pt x="82" y="114"/>
                  </a:lnTo>
                  <a:lnTo>
                    <a:pt x="86" y="112"/>
                  </a:lnTo>
                  <a:lnTo>
                    <a:pt x="90" y="114"/>
                  </a:lnTo>
                  <a:lnTo>
                    <a:pt x="96" y="110"/>
                  </a:lnTo>
                  <a:lnTo>
                    <a:pt x="96" y="102"/>
                  </a:lnTo>
                  <a:lnTo>
                    <a:pt x="92" y="88"/>
                  </a:lnTo>
                  <a:lnTo>
                    <a:pt x="86" y="84"/>
                  </a:lnTo>
                  <a:lnTo>
                    <a:pt x="84" y="84"/>
                  </a:lnTo>
                  <a:lnTo>
                    <a:pt x="82" y="82"/>
                  </a:lnTo>
                  <a:lnTo>
                    <a:pt x="82" y="74"/>
                  </a:lnTo>
                  <a:lnTo>
                    <a:pt x="76" y="70"/>
                  </a:lnTo>
                  <a:lnTo>
                    <a:pt x="66" y="58"/>
                  </a:lnTo>
                  <a:lnTo>
                    <a:pt x="64" y="56"/>
                  </a:lnTo>
                  <a:lnTo>
                    <a:pt x="50" y="46"/>
                  </a:lnTo>
                  <a:lnTo>
                    <a:pt x="50" y="42"/>
                  </a:lnTo>
                  <a:lnTo>
                    <a:pt x="56" y="42"/>
                  </a:lnTo>
                  <a:lnTo>
                    <a:pt x="60" y="38"/>
                  </a:lnTo>
                  <a:lnTo>
                    <a:pt x="60" y="36"/>
                  </a:lnTo>
                  <a:lnTo>
                    <a:pt x="54" y="26"/>
                  </a:lnTo>
                  <a:lnTo>
                    <a:pt x="52" y="24"/>
                  </a:lnTo>
                  <a:lnTo>
                    <a:pt x="38" y="24"/>
                  </a:lnTo>
                  <a:lnTo>
                    <a:pt x="36" y="20"/>
                  </a:lnTo>
                  <a:lnTo>
                    <a:pt x="36" y="14"/>
                  </a:lnTo>
                  <a:lnTo>
                    <a:pt x="34" y="12"/>
                  </a:lnTo>
                  <a:lnTo>
                    <a:pt x="26" y="2"/>
                  </a:lnTo>
                  <a:lnTo>
                    <a:pt x="20" y="0"/>
                  </a:lnTo>
                  <a:lnTo>
                    <a:pt x="18" y="2"/>
                  </a:lnTo>
                  <a:lnTo>
                    <a:pt x="18" y="10"/>
                  </a:lnTo>
                  <a:lnTo>
                    <a:pt x="20" y="14"/>
                  </a:lnTo>
                  <a:lnTo>
                    <a:pt x="18" y="18"/>
                  </a:lnTo>
                  <a:lnTo>
                    <a:pt x="14" y="18"/>
                  </a:lnTo>
                  <a:lnTo>
                    <a:pt x="12" y="12"/>
                  </a:lnTo>
                  <a:lnTo>
                    <a:pt x="10" y="16"/>
                  </a:lnTo>
                  <a:lnTo>
                    <a:pt x="4" y="20"/>
                  </a:lnTo>
                  <a:lnTo>
                    <a:pt x="4" y="22"/>
                  </a:lnTo>
                  <a:lnTo>
                    <a:pt x="2" y="24"/>
                  </a:lnTo>
                  <a:lnTo>
                    <a:pt x="0" y="26"/>
                  </a:lnTo>
                  <a:lnTo>
                    <a:pt x="0" y="30"/>
                  </a:lnTo>
                  <a:lnTo>
                    <a:pt x="0" y="28"/>
                  </a:lnTo>
                  <a:lnTo>
                    <a:pt x="4" y="32"/>
                  </a:lnTo>
                  <a:lnTo>
                    <a:pt x="4" y="38"/>
                  </a:lnTo>
                  <a:lnTo>
                    <a:pt x="4" y="40"/>
                  </a:lnTo>
                  <a:lnTo>
                    <a:pt x="12" y="42"/>
                  </a:lnTo>
                  <a:lnTo>
                    <a:pt x="12" y="54"/>
                  </a:lnTo>
                  <a:lnTo>
                    <a:pt x="8" y="66"/>
                  </a:lnTo>
                  <a:lnTo>
                    <a:pt x="10" y="70"/>
                  </a:lnTo>
                  <a:lnTo>
                    <a:pt x="22" y="62"/>
                  </a:lnTo>
                  <a:lnTo>
                    <a:pt x="22"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0" name="Freeform 689"/>
            <p:cNvSpPr>
              <a:spLocks/>
            </p:cNvSpPr>
            <p:nvPr/>
          </p:nvSpPr>
          <p:spPr bwMode="auto">
            <a:xfrm>
              <a:off x="6449324" y="4083484"/>
              <a:ext cx="157024" cy="132349"/>
            </a:xfrm>
            <a:custGeom>
              <a:avLst/>
              <a:gdLst/>
              <a:ahLst/>
              <a:cxnLst>
                <a:cxn ang="0">
                  <a:pos x="138" y="62"/>
                </a:cxn>
                <a:cxn ang="0">
                  <a:pos x="136" y="86"/>
                </a:cxn>
                <a:cxn ang="0">
                  <a:pos x="140" y="118"/>
                </a:cxn>
                <a:cxn ang="0">
                  <a:pos x="122" y="104"/>
                </a:cxn>
                <a:cxn ang="0">
                  <a:pos x="112" y="104"/>
                </a:cxn>
                <a:cxn ang="0">
                  <a:pos x="108" y="104"/>
                </a:cxn>
                <a:cxn ang="0">
                  <a:pos x="104" y="106"/>
                </a:cxn>
                <a:cxn ang="0">
                  <a:pos x="96" y="100"/>
                </a:cxn>
                <a:cxn ang="0">
                  <a:pos x="106" y="94"/>
                </a:cxn>
                <a:cxn ang="0">
                  <a:pos x="110" y="94"/>
                </a:cxn>
                <a:cxn ang="0">
                  <a:pos x="108" y="92"/>
                </a:cxn>
                <a:cxn ang="0">
                  <a:pos x="104" y="88"/>
                </a:cxn>
                <a:cxn ang="0">
                  <a:pos x="102" y="80"/>
                </a:cxn>
                <a:cxn ang="0">
                  <a:pos x="98" y="68"/>
                </a:cxn>
                <a:cxn ang="0">
                  <a:pos x="92" y="64"/>
                </a:cxn>
                <a:cxn ang="0">
                  <a:pos x="56" y="56"/>
                </a:cxn>
                <a:cxn ang="0">
                  <a:pos x="52" y="50"/>
                </a:cxn>
                <a:cxn ang="0">
                  <a:pos x="46" y="50"/>
                </a:cxn>
                <a:cxn ang="0">
                  <a:pos x="40" y="36"/>
                </a:cxn>
                <a:cxn ang="0">
                  <a:pos x="34" y="50"/>
                </a:cxn>
                <a:cxn ang="0">
                  <a:pos x="26" y="40"/>
                </a:cxn>
                <a:cxn ang="0">
                  <a:pos x="20" y="36"/>
                </a:cxn>
                <a:cxn ang="0">
                  <a:pos x="14" y="34"/>
                </a:cxn>
                <a:cxn ang="0">
                  <a:pos x="24" y="32"/>
                </a:cxn>
                <a:cxn ang="0">
                  <a:pos x="36" y="30"/>
                </a:cxn>
                <a:cxn ang="0">
                  <a:pos x="40" y="24"/>
                </a:cxn>
                <a:cxn ang="0">
                  <a:pos x="20" y="26"/>
                </a:cxn>
                <a:cxn ang="0">
                  <a:pos x="12" y="18"/>
                </a:cxn>
                <a:cxn ang="0">
                  <a:pos x="4" y="16"/>
                </a:cxn>
                <a:cxn ang="0">
                  <a:pos x="4" y="8"/>
                </a:cxn>
                <a:cxn ang="0">
                  <a:pos x="16" y="2"/>
                </a:cxn>
                <a:cxn ang="0">
                  <a:pos x="26" y="2"/>
                </a:cxn>
                <a:cxn ang="0">
                  <a:pos x="42" y="6"/>
                </a:cxn>
                <a:cxn ang="0">
                  <a:pos x="44" y="22"/>
                </a:cxn>
                <a:cxn ang="0">
                  <a:pos x="48" y="34"/>
                </a:cxn>
                <a:cxn ang="0">
                  <a:pos x="50" y="30"/>
                </a:cxn>
                <a:cxn ang="0">
                  <a:pos x="58" y="40"/>
                </a:cxn>
                <a:cxn ang="0">
                  <a:pos x="64" y="38"/>
                </a:cxn>
                <a:cxn ang="0">
                  <a:pos x="74" y="26"/>
                </a:cxn>
                <a:cxn ang="0">
                  <a:pos x="86" y="24"/>
                </a:cxn>
                <a:cxn ang="0">
                  <a:pos x="94" y="14"/>
                </a:cxn>
                <a:cxn ang="0">
                  <a:pos x="128" y="28"/>
                </a:cxn>
                <a:cxn ang="0">
                  <a:pos x="136" y="30"/>
                </a:cxn>
              </a:cxnLst>
              <a:rect l="0" t="0" r="r" b="b"/>
              <a:pathLst>
                <a:path w="140" h="118">
                  <a:moveTo>
                    <a:pt x="136" y="30"/>
                  </a:moveTo>
                  <a:lnTo>
                    <a:pt x="138" y="62"/>
                  </a:lnTo>
                  <a:lnTo>
                    <a:pt x="138" y="80"/>
                  </a:lnTo>
                  <a:lnTo>
                    <a:pt x="136" y="86"/>
                  </a:lnTo>
                  <a:lnTo>
                    <a:pt x="138" y="90"/>
                  </a:lnTo>
                  <a:lnTo>
                    <a:pt x="140" y="118"/>
                  </a:lnTo>
                  <a:lnTo>
                    <a:pt x="134" y="116"/>
                  </a:lnTo>
                  <a:lnTo>
                    <a:pt x="122" y="104"/>
                  </a:lnTo>
                  <a:lnTo>
                    <a:pt x="116" y="106"/>
                  </a:lnTo>
                  <a:lnTo>
                    <a:pt x="112" y="104"/>
                  </a:lnTo>
                  <a:lnTo>
                    <a:pt x="110" y="106"/>
                  </a:lnTo>
                  <a:lnTo>
                    <a:pt x="108" y="104"/>
                  </a:lnTo>
                  <a:lnTo>
                    <a:pt x="108" y="108"/>
                  </a:lnTo>
                  <a:lnTo>
                    <a:pt x="104" y="106"/>
                  </a:lnTo>
                  <a:lnTo>
                    <a:pt x="94" y="108"/>
                  </a:lnTo>
                  <a:lnTo>
                    <a:pt x="96" y="100"/>
                  </a:lnTo>
                  <a:lnTo>
                    <a:pt x="100" y="96"/>
                  </a:lnTo>
                  <a:lnTo>
                    <a:pt x="106" y="94"/>
                  </a:lnTo>
                  <a:lnTo>
                    <a:pt x="110" y="96"/>
                  </a:lnTo>
                  <a:lnTo>
                    <a:pt x="110" y="94"/>
                  </a:lnTo>
                  <a:lnTo>
                    <a:pt x="106" y="92"/>
                  </a:lnTo>
                  <a:lnTo>
                    <a:pt x="108" y="92"/>
                  </a:lnTo>
                  <a:lnTo>
                    <a:pt x="104" y="88"/>
                  </a:lnTo>
                  <a:lnTo>
                    <a:pt x="104" y="88"/>
                  </a:lnTo>
                  <a:lnTo>
                    <a:pt x="106" y="84"/>
                  </a:lnTo>
                  <a:lnTo>
                    <a:pt x="102" y="80"/>
                  </a:lnTo>
                  <a:lnTo>
                    <a:pt x="100" y="74"/>
                  </a:lnTo>
                  <a:lnTo>
                    <a:pt x="98" y="68"/>
                  </a:lnTo>
                  <a:lnTo>
                    <a:pt x="94" y="68"/>
                  </a:lnTo>
                  <a:lnTo>
                    <a:pt x="92" y="64"/>
                  </a:lnTo>
                  <a:lnTo>
                    <a:pt x="78" y="60"/>
                  </a:lnTo>
                  <a:lnTo>
                    <a:pt x="56" y="56"/>
                  </a:lnTo>
                  <a:lnTo>
                    <a:pt x="54" y="54"/>
                  </a:lnTo>
                  <a:lnTo>
                    <a:pt x="52" y="50"/>
                  </a:lnTo>
                  <a:lnTo>
                    <a:pt x="48" y="48"/>
                  </a:lnTo>
                  <a:lnTo>
                    <a:pt x="46" y="50"/>
                  </a:lnTo>
                  <a:lnTo>
                    <a:pt x="40" y="44"/>
                  </a:lnTo>
                  <a:lnTo>
                    <a:pt x="40" y="36"/>
                  </a:lnTo>
                  <a:lnTo>
                    <a:pt x="34" y="48"/>
                  </a:lnTo>
                  <a:lnTo>
                    <a:pt x="34" y="50"/>
                  </a:lnTo>
                  <a:lnTo>
                    <a:pt x="28" y="50"/>
                  </a:lnTo>
                  <a:lnTo>
                    <a:pt x="26" y="40"/>
                  </a:lnTo>
                  <a:lnTo>
                    <a:pt x="24" y="40"/>
                  </a:lnTo>
                  <a:lnTo>
                    <a:pt x="20" y="36"/>
                  </a:lnTo>
                  <a:lnTo>
                    <a:pt x="14" y="36"/>
                  </a:lnTo>
                  <a:lnTo>
                    <a:pt x="14" y="34"/>
                  </a:lnTo>
                  <a:lnTo>
                    <a:pt x="18" y="32"/>
                  </a:lnTo>
                  <a:lnTo>
                    <a:pt x="24" y="32"/>
                  </a:lnTo>
                  <a:lnTo>
                    <a:pt x="32" y="30"/>
                  </a:lnTo>
                  <a:lnTo>
                    <a:pt x="36" y="30"/>
                  </a:lnTo>
                  <a:lnTo>
                    <a:pt x="38" y="30"/>
                  </a:lnTo>
                  <a:lnTo>
                    <a:pt x="40" y="24"/>
                  </a:lnTo>
                  <a:lnTo>
                    <a:pt x="28" y="26"/>
                  </a:lnTo>
                  <a:lnTo>
                    <a:pt x="20" y="26"/>
                  </a:lnTo>
                  <a:lnTo>
                    <a:pt x="16" y="24"/>
                  </a:lnTo>
                  <a:lnTo>
                    <a:pt x="12" y="18"/>
                  </a:lnTo>
                  <a:lnTo>
                    <a:pt x="6" y="16"/>
                  </a:lnTo>
                  <a:lnTo>
                    <a:pt x="4" y="16"/>
                  </a:lnTo>
                  <a:lnTo>
                    <a:pt x="0" y="16"/>
                  </a:lnTo>
                  <a:lnTo>
                    <a:pt x="4" y="8"/>
                  </a:lnTo>
                  <a:lnTo>
                    <a:pt x="12" y="6"/>
                  </a:lnTo>
                  <a:lnTo>
                    <a:pt x="16" y="2"/>
                  </a:lnTo>
                  <a:lnTo>
                    <a:pt x="20" y="0"/>
                  </a:lnTo>
                  <a:lnTo>
                    <a:pt x="26" y="2"/>
                  </a:lnTo>
                  <a:lnTo>
                    <a:pt x="34" y="6"/>
                  </a:lnTo>
                  <a:lnTo>
                    <a:pt x="42" y="6"/>
                  </a:lnTo>
                  <a:lnTo>
                    <a:pt x="44" y="12"/>
                  </a:lnTo>
                  <a:lnTo>
                    <a:pt x="44" y="22"/>
                  </a:lnTo>
                  <a:lnTo>
                    <a:pt x="44" y="28"/>
                  </a:lnTo>
                  <a:lnTo>
                    <a:pt x="48" y="34"/>
                  </a:lnTo>
                  <a:lnTo>
                    <a:pt x="48" y="30"/>
                  </a:lnTo>
                  <a:lnTo>
                    <a:pt x="50" y="30"/>
                  </a:lnTo>
                  <a:lnTo>
                    <a:pt x="54" y="38"/>
                  </a:lnTo>
                  <a:lnTo>
                    <a:pt x="58" y="40"/>
                  </a:lnTo>
                  <a:lnTo>
                    <a:pt x="64" y="40"/>
                  </a:lnTo>
                  <a:lnTo>
                    <a:pt x="64" y="38"/>
                  </a:lnTo>
                  <a:lnTo>
                    <a:pt x="74" y="30"/>
                  </a:lnTo>
                  <a:lnTo>
                    <a:pt x="74" y="26"/>
                  </a:lnTo>
                  <a:lnTo>
                    <a:pt x="82" y="24"/>
                  </a:lnTo>
                  <a:lnTo>
                    <a:pt x="86" y="24"/>
                  </a:lnTo>
                  <a:lnTo>
                    <a:pt x="86" y="20"/>
                  </a:lnTo>
                  <a:lnTo>
                    <a:pt x="94" y="14"/>
                  </a:lnTo>
                  <a:lnTo>
                    <a:pt x="118" y="26"/>
                  </a:lnTo>
                  <a:lnTo>
                    <a:pt x="128" y="28"/>
                  </a:lnTo>
                  <a:lnTo>
                    <a:pt x="134" y="30"/>
                  </a:lnTo>
                  <a:lnTo>
                    <a:pt x="136" y="30"/>
                  </a:lnTo>
                  <a:lnTo>
                    <a:pt x="136"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1" name="Freeform 690"/>
            <p:cNvSpPr>
              <a:spLocks/>
            </p:cNvSpPr>
            <p:nvPr/>
          </p:nvSpPr>
          <p:spPr bwMode="auto">
            <a:xfrm>
              <a:off x="6601862" y="4117132"/>
              <a:ext cx="150294" cy="121132"/>
            </a:xfrm>
            <a:custGeom>
              <a:avLst/>
              <a:gdLst/>
              <a:ahLst/>
              <a:cxnLst>
                <a:cxn ang="0">
                  <a:pos x="0" y="0"/>
                </a:cxn>
                <a:cxn ang="0">
                  <a:pos x="2" y="32"/>
                </a:cxn>
                <a:cxn ang="0">
                  <a:pos x="2" y="50"/>
                </a:cxn>
                <a:cxn ang="0">
                  <a:pos x="0" y="56"/>
                </a:cxn>
                <a:cxn ang="0">
                  <a:pos x="2" y="60"/>
                </a:cxn>
                <a:cxn ang="0">
                  <a:pos x="4" y="88"/>
                </a:cxn>
                <a:cxn ang="0">
                  <a:pos x="24" y="90"/>
                </a:cxn>
                <a:cxn ang="0">
                  <a:pos x="32" y="84"/>
                </a:cxn>
                <a:cxn ang="0">
                  <a:pos x="28" y="78"/>
                </a:cxn>
                <a:cxn ang="0">
                  <a:pos x="34" y="76"/>
                </a:cxn>
                <a:cxn ang="0">
                  <a:pos x="34" y="72"/>
                </a:cxn>
                <a:cxn ang="0">
                  <a:pos x="40" y="72"/>
                </a:cxn>
                <a:cxn ang="0">
                  <a:pos x="38" y="66"/>
                </a:cxn>
                <a:cxn ang="0">
                  <a:pos x="42" y="68"/>
                </a:cxn>
                <a:cxn ang="0">
                  <a:pos x="46" y="66"/>
                </a:cxn>
                <a:cxn ang="0">
                  <a:pos x="72" y="76"/>
                </a:cxn>
                <a:cxn ang="0">
                  <a:pos x="76" y="86"/>
                </a:cxn>
                <a:cxn ang="0">
                  <a:pos x="82" y="88"/>
                </a:cxn>
                <a:cxn ang="0">
                  <a:pos x="80" y="90"/>
                </a:cxn>
                <a:cxn ang="0">
                  <a:pos x="92" y="100"/>
                </a:cxn>
                <a:cxn ang="0">
                  <a:pos x="122" y="106"/>
                </a:cxn>
                <a:cxn ang="0">
                  <a:pos x="122" y="108"/>
                </a:cxn>
                <a:cxn ang="0">
                  <a:pos x="126" y="108"/>
                </a:cxn>
                <a:cxn ang="0">
                  <a:pos x="130" y="106"/>
                </a:cxn>
                <a:cxn ang="0">
                  <a:pos x="126" y="104"/>
                </a:cxn>
                <a:cxn ang="0">
                  <a:pos x="130" y="104"/>
                </a:cxn>
                <a:cxn ang="0">
                  <a:pos x="134" y="104"/>
                </a:cxn>
                <a:cxn ang="0">
                  <a:pos x="132" y="102"/>
                </a:cxn>
                <a:cxn ang="0">
                  <a:pos x="126" y="102"/>
                </a:cxn>
                <a:cxn ang="0">
                  <a:pos x="120" y="98"/>
                </a:cxn>
                <a:cxn ang="0">
                  <a:pos x="122" y="96"/>
                </a:cxn>
                <a:cxn ang="0">
                  <a:pos x="112" y="92"/>
                </a:cxn>
                <a:cxn ang="0">
                  <a:pos x="112" y="88"/>
                </a:cxn>
                <a:cxn ang="0">
                  <a:pos x="110" y="86"/>
                </a:cxn>
                <a:cxn ang="0">
                  <a:pos x="104" y="88"/>
                </a:cxn>
                <a:cxn ang="0">
                  <a:pos x="102" y="86"/>
                </a:cxn>
                <a:cxn ang="0">
                  <a:pos x="98" y="78"/>
                </a:cxn>
                <a:cxn ang="0">
                  <a:pos x="98" y="74"/>
                </a:cxn>
                <a:cxn ang="0">
                  <a:pos x="94" y="74"/>
                </a:cxn>
                <a:cxn ang="0">
                  <a:pos x="86" y="66"/>
                </a:cxn>
                <a:cxn ang="0">
                  <a:pos x="82" y="58"/>
                </a:cxn>
                <a:cxn ang="0">
                  <a:pos x="84" y="56"/>
                </a:cxn>
                <a:cxn ang="0">
                  <a:pos x="92" y="56"/>
                </a:cxn>
                <a:cxn ang="0">
                  <a:pos x="94" y="52"/>
                </a:cxn>
                <a:cxn ang="0">
                  <a:pos x="90" y="48"/>
                </a:cxn>
                <a:cxn ang="0">
                  <a:pos x="66" y="40"/>
                </a:cxn>
                <a:cxn ang="0">
                  <a:pos x="66" y="34"/>
                </a:cxn>
                <a:cxn ang="0">
                  <a:pos x="62" y="28"/>
                </a:cxn>
                <a:cxn ang="0">
                  <a:pos x="50" y="20"/>
                </a:cxn>
                <a:cxn ang="0">
                  <a:pos x="46" y="16"/>
                </a:cxn>
                <a:cxn ang="0">
                  <a:pos x="20" y="8"/>
                </a:cxn>
                <a:cxn ang="0">
                  <a:pos x="0" y="0"/>
                </a:cxn>
                <a:cxn ang="0">
                  <a:pos x="0" y="0"/>
                </a:cxn>
              </a:cxnLst>
              <a:rect l="0" t="0" r="r" b="b"/>
              <a:pathLst>
                <a:path w="134" h="108">
                  <a:moveTo>
                    <a:pt x="0" y="0"/>
                  </a:moveTo>
                  <a:lnTo>
                    <a:pt x="2" y="32"/>
                  </a:lnTo>
                  <a:lnTo>
                    <a:pt x="2" y="50"/>
                  </a:lnTo>
                  <a:lnTo>
                    <a:pt x="0" y="56"/>
                  </a:lnTo>
                  <a:lnTo>
                    <a:pt x="2" y="60"/>
                  </a:lnTo>
                  <a:lnTo>
                    <a:pt x="4" y="88"/>
                  </a:lnTo>
                  <a:lnTo>
                    <a:pt x="24" y="90"/>
                  </a:lnTo>
                  <a:lnTo>
                    <a:pt x="32" y="84"/>
                  </a:lnTo>
                  <a:lnTo>
                    <a:pt x="28" y="78"/>
                  </a:lnTo>
                  <a:lnTo>
                    <a:pt x="34" y="76"/>
                  </a:lnTo>
                  <a:lnTo>
                    <a:pt x="34" y="72"/>
                  </a:lnTo>
                  <a:lnTo>
                    <a:pt x="40" y="72"/>
                  </a:lnTo>
                  <a:lnTo>
                    <a:pt x="38" y="66"/>
                  </a:lnTo>
                  <a:lnTo>
                    <a:pt x="42" y="68"/>
                  </a:lnTo>
                  <a:lnTo>
                    <a:pt x="46" y="66"/>
                  </a:lnTo>
                  <a:lnTo>
                    <a:pt x="72" y="76"/>
                  </a:lnTo>
                  <a:lnTo>
                    <a:pt x="76" y="86"/>
                  </a:lnTo>
                  <a:lnTo>
                    <a:pt x="82" y="88"/>
                  </a:lnTo>
                  <a:lnTo>
                    <a:pt x="80" y="90"/>
                  </a:lnTo>
                  <a:lnTo>
                    <a:pt x="92" y="100"/>
                  </a:lnTo>
                  <a:lnTo>
                    <a:pt x="122" y="106"/>
                  </a:lnTo>
                  <a:lnTo>
                    <a:pt x="122" y="108"/>
                  </a:lnTo>
                  <a:lnTo>
                    <a:pt x="126" y="108"/>
                  </a:lnTo>
                  <a:lnTo>
                    <a:pt x="130" y="106"/>
                  </a:lnTo>
                  <a:lnTo>
                    <a:pt x="126" y="104"/>
                  </a:lnTo>
                  <a:lnTo>
                    <a:pt x="130" y="104"/>
                  </a:lnTo>
                  <a:lnTo>
                    <a:pt x="134" y="104"/>
                  </a:lnTo>
                  <a:lnTo>
                    <a:pt x="132" y="102"/>
                  </a:lnTo>
                  <a:lnTo>
                    <a:pt x="126" y="102"/>
                  </a:lnTo>
                  <a:lnTo>
                    <a:pt x="120" y="98"/>
                  </a:lnTo>
                  <a:lnTo>
                    <a:pt x="122" y="96"/>
                  </a:lnTo>
                  <a:lnTo>
                    <a:pt x="112" y="92"/>
                  </a:lnTo>
                  <a:lnTo>
                    <a:pt x="112" y="88"/>
                  </a:lnTo>
                  <a:lnTo>
                    <a:pt x="110" y="86"/>
                  </a:lnTo>
                  <a:lnTo>
                    <a:pt x="104" y="88"/>
                  </a:lnTo>
                  <a:lnTo>
                    <a:pt x="102" y="86"/>
                  </a:lnTo>
                  <a:lnTo>
                    <a:pt x="98" y="78"/>
                  </a:lnTo>
                  <a:lnTo>
                    <a:pt x="98" y="74"/>
                  </a:lnTo>
                  <a:lnTo>
                    <a:pt x="94" y="74"/>
                  </a:lnTo>
                  <a:lnTo>
                    <a:pt x="86" y="66"/>
                  </a:lnTo>
                  <a:lnTo>
                    <a:pt x="82" y="58"/>
                  </a:lnTo>
                  <a:lnTo>
                    <a:pt x="84" y="56"/>
                  </a:lnTo>
                  <a:lnTo>
                    <a:pt x="92" y="56"/>
                  </a:lnTo>
                  <a:lnTo>
                    <a:pt x="94" y="52"/>
                  </a:lnTo>
                  <a:lnTo>
                    <a:pt x="90" y="48"/>
                  </a:lnTo>
                  <a:lnTo>
                    <a:pt x="66" y="40"/>
                  </a:lnTo>
                  <a:lnTo>
                    <a:pt x="66" y="34"/>
                  </a:lnTo>
                  <a:lnTo>
                    <a:pt x="62" y="28"/>
                  </a:lnTo>
                  <a:lnTo>
                    <a:pt x="50" y="20"/>
                  </a:lnTo>
                  <a:lnTo>
                    <a:pt x="46" y="16"/>
                  </a:lnTo>
                  <a:lnTo>
                    <a:pt x="2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2" name="Freeform 691"/>
            <p:cNvSpPr>
              <a:spLocks/>
            </p:cNvSpPr>
            <p:nvPr/>
          </p:nvSpPr>
          <p:spPr bwMode="auto">
            <a:xfrm>
              <a:off x="5987227" y="3978054"/>
              <a:ext cx="62809" cy="78511"/>
            </a:xfrm>
            <a:custGeom>
              <a:avLst/>
              <a:gdLst/>
              <a:ahLst/>
              <a:cxnLst>
                <a:cxn ang="0">
                  <a:pos x="28" y="8"/>
                </a:cxn>
                <a:cxn ang="0">
                  <a:pos x="30" y="8"/>
                </a:cxn>
                <a:cxn ang="0">
                  <a:pos x="40" y="16"/>
                </a:cxn>
                <a:cxn ang="0">
                  <a:pos x="46" y="24"/>
                </a:cxn>
                <a:cxn ang="0">
                  <a:pos x="46" y="46"/>
                </a:cxn>
                <a:cxn ang="0">
                  <a:pos x="46" y="52"/>
                </a:cxn>
                <a:cxn ang="0">
                  <a:pos x="50" y="54"/>
                </a:cxn>
                <a:cxn ang="0">
                  <a:pos x="56" y="66"/>
                </a:cxn>
                <a:cxn ang="0">
                  <a:pos x="54" y="70"/>
                </a:cxn>
                <a:cxn ang="0">
                  <a:pos x="50" y="68"/>
                </a:cxn>
                <a:cxn ang="0">
                  <a:pos x="46" y="70"/>
                </a:cxn>
                <a:cxn ang="0">
                  <a:pos x="28" y="60"/>
                </a:cxn>
                <a:cxn ang="0">
                  <a:pos x="18" y="52"/>
                </a:cxn>
                <a:cxn ang="0">
                  <a:pos x="16" y="46"/>
                </a:cxn>
                <a:cxn ang="0">
                  <a:pos x="8" y="36"/>
                </a:cxn>
                <a:cxn ang="0">
                  <a:pos x="8" y="32"/>
                </a:cxn>
                <a:cxn ang="0">
                  <a:pos x="8" y="26"/>
                </a:cxn>
                <a:cxn ang="0">
                  <a:pos x="4" y="22"/>
                </a:cxn>
                <a:cxn ang="0">
                  <a:pos x="2" y="4"/>
                </a:cxn>
                <a:cxn ang="0">
                  <a:pos x="0" y="0"/>
                </a:cxn>
                <a:cxn ang="0">
                  <a:pos x="12" y="4"/>
                </a:cxn>
                <a:cxn ang="0">
                  <a:pos x="14" y="8"/>
                </a:cxn>
                <a:cxn ang="0">
                  <a:pos x="16" y="14"/>
                </a:cxn>
                <a:cxn ang="0">
                  <a:pos x="20" y="10"/>
                </a:cxn>
                <a:cxn ang="0">
                  <a:pos x="26" y="10"/>
                </a:cxn>
                <a:cxn ang="0">
                  <a:pos x="28" y="8"/>
                </a:cxn>
                <a:cxn ang="0">
                  <a:pos x="28" y="8"/>
                </a:cxn>
              </a:cxnLst>
              <a:rect l="0" t="0" r="r" b="b"/>
              <a:pathLst>
                <a:path w="56" h="70">
                  <a:moveTo>
                    <a:pt x="28" y="8"/>
                  </a:moveTo>
                  <a:lnTo>
                    <a:pt x="30" y="8"/>
                  </a:lnTo>
                  <a:lnTo>
                    <a:pt x="40" y="16"/>
                  </a:lnTo>
                  <a:lnTo>
                    <a:pt x="46" y="24"/>
                  </a:lnTo>
                  <a:lnTo>
                    <a:pt x="46" y="46"/>
                  </a:lnTo>
                  <a:lnTo>
                    <a:pt x="46" y="52"/>
                  </a:lnTo>
                  <a:lnTo>
                    <a:pt x="50" y="54"/>
                  </a:lnTo>
                  <a:lnTo>
                    <a:pt x="56" y="66"/>
                  </a:lnTo>
                  <a:lnTo>
                    <a:pt x="54" y="70"/>
                  </a:lnTo>
                  <a:lnTo>
                    <a:pt x="50" y="68"/>
                  </a:lnTo>
                  <a:lnTo>
                    <a:pt x="46" y="70"/>
                  </a:lnTo>
                  <a:lnTo>
                    <a:pt x="28" y="60"/>
                  </a:lnTo>
                  <a:lnTo>
                    <a:pt x="18" y="52"/>
                  </a:lnTo>
                  <a:lnTo>
                    <a:pt x="16" y="46"/>
                  </a:lnTo>
                  <a:lnTo>
                    <a:pt x="8" y="36"/>
                  </a:lnTo>
                  <a:lnTo>
                    <a:pt x="8" y="32"/>
                  </a:lnTo>
                  <a:lnTo>
                    <a:pt x="8" y="26"/>
                  </a:lnTo>
                  <a:lnTo>
                    <a:pt x="4" y="22"/>
                  </a:lnTo>
                  <a:lnTo>
                    <a:pt x="2" y="4"/>
                  </a:lnTo>
                  <a:lnTo>
                    <a:pt x="0" y="0"/>
                  </a:lnTo>
                  <a:lnTo>
                    <a:pt x="12" y="4"/>
                  </a:lnTo>
                  <a:lnTo>
                    <a:pt x="14" y="8"/>
                  </a:lnTo>
                  <a:lnTo>
                    <a:pt x="16" y="14"/>
                  </a:lnTo>
                  <a:lnTo>
                    <a:pt x="20" y="10"/>
                  </a:lnTo>
                  <a:lnTo>
                    <a:pt x="26" y="10"/>
                  </a:lnTo>
                  <a:lnTo>
                    <a:pt x="28" y="8"/>
                  </a:lnTo>
                  <a:lnTo>
                    <a:pt x="2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3" name="Freeform 692"/>
            <p:cNvSpPr>
              <a:spLocks/>
            </p:cNvSpPr>
            <p:nvPr/>
          </p:nvSpPr>
          <p:spPr bwMode="auto">
            <a:xfrm>
              <a:off x="6130791" y="3975811"/>
              <a:ext cx="143564" cy="89728"/>
            </a:xfrm>
            <a:custGeom>
              <a:avLst/>
              <a:gdLst/>
              <a:ahLst/>
              <a:cxnLst>
                <a:cxn ang="0">
                  <a:pos x="66" y="38"/>
                </a:cxn>
                <a:cxn ang="0">
                  <a:pos x="68" y="30"/>
                </a:cxn>
                <a:cxn ang="0">
                  <a:pos x="74" y="32"/>
                </a:cxn>
                <a:cxn ang="0">
                  <a:pos x="76" y="30"/>
                </a:cxn>
                <a:cxn ang="0">
                  <a:pos x="78" y="22"/>
                </a:cxn>
                <a:cxn ang="0">
                  <a:pos x="78" y="20"/>
                </a:cxn>
                <a:cxn ang="0">
                  <a:pos x="94" y="0"/>
                </a:cxn>
                <a:cxn ang="0">
                  <a:pos x="98" y="0"/>
                </a:cxn>
                <a:cxn ang="0">
                  <a:pos x="102" y="4"/>
                </a:cxn>
                <a:cxn ang="0">
                  <a:pos x="106" y="14"/>
                </a:cxn>
                <a:cxn ang="0">
                  <a:pos x="112" y="16"/>
                </a:cxn>
                <a:cxn ang="0">
                  <a:pos x="126" y="20"/>
                </a:cxn>
                <a:cxn ang="0">
                  <a:pos x="122" y="26"/>
                </a:cxn>
                <a:cxn ang="0">
                  <a:pos x="116" y="30"/>
                </a:cxn>
                <a:cxn ang="0">
                  <a:pos x="112" y="36"/>
                </a:cxn>
                <a:cxn ang="0">
                  <a:pos x="106" y="36"/>
                </a:cxn>
                <a:cxn ang="0">
                  <a:pos x="82" y="34"/>
                </a:cxn>
                <a:cxn ang="0">
                  <a:pos x="72" y="56"/>
                </a:cxn>
                <a:cxn ang="0">
                  <a:pos x="64" y="70"/>
                </a:cxn>
                <a:cxn ang="0">
                  <a:pos x="50" y="76"/>
                </a:cxn>
                <a:cxn ang="0">
                  <a:pos x="42" y="72"/>
                </a:cxn>
                <a:cxn ang="0">
                  <a:pos x="26" y="80"/>
                </a:cxn>
                <a:cxn ang="0">
                  <a:pos x="18" y="78"/>
                </a:cxn>
                <a:cxn ang="0">
                  <a:pos x="8" y="78"/>
                </a:cxn>
                <a:cxn ang="0">
                  <a:pos x="0" y="68"/>
                </a:cxn>
                <a:cxn ang="0">
                  <a:pos x="0" y="64"/>
                </a:cxn>
                <a:cxn ang="0">
                  <a:pos x="6" y="68"/>
                </a:cxn>
                <a:cxn ang="0">
                  <a:pos x="20" y="70"/>
                </a:cxn>
                <a:cxn ang="0">
                  <a:pos x="20" y="62"/>
                </a:cxn>
                <a:cxn ang="0">
                  <a:pos x="24" y="58"/>
                </a:cxn>
                <a:cxn ang="0">
                  <a:pos x="42" y="50"/>
                </a:cxn>
                <a:cxn ang="0">
                  <a:pos x="58" y="30"/>
                </a:cxn>
              </a:cxnLst>
              <a:rect l="0" t="0" r="r" b="b"/>
              <a:pathLst>
                <a:path w="128" h="80">
                  <a:moveTo>
                    <a:pt x="58" y="30"/>
                  </a:moveTo>
                  <a:lnTo>
                    <a:pt x="66" y="38"/>
                  </a:lnTo>
                  <a:lnTo>
                    <a:pt x="68" y="36"/>
                  </a:lnTo>
                  <a:lnTo>
                    <a:pt x="68" y="30"/>
                  </a:lnTo>
                  <a:lnTo>
                    <a:pt x="70" y="28"/>
                  </a:lnTo>
                  <a:lnTo>
                    <a:pt x="74" y="32"/>
                  </a:lnTo>
                  <a:lnTo>
                    <a:pt x="76" y="34"/>
                  </a:lnTo>
                  <a:lnTo>
                    <a:pt x="76" y="30"/>
                  </a:lnTo>
                  <a:lnTo>
                    <a:pt x="74" y="26"/>
                  </a:lnTo>
                  <a:lnTo>
                    <a:pt x="78" y="22"/>
                  </a:lnTo>
                  <a:lnTo>
                    <a:pt x="76" y="20"/>
                  </a:lnTo>
                  <a:lnTo>
                    <a:pt x="78" y="20"/>
                  </a:lnTo>
                  <a:lnTo>
                    <a:pt x="82" y="18"/>
                  </a:lnTo>
                  <a:lnTo>
                    <a:pt x="94" y="0"/>
                  </a:lnTo>
                  <a:lnTo>
                    <a:pt x="94" y="4"/>
                  </a:lnTo>
                  <a:lnTo>
                    <a:pt x="98" y="0"/>
                  </a:lnTo>
                  <a:lnTo>
                    <a:pt x="100" y="0"/>
                  </a:lnTo>
                  <a:lnTo>
                    <a:pt x="102" y="4"/>
                  </a:lnTo>
                  <a:lnTo>
                    <a:pt x="106" y="6"/>
                  </a:lnTo>
                  <a:lnTo>
                    <a:pt x="106" y="14"/>
                  </a:lnTo>
                  <a:lnTo>
                    <a:pt x="112" y="12"/>
                  </a:lnTo>
                  <a:lnTo>
                    <a:pt x="112" y="16"/>
                  </a:lnTo>
                  <a:lnTo>
                    <a:pt x="116" y="16"/>
                  </a:lnTo>
                  <a:lnTo>
                    <a:pt x="126" y="20"/>
                  </a:lnTo>
                  <a:lnTo>
                    <a:pt x="128" y="22"/>
                  </a:lnTo>
                  <a:lnTo>
                    <a:pt x="122" y="26"/>
                  </a:lnTo>
                  <a:lnTo>
                    <a:pt x="114" y="26"/>
                  </a:lnTo>
                  <a:lnTo>
                    <a:pt x="116" y="30"/>
                  </a:lnTo>
                  <a:lnTo>
                    <a:pt x="120" y="34"/>
                  </a:lnTo>
                  <a:lnTo>
                    <a:pt x="112" y="36"/>
                  </a:lnTo>
                  <a:lnTo>
                    <a:pt x="108" y="34"/>
                  </a:lnTo>
                  <a:lnTo>
                    <a:pt x="106" y="36"/>
                  </a:lnTo>
                  <a:lnTo>
                    <a:pt x="100" y="34"/>
                  </a:lnTo>
                  <a:lnTo>
                    <a:pt x="82" y="34"/>
                  </a:lnTo>
                  <a:lnTo>
                    <a:pt x="78" y="48"/>
                  </a:lnTo>
                  <a:lnTo>
                    <a:pt x="72" y="56"/>
                  </a:lnTo>
                  <a:lnTo>
                    <a:pt x="68" y="66"/>
                  </a:lnTo>
                  <a:lnTo>
                    <a:pt x="64" y="70"/>
                  </a:lnTo>
                  <a:lnTo>
                    <a:pt x="60" y="74"/>
                  </a:lnTo>
                  <a:lnTo>
                    <a:pt x="50" y="76"/>
                  </a:lnTo>
                  <a:lnTo>
                    <a:pt x="44" y="74"/>
                  </a:lnTo>
                  <a:lnTo>
                    <a:pt x="42" y="72"/>
                  </a:lnTo>
                  <a:lnTo>
                    <a:pt x="36" y="72"/>
                  </a:lnTo>
                  <a:lnTo>
                    <a:pt x="26" y="80"/>
                  </a:lnTo>
                  <a:lnTo>
                    <a:pt x="20" y="80"/>
                  </a:lnTo>
                  <a:lnTo>
                    <a:pt x="18" y="78"/>
                  </a:lnTo>
                  <a:lnTo>
                    <a:pt x="12" y="80"/>
                  </a:lnTo>
                  <a:lnTo>
                    <a:pt x="8" y="78"/>
                  </a:lnTo>
                  <a:lnTo>
                    <a:pt x="4" y="78"/>
                  </a:lnTo>
                  <a:lnTo>
                    <a:pt x="0" y="68"/>
                  </a:lnTo>
                  <a:lnTo>
                    <a:pt x="0" y="64"/>
                  </a:lnTo>
                  <a:lnTo>
                    <a:pt x="0" y="64"/>
                  </a:lnTo>
                  <a:lnTo>
                    <a:pt x="2" y="66"/>
                  </a:lnTo>
                  <a:lnTo>
                    <a:pt x="6" y="68"/>
                  </a:lnTo>
                  <a:lnTo>
                    <a:pt x="10" y="68"/>
                  </a:lnTo>
                  <a:lnTo>
                    <a:pt x="20" y="70"/>
                  </a:lnTo>
                  <a:lnTo>
                    <a:pt x="22" y="64"/>
                  </a:lnTo>
                  <a:lnTo>
                    <a:pt x="20" y="62"/>
                  </a:lnTo>
                  <a:lnTo>
                    <a:pt x="24" y="62"/>
                  </a:lnTo>
                  <a:lnTo>
                    <a:pt x="24" y="58"/>
                  </a:lnTo>
                  <a:lnTo>
                    <a:pt x="26" y="54"/>
                  </a:lnTo>
                  <a:lnTo>
                    <a:pt x="42" y="50"/>
                  </a:lnTo>
                  <a:lnTo>
                    <a:pt x="56" y="36"/>
                  </a:lnTo>
                  <a:lnTo>
                    <a:pt x="58" y="30"/>
                  </a:lnTo>
                  <a:lnTo>
                    <a:pt x="58"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4" name="Freeform 693"/>
            <p:cNvSpPr>
              <a:spLocks/>
            </p:cNvSpPr>
            <p:nvPr/>
          </p:nvSpPr>
          <p:spPr bwMode="auto">
            <a:xfrm>
              <a:off x="6119575" y="4013944"/>
              <a:ext cx="150294" cy="127862"/>
            </a:xfrm>
            <a:custGeom>
              <a:avLst/>
              <a:gdLst/>
              <a:ahLst/>
              <a:cxnLst>
                <a:cxn ang="0">
                  <a:pos x="114" y="4"/>
                </a:cxn>
                <a:cxn ang="0">
                  <a:pos x="118" y="8"/>
                </a:cxn>
                <a:cxn ang="0">
                  <a:pos x="116" y="18"/>
                </a:cxn>
                <a:cxn ang="0">
                  <a:pos x="120" y="32"/>
                </a:cxn>
                <a:cxn ang="0">
                  <a:pos x="128" y="46"/>
                </a:cxn>
                <a:cxn ang="0">
                  <a:pos x="122" y="44"/>
                </a:cxn>
                <a:cxn ang="0">
                  <a:pos x="120" y="48"/>
                </a:cxn>
                <a:cxn ang="0">
                  <a:pos x="114" y="64"/>
                </a:cxn>
                <a:cxn ang="0">
                  <a:pos x="106" y="74"/>
                </a:cxn>
                <a:cxn ang="0">
                  <a:pos x="100" y="82"/>
                </a:cxn>
                <a:cxn ang="0">
                  <a:pos x="104" y="88"/>
                </a:cxn>
                <a:cxn ang="0">
                  <a:pos x="100" y="92"/>
                </a:cxn>
                <a:cxn ang="0">
                  <a:pos x="80" y="112"/>
                </a:cxn>
                <a:cxn ang="0">
                  <a:pos x="76" y="106"/>
                </a:cxn>
                <a:cxn ang="0">
                  <a:pos x="72" y="102"/>
                </a:cxn>
                <a:cxn ang="0">
                  <a:pos x="64" y="100"/>
                </a:cxn>
                <a:cxn ang="0">
                  <a:pos x="56" y="98"/>
                </a:cxn>
                <a:cxn ang="0">
                  <a:pos x="50" y="102"/>
                </a:cxn>
                <a:cxn ang="0">
                  <a:pos x="40" y="104"/>
                </a:cxn>
                <a:cxn ang="0">
                  <a:pos x="36" y="98"/>
                </a:cxn>
                <a:cxn ang="0">
                  <a:pos x="30" y="98"/>
                </a:cxn>
                <a:cxn ang="0">
                  <a:pos x="22" y="96"/>
                </a:cxn>
                <a:cxn ang="0">
                  <a:pos x="14" y="82"/>
                </a:cxn>
                <a:cxn ang="0">
                  <a:pos x="14" y="74"/>
                </a:cxn>
                <a:cxn ang="0">
                  <a:pos x="4" y="64"/>
                </a:cxn>
                <a:cxn ang="0">
                  <a:pos x="4" y="56"/>
                </a:cxn>
                <a:cxn ang="0">
                  <a:pos x="0" y="44"/>
                </a:cxn>
                <a:cxn ang="0">
                  <a:pos x="10" y="30"/>
                </a:cxn>
                <a:cxn ang="0">
                  <a:pos x="10" y="34"/>
                </a:cxn>
                <a:cxn ang="0">
                  <a:pos x="18" y="44"/>
                </a:cxn>
                <a:cxn ang="0">
                  <a:pos x="28" y="44"/>
                </a:cxn>
                <a:cxn ang="0">
                  <a:pos x="36" y="46"/>
                </a:cxn>
                <a:cxn ang="0">
                  <a:pos x="52" y="38"/>
                </a:cxn>
                <a:cxn ang="0">
                  <a:pos x="60" y="42"/>
                </a:cxn>
                <a:cxn ang="0">
                  <a:pos x="74" y="36"/>
                </a:cxn>
                <a:cxn ang="0">
                  <a:pos x="82" y="22"/>
                </a:cxn>
                <a:cxn ang="0">
                  <a:pos x="92" y="0"/>
                </a:cxn>
                <a:cxn ang="0">
                  <a:pos x="116" y="2"/>
                </a:cxn>
              </a:cxnLst>
              <a:rect l="0" t="0" r="r" b="b"/>
              <a:pathLst>
                <a:path w="134" h="114">
                  <a:moveTo>
                    <a:pt x="116" y="2"/>
                  </a:moveTo>
                  <a:lnTo>
                    <a:pt x="114" y="4"/>
                  </a:lnTo>
                  <a:lnTo>
                    <a:pt x="118" y="6"/>
                  </a:lnTo>
                  <a:lnTo>
                    <a:pt x="118" y="8"/>
                  </a:lnTo>
                  <a:lnTo>
                    <a:pt x="112" y="10"/>
                  </a:lnTo>
                  <a:lnTo>
                    <a:pt x="116" y="18"/>
                  </a:lnTo>
                  <a:lnTo>
                    <a:pt x="122" y="28"/>
                  </a:lnTo>
                  <a:lnTo>
                    <a:pt x="120" y="32"/>
                  </a:lnTo>
                  <a:lnTo>
                    <a:pt x="134" y="46"/>
                  </a:lnTo>
                  <a:lnTo>
                    <a:pt x="128" y="46"/>
                  </a:lnTo>
                  <a:lnTo>
                    <a:pt x="124" y="46"/>
                  </a:lnTo>
                  <a:lnTo>
                    <a:pt x="122" y="44"/>
                  </a:lnTo>
                  <a:lnTo>
                    <a:pt x="122" y="48"/>
                  </a:lnTo>
                  <a:lnTo>
                    <a:pt x="120" y="48"/>
                  </a:lnTo>
                  <a:lnTo>
                    <a:pt x="116" y="52"/>
                  </a:lnTo>
                  <a:lnTo>
                    <a:pt x="114" y="64"/>
                  </a:lnTo>
                  <a:lnTo>
                    <a:pt x="110" y="74"/>
                  </a:lnTo>
                  <a:lnTo>
                    <a:pt x="106" y="74"/>
                  </a:lnTo>
                  <a:lnTo>
                    <a:pt x="98" y="82"/>
                  </a:lnTo>
                  <a:lnTo>
                    <a:pt x="100" y="82"/>
                  </a:lnTo>
                  <a:lnTo>
                    <a:pt x="100" y="86"/>
                  </a:lnTo>
                  <a:lnTo>
                    <a:pt x="104" y="88"/>
                  </a:lnTo>
                  <a:lnTo>
                    <a:pt x="102" y="92"/>
                  </a:lnTo>
                  <a:lnTo>
                    <a:pt x="100" y="92"/>
                  </a:lnTo>
                  <a:lnTo>
                    <a:pt x="96" y="106"/>
                  </a:lnTo>
                  <a:lnTo>
                    <a:pt x="80" y="112"/>
                  </a:lnTo>
                  <a:lnTo>
                    <a:pt x="78" y="114"/>
                  </a:lnTo>
                  <a:lnTo>
                    <a:pt x="76" y="106"/>
                  </a:lnTo>
                  <a:lnTo>
                    <a:pt x="74" y="104"/>
                  </a:lnTo>
                  <a:lnTo>
                    <a:pt x="72" y="102"/>
                  </a:lnTo>
                  <a:lnTo>
                    <a:pt x="64" y="104"/>
                  </a:lnTo>
                  <a:lnTo>
                    <a:pt x="64" y="100"/>
                  </a:lnTo>
                  <a:lnTo>
                    <a:pt x="60" y="100"/>
                  </a:lnTo>
                  <a:lnTo>
                    <a:pt x="56" y="98"/>
                  </a:lnTo>
                  <a:lnTo>
                    <a:pt x="54" y="100"/>
                  </a:lnTo>
                  <a:lnTo>
                    <a:pt x="50" y="102"/>
                  </a:lnTo>
                  <a:lnTo>
                    <a:pt x="48" y="104"/>
                  </a:lnTo>
                  <a:lnTo>
                    <a:pt x="40" y="104"/>
                  </a:lnTo>
                  <a:lnTo>
                    <a:pt x="38" y="94"/>
                  </a:lnTo>
                  <a:lnTo>
                    <a:pt x="36" y="98"/>
                  </a:lnTo>
                  <a:lnTo>
                    <a:pt x="34" y="96"/>
                  </a:lnTo>
                  <a:lnTo>
                    <a:pt x="30" y="98"/>
                  </a:lnTo>
                  <a:lnTo>
                    <a:pt x="24" y="98"/>
                  </a:lnTo>
                  <a:lnTo>
                    <a:pt x="22" y="96"/>
                  </a:lnTo>
                  <a:lnTo>
                    <a:pt x="18" y="98"/>
                  </a:lnTo>
                  <a:lnTo>
                    <a:pt x="14" y="82"/>
                  </a:lnTo>
                  <a:lnTo>
                    <a:pt x="16" y="78"/>
                  </a:lnTo>
                  <a:lnTo>
                    <a:pt x="14" y="74"/>
                  </a:lnTo>
                  <a:lnTo>
                    <a:pt x="10" y="68"/>
                  </a:lnTo>
                  <a:lnTo>
                    <a:pt x="4" y="64"/>
                  </a:lnTo>
                  <a:lnTo>
                    <a:pt x="4" y="62"/>
                  </a:lnTo>
                  <a:lnTo>
                    <a:pt x="4" y="56"/>
                  </a:lnTo>
                  <a:lnTo>
                    <a:pt x="0" y="52"/>
                  </a:lnTo>
                  <a:lnTo>
                    <a:pt x="0" y="44"/>
                  </a:lnTo>
                  <a:lnTo>
                    <a:pt x="4" y="36"/>
                  </a:lnTo>
                  <a:lnTo>
                    <a:pt x="10" y="30"/>
                  </a:lnTo>
                  <a:lnTo>
                    <a:pt x="10" y="30"/>
                  </a:lnTo>
                  <a:lnTo>
                    <a:pt x="10" y="34"/>
                  </a:lnTo>
                  <a:lnTo>
                    <a:pt x="14" y="44"/>
                  </a:lnTo>
                  <a:lnTo>
                    <a:pt x="18" y="44"/>
                  </a:lnTo>
                  <a:lnTo>
                    <a:pt x="22" y="46"/>
                  </a:lnTo>
                  <a:lnTo>
                    <a:pt x="28" y="44"/>
                  </a:lnTo>
                  <a:lnTo>
                    <a:pt x="30" y="46"/>
                  </a:lnTo>
                  <a:lnTo>
                    <a:pt x="36" y="46"/>
                  </a:lnTo>
                  <a:lnTo>
                    <a:pt x="46" y="38"/>
                  </a:lnTo>
                  <a:lnTo>
                    <a:pt x="52" y="38"/>
                  </a:lnTo>
                  <a:lnTo>
                    <a:pt x="54" y="40"/>
                  </a:lnTo>
                  <a:lnTo>
                    <a:pt x="60" y="42"/>
                  </a:lnTo>
                  <a:lnTo>
                    <a:pt x="70" y="40"/>
                  </a:lnTo>
                  <a:lnTo>
                    <a:pt x="74" y="36"/>
                  </a:lnTo>
                  <a:lnTo>
                    <a:pt x="78" y="32"/>
                  </a:lnTo>
                  <a:lnTo>
                    <a:pt x="82" y="22"/>
                  </a:lnTo>
                  <a:lnTo>
                    <a:pt x="88" y="14"/>
                  </a:lnTo>
                  <a:lnTo>
                    <a:pt x="92" y="0"/>
                  </a:lnTo>
                  <a:lnTo>
                    <a:pt x="110" y="0"/>
                  </a:lnTo>
                  <a:lnTo>
                    <a:pt x="116" y="2"/>
                  </a:lnTo>
                  <a:lnTo>
                    <a:pt x="11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5" name="Freeform 694"/>
            <p:cNvSpPr>
              <a:spLocks/>
            </p:cNvSpPr>
            <p:nvPr/>
          </p:nvSpPr>
          <p:spPr bwMode="auto">
            <a:xfrm>
              <a:off x="6195844" y="4002729"/>
              <a:ext cx="20188" cy="15702"/>
            </a:xfrm>
            <a:custGeom>
              <a:avLst/>
              <a:gdLst/>
              <a:ahLst/>
              <a:cxnLst>
                <a:cxn ang="0">
                  <a:pos x="0" y="6"/>
                </a:cxn>
                <a:cxn ang="0">
                  <a:pos x="8" y="14"/>
                </a:cxn>
                <a:cxn ang="0">
                  <a:pos x="10" y="12"/>
                </a:cxn>
                <a:cxn ang="0">
                  <a:pos x="10" y="6"/>
                </a:cxn>
                <a:cxn ang="0">
                  <a:pos x="12" y="4"/>
                </a:cxn>
                <a:cxn ang="0">
                  <a:pos x="16" y="8"/>
                </a:cxn>
                <a:cxn ang="0">
                  <a:pos x="18" y="10"/>
                </a:cxn>
                <a:cxn ang="0">
                  <a:pos x="18" y="6"/>
                </a:cxn>
                <a:cxn ang="0">
                  <a:pos x="16" y="2"/>
                </a:cxn>
                <a:cxn ang="0">
                  <a:pos x="14" y="2"/>
                </a:cxn>
                <a:cxn ang="0">
                  <a:pos x="12" y="0"/>
                </a:cxn>
                <a:cxn ang="0">
                  <a:pos x="6" y="6"/>
                </a:cxn>
                <a:cxn ang="0">
                  <a:pos x="0" y="6"/>
                </a:cxn>
                <a:cxn ang="0">
                  <a:pos x="0" y="6"/>
                </a:cxn>
              </a:cxnLst>
              <a:rect l="0" t="0" r="r" b="b"/>
              <a:pathLst>
                <a:path w="18" h="14">
                  <a:moveTo>
                    <a:pt x="0" y="6"/>
                  </a:moveTo>
                  <a:lnTo>
                    <a:pt x="8" y="14"/>
                  </a:lnTo>
                  <a:lnTo>
                    <a:pt x="10" y="12"/>
                  </a:lnTo>
                  <a:lnTo>
                    <a:pt x="10" y="6"/>
                  </a:lnTo>
                  <a:lnTo>
                    <a:pt x="12" y="4"/>
                  </a:lnTo>
                  <a:lnTo>
                    <a:pt x="16" y="8"/>
                  </a:lnTo>
                  <a:lnTo>
                    <a:pt x="18" y="10"/>
                  </a:lnTo>
                  <a:lnTo>
                    <a:pt x="18" y="6"/>
                  </a:lnTo>
                  <a:lnTo>
                    <a:pt x="16" y="2"/>
                  </a:lnTo>
                  <a:lnTo>
                    <a:pt x="14" y="2"/>
                  </a:lnTo>
                  <a:lnTo>
                    <a:pt x="12" y="0"/>
                  </a:lnTo>
                  <a:lnTo>
                    <a:pt x="6"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6" name="Freeform 695"/>
            <p:cNvSpPr>
              <a:spLocks/>
            </p:cNvSpPr>
            <p:nvPr/>
          </p:nvSpPr>
          <p:spPr bwMode="auto">
            <a:xfrm>
              <a:off x="6043307" y="3921973"/>
              <a:ext cx="2243" cy="4487"/>
            </a:xfrm>
            <a:custGeom>
              <a:avLst/>
              <a:gdLst/>
              <a:ahLst/>
              <a:cxnLst>
                <a:cxn ang="0">
                  <a:pos x="2" y="0"/>
                </a:cxn>
                <a:cxn ang="0">
                  <a:pos x="2" y="4"/>
                </a:cxn>
                <a:cxn ang="0">
                  <a:pos x="0" y="2"/>
                </a:cxn>
                <a:cxn ang="0">
                  <a:pos x="2" y="0"/>
                </a:cxn>
                <a:cxn ang="0">
                  <a:pos x="2" y="0"/>
                </a:cxn>
              </a:cxnLst>
              <a:rect l="0" t="0" r="r" b="b"/>
              <a:pathLst>
                <a:path w="2" h="4">
                  <a:moveTo>
                    <a:pt x="2" y="0"/>
                  </a:move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7" name="Freeform 696"/>
            <p:cNvSpPr>
              <a:spLocks/>
            </p:cNvSpPr>
            <p:nvPr/>
          </p:nvSpPr>
          <p:spPr bwMode="auto">
            <a:xfrm>
              <a:off x="6018632" y="3722330"/>
              <a:ext cx="107673" cy="228805"/>
            </a:xfrm>
            <a:custGeom>
              <a:avLst/>
              <a:gdLst/>
              <a:ahLst/>
              <a:cxnLst>
                <a:cxn ang="0">
                  <a:pos x="70" y="28"/>
                </a:cxn>
                <a:cxn ang="0">
                  <a:pos x="58" y="38"/>
                </a:cxn>
                <a:cxn ang="0">
                  <a:pos x="50" y="48"/>
                </a:cxn>
                <a:cxn ang="0">
                  <a:pos x="46" y="66"/>
                </a:cxn>
                <a:cxn ang="0">
                  <a:pos x="56" y="80"/>
                </a:cxn>
                <a:cxn ang="0">
                  <a:pos x="74" y="98"/>
                </a:cxn>
                <a:cxn ang="0">
                  <a:pos x="80" y="102"/>
                </a:cxn>
                <a:cxn ang="0">
                  <a:pos x="82" y="106"/>
                </a:cxn>
                <a:cxn ang="0">
                  <a:pos x="92" y="124"/>
                </a:cxn>
                <a:cxn ang="0">
                  <a:pos x="96" y="148"/>
                </a:cxn>
                <a:cxn ang="0">
                  <a:pos x="92" y="152"/>
                </a:cxn>
                <a:cxn ang="0">
                  <a:pos x="90" y="166"/>
                </a:cxn>
                <a:cxn ang="0">
                  <a:pos x="78" y="174"/>
                </a:cxn>
                <a:cxn ang="0">
                  <a:pos x="62" y="178"/>
                </a:cxn>
                <a:cxn ang="0">
                  <a:pos x="56" y="186"/>
                </a:cxn>
                <a:cxn ang="0">
                  <a:pos x="56" y="190"/>
                </a:cxn>
                <a:cxn ang="0">
                  <a:pos x="52" y="190"/>
                </a:cxn>
                <a:cxn ang="0">
                  <a:pos x="46" y="196"/>
                </a:cxn>
                <a:cxn ang="0">
                  <a:pos x="36" y="204"/>
                </a:cxn>
                <a:cxn ang="0">
                  <a:pos x="36" y="202"/>
                </a:cxn>
                <a:cxn ang="0">
                  <a:pos x="36" y="188"/>
                </a:cxn>
                <a:cxn ang="0">
                  <a:pos x="32" y="180"/>
                </a:cxn>
                <a:cxn ang="0">
                  <a:pos x="36" y="176"/>
                </a:cxn>
                <a:cxn ang="0">
                  <a:pos x="40" y="174"/>
                </a:cxn>
                <a:cxn ang="0">
                  <a:pos x="50" y="162"/>
                </a:cxn>
                <a:cxn ang="0">
                  <a:pos x="56" y="158"/>
                </a:cxn>
                <a:cxn ang="0">
                  <a:pos x="68" y="154"/>
                </a:cxn>
                <a:cxn ang="0">
                  <a:pos x="72" y="152"/>
                </a:cxn>
                <a:cxn ang="0">
                  <a:pos x="70" y="130"/>
                </a:cxn>
                <a:cxn ang="0">
                  <a:pos x="70" y="112"/>
                </a:cxn>
                <a:cxn ang="0">
                  <a:pos x="60" y="94"/>
                </a:cxn>
                <a:cxn ang="0">
                  <a:pos x="56" y="92"/>
                </a:cxn>
                <a:cxn ang="0">
                  <a:pos x="50" y="80"/>
                </a:cxn>
                <a:cxn ang="0">
                  <a:pos x="38" y="66"/>
                </a:cxn>
                <a:cxn ang="0">
                  <a:pos x="24" y="52"/>
                </a:cxn>
                <a:cxn ang="0">
                  <a:pos x="34" y="48"/>
                </a:cxn>
                <a:cxn ang="0">
                  <a:pos x="28" y="36"/>
                </a:cxn>
                <a:cxn ang="0">
                  <a:pos x="12" y="34"/>
                </a:cxn>
                <a:cxn ang="0">
                  <a:pos x="10" y="24"/>
                </a:cxn>
                <a:cxn ang="0">
                  <a:pos x="0" y="12"/>
                </a:cxn>
                <a:cxn ang="0">
                  <a:pos x="10" y="10"/>
                </a:cxn>
                <a:cxn ang="0">
                  <a:pos x="18" y="8"/>
                </a:cxn>
                <a:cxn ang="0">
                  <a:pos x="22" y="10"/>
                </a:cxn>
                <a:cxn ang="0">
                  <a:pos x="30" y="6"/>
                </a:cxn>
                <a:cxn ang="0">
                  <a:pos x="50" y="6"/>
                </a:cxn>
                <a:cxn ang="0">
                  <a:pos x="60" y="8"/>
                </a:cxn>
                <a:cxn ang="0">
                  <a:pos x="62" y="20"/>
                </a:cxn>
                <a:cxn ang="0">
                  <a:pos x="76" y="26"/>
                </a:cxn>
              </a:cxnLst>
              <a:rect l="0" t="0" r="r" b="b"/>
              <a:pathLst>
                <a:path w="96" h="204">
                  <a:moveTo>
                    <a:pt x="76" y="26"/>
                  </a:moveTo>
                  <a:lnTo>
                    <a:pt x="70" y="28"/>
                  </a:lnTo>
                  <a:lnTo>
                    <a:pt x="68" y="30"/>
                  </a:lnTo>
                  <a:lnTo>
                    <a:pt x="58" y="38"/>
                  </a:lnTo>
                  <a:lnTo>
                    <a:pt x="58" y="40"/>
                  </a:lnTo>
                  <a:lnTo>
                    <a:pt x="50" y="48"/>
                  </a:lnTo>
                  <a:lnTo>
                    <a:pt x="46" y="60"/>
                  </a:lnTo>
                  <a:lnTo>
                    <a:pt x="46" y="66"/>
                  </a:lnTo>
                  <a:lnTo>
                    <a:pt x="54" y="72"/>
                  </a:lnTo>
                  <a:lnTo>
                    <a:pt x="56" y="80"/>
                  </a:lnTo>
                  <a:lnTo>
                    <a:pt x="64" y="88"/>
                  </a:lnTo>
                  <a:lnTo>
                    <a:pt x="74" y="98"/>
                  </a:lnTo>
                  <a:lnTo>
                    <a:pt x="78" y="98"/>
                  </a:lnTo>
                  <a:lnTo>
                    <a:pt x="80" y="102"/>
                  </a:lnTo>
                  <a:lnTo>
                    <a:pt x="80" y="100"/>
                  </a:lnTo>
                  <a:lnTo>
                    <a:pt x="82" y="106"/>
                  </a:lnTo>
                  <a:lnTo>
                    <a:pt x="88" y="112"/>
                  </a:lnTo>
                  <a:lnTo>
                    <a:pt x="92" y="124"/>
                  </a:lnTo>
                  <a:lnTo>
                    <a:pt x="96" y="146"/>
                  </a:lnTo>
                  <a:lnTo>
                    <a:pt x="96" y="148"/>
                  </a:lnTo>
                  <a:lnTo>
                    <a:pt x="94" y="152"/>
                  </a:lnTo>
                  <a:lnTo>
                    <a:pt x="92" y="152"/>
                  </a:lnTo>
                  <a:lnTo>
                    <a:pt x="92" y="162"/>
                  </a:lnTo>
                  <a:lnTo>
                    <a:pt x="90" y="166"/>
                  </a:lnTo>
                  <a:lnTo>
                    <a:pt x="80" y="172"/>
                  </a:lnTo>
                  <a:lnTo>
                    <a:pt x="78" y="174"/>
                  </a:lnTo>
                  <a:lnTo>
                    <a:pt x="68" y="178"/>
                  </a:lnTo>
                  <a:lnTo>
                    <a:pt x="62" y="178"/>
                  </a:lnTo>
                  <a:lnTo>
                    <a:pt x="60" y="184"/>
                  </a:lnTo>
                  <a:lnTo>
                    <a:pt x="56" y="186"/>
                  </a:lnTo>
                  <a:lnTo>
                    <a:pt x="58" y="188"/>
                  </a:lnTo>
                  <a:lnTo>
                    <a:pt x="56" y="190"/>
                  </a:lnTo>
                  <a:lnTo>
                    <a:pt x="50" y="186"/>
                  </a:lnTo>
                  <a:lnTo>
                    <a:pt x="52" y="190"/>
                  </a:lnTo>
                  <a:lnTo>
                    <a:pt x="52" y="192"/>
                  </a:lnTo>
                  <a:lnTo>
                    <a:pt x="46" y="196"/>
                  </a:lnTo>
                  <a:lnTo>
                    <a:pt x="38" y="204"/>
                  </a:lnTo>
                  <a:lnTo>
                    <a:pt x="36" y="204"/>
                  </a:lnTo>
                  <a:lnTo>
                    <a:pt x="36" y="202"/>
                  </a:lnTo>
                  <a:lnTo>
                    <a:pt x="36" y="202"/>
                  </a:lnTo>
                  <a:lnTo>
                    <a:pt x="34" y="192"/>
                  </a:lnTo>
                  <a:lnTo>
                    <a:pt x="36" y="188"/>
                  </a:lnTo>
                  <a:lnTo>
                    <a:pt x="38" y="184"/>
                  </a:lnTo>
                  <a:lnTo>
                    <a:pt x="32" y="180"/>
                  </a:lnTo>
                  <a:lnTo>
                    <a:pt x="30" y="178"/>
                  </a:lnTo>
                  <a:lnTo>
                    <a:pt x="36" y="176"/>
                  </a:lnTo>
                  <a:lnTo>
                    <a:pt x="38" y="172"/>
                  </a:lnTo>
                  <a:lnTo>
                    <a:pt x="40" y="174"/>
                  </a:lnTo>
                  <a:lnTo>
                    <a:pt x="50" y="170"/>
                  </a:lnTo>
                  <a:lnTo>
                    <a:pt x="50" y="162"/>
                  </a:lnTo>
                  <a:lnTo>
                    <a:pt x="56" y="160"/>
                  </a:lnTo>
                  <a:lnTo>
                    <a:pt x="56" y="158"/>
                  </a:lnTo>
                  <a:lnTo>
                    <a:pt x="64" y="156"/>
                  </a:lnTo>
                  <a:lnTo>
                    <a:pt x="68" y="154"/>
                  </a:lnTo>
                  <a:lnTo>
                    <a:pt x="70" y="154"/>
                  </a:lnTo>
                  <a:lnTo>
                    <a:pt x="72" y="152"/>
                  </a:lnTo>
                  <a:lnTo>
                    <a:pt x="72" y="136"/>
                  </a:lnTo>
                  <a:lnTo>
                    <a:pt x="70" y="130"/>
                  </a:lnTo>
                  <a:lnTo>
                    <a:pt x="70" y="120"/>
                  </a:lnTo>
                  <a:lnTo>
                    <a:pt x="70" y="112"/>
                  </a:lnTo>
                  <a:lnTo>
                    <a:pt x="66" y="98"/>
                  </a:lnTo>
                  <a:lnTo>
                    <a:pt x="60" y="94"/>
                  </a:lnTo>
                  <a:lnTo>
                    <a:pt x="58" y="94"/>
                  </a:lnTo>
                  <a:lnTo>
                    <a:pt x="56" y="92"/>
                  </a:lnTo>
                  <a:lnTo>
                    <a:pt x="56" y="84"/>
                  </a:lnTo>
                  <a:lnTo>
                    <a:pt x="50" y="80"/>
                  </a:lnTo>
                  <a:lnTo>
                    <a:pt x="40" y="68"/>
                  </a:lnTo>
                  <a:lnTo>
                    <a:pt x="38" y="66"/>
                  </a:lnTo>
                  <a:lnTo>
                    <a:pt x="24" y="56"/>
                  </a:lnTo>
                  <a:lnTo>
                    <a:pt x="24" y="52"/>
                  </a:lnTo>
                  <a:lnTo>
                    <a:pt x="30" y="52"/>
                  </a:lnTo>
                  <a:lnTo>
                    <a:pt x="34" y="48"/>
                  </a:lnTo>
                  <a:lnTo>
                    <a:pt x="34" y="46"/>
                  </a:lnTo>
                  <a:lnTo>
                    <a:pt x="28" y="36"/>
                  </a:lnTo>
                  <a:lnTo>
                    <a:pt x="26" y="34"/>
                  </a:lnTo>
                  <a:lnTo>
                    <a:pt x="12" y="34"/>
                  </a:lnTo>
                  <a:lnTo>
                    <a:pt x="10" y="30"/>
                  </a:lnTo>
                  <a:lnTo>
                    <a:pt x="10" y="24"/>
                  </a:lnTo>
                  <a:lnTo>
                    <a:pt x="8" y="22"/>
                  </a:lnTo>
                  <a:lnTo>
                    <a:pt x="0" y="12"/>
                  </a:lnTo>
                  <a:lnTo>
                    <a:pt x="4" y="8"/>
                  </a:lnTo>
                  <a:lnTo>
                    <a:pt x="10" y="10"/>
                  </a:lnTo>
                  <a:lnTo>
                    <a:pt x="16" y="8"/>
                  </a:lnTo>
                  <a:lnTo>
                    <a:pt x="18" y="8"/>
                  </a:lnTo>
                  <a:lnTo>
                    <a:pt x="20" y="8"/>
                  </a:lnTo>
                  <a:lnTo>
                    <a:pt x="22" y="10"/>
                  </a:lnTo>
                  <a:lnTo>
                    <a:pt x="26" y="6"/>
                  </a:lnTo>
                  <a:lnTo>
                    <a:pt x="30" y="6"/>
                  </a:lnTo>
                  <a:lnTo>
                    <a:pt x="40" y="0"/>
                  </a:lnTo>
                  <a:lnTo>
                    <a:pt x="50" y="6"/>
                  </a:lnTo>
                  <a:lnTo>
                    <a:pt x="58" y="6"/>
                  </a:lnTo>
                  <a:lnTo>
                    <a:pt x="60" y="8"/>
                  </a:lnTo>
                  <a:lnTo>
                    <a:pt x="58" y="12"/>
                  </a:lnTo>
                  <a:lnTo>
                    <a:pt x="62" y="20"/>
                  </a:lnTo>
                  <a:lnTo>
                    <a:pt x="68" y="24"/>
                  </a:lnTo>
                  <a:lnTo>
                    <a:pt x="76" y="26"/>
                  </a:lnTo>
                  <a:lnTo>
                    <a:pt x="76"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8" name="Freeform 697"/>
            <p:cNvSpPr>
              <a:spLocks/>
            </p:cNvSpPr>
            <p:nvPr/>
          </p:nvSpPr>
          <p:spPr bwMode="auto">
            <a:xfrm>
              <a:off x="5868338" y="3639332"/>
              <a:ext cx="134592" cy="287129"/>
            </a:xfrm>
            <a:custGeom>
              <a:avLst/>
              <a:gdLst/>
              <a:ahLst/>
              <a:cxnLst>
                <a:cxn ang="0">
                  <a:pos x="84" y="254"/>
                </a:cxn>
                <a:cxn ang="0">
                  <a:pos x="84" y="232"/>
                </a:cxn>
                <a:cxn ang="0">
                  <a:pos x="86" y="230"/>
                </a:cxn>
                <a:cxn ang="0">
                  <a:pos x="82" y="208"/>
                </a:cxn>
                <a:cxn ang="0">
                  <a:pos x="76" y="190"/>
                </a:cxn>
                <a:cxn ang="0">
                  <a:pos x="68" y="168"/>
                </a:cxn>
                <a:cxn ang="0">
                  <a:pos x="62" y="164"/>
                </a:cxn>
                <a:cxn ang="0">
                  <a:pos x="60" y="166"/>
                </a:cxn>
                <a:cxn ang="0">
                  <a:pos x="42" y="180"/>
                </a:cxn>
                <a:cxn ang="0">
                  <a:pos x="36" y="180"/>
                </a:cxn>
                <a:cxn ang="0">
                  <a:pos x="30" y="176"/>
                </a:cxn>
                <a:cxn ang="0">
                  <a:pos x="28" y="176"/>
                </a:cxn>
                <a:cxn ang="0">
                  <a:pos x="28" y="144"/>
                </a:cxn>
                <a:cxn ang="0">
                  <a:pos x="22" y="136"/>
                </a:cxn>
                <a:cxn ang="0">
                  <a:pos x="18" y="132"/>
                </a:cxn>
                <a:cxn ang="0">
                  <a:pos x="22" y="130"/>
                </a:cxn>
                <a:cxn ang="0">
                  <a:pos x="20" y="124"/>
                </a:cxn>
                <a:cxn ang="0">
                  <a:pos x="10" y="116"/>
                </a:cxn>
                <a:cxn ang="0">
                  <a:pos x="0" y="108"/>
                </a:cxn>
                <a:cxn ang="0">
                  <a:pos x="2" y="100"/>
                </a:cxn>
                <a:cxn ang="0">
                  <a:pos x="6" y="94"/>
                </a:cxn>
                <a:cxn ang="0">
                  <a:pos x="10" y="82"/>
                </a:cxn>
                <a:cxn ang="0">
                  <a:pos x="14" y="78"/>
                </a:cxn>
                <a:cxn ang="0">
                  <a:pos x="16" y="64"/>
                </a:cxn>
                <a:cxn ang="0">
                  <a:pos x="26" y="64"/>
                </a:cxn>
                <a:cxn ang="0">
                  <a:pos x="32" y="46"/>
                </a:cxn>
                <a:cxn ang="0">
                  <a:pos x="40" y="30"/>
                </a:cxn>
                <a:cxn ang="0">
                  <a:pos x="48" y="22"/>
                </a:cxn>
                <a:cxn ang="0">
                  <a:pos x="60" y="14"/>
                </a:cxn>
                <a:cxn ang="0">
                  <a:pos x="66" y="8"/>
                </a:cxn>
                <a:cxn ang="0">
                  <a:pos x="70" y="2"/>
                </a:cxn>
                <a:cxn ang="0">
                  <a:pos x="76" y="0"/>
                </a:cxn>
                <a:cxn ang="0">
                  <a:pos x="82" y="10"/>
                </a:cxn>
                <a:cxn ang="0">
                  <a:pos x="88" y="24"/>
                </a:cxn>
                <a:cxn ang="0">
                  <a:pos x="84" y="40"/>
                </a:cxn>
                <a:cxn ang="0">
                  <a:pos x="74" y="56"/>
                </a:cxn>
                <a:cxn ang="0">
                  <a:pos x="72" y="66"/>
                </a:cxn>
                <a:cxn ang="0">
                  <a:pos x="82" y="62"/>
                </a:cxn>
                <a:cxn ang="0">
                  <a:pos x="90" y="72"/>
                </a:cxn>
                <a:cxn ang="0">
                  <a:pos x="96" y="88"/>
                </a:cxn>
                <a:cxn ang="0">
                  <a:pos x="104" y="94"/>
                </a:cxn>
                <a:cxn ang="0">
                  <a:pos x="114" y="98"/>
                </a:cxn>
                <a:cxn ang="0">
                  <a:pos x="120" y="94"/>
                </a:cxn>
                <a:cxn ang="0">
                  <a:pos x="118" y="100"/>
                </a:cxn>
                <a:cxn ang="0">
                  <a:pos x="112" y="106"/>
                </a:cxn>
                <a:cxn ang="0">
                  <a:pos x="108" y="110"/>
                </a:cxn>
                <a:cxn ang="0">
                  <a:pos x="98" y="118"/>
                </a:cxn>
                <a:cxn ang="0">
                  <a:pos x="78" y="126"/>
                </a:cxn>
                <a:cxn ang="0">
                  <a:pos x="74" y="142"/>
                </a:cxn>
                <a:cxn ang="0">
                  <a:pos x="76" y="154"/>
                </a:cxn>
                <a:cxn ang="0">
                  <a:pos x="86" y="172"/>
                </a:cxn>
                <a:cxn ang="0">
                  <a:pos x="88" y="174"/>
                </a:cxn>
                <a:cxn ang="0">
                  <a:pos x="84" y="184"/>
                </a:cxn>
                <a:cxn ang="0">
                  <a:pos x="80" y="192"/>
                </a:cxn>
                <a:cxn ang="0">
                  <a:pos x="92" y="204"/>
                </a:cxn>
                <a:cxn ang="0">
                  <a:pos x="100" y="232"/>
                </a:cxn>
                <a:cxn ang="0">
                  <a:pos x="90" y="246"/>
                </a:cxn>
                <a:cxn ang="0">
                  <a:pos x="88" y="256"/>
                </a:cxn>
              </a:cxnLst>
              <a:rect l="0" t="0" r="r" b="b"/>
              <a:pathLst>
                <a:path w="120" h="256">
                  <a:moveTo>
                    <a:pt x="88" y="256"/>
                  </a:moveTo>
                  <a:lnTo>
                    <a:pt x="84" y="254"/>
                  </a:lnTo>
                  <a:lnTo>
                    <a:pt x="90" y="234"/>
                  </a:lnTo>
                  <a:lnTo>
                    <a:pt x="84" y="232"/>
                  </a:lnTo>
                  <a:lnTo>
                    <a:pt x="84" y="230"/>
                  </a:lnTo>
                  <a:lnTo>
                    <a:pt x="86" y="230"/>
                  </a:lnTo>
                  <a:lnTo>
                    <a:pt x="86" y="218"/>
                  </a:lnTo>
                  <a:lnTo>
                    <a:pt x="82" y="208"/>
                  </a:lnTo>
                  <a:lnTo>
                    <a:pt x="80" y="210"/>
                  </a:lnTo>
                  <a:lnTo>
                    <a:pt x="76" y="190"/>
                  </a:lnTo>
                  <a:lnTo>
                    <a:pt x="74" y="170"/>
                  </a:lnTo>
                  <a:lnTo>
                    <a:pt x="68" y="168"/>
                  </a:lnTo>
                  <a:lnTo>
                    <a:pt x="64" y="164"/>
                  </a:lnTo>
                  <a:lnTo>
                    <a:pt x="62" y="164"/>
                  </a:lnTo>
                  <a:lnTo>
                    <a:pt x="60" y="156"/>
                  </a:lnTo>
                  <a:lnTo>
                    <a:pt x="60" y="166"/>
                  </a:lnTo>
                  <a:lnTo>
                    <a:pt x="52" y="170"/>
                  </a:lnTo>
                  <a:lnTo>
                    <a:pt x="42" y="180"/>
                  </a:lnTo>
                  <a:lnTo>
                    <a:pt x="38" y="178"/>
                  </a:lnTo>
                  <a:lnTo>
                    <a:pt x="36" y="180"/>
                  </a:lnTo>
                  <a:lnTo>
                    <a:pt x="32" y="178"/>
                  </a:lnTo>
                  <a:lnTo>
                    <a:pt x="30" y="176"/>
                  </a:lnTo>
                  <a:lnTo>
                    <a:pt x="32" y="174"/>
                  </a:lnTo>
                  <a:lnTo>
                    <a:pt x="28" y="176"/>
                  </a:lnTo>
                  <a:lnTo>
                    <a:pt x="32" y="160"/>
                  </a:lnTo>
                  <a:lnTo>
                    <a:pt x="28" y="144"/>
                  </a:lnTo>
                  <a:lnTo>
                    <a:pt x="22" y="132"/>
                  </a:lnTo>
                  <a:lnTo>
                    <a:pt x="22" y="136"/>
                  </a:lnTo>
                  <a:lnTo>
                    <a:pt x="20" y="134"/>
                  </a:lnTo>
                  <a:lnTo>
                    <a:pt x="18" y="132"/>
                  </a:lnTo>
                  <a:lnTo>
                    <a:pt x="18" y="128"/>
                  </a:lnTo>
                  <a:lnTo>
                    <a:pt x="22" y="130"/>
                  </a:lnTo>
                  <a:lnTo>
                    <a:pt x="20" y="128"/>
                  </a:lnTo>
                  <a:lnTo>
                    <a:pt x="20" y="124"/>
                  </a:lnTo>
                  <a:lnTo>
                    <a:pt x="10" y="120"/>
                  </a:lnTo>
                  <a:lnTo>
                    <a:pt x="10" y="116"/>
                  </a:lnTo>
                  <a:lnTo>
                    <a:pt x="4" y="114"/>
                  </a:lnTo>
                  <a:lnTo>
                    <a:pt x="0" y="108"/>
                  </a:lnTo>
                  <a:lnTo>
                    <a:pt x="2" y="102"/>
                  </a:lnTo>
                  <a:lnTo>
                    <a:pt x="2" y="100"/>
                  </a:lnTo>
                  <a:lnTo>
                    <a:pt x="6" y="102"/>
                  </a:lnTo>
                  <a:lnTo>
                    <a:pt x="6" y="94"/>
                  </a:lnTo>
                  <a:lnTo>
                    <a:pt x="12" y="90"/>
                  </a:lnTo>
                  <a:lnTo>
                    <a:pt x="10" y="82"/>
                  </a:lnTo>
                  <a:lnTo>
                    <a:pt x="12" y="78"/>
                  </a:lnTo>
                  <a:lnTo>
                    <a:pt x="14" y="78"/>
                  </a:lnTo>
                  <a:lnTo>
                    <a:pt x="14" y="66"/>
                  </a:lnTo>
                  <a:lnTo>
                    <a:pt x="16" y="64"/>
                  </a:lnTo>
                  <a:lnTo>
                    <a:pt x="26" y="64"/>
                  </a:lnTo>
                  <a:lnTo>
                    <a:pt x="26" y="64"/>
                  </a:lnTo>
                  <a:lnTo>
                    <a:pt x="32" y="50"/>
                  </a:lnTo>
                  <a:lnTo>
                    <a:pt x="32" y="46"/>
                  </a:lnTo>
                  <a:lnTo>
                    <a:pt x="40" y="38"/>
                  </a:lnTo>
                  <a:lnTo>
                    <a:pt x="40" y="30"/>
                  </a:lnTo>
                  <a:lnTo>
                    <a:pt x="42" y="26"/>
                  </a:lnTo>
                  <a:lnTo>
                    <a:pt x="48" y="22"/>
                  </a:lnTo>
                  <a:lnTo>
                    <a:pt x="52" y="16"/>
                  </a:lnTo>
                  <a:lnTo>
                    <a:pt x="60" y="14"/>
                  </a:lnTo>
                  <a:lnTo>
                    <a:pt x="64" y="16"/>
                  </a:lnTo>
                  <a:lnTo>
                    <a:pt x="66" y="8"/>
                  </a:lnTo>
                  <a:lnTo>
                    <a:pt x="70" y="4"/>
                  </a:lnTo>
                  <a:lnTo>
                    <a:pt x="70" y="2"/>
                  </a:lnTo>
                  <a:lnTo>
                    <a:pt x="72" y="0"/>
                  </a:lnTo>
                  <a:lnTo>
                    <a:pt x="76" y="0"/>
                  </a:lnTo>
                  <a:lnTo>
                    <a:pt x="80" y="4"/>
                  </a:lnTo>
                  <a:lnTo>
                    <a:pt x="82" y="10"/>
                  </a:lnTo>
                  <a:lnTo>
                    <a:pt x="86" y="10"/>
                  </a:lnTo>
                  <a:lnTo>
                    <a:pt x="88" y="24"/>
                  </a:lnTo>
                  <a:lnTo>
                    <a:pt x="86" y="32"/>
                  </a:lnTo>
                  <a:lnTo>
                    <a:pt x="84" y="40"/>
                  </a:lnTo>
                  <a:lnTo>
                    <a:pt x="76" y="48"/>
                  </a:lnTo>
                  <a:lnTo>
                    <a:pt x="74" y="56"/>
                  </a:lnTo>
                  <a:lnTo>
                    <a:pt x="74" y="62"/>
                  </a:lnTo>
                  <a:lnTo>
                    <a:pt x="72" y="66"/>
                  </a:lnTo>
                  <a:lnTo>
                    <a:pt x="74" y="68"/>
                  </a:lnTo>
                  <a:lnTo>
                    <a:pt x="82" y="62"/>
                  </a:lnTo>
                  <a:lnTo>
                    <a:pt x="88" y="62"/>
                  </a:lnTo>
                  <a:lnTo>
                    <a:pt x="90" y="72"/>
                  </a:lnTo>
                  <a:lnTo>
                    <a:pt x="98" y="78"/>
                  </a:lnTo>
                  <a:lnTo>
                    <a:pt x="96" y="88"/>
                  </a:lnTo>
                  <a:lnTo>
                    <a:pt x="104" y="90"/>
                  </a:lnTo>
                  <a:lnTo>
                    <a:pt x="104" y="94"/>
                  </a:lnTo>
                  <a:lnTo>
                    <a:pt x="108" y="98"/>
                  </a:lnTo>
                  <a:lnTo>
                    <a:pt x="114" y="98"/>
                  </a:lnTo>
                  <a:lnTo>
                    <a:pt x="116" y="94"/>
                  </a:lnTo>
                  <a:lnTo>
                    <a:pt x="120" y="94"/>
                  </a:lnTo>
                  <a:lnTo>
                    <a:pt x="120" y="96"/>
                  </a:lnTo>
                  <a:lnTo>
                    <a:pt x="118" y="100"/>
                  </a:lnTo>
                  <a:lnTo>
                    <a:pt x="112" y="104"/>
                  </a:lnTo>
                  <a:lnTo>
                    <a:pt x="112" y="106"/>
                  </a:lnTo>
                  <a:lnTo>
                    <a:pt x="110" y="108"/>
                  </a:lnTo>
                  <a:lnTo>
                    <a:pt x="108" y="110"/>
                  </a:lnTo>
                  <a:lnTo>
                    <a:pt x="104" y="116"/>
                  </a:lnTo>
                  <a:lnTo>
                    <a:pt x="98" y="118"/>
                  </a:lnTo>
                  <a:lnTo>
                    <a:pt x="88" y="124"/>
                  </a:lnTo>
                  <a:lnTo>
                    <a:pt x="78" y="126"/>
                  </a:lnTo>
                  <a:lnTo>
                    <a:pt x="74" y="136"/>
                  </a:lnTo>
                  <a:lnTo>
                    <a:pt x="74" y="142"/>
                  </a:lnTo>
                  <a:lnTo>
                    <a:pt x="72" y="144"/>
                  </a:lnTo>
                  <a:lnTo>
                    <a:pt x="76" y="154"/>
                  </a:lnTo>
                  <a:lnTo>
                    <a:pt x="84" y="160"/>
                  </a:lnTo>
                  <a:lnTo>
                    <a:pt x="86" y="172"/>
                  </a:lnTo>
                  <a:lnTo>
                    <a:pt x="88" y="172"/>
                  </a:lnTo>
                  <a:lnTo>
                    <a:pt x="88" y="174"/>
                  </a:lnTo>
                  <a:lnTo>
                    <a:pt x="86" y="180"/>
                  </a:lnTo>
                  <a:lnTo>
                    <a:pt x="84" y="184"/>
                  </a:lnTo>
                  <a:lnTo>
                    <a:pt x="80" y="188"/>
                  </a:lnTo>
                  <a:lnTo>
                    <a:pt x="80" y="192"/>
                  </a:lnTo>
                  <a:lnTo>
                    <a:pt x="82" y="196"/>
                  </a:lnTo>
                  <a:lnTo>
                    <a:pt x="92" y="204"/>
                  </a:lnTo>
                  <a:lnTo>
                    <a:pt x="92" y="216"/>
                  </a:lnTo>
                  <a:lnTo>
                    <a:pt x="100" y="232"/>
                  </a:lnTo>
                  <a:lnTo>
                    <a:pt x="94" y="242"/>
                  </a:lnTo>
                  <a:lnTo>
                    <a:pt x="90" y="246"/>
                  </a:lnTo>
                  <a:lnTo>
                    <a:pt x="88" y="256"/>
                  </a:lnTo>
                  <a:lnTo>
                    <a:pt x="88" y="2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9" name="Freeform 698"/>
            <p:cNvSpPr>
              <a:spLocks/>
            </p:cNvSpPr>
            <p:nvPr/>
          </p:nvSpPr>
          <p:spPr bwMode="auto">
            <a:xfrm>
              <a:off x="6020875" y="3856922"/>
              <a:ext cx="78511" cy="65053"/>
            </a:xfrm>
            <a:custGeom>
              <a:avLst/>
              <a:gdLst/>
              <a:ahLst/>
              <a:cxnLst>
                <a:cxn ang="0">
                  <a:pos x="68" y="0"/>
                </a:cxn>
                <a:cxn ang="0">
                  <a:pos x="68" y="10"/>
                </a:cxn>
                <a:cxn ang="0">
                  <a:pos x="70" y="16"/>
                </a:cxn>
                <a:cxn ang="0">
                  <a:pos x="70" y="32"/>
                </a:cxn>
                <a:cxn ang="0">
                  <a:pos x="68" y="34"/>
                </a:cxn>
                <a:cxn ang="0">
                  <a:pos x="66" y="34"/>
                </a:cxn>
                <a:cxn ang="0">
                  <a:pos x="62" y="36"/>
                </a:cxn>
                <a:cxn ang="0">
                  <a:pos x="54" y="38"/>
                </a:cxn>
                <a:cxn ang="0">
                  <a:pos x="54" y="40"/>
                </a:cxn>
                <a:cxn ang="0">
                  <a:pos x="48" y="42"/>
                </a:cxn>
                <a:cxn ang="0">
                  <a:pos x="48" y="50"/>
                </a:cxn>
                <a:cxn ang="0">
                  <a:pos x="38" y="54"/>
                </a:cxn>
                <a:cxn ang="0">
                  <a:pos x="36" y="52"/>
                </a:cxn>
                <a:cxn ang="0">
                  <a:pos x="34" y="56"/>
                </a:cxn>
                <a:cxn ang="0">
                  <a:pos x="28" y="58"/>
                </a:cxn>
                <a:cxn ang="0">
                  <a:pos x="24" y="56"/>
                </a:cxn>
                <a:cxn ang="0">
                  <a:pos x="16" y="56"/>
                </a:cxn>
                <a:cxn ang="0">
                  <a:pos x="18" y="50"/>
                </a:cxn>
                <a:cxn ang="0">
                  <a:pos x="16" y="50"/>
                </a:cxn>
                <a:cxn ang="0">
                  <a:pos x="12" y="52"/>
                </a:cxn>
                <a:cxn ang="0">
                  <a:pos x="10" y="44"/>
                </a:cxn>
                <a:cxn ang="0">
                  <a:pos x="8" y="42"/>
                </a:cxn>
                <a:cxn ang="0">
                  <a:pos x="6" y="34"/>
                </a:cxn>
                <a:cxn ang="0">
                  <a:pos x="2" y="28"/>
                </a:cxn>
                <a:cxn ang="0">
                  <a:pos x="0" y="20"/>
                </a:cxn>
                <a:cxn ang="0">
                  <a:pos x="0" y="16"/>
                </a:cxn>
                <a:cxn ang="0">
                  <a:pos x="2" y="12"/>
                </a:cxn>
                <a:cxn ang="0">
                  <a:pos x="12" y="4"/>
                </a:cxn>
                <a:cxn ang="0">
                  <a:pos x="22" y="6"/>
                </a:cxn>
                <a:cxn ang="0">
                  <a:pos x="34" y="4"/>
                </a:cxn>
                <a:cxn ang="0">
                  <a:pos x="36" y="8"/>
                </a:cxn>
                <a:cxn ang="0">
                  <a:pos x="38" y="6"/>
                </a:cxn>
                <a:cxn ang="0">
                  <a:pos x="40" y="8"/>
                </a:cxn>
                <a:cxn ang="0">
                  <a:pos x="48" y="10"/>
                </a:cxn>
                <a:cxn ang="0">
                  <a:pos x="50" y="10"/>
                </a:cxn>
                <a:cxn ang="0">
                  <a:pos x="50" y="6"/>
                </a:cxn>
                <a:cxn ang="0">
                  <a:pos x="54" y="4"/>
                </a:cxn>
                <a:cxn ang="0">
                  <a:pos x="58" y="2"/>
                </a:cxn>
                <a:cxn ang="0">
                  <a:pos x="62" y="4"/>
                </a:cxn>
                <a:cxn ang="0">
                  <a:pos x="68" y="0"/>
                </a:cxn>
                <a:cxn ang="0">
                  <a:pos x="68" y="0"/>
                </a:cxn>
              </a:cxnLst>
              <a:rect l="0" t="0" r="r" b="b"/>
              <a:pathLst>
                <a:path w="70" h="58">
                  <a:moveTo>
                    <a:pt x="68" y="0"/>
                  </a:moveTo>
                  <a:lnTo>
                    <a:pt x="68" y="10"/>
                  </a:lnTo>
                  <a:lnTo>
                    <a:pt x="70" y="16"/>
                  </a:lnTo>
                  <a:lnTo>
                    <a:pt x="70" y="32"/>
                  </a:lnTo>
                  <a:lnTo>
                    <a:pt x="68" y="34"/>
                  </a:lnTo>
                  <a:lnTo>
                    <a:pt x="66" y="34"/>
                  </a:lnTo>
                  <a:lnTo>
                    <a:pt x="62" y="36"/>
                  </a:lnTo>
                  <a:lnTo>
                    <a:pt x="54" y="38"/>
                  </a:lnTo>
                  <a:lnTo>
                    <a:pt x="54" y="40"/>
                  </a:lnTo>
                  <a:lnTo>
                    <a:pt x="48" y="42"/>
                  </a:lnTo>
                  <a:lnTo>
                    <a:pt x="48" y="50"/>
                  </a:lnTo>
                  <a:lnTo>
                    <a:pt x="38" y="54"/>
                  </a:lnTo>
                  <a:lnTo>
                    <a:pt x="36" y="52"/>
                  </a:lnTo>
                  <a:lnTo>
                    <a:pt x="34" y="56"/>
                  </a:lnTo>
                  <a:lnTo>
                    <a:pt x="28" y="58"/>
                  </a:lnTo>
                  <a:lnTo>
                    <a:pt x="24" y="56"/>
                  </a:lnTo>
                  <a:lnTo>
                    <a:pt x="16" y="56"/>
                  </a:lnTo>
                  <a:lnTo>
                    <a:pt x="18" y="50"/>
                  </a:lnTo>
                  <a:lnTo>
                    <a:pt x="16" y="50"/>
                  </a:lnTo>
                  <a:lnTo>
                    <a:pt x="12" y="52"/>
                  </a:lnTo>
                  <a:lnTo>
                    <a:pt x="10" y="44"/>
                  </a:lnTo>
                  <a:lnTo>
                    <a:pt x="8" y="42"/>
                  </a:lnTo>
                  <a:lnTo>
                    <a:pt x="6" y="34"/>
                  </a:lnTo>
                  <a:lnTo>
                    <a:pt x="2" y="28"/>
                  </a:lnTo>
                  <a:lnTo>
                    <a:pt x="0" y="20"/>
                  </a:lnTo>
                  <a:lnTo>
                    <a:pt x="0" y="16"/>
                  </a:lnTo>
                  <a:lnTo>
                    <a:pt x="2" y="12"/>
                  </a:lnTo>
                  <a:lnTo>
                    <a:pt x="12" y="4"/>
                  </a:lnTo>
                  <a:lnTo>
                    <a:pt x="22" y="6"/>
                  </a:lnTo>
                  <a:lnTo>
                    <a:pt x="34" y="4"/>
                  </a:lnTo>
                  <a:lnTo>
                    <a:pt x="36" y="8"/>
                  </a:lnTo>
                  <a:lnTo>
                    <a:pt x="38" y="6"/>
                  </a:lnTo>
                  <a:lnTo>
                    <a:pt x="40" y="8"/>
                  </a:lnTo>
                  <a:lnTo>
                    <a:pt x="48" y="10"/>
                  </a:lnTo>
                  <a:lnTo>
                    <a:pt x="50" y="10"/>
                  </a:lnTo>
                  <a:lnTo>
                    <a:pt x="50" y="6"/>
                  </a:lnTo>
                  <a:lnTo>
                    <a:pt x="54" y="4"/>
                  </a:lnTo>
                  <a:lnTo>
                    <a:pt x="58" y="2"/>
                  </a:lnTo>
                  <a:lnTo>
                    <a:pt x="62" y="4"/>
                  </a:lnTo>
                  <a:lnTo>
                    <a:pt x="68" y="0"/>
                  </a:lnTo>
                  <a:lnTo>
                    <a:pt x="6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0" name="Freeform 699"/>
            <p:cNvSpPr>
              <a:spLocks/>
            </p:cNvSpPr>
            <p:nvPr/>
          </p:nvSpPr>
          <p:spPr bwMode="auto">
            <a:xfrm>
              <a:off x="6377543" y="3455390"/>
              <a:ext cx="51593" cy="78511"/>
            </a:xfrm>
            <a:custGeom>
              <a:avLst/>
              <a:gdLst/>
              <a:ahLst/>
              <a:cxnLst>
                <a:cxn ang="0">
                  <a:pos x="6" y="12"/>
                </a:cxn>
                <a:cxn ang="0">
                  <a:pos x="6" y="14"/>
                </a:cxn>
                <a:cxn ang="0">
                  <a:pos x="6" y="18"/>
                </a:cxn>
                <a:cxn ang="0">
                  <a:pos x="10" y="20"/>
                </a:cxn>
                <a:cxn ang="0">
                  <a:pos x="8" y="22"/>
                </a:cxn>
                <a:cxn ang="0">
                  <a:pos x="10" y="28"/>
                </a:cxn>
                <a:cxn ang="0">
                  <a:pos x="8" y="26"/>
                </a:cxn>
                <a:cxn ang="0">
                  <a:pos x="0" y="30"/>
                </a:cxn>
                <a:cxn ang="0">
                  <a:pos x="0" y="32"/>
                </a:cxn>
                <a:cxn ang="0">
                  <a:pos x="2" y="34"/>
                </a:cxn>
                <a:cxn ang="0">
                  <a:pos x="4" y="34"/>
                </a:cxn>
                <a:cxn ang="0">
                  <a:pos x="4" y="30"/>
                </a:cxn>
                <a:cxn ang="0">
                  <a:pos x="4" y="32"/>
                </a:cxn>
                <a:cxn ang="0">
                  <a:pos x="6" y="40"/>
                </a:cxn>
                <a:cxn ang="0">
                  <a:pos x="8" y="44"/>
                </a:cxn>
                <a:cxn ang="0">
                  <a:pos x="6" y="48"/>
                </a:cxn>
                <a:cxn ang="0">
                  <a:pos x="6" y="50"/>
                </a:cxn>
                <a:cxn ang="0">
                  <a:pos x="2" y="60"/>
                </a:cxn>
                <a:cxn ang="0">
                  <a:pos x="4" y="62"/>
                </a:cxn>
                <a:cxn ang="0">
                  <a:pos x="4" y="60"/>
                </a:cxn>
                <a:cxn ang="0">
                  <a:pos x="6" y="62"/>
                </a:cxn>
                <a:cxn ang="0">
                  <a:pos x="6" y="64"/>
                </a:cxn>
                <a:cxn ang="0">
                  <a:pos x="2" y="64"/>
                </a:cxn>
                <a:cxn ang="0">
                  <a:pos x="2" y="68"/>
                </a:cxn>
                <a:cxn ang="0">
                  <a:pos x="2" y="70"/>
                </a:cxn>
                <a:cxn ang="0">
                  <a:pos x="6" y="66"/>
                </a:cxn>
                <a:cxn ang="0">
                  <a:pos x="6" y="68"/>
                </a:cxn>
                <a:cxn ang="0">
                  <a:pos x="8" y="66"/>
                </a:cxn>
                <a:cxn ang="0">
                  <a:pos x="10" y="66"/>
                </a:cxn>
                <a:cxn ang="0">
                  <a:pos x="16" y="62"/>
                </a:cxn>
                <a:cxn ang="0">
                  <a:pos x="14" y="66"/>
                </a:cxn>
                <a:cxn ang="0">
                  <a:pos x="16" y="66"/>
                </a:cxn>
                <a:cxn ang="0">
                  <a:pos x="18" y="66"/>
                </a:cxn>
                <a:cxn ang="0">
                  <a:pos x="18" y="62"/>
                </a:cxn>
                <a:cxn ang="0">
                  <a:pos x="20" y="64"/>
                </a:cxn>
                <a:cxn ang="0">
                  <a:pos x="22" y="62"/>
                </a:cxn>
                <a:cxn ang="0">
                  <a:pos x="20" y="60"/>
                </a:cxn>
                <a:cxn ang="0">
                  <a:pos x="24" y="58"/>
                </a:cxn>
                <a:cxn ang="0">
                  <a:pos x="28" y="60"/>
                </a:cxn>
                <a:cxn ang="0">
                  <a:pos x="30" y="62"/>
                </a:cxn>
                <a:cxn ang="0">
                  <a:pos x="34" y="56"/>
                </a:cxn>
                <a:cxn ang="0">
                  <a:pos x="38" y="56"/>
                </a:cxn>
                <a:cxn ang="0">
                  <a:pos x="42" y="52"/>
                </a:cxn>
                <a:cxn ang="0">
                  <a:pos x="46" y="42"/>
                </a:cxn>
                <a:cxn ang="0">
                  <a:pos x="46" y="42"/>
                </a:cxn>
                <a:cxn ang="0">
                  <a:pos x="46" y="28"/>
                </a:cxn>
                <a:cxn ang="0">
                  <a:pos x="42" y="18"/>
                </a:cxn>
                <a:cxn ang="0">
                  <a:pos x="30" y="0"/>
                </a:cxn>
                <a:cxn ang="0">
                  <a:pos x="24" y="4"/>
                </a:cxn>
                <a:cxn ang="0">
                  <a:pos x="14" y="6"/>
                </a:cxn>
                <a:cxn ang="0">
                  <a:pos x="6" y="12"/>
                </a:cxn>
                <a:cxn ang="0">
                  <a:pos x="6" y="12"/>
                </a:cxn>
              </a:cxnLst>
              <a:rect l="0" t="0" r="r" b="b"/>
              <a:pathLst>
                <a:path w="46" h="70">
                  <a:moveTo>
                    <a:pt x="6" y="12"/>
                  </a:moveTo>
                  <a:lnTo>
                    <a:pt x="6" y="14"/>
                  </a:lnTo>
                  <a:lnTo>
                    <a:pt x="6" y="18"/>
                  </a:lnTo>
                  <a:lnTo>
                    <a:pt x="10" y="20"/>
                  </a:lnTo>
                  <a:lnTo>
                    <a:pt x="8" y="22"/>
                  </a:lnTo>
                  <a:lnTo>
                    <a:pt x="10" y="28"/>
                  </a:lnTo>
                  <a:lnTo>
                    <a:pt x="8" y="26"/>
                  </a:lnTo>
                  <a:lnTo>
                    <a:pt x="0" y="30"/>
                  </a:lnTo>
                  <a:lnTo>
                    <a:pt x="0" y="32"/>
                  </a:lnTo>
                  <a:lnTo>
                    <a:pt x="2" y="34"/>
                  </a:lnTo>
                  <a:lnTo>
                    <a:pt x="4" y="34"/>
                  </a:lnTo>
                  <a:lnTo>
                    <a:pt x="4" y="30"/>
                  </a:lnTo>
                  <a:lnTo>
                    <a:pt x="4" y="32"/>
                  </a:lnTo>
                  <a:lnTo>
                    <a:pt x="6" y="40"/>
                  </a:lnTo>
                  <a:lnTo>
                    <a:pt x="8" y="44"/>
                  </a:lnTo>
                  <a:lnTo>
                    <a:pt x="6" y="48"/>
                  </a:lnTo>
                  <a:lnTo>
                    <a:pt x="6" y="50"/>
                  </a:lnTo>
                  <a:lnTo>
                    <a:pt x="2" y="60"/>
                  </a:lnTo>
                  <a:lnTo>
                    <a:pt x="4" y="62"/>
                  </a:lnTo>
                  <a:lnTo>
                    <a:pt x="4" y="60"/>
                  </a:lnTo>
                  <a:lnTo>
                    <a:pt x="6" y="62"/>
                  </a:lnTo>
                  <a:lnTo>
                    <a:pt x="6" y="64"/>
                  </a:lnTo>
                  <a:lnTo>
                    <a:pt x="2" y="64"/>
                  </a:lnTo>
                  <a:lnTo>
                    <a:pt x="2" y="68"/>
                  </a:lnTo>
                  <a:lnTo>
                    <a:pt x="2" y="70"/>
                  </a:lnTo>
                  <a:lnTo>
                    <a:pt x="6" y="66"/>
                  </a:lnTo>
                  <a:lnTo>
                    <a:pt x="6" y="68"/>
                  </a:lnTo>
                  <a:lnTo>
                    <a:pt x="8" y="66"/>
                  </a:lnTo>
                  <a:lnTo>
                    <a:pt x="10" y="66"/>
                  </a:lnTo>
                  <a:lnTo>
                    <a:pt x="16" y="62"/>
                  </a:lnTo>
                  <a:lnTo>
                    <a:pt x="14" y="66"/>
                  </a:lnTo>
                  <a:lnTo>
                    <a:pt x="16" y="66"/>
                  </a:lnTo>
                  <a:lnTo>
                    <a:pt x="18" y="66"/>
                  </a:lnTo>
                  <a:lnTo>
                    <a:pt x="18" y="62"/>
                  </a:lnTo>
                  <a:lnTo>
                    <a:pt x="20" y="64"/>
                  </a:lnTo>
                  <a:lnTo>
                    <a:pt x="22" y="62"/>
                  </a:lnTo>
                  <a:lnTo>
                    <a:pt x="20" y="60"/>
                  </a:lnTo>
                  <a:lnTo>
                    <a:pt x="24" y="58"/>
                  </a:lnTo>
                  <a:lnTo>
                    <a:pt x="28" y="60"/>
                  </a:lnTo>
                  <a:lnTo>
                    <a:pt x="30" y="62"/>
                  </a:lnTo>
                  <a:lnTo>
                    <a:pt x="34" y="56"/>
                  </a:lnTo>
                  <a:lnTo>
                    <a:pt x="38" y="56"/>
                  </a:lnTo>
                  <a:lnTo>
                    <a:pt x="42" y="52"/>
                  </a:lnTo>
                  <a:lnTo>
                    <a:pt x="46" y="42"/>
                  </a:lnTo>
                  <a:lnTo>
                    <a:pt x="46" y="42"/>
                  </a:lnTo>
                  <a:lnTo>
                    <a:pt x="46" y="28"/>
                  </a:lnTo>
                  <a:lnTo>
                    <a:pt x="42" y="18"/>
                  </a:lnTo>
                  <a:lnTo>
                    <a:pt x="30" y="0"/>
                  </a:lnTo>
                  <a:lnTo>
                    <a:pt x="24" y="4"/>
                  </a:lnTo>
                  <a:lnTo>
                    <a:pt x="14" y="6"/>
                  </a:lnTo>
                  <a:lnTo>
                    <a:pt x="6" y="12"/>
                  </a:lnTo>
                  <a:lnTo>
                    <a:pt x="6"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1" name="Freeform 700"/>
            <p:cNvSpPr>
              <a:spLocks/>
            </p:cNvSpPr>
            <p:nvPr/>
          </p:nvSpPr>
          <p:spPr bwMode="auto">
            <a:xfrm>
              <a:off x="6350625" y="3367905"/>
              <a:ext cx="96457" cy="103187"/>
            </a:xfrm>
            <a:custGeom>
              <a:avLst/>
              <a:gdLst/>
              <a:ahLst/>
              <a:cxnLst>
                <a:cxn ang="0">
                  <a:pos x="0" y="54"/>
                </a:cxn>
                <a:cxn ang="0">
                  <a:pos x="4" y="60"/>
                </a:cxn>
                <a:cxn ang="0">
                  <a:pos x="8" y="58"/>
                </a:cxn>
                <a:cxn ang="0">
                  <a:pos x="16" y="60"/>
                </a:cxn>
                <a:cxn ang="0">
                  <a:pos x="12" y="74"/>
                </a:cxn>
                <a:cxn ang="0">
                  <a:pos x="14" y="76"/>
                </a:cxn>
                <a:cxn ang="0">
                  <a:pos x="16" y="76"/>
                </a:cxn>
                <a:cxn ang="0">
                  <a:pos x="10" y="78"/>
                </a:cxn>
                <a:cxn ang="0">
                  <a:pos x="6" y="86"/>
                </a:cxn>
                <a:cxn ang="0">
                  <a:pos x="12" y="86"/>
                </a:cxn>
                <a:cxn ang="0">
                  <a:pos x="10" y="88"/>
                </a:cxn>
                <a:cxn ang="0">
                  <a:pos x="14" y="92"/>
                </a:cxn>
                <a:cxn ang="0">
                  <a:pos x="18" y="90"/>
                </a:cxn>
                <a:cxn ang="0">
                  <a:pos x="18" y="86"/>
                </a:cxn>
                <a:cxn ang="0">
                  <a:pos x="24" y="90"/>
                </a:cxn>
                <a:cxn ang="0">
                  <a:pos x="28" y="90"/>
                </a:cxn>
                <a:cxn ang="0">
                  <a:pos x="30" y="90"/>
                </a:cxn>
                <a:cxn ang="0">
                  <a:pos x="38" y="84"/>
                </a:cxn>
                <a:cxn ang="0">
                  <a:pos x="48" y="82"/>
                </a:cxn>
                <a:cxn ang="0">
                  <a:pos x="54" y="78"/>
                </a:cxn>
                <a:cxn ang="0">
                  <a:pos x="46" y="68"/>
                </a:cxn>
                <a:cxn ang="0">
                  <a:pos x="42" y="66"/>
                </a:cxn>
                <a:cxn ang="0">
                  <a:pos x="44" y="56"/>
                </a:cxn>
                <a:cxn ang="0">
                  <a:pos x="50" y="52"/>
                </a:cxn>
                <a:cxn ang="0">
                  <a:pos x="54" y="52"/>
                </a:cxn>
                <a:cxn ang="0">
                  <a:pos x="64" y="44"/>
                </a:cxn>
                <a:cxn ang="0">
                  <a:pos x="72" y="36"/>
                </a:cxn>
                <a:cxn ang="0">
                  <a:pos x="72" y="24"/>
                </a:cxn>
                <a:cxn ang="0">
                  <a:pos x="78" y="18"/>
                </a:cxn>
                <a:cxn ang="0">
                  <a:pos x="82" y="12"/>
                </a:cxn>
                <a:cxn ang="0">
                  <a:pos x="86" y="12"/>
                </a:cxn>
                <a:cxn ang="0">
                  <a:pos x="86" y="10"/>
                </a:cxn>
                <a:cxn ang="0">
                  <a:pos x="84" y="6"/>
                </a:cxn>
                <a:cxn ang="0">
                  <a:pos x="82" y="6"/>
                </a:cxn>
                <a:cxn ang="0">
                  <a:pos x="78" y="0"/>
                </a:cxn>
                <a:cxn ang="0">
                  <a:pos x="76" y="2"/>
                </a:cxn>
                <a:cxn ang="0">
                  <a:pos x="70" y="10"/>
                </a:cxn>
                <a:cxn ang="0">
                  <a:pos x="64" y="16"/>
                </a:cxn>
                <a:cxn ang="0">
                  <a:pos x="52" y="18"/>
                </a:cxn>
                <a:cxn ang="0">
                  <a:pos x="52" y="20"/>
                </a:cxn>
                <a:cxn ang="0">
                  <a:pos x="52" y="28"/>
                </a:cxn>
                <a:cxn ang="0">
                  <a:pos x="42" y="28"/>
                </a:cxn>
                <a:cxn ang="0">
                  <a:pos x="34" y="26"/>
                </a:cxn>
                <a:cxn ang="0">
                  <a:pos x="22" y="38"/>
                </a:cxn>
                <a:cxn ang="0">
                  <a:pos x="8" y="44"/>
                </a:cxn>
                <a:cxn ang="0">
                  <a:pos x="0" y="54"/>
                </a:cxn>
                <a:cxn ang="0">
                  <a:pos x="0" y="54"/>
                </a:cxn>
              </a:cxnLst>
              <a:rect l="0" t="0" r="r" b="b"/>
              <a:pathLst>
                <a:path w="86" h="92">
                  <a:moveTo>
                    <a:pt x="0" y="54"/>
                  </a:moveTo>
                  <a:lnTo>
                    <a:pt x="4" y="60"/>
                  </a:lnTo>
                  <a:lnTo>
                    <a:pt x="8" y="58"/>
                  </a:lnTo>
                  <a:lnTo>
                    <a:pt x="16" y="60"/>
                  </a:lnTo>
                  <a:lnTo>
                    <a:pt x="12" y="74"/>
                  </a:lnTo>
                  <a:lnTo>
                    <a:pt x="14" y="76"/>
                  </a:lnTo>
                  <a:lnTo>
                    <a:pt x="16" y="76"/>
                  </a:lnTo>
                  <a:lnTo>
                    <a:pt x="10" y="78"/>
                  </a:lnTo>
                  <a:lnTo>
                    <a:pt x="6" y="86"/>
                  </a:lnTo>
                  <a:lnTo>
                    <a:pt x="12" y="86"/>
                  </a:lnTo>
                  <a:lnTo>
                    <a:pt x="10" y="88"/>
                  </a:lnTo>
                  <a:lnTo>
                    <a:pt x="14" y="92"/>
                  </a:lnTo>
                  <a:lnTo>
                    <a:pt x="18" y="90"/>
                  </a:lnTo>
                  <a:lnTo>
                    <a:pt x="18" y="86"/>
                  </a:lnTo>
                  <a:lnTo>
                    <a:pt x="24" y="90"/>
                  </a:lnTo>
                  <a:lnTo>
                    <a:pt x="28" y="90"/>
                  </a:lnTo>
                  <a:lnTo>
                    <a:pt x="30" y="90"/>
                  </a:lnTo>
                  <a:lnTo>
                    <a:pt x="38" y="84"/>
                  </a:lnTo>
                  <a:lnTo>
                    <a:pt x="48" y="82"/>
                  </a:lnTo>
                  <a:lnTo>
                    <a:pt x="54" y="78"/>
                  </a:lnTo>
                  <a:lnTo>
                    <a:pt x="46" y="68"/>
                  </a:lnTo>
                  <a:lnTo>
                    <a:pt x="42" y="66"/>
                  </a:lnTo>
                  <a:lnTo>
                    <a:pt x="44" y="56"/>
                  </a:lnTo>
                  <a:lnTo>
                    <a:pt x="50" y="52"/>
                  </a:lnTo>
                  <a:lnTo>
                    <a:pt x="54" y="52"/>
                  </a:lnTo>
                  <a:lnTo>
                    <a:pt x="64" y="44"/>
                  </a:lnTo>
                  <a:lnTo>
                    <a:pt x="72" y="36"/>
                  </a:lnTo>
                  <a:lnTo>
                    <a:pt x="72" y="24"/>
                  </a:lnTo>
                  <a:lnTo>
                    <a:pt x="78" y="18"/>
                  </a:lnTo>
                  <a:lnTo>
                    <a:pt x="82" y="12"/>
                  </a:lnTo>
                  <a:lnTo>
                    <a:pt x="86" y="12"/>
                  </a:lnTo>
                  <a:lnTo>
                    <a:pt x="86" y="10"/>
                  </a:lnTo>
                  <a:lnTo>
                    <a:pt x="84" y="6"/>
                  </a:lnTo>
                  <a:lnTo>
                    <a:pt x="82" y="6"/>
                  </a:lnTo>
                  <a:lnTo>
                    <a:pt x="78" y="0"/>
                  </a:lnTo>
                  <a:lnTo>
                    <a:pt x="76" y="2"/>
                  </a:lnTo>
                  <a:lnTo>
                    <a:pt x="70" y="10"/>
                  </a:lnTo>
                  <a:lnTo>
                    <a:pt x="64" y="16"/>
                  </a:lnTo>
                  <a:lnTo>
                    <a:pt x="52" y="18"/>
                  </a:lnTo>
                  <a:lnTo>
                    <a:pt x="52" y="20"/>
                  </a:lnTo>
                  <a:lnTo>
                    <a:pt x="52" y="28"/>
                  </a:lnTo>
                  <a:lnTo>
                    <a:pt x="42" y="28"/>
                  </a:lnTo>
                  <a:lnTo>
                    <a:pt x="34" y="26"/>
                  </a:lnTo>
                  <a:lnTo>
                    <a:pt x="22" y="38"/>
                  </a:lnTo>
                  <a:lnTo>
                    <a:pt x="8" y="44"/>
                  </a:lnTo>
                  <a:lnTo>
                    <a:pt x="0" y="54"/>
                  </a:lnTo>
                  <a:lnTo>
                    <a:pt x="0"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2" name="Freeform 701"/>
            <p:cNvSpPr>
              <a:spLocks/>
            </p:cNvSpPr>
            <p:nvPr/>
          </p:nvSpPr>
          <p:spPr bwMode="auto">
            <a:xfrm>
              <a:off x="6435866" y="4249480"/>
              <a:ext cx="6730" cy="6730"/>
            </a:xfrm>
            <a:custGeom>
              <a:avLst/>
              <a:gdLst/>
              <a:ahLst/>
              <a:cxnLst>
                <a:cxn ang="0">
                  <a:pos x="0" y="6"/>
                </a:cxn>
                <a:cxn ang="0">
                  <a:pos x="0" y="4"/>
                </a:cxn>
                <a:cxn ang="0">
                  <a:pos x="2" y="0"/>
                </a:cxn>
                <a:cxn ang="0">
                  <a:pos x="6" y="6"/>
                </a:cxn>
                <a:cxn ang="0">
                  <a:pos x="0" y="6"/>
                </a:cxn>
                <a:cxn ang="0">
                  <a:pos x="0" y="6"/>
                </a:cxn>
              </a:cxnLst>
              <a:rect l="0" t="0" r="r" b="b"/>
              <a:pathLst>
                <a:path w="6" h="6">
                  <a:moveTo>
                    <a:pt x="0" y="6"/>
                  </a:moveTo>
                  <a:lnTo>
                    <a:pt x="0" y="4"/>
                  </a:lnTo>
                  <a:lnTo>
                    <a:pt x="2" y="0"/>
                  </a:lnTo>
                  <a:lnTo>
                    <a:pt x="6"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3" name="Freeform 702"/>
            <p:cNvSpPr>
              <a:spLocks/>
            </p:cNvSpPr>
            <p:nvPr/>
          </p:nvSpPr>
          <p:spPr bwMode="auto">
            <a:xfrm>
              <a:off x="6440352" y="4247237"/>
              <a:ext cx="15702" cy="11216"/>
            </a:xfrm>
            <a:custGeom>
              <a:avLst/>
              <a:gdLst/>
              <a:ahLst/>
              <a:cxnLst>
                <a:cxn ang="0">
                  <a:pos x="0" y="0"/>
                </a:cxn>
                <a:cxn ang="0">
                  <a:pos x="4" y="4"/>
                </a:cxn>
                <a:cxn ang="0">
                  <a:pos x="8" y="2"/>
                </a:cxn>
                <a:cxn ang="0">
                  <a:pos x="12" y="0"/>
                </a:cxn>
                <a:cxn ang="0">
                  <a:pos x="14" y="2"/>
                </a:cxn>
                <a:cxn ang="0">
                  <a:pos x="14" y="6"/>
                </a:cxn>
                <a:cxn ang="0">
                  <a:pos x="12" y="8"/>
                </a:cxn>
                <a:cxn ang="0">
                  <a:pos x="6" y="10"/>
                </a:cxn>
                <a:cxn ang="0">
                  <a:pos x="2" y="6"/>
                </a:cxn>
                <a:cxn ang="0">
                  <a:pos x="0" y="0"/>
                </a:cxn>
                <a:cxn ang="0">
                  <a:pos x="0" y="0"/>
                </a:cxn>
              </a:cxnLst>
              <a:rect l="0" t="0" r="r" b="b"/>
              <a:pathLst>
                <a:path w="14" h="10">
                  <a:moveTo>
                    <a:pt x="0" y="0"/>
                  </a:moveTo>
                  <a:lnTo>
                    <a:pt x="4" y="4"/>
                  </a:lnTo>
                  <a:lnTo>
                    <a:pt x="8" y="2"/>
                  </a:lnTo>
                  <a:lnTo>
                    <a:pt x="12" y="0"/>
                  </a:lnTo>
                  <a:lnTo>
                    <a:pt x="14" y="2"/>
                  </a:lnTo>
                  <a:lnTo>
                    <a:pt x="14" y="6"/>
                  </a:lnTo>
                  <a:lnTo>
                    <a:pt x="12" y="8"/>
                  </a:lnTo>
                  <a:lnTo>
                    <a:pt x="6" y="10"/>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4" name="Freeform 703"/>
            <p:cNvSpPr>
              <a:spLocks/>
            </p:cNvSpPr>
            <p:nvPr/>
          </p:nvSpPr>
          <p:spPr bwMode="auto">
            <a:xfrm>
              <a:off x="6532323" y="4244994"/>
              <a:ext cx="2243" cy="6730"/>
            </a:xfrm>
            <a:custGeom>
              <a:avLst/>
              <a:gdLst/>
              <a:ahLst/>
              <a:cxnLst>
                <a:cxn ang="0">
                  <a:pos x="0" y="6"/>
                </a:cxn>
                <a:cxn ang="0">
                  <a:pos x="0" y="4"/>
                </a:cxn>
                <a:cxn ang="0">
                  <a:pos x="2" y="0"/>
                </a:cxn>
                <a:cxn ang="0">
                  <a:pos x="0" y="6"/>
                </a:cxn>
                <a:cxn ang="0">
                  <a:pos x="0" y="6"/>
                </a:cxn>
              </a:cxnLst>
              <a:rect l="0" t="0" r="r" b="b"/>
              <a:pathLst>
                <a:path w="2" h="6">
                  <a:moveTo>
                    <a:pt x="0" y="6"/>
                  </a:moveTo>
                  <a:lnTo>
                    <a:pt x="0" y="4"/>
                  </a:lnTo>
                  <a:lnTo>
                    <a:pt x="2" y="0"/>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5" name="Freeform 704"/>
            <p:cNvSpPr>
              <a:spLocks/>
            </p:cNvSpPr>
            <p:nvPr/>
          </p:nvSpPr>
          <p:spPr bwMode="auto">
            <a:xfrm>
              <a:off x="6532323" y="4285371"/>
              <a:ext cx="6730" cy="8973"/>
            </a:xfrm>
            <a:custGeom>
              <a:avLst/>
              <a:gdLst/>
              <a:ahLst/>
              <a:cxnLst>
                <a:cxn ang="0">
                  <a:pos x="0" y="2"/>
                </a:cxn>
                <a:cxn ang="0">
                  <a:pos x="0" y="2"/>
                </a:cxn>
                <a:cxn ang="0">
                  <a:pos x="2" y="0"/>
                </a:cxn>
                <a:cxn ang="0">
                  <a:pos x="2" y="2"/>
                </a:cxn>
                <a:cxn ang="0">
                  <a:pos x="4" y="2"/>
                </a:cxn>
                <a:cxn ang="0">
                  <a:pos x="6" y="8"/>
                </a:cxn>
                <a:cxn ang="0">
                  <a:pos x="0" y="8"/>
                </a:cxn>
                <a:cxn ang="0">
                  <a:pos x="0" y="6"/>
                </a:cxn>
                <a:cxn ang="0">
                  <a:pos x="0" y="2"/>
                </a:cxn>
                <a:cxn ang="0">
                  <a:pos x="0" y="2"/>
                </a:cxn>
              </a:cxnLst>
              <a:rect l="0" t="0" r="r" b="b"/>
              <a:pathLst>
                <a:path w="6" h="8">
                  <a:moveTo>
                    <a:pt x="0" y="2"/>
                  </a:moveTo>
                  <a:lnTo>
                    <a:pt x="0" y="2"/>
                  </a:lnTo>
                  <a:lnTo>
                    <a:pt x="2" y="0"/>
                  </a:lnTo>
                  <a:lnTo>
                    <a:pt x="2" y="2"/>
                  </a:lnTo>
                  <a:lnTo>
                    <a:pt x="4" y="2"/>
                  </a:lnTo>
                  <a:lnTo>
                    <a:pt x="6" y="8"/>
                  </a:lnTo>
                  <a:lnTo>
                    <a:pt x="0" y="8"/>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6" name="Freeform 705"/>
            <p:cNvSpPr>
              <a:spLocks/>
            </p:cNvSpPr>
            <p:nvPr/>
          </p:nvSpPr>
          <p:spPr bwMode="auto">
            <a:xfrm>
              <a:off x="6574943" y="4327992"/>
              <a:ext cx="6730" cy="4487"/>
            </a:xfrm>
            <a:custGeom>
              <a:avLst/>
              <a:gdLst/>
              <a:ahLst/>
              <a:cxnLst>
                <a:cxn ang="0">
                  <a:pos x="4" y="0"/>
                </a:cxn>
                <a:cxn ang="0">
                  <a:pos x="6" y="2"/>
                </a:cxn>
                <a:cxn ang="0">
                  <a:pos x="0" y="4"/>
                </a:cxn>
                <a:cxn ang="0">
                  <a:pos x="0" y="2"/>
                </a:cxn>
                <a:cxn ang="0">
                  <a:pos x="4" y="0"/>
                </a:cxn>
                <a:cxn ang="0">
                  <a:pos x="4" y="0"/>
                </a:cxn>
              </a:cxnLst>
              <a:rect l="0" t="0" r="r" b="b"/>
              <a:pathLst>
                <a:path w="6" h="4">
                  <a:moveTo>
                    <a:pt x="4" y="0"/>
                  </a:moveTo>
                  <a:lnTo>
                    <a:pt x="6" y="2"/>
                  </a:lnTo>
                  <a:lnTo>
                    <a:pt x="0"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7" name="Freeform 706"/>
            <p:cNvSpPr>
              <a:spLocks/>
            </p:cNvSpPr>
            <p:nvPr/>
          </p:nvSpPr>
          <p:spPr bwMode="auto">
            <a:xfrm>
              <a:off x="6781318" y="4460340"/>
              <a:ext cx="4487" cy="15702"/>
            </a:xfrm>
            <a:custGeom>
              <a:avLst/>
              <a:gdLst/>
              <a:ahLst/>
              <a:cxnLst>
                <a:cxn ang="0">
                  <a:pos x="2" y="0"/>
                </a:cxn>
                <a:cxn ang="0">
                  <a:pos x="4" y="4"/>
                </a:cxn>
                <a:cxn ang="0">
                  <a:pos x="4" y="6"/>
                </a:cxn>
                <a:cxn ang="0">
                  <a:pos x="0" y="14"/>
                </a:cxn>
                <a:cxn ang="0">
                  <a:pos x="0" y="6"/>
                </a:cxn>
                <a:cxn ang="0">
                  <a:pos x="2" y="2"/>
                </a:cxn>
                <a:cxn ang="0">
                  <a:pos x="2" y="0"/>
                </a:cxn>
                <a:cxn ang="0">
                  <a:pos x="2" y="0"/>
                </a:cxn>
              </a:cxnLst>
              <a:rect l="0" t="0" r="r" b="b"/>
              <a:pathLst>
                <a:path w="4" h="14">
                  <a:moveTo>
                    <a:pt x="2" y="0"/>
                  </a:moveTo>
                  <a:lnTo>
                    <a:pt x="4" y="4"/>
                  </a:lnTo>
                  <a:lnTo>
                    <a:pt x="4" y="6"/>
                  </a:lnTo>
                  <a:lnTo>
                    <a:pt x="0" y="14"/>
                  </a:lnTo>
                  <a:lnTo>
                    <a:pt x="0" y="6"/>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8" name="Freeform 707"/>
            <p:cNvSpPr>
              <a:spLocks/>
            </p:cNvSpPr>
            <p:nvPr/>
          </p:nvSpPr>
          <p:spPr bwMode="auto">
            <a:xfrm>
              <a:off x="6788047" y="4502961"/>
              <a:ext cx="2243" cy="4487"/>
            </a:xfrm>
            <a:custGeom>
              <a:avLst/>
              <a:gdLst/>
              <a:ahLst/>
              <a:cxnLst>
                <a:cxn ang="0">
                  <a:pos x="0" y="0"/>
                </a:cxn>
                <a:cxn ang="0">
                  <a:pos x="2" y="2"/>
                </a:cxn>
                <a:cxn ang="0">
                  <a:pos x="0" y="4"/>
                </a:cxn>
                <a:cxn ang="0">
                  <a:pos x="0" y="0"/>
                </a:cxn>
                <a:cxn ang="0">
                  <a:pos x="0" y="0"/>
                </a:cxn>
              </a:cxnLst>
              <a:rect l="0" t="0" r="r" b="b"/>
              <a:pathLst>
                <a:path w="2" h="4">
                  <a:moveTo>
                    <a:pt x="0" y="0"/>
                  </a:moveTo>
                  <a:lnTo>
                    <a:pt x="2"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9" name="Freeform 708"/>
            <p:cNvSpPr>
              <a:spLocks/>
            </p:cNvSpPr>
            <p:nvPr/>
          </p:nvSpPr>
          <p:spPr bwMode="auto">
            <a:xfrm>
              <a:off x="6534567" y="4648768"/>
              <a:ext cx="22432" cy="8973"/>
            </a:xfrm>
            <a:custGeom>
              <a:avLst/>
              <a:gdLst/>
              <a:ahLst/>
              <a:cxnLst>
                <a:cxn ang="0">
                  <a:pos x="0" y="4"/>
                </a:cxn>
                <a:cxn ang="0">
                  <a:pos x="10" y="0"/>
                </a:cxn>
                <a:cxn ang="0">
                  <a:pos x="20" y="4"/>
                </a:cxn>
                <a:cxn ang="0">
                  <a:pos x="14" y="4"/>
                </a:cxn>
                <a:cxn ang="0">
                  <a:pos x="12" y="8"/>
                </a:cxn>
                <a:cxn ang="0">
                  <a:pos x="4" y="6"/>
                </a:cxn>
                <a:cxn ang="0">
                  <a:pos x="0" y="6"/>
                </a:cxn>
                <a:cxn ang="0">
                  <a:pos x="0" y="4"/>
                </a:cxn>
                <a:cxn ang="0">
                  <a:pos x="0" y="4"/>
                </a:cxn>
              </a:cxnLst>
              <a:rect l="0" t="0" r="r" b="b"/>
              <a:pathLst>
                <a:path w="20" h="8">
                  <a:moveTo>
                    <a:pt x="0" y="4"/>
                  </a:moveTo>
                  <a:lnTo>
                    <a:pt x="10" y="0"/>
                  </a:lnTo>
                  <a:lnTo>
                    <a:pt x="20" y="4"/>
                  </a:lnTo>
                  <a:lnTo>
                    <a:pt x="14" y="4"/>
                  </a:lnTo>
                  <a:lnTo>
                    <a:pt x="12" y="8"/>
                  </a:lnTo>
                  <a:lnTo>
                    <a:pt x="4" y="6"/>
                  </a:lnTo>
                  <a:lnTo>
                    <a:pt x="0" y="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0" name="Freeform 709"/>
            <p:cNvSpPr>
              <a:spLocks/>
            </p:cNvSpPr>
            <p:nvPr/>
          </p:nvSpPr>
          <p:spPr bwMode="auto">
            <a:xfrm>
              <a:off x="6705049" y="4727280"/>
              <a:ext cx="6730" cy="11216"/>
            </a:xfrm>
            <a:custGeom>
              <a:avLst/>
              <a:gdLst/>
              <a:ahLst/>
              <a:cxnLst>
                <a:cxn ang="0">
                  <a:pos x="0" y="0"/>
                </a:cxn>
                <a:cxn ang="0">
                  <a:pos x="0" y="0"/>
                </a:cxn>
                <a:cxn ang="0">
                  <a:pos x="4" y="4"/>
                </a:cxn>
                <a:cxn ang="0">
                  <a:pos x="6" y="8"/>
                </a:cxn>
                <a:cxn ang="0">
                  <a:pos x="2" y="10"/>
                </a:cxn>
                <a:cxn ang="0">
                  <a:pos x="0" y="2"/>
                </a:cxn>
                <a:cxn ang="0">
                  <a:pos x="0" y="0"/>
                </a:cxn>
                <a:cxn ang="0">
                  <a:pos x="0" y="0"/>
                </a:cxn>
              </a:cxnLst>
              <a:rect l="0" t="0" r="r" b="b"/>
              <a:pathLst>
                <a:path w="6" h="10">
                  <a:moveTo>
                    <a:pt x="0" y="0"/>
                  </a:moveTo>
                  <a:lnTo>
                    <a:pt x="0" y="0"/>
                  </a:lnTo>
                  <a:lnTo>
                    <a:pt x="4" y="4"/>
                  </a:lnTo>
                  <a:lnTo>
                    <a:pt x="6" y="8"/>
                  </a:lnTo>
                  <a:lnTo>
                    <a:pt x="2" y="10"/>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1" name="Freeform 710"/>
            <p:cNvSpPr>
              <a:spLocks/>
            </p:cNvSpPr>
            <p:nvPr/>
          </p:nvSpPr>
          <p:spPr bwMode="auto">
            <a:xfrm>
              <a:off x="6707292" y="4738496"/>
              <a:ext cx="6730" cy="2243"/>
            </a:xfrm>
            <a:custGeom>
              <a:avLst/>
              <a:gdLst/>
              <a:ahLst/>
              <a:cxnLst>
                <a:cxn ang="0">
                  <a:pos x="0" y="2"/>
                </a:cxn>
                <a:cxn ang="0">
                  <a:pos x="4" y="0"/>
                </a:cxn>
                <a:cxn ang="0">
                  <a:pos x="6" y="2"/>
                </a:cxn>
                <a:cxn ang="0">
                  <a:pos x="0" y="2"/>
                </a:cxn>
                <a:cxn ang="0">
                  <a:pos x="0" y="2"/>
                </a:cxn>
              </a:cxnLst>
              <a:rect l="0" t="0" r="r" b="b"/>
              <a:pathLst>
                <a:path w="6" h="2">
                  <a:moveTo>
                    <a:pt x="0" y="2"/>
                  </a:moveTo>
                  <a:lnTo>
                    <a:pt x="4" y="0"/>
                  </a:lnTo>
                  <a:lnTo>
                    <a:pt x="6"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2" name="Freeform 711"/>
            <p:cNvSpPr>
              <a:spLocks/>
            </p:cNvSpPr>
            <p:nvPr/>
          </p:nvSpPr>
          <p:spPr bwMode="auto">
            <a:xfrm>
              <a:off x="6657942" y="4745225"/>
              <a:ext cx="53836" cy="58323"/>
            </a:xfrm>
            <a:custGeom>
              <a:avLst/>
              <a:gdLst/>
              <a:ahLst/>
              <a:cxnLst>
                <a:cxn ang="0">
                  <a:pos x="0" y="0"/>
                </a:cxn>
                <a:cxn ang="0">
                  <a:pos x="4" y="2"/>
                </a:cxn>
                <a:cxn ang="0">
                  <a:pos x="10" y="4"/>
                </a:cxn>
                <a:cxn ang="0">
                  <a:pos x="16" y="8"/>
                </a:cxn>
                <a:cxn ang="0">
                  <a:pos x="24" y="8"/>
                </a:cxn>
                <a:cxn ang="0">
                  <a:pos x="36" y="6"/>
                </a:cxn>
                <a:cxn ang="0">
                  <a:pos x="38" y="2"/>
                </a:cxn>
                <a:cxn ang="0">
                  <a:pos x="42" y="4"/>
                </a:cxn>
                <a:cxn ang="0">
                  <a:pos x="42" y="2"/>
                </a:cxn>
                <a:cxn ang="0">
                  <a:pos x="44" y="2"/>
                </a:cxn>
                <a:cxn ang="0">
                  <a:pos x="46" y="4"/>
                </a:cxn>
                <a:cxn ang="0">
                  <a:pos x="48" y="10"/>
                </a:cxn>
                <a:cxn ang="0">
                  <a:pos x="48" y="30"/>
                </a:cxn>
                <a:cxn ang="0">
                  <a:pos x="48" y="22"/>
                </a:cxn>
                <a:cxn ang="0">
                  <a:pos x="44" y="28"/>
                </a:cxn>
                <a:cxn ang="0">
                  <a:pos x="42" y="38"/>
                </a:cxn>
                <a:cxn ang="0">
                  <a:pos x="38" y="38"/>
                </a:cxn>
                <a:cxn ang="0">
                  <a:pos x="34" y="46"/>
                </a:cxn>
                <a:cxn ang="0">
                  <a:pos x="32" y="44"/>
                </a:cxn>
                <a:cxn ang="0">
                  <a:pos x="30" y="46"/>
                </a:cxn>
                <a:cxn ang="0">
                  <a:pos x="30" y="50"/>
                </a:cxn>
                <a:cxn ang="0">
                  <a:pos x="28" y="52"/>
                </a:cxn>
                <a:cxn ang="0">
                  <a:pos x="18" y="50"/>
                </a:cxn>
                <a:cxn ang="0">
                  <a:pos x="16" y="50"/>
                </a:cxn>
                <a:cxn ang="0">
                  <a:pos x="20" y="46"/>
                </a:cxn>
                <a:cxn ang="0">
                  <a:pos x="14" y="46"/>
                </a:cxn>
                <a:cxn ang="0">
                  <a:pos x="8" y="36"/>
                </a:cxn>
                <a:cxn ang="0">
                  <a:pos x="6" y="26"/>
                </a:cxn>
                <a:cxn ang="0">
                  <a:pos x="8" y="32"/>
                </a:cxn>
                <a:cxn ang="0">
                  <a:pos x="10" y="28"/>
                </a:cxn>
                <a:cxn ang="0">
                  <a:pos x="6" y="22"/>
                </a:cxn>
                <a:cxn ang="0">
                  <a:pos x="0" y="10"/>
                </a:cxn>
                <a:cxn ang="0">
                  <a:pos x="0" y="0"/>
                </a:cxn>
                <a:cxn ang="0">
                  <a:pos x="0" y="0"/>
                </a:cxn>
              </a:cxnLst>
              <a:rect l="0" t="0" r="r" b="b"/>
              <a:pathLst>
                <a:path w="48" h="52">
                  <a:moveTo>
                    <a:pt x="0" y="0"/>
                  </a:moveTo>
                  <a:lnTo>
                    <a:pt x="4" y="2"/>
                  </a:lnTo>
                  <a:lnTo>
                    <a:pt x="10" y="4"/>
                  </a:lnTo>
                  <a:lnTo>
                    <a:pt x="16" y="8"/>
                  </a:lnTo>
                  <a:lnTo>
                    <a:pt x="24" y="8"/>
                  </a:lnTo>
                  <a:lnTo>
                    <a:pt x="36" y="6"/>
                  </a:lnTo>
                  <a:lnTo>
                    <a:pt x="38" y="2"/>
                  </a:lnTo>
                  <a:lnTo>
                    <a:pt x="42" y="4"/>
                  </a:lnTo>
                  <a:lnTo>
                    <a:pt x="42" y="2"/>
                  </a:lnTo>
                  <a:lnTo>
                    <a:pt x="44" y="2"/>
                  </a:lnTo>
                  <a:lnTo>
                    <a:pt x="46" y="4"/>
                  </a:lnTo>
                  <a:lnTo>
                    <a:pt x="48" y="10"/>
                  </a:lnTo>
                  <a:lnTo>
                    <a:pt x="48" y="30"/>
                  </a:lnTo>
                  <a:lnTo>
                    <a:pt x="48" y="22"/>
                  </a:lnTo>
                  <a:lnTo>
                    <a:pt x="44" y="28"/>
                  </a:lnTo>
                  <a:lnTo>
                    <a:pt x="42" y="38"/>
                  </a:lnTo>
                  <a:lnTo>
                    <a:pt x="38" y="38"/>
                  </a:lnTo>
                  <a:lnTo>
                    <a:pt x="34" y="46"/>
                  </a:lnTo>
                  <a:lnTo>
                    <a:pt x="32" y="44"/>
                  </a:lnTo>
                  <a:lnTo>
                    <a:pt x="30" y="46"/>
                  </a:lnTo>
                  <a:lnTo>
                    <a:pt x="30" y="50"/>
                  </a:lnTo>
                  <a:lnTo>
                    <a:pt x="28" y="52"/>
                  </a:lnTo>
                  <a:lnTo>
                    <a:pt x="18" y="50"/>
                  </a:lnTo>
                  <a:lnTo>
                    <a:pt x="16" y="50"/>
                  </a:lnTo>
                  <a:lnTo>
                    <a:pt x="20" y="46"/>
                  </a:lnTo>
                  <a:lnTo>
                    <a:pt x="14" y="46"/>
                  </a:lnTo>
                  <a:lnTo>
                    <a:pt x="8" y="36"/>
                  </a:lnTo>
                  <a:lnTo>
                    <a:pt x="6" y="26"/>
                  </a:lnTo>
                  <a:lnTo>
                    <a:pt x="8" y="32"/>
                  </a:lnTo>
                  <a:lnTo>
                    <a:pt x="10" y="28"/>
                  </a:lnTo>
                  <a:lnTo>
                    <a:pt x="6" y="22"/>
                  </a:lnTo>
                  <a:lnTo>
                    <a:pt x="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3" name="Freeform 45"/>
            <p:cNvSpPr>
              <a:spLocks/>
            </p:cNvSpPr>
            <p:nvPr/>
          </p:nvSpPr>
          <p:spPr bwMode="auto">
            <a:xfrm>
              <a:off x="6983205" y="4742982"/>
              <a:ext cx="116646" cy="125619"/>
            </a:xfrm>
            <a:custGeom>
              <a:avLst/>
              <a:gdLst/>
              <a:ahLst/>
              <a:cxnLst>
                <a:cxn ang="0">
                  <a:pos x="76" y="6"/>
                </a:cxn>
                <a:cxn ang="0">
                  <a:pos x="82" y="4"/>
                </a:cxn>
                <a:cxn ang="0">
                  <a:pos x="88" y="10"/>
                </a:cxn>
                <a:cxn ang="0">
                  <a:pos x="98" y="8"/>
                </a:cxn>
                <a:cxn ang="0">
                  <a:pos x="98" y="8"/>
                </a:cxn>
                <a:cxn ang="0">
                  <a:pos x="100" y="12"/>
                </a:cxn>
                <a:cxn ang="0">
                  <a:pos x="104" y="10"/>
                </a:cxn>
                <a:cxn ang="0">
                  <a:pos x="102" y="14"/>
                </a:cxn>
                <a:cxn ang="0">
                  <a:pos x="102" y="22"/>
                </a:cxn>
                <a:cxn ang="0">
                  <a:pos x="84" y="46"/>
                </a:cxn>
                <a:cxn ang="0">
                  <a:pos x="88" y="58"/>
                </a:cxn>
                <a:cxn ang="0">
                  <a:pos x="80" y="58"/>
                </a:cxn>
                <a:cxn ang="0">
                  <a:pos x="76" y="60"/>
                </a:cxn>
                <a:cxn ang="0">
                  <a:pos x="68" y="62"/>
                </a:cxn>
                <a:cxn ang="0">
                  <a:pos x="56" y="96"/>
                </a:cxn>
                <a:cxn ang="0">
                  <a:pos x="52" y="102"/>
                </a:cxn>
                <a:cxn ang="0">
                  <a:pos x="42" y="110"/>
                </a:cxn>
                <a:cxn ang="0">
                  <a:pos x="32" y="110"/>
                </a:cxn>
                <a:cxn ang="0">
                  <a:pos x="24" y="108"/>
                </a:cxn>
                <a:cxn ang="0">
                  <a:pos x="16" y="104"/>
                </a:cxn>
                <a:cxn ang="0">
                  <a:pos x="2" y="104"/>
                </a:cxn>
                <a:cxn ang="0">
                  <a:pos x="2" y="102"/>
                </a:cxn>
                <a:cxn ang="0">
                  <a:pos x="0" y="100"/>
                </a:cxn>
                <a:cxn ang="0">
                  <a:pos x="6" y="94"/>
                </a:cxn>
                <a:cxn ang="0">
                  <a:pos x="6" y="90"/>
                </a:cxn>
                <a:cxn ang="0">
                  <a:pos x="6" y="88"/>
                </a:cxn>
                <a:cxn ang="0">
                  <a:pos x="10" y="86"/>
                </a:cxn>
                <a:cxn ang="0">
                  <a:pos x="8" y="80"/>
                </a:cxn>
                <a:cxn ang="0">
                  <a:pos x="14" y="82"/>
                </a:cxn>
                <a:cxn ang="0">
                  <a:pos x="18" y="72"/>
                </a:cxn>
                <a:cxn ang="0">
                  <a:pos x="34" y="60"/>
                </a:cxn>
                <a:cxn ang="0">
                  <a:pos x="62" y="36"/>
                </a:cxn>
                <a:cxn ang="0">
                  <a:pos x="72" y="18"/>
                </a:cxn>
                <a:cxn ang="0">
                  <a:pos x="76" y="8"/>
                </a:cxn>
              </a:cxnLst>
              <a:rect l="0" t="0" r="r" b="b"/>
              <a:pathLst>
                <a:path w="104" h="112">
                  <a:moveTo>
                    <a:pt x="76" y="8"/>
                  </a:moveTo>
                  <a:lnTo>
                    <a:pt x="76" y="6"/>
                  </a:lnTo>
                  <a:lnTo>
                    <a:pt x="82" y="0"/>
                  </a:lnTo>
                  <a:lnTo>
                    <a:pt x="82" y="4"/>
                  </a:lnTo>
                  <a:lnTo>
                    <a:pt x="86" y="6"/>
                  </a:lnTo>
                  <a:lnTo>
                    <a:pt x="88" y="10"/>
                  </a:lnTo>
                  <a:lnTo>
                    <a:pt x="90" y="14"/>
                  </a:lnTo>
                  <a:lnTo>
                    <a:pt x="98" y="8"/>
                  </a:lnTo>
                  <a:lnTo>
                    <a:pt x="100" y="8"/>
                  </a:lnTo>
                  <a:lnTo>
                    <a:pt x="98" y="8"/>
                  </a:lnTo>
                  <a:lnTo>
                    <a:pt x="98" y="14"/>
                  </a:lnTo>
                  <a:lnTo>
                    <a:pt x="100" y="12"/>
                  </a:lnTo>
                  <a:lnTo>
                    <a:pt x="100" y="8"/>
                  </a:lnTo>
                  <a:lnTo>
                    <a:pt x="104" y="10"/>
                  </a:lnTo>
                  <a:lnTo>
                    <a:pt x="102" y="12"/>
                  </a:lnTo>
                  <a:lnTo>
                    <a:pt x="102" y="14"/>
                  </a:lnTo>
                  <a:lnTo>
                    <a:pt x="102" y="16"/>
                  </a:lnTo>
                  <a:lnTo>
                    <a:pt x="102" y="22"/>
                  </a:lnTo>
                  <a:lnTo>
                    <a:pt x="92" y="40"/>
                  </a:lnTo>
                  <a:lnTo>
                    <a:pt x="84" y="46"/>
                  </a:lnTo>
                  <a:lnTo>
                    <a:pt x="84" y="56"/>
                  </a:lnTo>
                  <a:lnTo>
                    <a:pt x="88" y="58"/>
                  </a:lnTo>
                  <a:lnTo>
                    <a:pt x="88" y="60"/>
                  </a:lnTo>
                  <a:lnTo>
                    <a:pt x="80" y="58"/>
                  </a:lnTo>
                  <a:lnTo>
                    <a:pt x="78" y="60"/>
                  </a:lnTo>
                  <a:lnTo>
                    <a:pt x="76" y="60"/>
                  </a:lnTo>
                  <a:lnTo>
                    <a:pt x="70" y="64"/>
                  </a:lnTo>
                  <a:lnTo>
                    <a:pt x="68" y="62"/>
                  </a:lnTo>
                  <a:lnTo>
                    <a:pt x="62" y="82"/>
                  </a:lnTo>
                  <a:lnTo>
                    <a:pt x="56" y="96"/>
                  </a:lnTo>
                  <a:lnTo>
                    <a:pt x="56" y="100"/>
                  </a:lnTo>
                  <a:lnTo>
                    <a:pt x="52" y="102"/>
                  </a:lnTo>
                  <a:lnTo>
                    <a:pt x="46" y="106"/>
                  </a:lnTo>
                  <a:lnTo>
                    <a:pt x="42" y="110"/>
                  </a:lnTo>
                  <a:lnTo>
                    <a:pt x="34" y="112"/>
                  </a:lnTo>
                  <a:lnTo>
                    <a:pt x="32" y="110"/>
                  </a:lnTo>
                  <a:lnTo>
                    <a:pt x="26" y="110"/>
                  </a:lnTo>
                  <a:lnTo>
                    <a:pt x="24" y="108"/>
                  </a:lnTo>
                  <a:lnTo>
                    <a:pt x="18" y="108"/>
                  </a:lnTo>
                  <a:lnTo>
                    <a:pt x="16" y="104"/>
                  </a:lnTo>
                  <a:lnTo>
                    <a:pt x="10" y="104"/>
                  </a:lnTo>
                  <a:lnTo>
                    <a:pt x="2" y="104"/>
                  </a:lnTo>
                  <a:lnTo>
                    <a:pt x="6" y="98"/>
                  </a:lnTo>
                  <a:lnTo>
                    <a:pt x="2" y="102"/>
                  </a:lnTo>
                  <a:lnTo>
                    <a:pt x="4" y="98"/>
                  </a:lnTo>
                  <a:lnTo>
                    <a:pt x="0" y="100"/>
                  </a:lnTo>
                  <a:lnTo>
                    <a:pt x="0" y="98"/>
                  </a:lnTo>
                  <a:lnTo>
                    <a:pt x="6" y="94"/>
                  </a:lnTo>
                  <a:lnTo>
                    <a:pt x="4" y="94"/>
                  </a:lnTo>
                  <a:lnTo>
                    <a:pt x="6" y="90"/>
                  </a:lnTo>
                  <a:lnTo>
                    <a:pt x="4" y="90"/>
                  </a:lnTo>
                  <a:lnTo>
                    <a:pt x="6" y="88"/>
                  </a:lnTo>
                  <a:lnTo>
                    <a:pt x="6" y="86"/>
                  </a:lnTo>
                  <a:lnTo>
                    <a:pt x="10" y="86"/>
                  </a:lnTo>
                  <a:lnTo>
                    <a:pt x="8" y="84"/>
                  </a:lnTo>
                  <a:lnTo>
                    <a:pt x="8" y="80"/>
                  </a:lnTo>
                  <a:lnTo>
                    <a:pt x="12" y="78"/>
                  </a:lnTo>
                  <a:lnTo>
                    <a:pt x="14" y="82"/>
                  </a:lnTo>
                  <a:lnTo>
                    <a:pt x="14" y="76"/>
                  </a:lnTo>
                  <a:lnTo>
                    <a:pt x="18" y="72"/>
                  </a:lnTo>
                  <a:lnTo>
                    <a:pt x="22" y="64"/>
                  </a:lnTo>
                  <a:lnTo>
                    <a:pt x="34" y="60"/>
                  </a:lnTo>
                  <a:lnTo>
                    <a:pt x="58" y="40"/>
                  </a:lnTo>
                  <a:lnTo>
                    <a:pt x="62" y="36"/>
                  </a:lnTo>
                  <a:lnTo>
                    <a:pt x="66" y="22"/>
                  </a:lnTo>
                  <a:lnTo>
                    <a:pt x="72" y="18"/>
                  </a:lnTo>
                  <a:lnTo>
                    <a:pt x="76" y="8"/>
                  </a:lnTo>
                  <a:lnTo>
                    <a:pt x="76"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4" name="Freeform 46"/>
            <p:cNvSpPr>
              <a:spLocks/>
            </p:cNvSpPr>
            <p:nvPr/>
          </p:nvSpPr>
          <p:spPr bwMode="auto">
            <a:xfrm>
              <a:off x="7077419" y="4628579"/>
              <a:ext cx="85241" cy="134592"/>
            </a:xfrm>
            <a:custGeom>
              <a:avLst/>
              <a:gdLst/>
              <a:ahLst/>
              <a:cxnLst>
                <a:cxn ang="0">
                  <a:pos x="2" y="0"/>
                </a:cxn>
                <a:cxn ang="0">
                  <a:pos x="8" y="6"/>
                </a:cxn>
                <a:cxn ang="0">
                  <a:pos x="14" y="8"/>
                </a:cxn>
                <a:cxn ang="0">
                  <a:pos x="16" y="12"/>
                </a:cxn>
                <a:cxn ang="0">
                  <a:pos x="24" y="22"/>
                </a:cxn>
                <a:cxn ang="0">
                  <a:pos x="20" y="22"/>
                </a:cxn>
                <a:cxn ang="0">
                  <a:pos x="26" y="40"/>
                </a:cxn>
                <a:cxn ang="0">
                  <a:pos x="34" y="44"/>
                </a:cxn>
                <a:cxn ang="0">
                  <a:pos x="36" y="38"/>
                </a:cxn>
                <a:cxn ang="0">
                  <a:pos x="36" y="34"/>
                </a:cxn>
                <a:cxn ang="0">
                  <a:pos x="42" y="52"/>
                </a:cxn>
                <a:cxn ang="0">
                  <a:pos x="60" y="58"/>
                </a:cxn>
                <a:cxn ang="0">
                  <a:pos x="76" y="52"/>
                </a:cxn>
                <a:cxn ang="0">
                  <a:pos x="70" y="70"/>
                </a:cxn>
                <a:cxn ang="0">
                  <a:pos x="68" y="80"/>
                </a:cxn>
                <a:cxn ang="0">
                  <a:pos x="64" y="76"/>
                </a:cxn>
                <a:cxn ang="0">
                  <a:pos x="54" y="84"/>
                </a:cxn>
                <a:cxn ang="0">
                  <a:pos x="56" y="90"/>
                </a:cxn>
                <a:cxn ang="0">
                  <a:pos x="40" y="116"/>
                </a:cxn>
                <a:cxn ang="0">
                  <a:pos x="34" y="120"/>
                </a:cxn>
                <a:cxn ang="0">
                  <a:pos x="26" y="116"/>
                </a:cxn>
                <a:cxn ang="0">
                  <a:pos x="26" y="112"/>
                </a:cxn>
                <a:cxn ang="0">
                  <a:pos x="32" y="98"/>
                </a:cxn>
                <a:cxn ang="0">
                  <a:pos x="28" y="90"/>
                </a:cxn>
                <a:cxn ang="0">
                  <a:pos x="14" y="82"/>
                </a:cxn>
                <a:cxn ang="0">
                  <a:pos x="16" y="76"/>
                </a:cxn>
                <a:cxn ang="0">
                  <a:pos x="26" y="60"/>
                </a:cxn>
                <a:cxn ang="0">
                  <a:pos x="28" y="46"/>
                </a:cxn>
                <a:cxn ang="0">
                  <a:pos x="26" y="40"/>
                </a:cxn>
                <a:cxn ang="0">
                  <a:pos x="20" y="36"/>
                </a:cxn>
                <a:cxn ang="0">
                  <a:pos x="20" y="36"/>
                </a:cxn>
                <a:cxn ang="0">
                  <a:pos x="20" y="30"/>
                </a:cxn>
                <a:cxn ang="0">
                  <a:pos x="18" y="28"/>
                </a:cxn>
                <a:cxn ang="0">
                  <a:pos x="10" y="20"/>
                </a:cxn>
                <a:cxn ang="0">
                  <a:pos x="10" y="14"/>
                </a:cxn>
                <a:cxn ang="0">
                  <a:pos x="6" y="14"/>
                </a:cxn>
                <a:cxn ang="0">
                  <a:pos x="0" y="0"/>
                </a:cxn>
                <a:cxn ang="0">
                  <a:pos x="2" y="0"/>
                </a:cxn>
              </a:cxnLst>
              <a:rect l="0" t="0" r="r" b="b"/>
              <a:pathLst>
                <a:path w="76" h="120">
                  <a:moveTo>
                    <a:pt x="2" y="0"/>
                  </a:moveTo>
                  <a:lnTo>
                    <a:pt x="2" y="0"/>
                  </a:lnTo>
                  <a:lnTo>
                    <a:pt x="6" y="8"/>
                  </a:lnTo>
                  <a:lnTo>
                    <a:pt x="8" y="6"/>
                  </a:lnTo>
                  <a:lnTo>
                    <a:pt x="8" y="8"/>
                  </a:lnTo>
                  <a:lnTo>
                    <a:pt x="14" y="8"/>
                  </a:lnTo>
                  <a:lnTo>
                    <a:pt x="18" y="10"/>
                  </a:lnTo>
                  <a:lnTo>
                    <a:pt x="16" y="12"/>
                  </a:lnTo>
                  <a:lnTo>
                    <a:pt x="20" y="14"/>
                  </a:lnTo>
                  <a:lnTo>
                    <a:pt x="24" y="22"/>
                  </a:lnTo>
                  <a:lnTo>
                    <a:pt x="20" y="20"/>
                  </a:lnTo>
                  <a:lnTo>
                    <a:pt x="20" y="22"/>
                  </a:lnTo>
                  <a:lnTo>
                    <a:pt x="28" y="32"/>
                  </a:lnTo>
                  <a:lnTo>
                    <a:pt x="26" y="40"/>
                  </a:lnTo>
                  <a:lnTo>
                    <a:pt x="32" y="40"/>
                  </a:lnTo>
                  <a:lnTo>
                    <a:pt x="34" y="44"/>
                  </a:lnTo>
                  <a:lnTo>
                    <a:pt x="34" y="44"/>
                  </a:lnTo>
                  <a:lnTo>
                    <a:pt x="36" y="38"/>
                  </a:lnTo>
                  <a:lnTo>
                    <a:pt x="34" y="34"/>
                  </a:lnTo>
                  <a:lnTo>
                    <a:pt x="36" y="34"/>
                  </a:lnTo>
                  <a:lnTo>
                    <a:pt x="40" y="36"/>
                  </a:lnTo>
                  <a:lnTo>
                    <a:pt x="42" y="52"/>
                  </a:lnTo>
                  <a:lnTo>
                    <a:pt x="58" y="58"/>
                  </a:lnTo>
                  <a:lnTo>
                    <a:pt x="60" y="58"/>
                  </a:lnTo>
                  <a:lnTo>
                    <a:pt x="70" y="50"/>
                  </a:lnTo>
                  <a:lnTo>
                    <a:pt x="76" y="52"/>
                  </a:lnTo>
                  <a:lnTo>
                    <a:pt x="74" y="68"/>
                  </a:lnTo>
                  <a:lnTo>
                    <a:pt x="70" y="70"/>
                  </a:lnTo>
                  <a:lnTo>
                    <a:pt x="70" y="78"/>
                  </a:lnTo>
                  <a:lnTo>
                    <a:pt x="68" y="80"/>
                  </a:lnTo>
                  <a:lnTo>
                    <a:pt x="68" y="76"/>
                  </a:lnTo>
                  <a:lnTo>
                    <a:pt x="64" y="76"/>
                  </a:lnTo>
                  <a:lnTo>
                    <a:pt x="58" y="78"/>
                  </a:lnTo>
                  <a:lnTo>
                    <a:pt x="54" y="84"/>
                  </a:lnTo>
                  <a:lnTo>
                    <a:pt x="56" y="86"/>
                  </a:lnTo>
                  <a:lnTo>
                    <a:pt x="56" y="90"/>
                  </a:lnTo>
                  <a:lnTo>
                    <a:pt x="52" y="100"/>
                  </a:lnTo>
                  <a:lnTo>
                    <a:pt x="40" y="116"/>
                  </a:lnTo>
                  <a:lnTo>
                    <a:pt x="36" y="118"/>
                  </a:lnTo>
                  <a:lnTo>
                    <a:pt x="34" y="120"/>
                  </a:lnTo>
                  <a:lnTo>
                    <a:pt x="32" y="116"/>
                  </a:lnTo>
                  <a:lnTo>
                    <a:pt x="26" y="116"/>
                  </a:lnTo>
                  <a:lnTo>
                    <a:pt x="26" y="114"/>
                  </a:lnTo>
                  <a:lnTo>
                    <a:pt x="26" y="112"/>
                  </a:lnTo>
                  <a:lnTo>
                    <a:pt x="32" y="104"/>
                  </a:lnTo>
                  <a:lnTo>
                    <a:pt x="32" y="98"/>
                  </a:lnTo>
                  <a:lnTo>
                    <a:pt x="32" y="94"/>
                  </a:lnTo>
                  <a:lnTo>
                    <a:pt x="28" y="90"/>
                  </a:lnTo>
                  <a:lnTo>
                    <a:pt x="22" y="88"/>
                  </a:lnTo>
                  <a:lnTo>
                    <a:pt x="14" y="82"/>
                  </a:lnTo>
                  <a:lnTo>
                    <a:pt x="14" y="78"/>
                  </a:lnTo>
                  <a:lnTo>
                    <a:pt x="16" y="76"/>
                  </a:lnTo>
                  <a:lnTo>
                    <a:pt x="24" y="72"/>
                  </a:lnTo>
                  <a:lnTo>
                    <a:pt x="26" y="60"/>
                  </a:lnTo>
                  <a:lnTo>
                    <a:pt x="28" y="60"/>
                  </a:lnTo>
                  <a:lnTo>
                    <a:pt x="28" y="46"/>
                  </a:lnTo>
                  <a:lnTo>
                    <a:pt x="24" y="44"/>
                  </a:lnTo>
                  <a:lnTo>
                    <a:pt x="26" y="40"/>
                  </a:lnTo>
                  <a:lnTo>
                    <a:pt x="22" y="40"/>
                  </a:lnTo>
                  <a:lnTo>
                    <a:pt x="20" y="36"/>
                  </a:lnTo>
                  <a:lnTo>
                    <a:pt x="18" y="32"/>
                  </a:lnTo>
                  <a:lnTo>
                    <a:pt x="20" y="36"/>
                  </a:lnTo>
                  <a:lnTo>
                    <a:pt x="22" y="32"/>
                  </a:lnTo>
                  <a:lnTo>
                    <a:pt x="20" y="30"/>
                  </a:lnTo>
                  <a:lnTo>
                    <a:pt x="20" y="28"/>
                  </a:lnTo>
                  <a:lnTo>
                    <a:pt x="18" y="28"/>
                  </a:lnTo>
                  <a:lnTo>
                    <a:pt x="18" y="30"/>
                  </a:lnTo>
                  <a:lnTo>
                    <a:pt x="10" y="20"/>
                  </a:lnTo>
                  <a:lnTo>
                    <a:pt x="8" y="16"/>
                  </a:lnTo>
                  <a:lnTo>
                    <a:pt x="10" y="14"/>
                  </a:lnTo>
                  <a:lnTo>
                    <a:pt x="8" y="16"/>
                  </a:lnTo>
                  <a:lnTo>
                    <a:pt x="6" y="14"/>
                  </a:lnTo>
                  <a:lnTo>
                    <a:pt x="4" y="8"/>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5" name="Freeform 47"/>
            <p:cNvSpPr>
              <a:spLocks/>
            </p:cNvSpPr>
            <p:nvPr/>
          </p:nvSpPr>
          <p:spPr bwMode="auto">
            <a:xfrm>
              <a:off x="6182385" y="4240507"/>
              <a:ext cx="607905" cy="473313"/>
            </a:xfrm>
            <a:custGeom>
              <a:avLst/>
              <a:gdLst/>
              <a:ahLst/>
              <a:cxnLst>
                <a:cxn ang="0">
                  <a:pos x="58" y="354"/>
                </a:cxn>
                <a:cxn ang="0">
                  <a:pos x="84" y="344"/>
                </a:cxn>
                <a:cxn ang="0">
                  <a:pos x="146" y="322"/>
                </a:cxn>
                <a:cxn ang="0">
                  <a:pos x="248" y="300"/>
                </a:cxn>
                <a:cxn ang="0">
                  <a:pos x="282" y="314"/>
                </a:cxn>
                <a:cxn ang="0">
                  <a:pos x="294" y="346"/>
                </a:cxn>
                <a:cxn ang="0">
                  <a:pos x="310" y="342"/>
                </a:cxn>
                <a:cxn ang="0">
                  <a:pos x="330" y="314"/>
                </a:cxn>
                <a:cxn ang="0">
                  <a:pos x="318" y="352"/>
                </a:cxn>
                <a:cxn ang="0">
                  <a:pos x="340" y="350"/>
                </a:cxn>
                <a:cxn ang="0">
                  <a:pos x="354" y="372"/>
                </a:cxn>
                <a:cxn ang="0">
                  <a:pos x="380" y="410"/>
                </a:cxn>
                <a:cxn ang="0">
                  <a:pos x="422" y="408"/>
                </a:cxn>
                <a:cxn ang="0">
                  <a:pos x="424" y="408"/>
                </a:cxn>
                <a:cxn ang="0">
                  <a:pos x="442" y="418"/>
                </a:cxn>
                <a:cxn ang="0">
                  <a:pos x="464" y="404"/>
                </a:cxn>
                <a:cxn ang="0">
                  <a:pos x="494" y="396"/>
                </a:cxn>
                <a:cxn ang="0">
                  <a:pos x="508" y="344"/>
                </a:cxn>
                <a:cxn ang="0">
                  <a:pos x="522" y="318"/>
                </a:cxn>
                <a:cxn ang="0">
                  <a:pos x="536" y="278"/>
                </a:cxn>
                <a:cxn ang="0">
                  <a:pos x="534" y="220"/>
                </a:cxn>
                <a:cxn ang="0">
                  <a:pos x="528" y="200"/>
                </a:cxn>
                <a:cxn ang="0">
                  <a:pos x="502" y="162"/>
                </a:cxn>
                <a:cxn ang="0">
                  <a:pos x="492" y="162"/>
                </a:cxn>
                <a:cxn ang="0">
                  <a:pos x="476" y="138"/>
                </a:cxn>
                <a:cxn ang="0">
                  <a:pos x="468" y="126"/>
                </a:cxn>
                <a:cxn ang="0">
                  <a:pos x="446" y="114"/>
                </a:cxn>
                <a:cxn ang="0">
                  <a:pos x="438" y="84"/>
                </a:cxn>
                <a:cxn ang="0">
                  <a:pos x="420" y="48"/>
                </a:cxn>
                <a:cxn ang="0">
                  <a:pos x="400" y="16"/>
                </a:cxn>
                <a:cxn ang="0">
                  <a:pos x="390" y="4"/>
                </a:cxn>
                <a:cxn ang="0">
                  <a:pos x="380" y="26"/>
                </a:cxn>
                <a:cxn ang="0">
                  <a:pos x="376" y="80"/>
                </a:cxn>
                <a:cxn ang="0">
                  <a:pos x="322" y="72"/>
                </a:cxn>
                <a:cxn ang="0">
                  <a:pos x="300" y="58"/>
                </a:cxn>
                <a:cxn ang="0">
                  <a:pos x="308" y="32"/>
                </a:cxn>
                <a:cxn ang="0">
                  <a:pos x="318" y="22"/>
                </a:cxn>
                <a:cxn ang="0">
                  <a:pos x="306" y="24"/>
                </a:cxn>
                <a:cxn ang="0">
                  <a:pos x="294" y="22"/>
                </a:cxn>
                <a:cxn ang="0">
                  <a:pos x="266" y="14"/>
                </a:cxn>
                <a:cxn ang="0">
                  <a:pos x="250" y="8"/>
                </a:cxn>
                <a:cxn ang="0">
                  <a:pos x="260" y="18"/>
                </a:cxn>
                <a:cxn ang="0">
                  <a:pos x="238" y="28"/>
                </a:cxn>
                <a:cxn ang="0">
                  <a:pos x="228" y="36"/>
                </a:cxn>
                <a:cxn ang="0">
                  <a:pos x="222" y="56"/>
                </a:cxn>
                <a:cxn ang="0">
                  <a:pos x="200" y="58"/>
                </a:cxn>
                <a:cxn ang="0">
                  <a:pos x="182" y="42"/>
                </a:cxn>
                <a:cxn ang="0">
                  <a:pos x="170" y="46"/>
                </a:cxn>
                <a:cxn ang="0">
                  <a:pos x="162" y="60"/>
                </a:cxn>
                <a:cxn ang="0">
                  <a:pos x="152" y="70"/>
                </a:cxn>
                <a:cxn ang="0">
                  <a:pos x="144" y="74"/>
                </a:cxn>
                <a:cxn ang="0">
                  <a:pos x="138" y="88"/>
                </a:cxn>
                <a:cxn ang="0">
                  <a:pos x="122" y="100"/>
                </a:cxn>
                <a:cxn ang="0">
                  <a:pos x="78" y="126"/>
                </a:cxn>
                <a:cxn ang="0">
                  <a:pos x="30" y="150"/>
                </a:cxn>
                <a:cxn ang="0">
                  <a:pos x="12" y="152"/>
                </a:cxn>
                <a:cxn ang="0">
                  <a:pos x="2" y="184"/>
                </a:cxn>
                <a:cxn ang="0">
                  <a:pos x="12" y="220"/>
                </a:cxn>
                <a:cxn ang="0">
                  <a:pos x="8" y="222"/>
                </a:cxn>
                <a:cxn ang="0">
                  <a:pos x="0" y="218"/>
                </a:cxn>
                <a:cxn ang="0">
                  <a:pos x="26" y="280"/>
                </a:cxn>
                <a:cxn ang="0">
                  <a:pos x="26" y="330"/>
                </a:cxn>
              </a:cxnLst>
              <a:rect l="0" t="0" r="r" b="b"/>
              <a:pathLst>
                <a:path w="542" h="422">
                  <a:moveTo>
                    <a:pt x="26" y="330"/>
                  </a:moveTo>
                  <a:lnTo>
                    <a:pt x="26" y="340"/>
                  </a:lnTo>
                  <a:lnTo>
                    <a:pt x="32" y="342"/>
                  </a:lnTo>
                  <a:lnTo>
                    <a:pt x="40" y="350"/>
                  </a:lnTo>
                  <a:lnTo>
                    <a:pt x="46" y="354"/>
                  </a:lnTo>
                  <a:lnTo>
                    <a:pt x="58" y="354"/>
                  </a:lnTo>
                  <a:lnTo>
                    <a:pt x="60" y="356"/>
                  </a:lnTo>
                  <a:lnTo>
                    <a:pt x="64" y="356"/>
                  </a:lnTo>
                  <a:lnTo>
                    <a:pt x="64" y="352"/>
                  </a:lnTo>
                  <a:lnTo>
                    <a:pt x="68" y="354"/>
                  </a:lnTo>
                  <a:lnTo>
                    <a:pt x="78" y="344"/>
                  </a:lnTo>
                  <a:lnTo>
                    <a:pt x="84" y="344"/>
                  </a:lnTo>
                  <a:lnTo>
                    <a:pt x="86" y="340"/>
                  </a:lnTo>
                  <a:lnTo>
                    <a:pt x="92" y="336"/>
                  </a:lnTo>
                  <a:lnTo>
                    <a:pt x="118" y="334"/>
                  </a:lnTo>
                  <a:lnTo>
                    <a:pt x="122" y="336"/>
                  </a:lnTo>
                  <a:lnTo>
                    <a:pt x="142" y="334"/>
                  </a:lnTo>
                  <a:lnTo>
                    <a:pt x="146" y="322"/>
                  </a:lnTo>
                  <a:lnTo>
                    <a:pt x="174" y="310"/>
                  </a:lnTo>
                  <a:lnTo>
                    <a:pt x="186" y="310"/>
                  </a:lnTo>
                  <a:lnTo>
                    <a:pt x="200" y="308"/>
                  </a:lnTo>
                  <a:lnTo>
                    <a:pt x="214" y="300"/>
                  </a:lnTo>
                  <a:lnTo>
                    <a:pt x="238" y="298"/>
                  </a:lnTo>
                  <a:lnTo>
                    <a:pt x="248" y="300"/>
                  </a:lnTo>
                  <a:lnTo>
                    <a:pt x="256" y="306"/>
                  </a:lnTo>
                  <a:lnTo>
                    <a:pt x="262" y="306"/>
                  </a:lnTo>
                  <a:lnTo>
                    <a:pt x="272" y="310"/>
                  </a:lnTo>
                  <a:lnTo>
                    <a:pt x="270" y="308"/>
                  </a:lnTo>
                  <a:lnTo>
                    <a:pt x="278" y="314"/>
                  </a:lnTo>
                  <a:lnTo>
                    <a:pt x="282" y="314"/>
                  </a:lnTo>
                  <a:lnTo>
                    <a:pt x="280" y="320"/>
                  </a:lnTo>
                  <a:lnTo>
                    <a:pt x="284" y="324"/>
                  </a:lnTo>
                  <a:lnTo>
                    <a:pt x="288" y="324"/>
                  </a:lnTo>
                  <a:lnTo>
                    <a:pt x="298" y="342"/>
                  </a:lnTo>
                  <a:lnTo>
                    <a:pt x="298" y="348"/>
                  </a:lnTo>
                  <a:lnTo>
                    <a:pt x="294" y="346"/>
                  </a:lnTo>
                  <a:lnTo>
                    <a:pt x="294" y="348"/>
                  </a:lnTo>
                  <a:lnTo>
                    <a:pt x="306" y="354"/>
                  </a:lnTo>
                  <a:lnTo>
                    <a:pt x="306" y="350"/>
                  </a:lnTo>
                  <a:lnTo>
                    <a:pt x="304" y="350"/>
                  </a:lnTo>
                  <a:lnTo>
                    <a:pt x="306" y="348"/>
                  </a:lnTo>
                  <a:lnTo>
                    <a:pt x="310" y="342"/>
                  </a:lnTo>
                  <a:lnTo>
                    <a:pt x="312" y="338"/>
                  </a:lnTo>
                  <a:lnTo>
                    <a:pt x="318" y="334"/>
                  </a:lnTo>
                  <a:lnTo>
                    <a:pt x="322" y="334"/>
                  </a:lnTo>
                  <a:lnTo>
                    <a:pt x="326" y="324"/>
                  </a:lnTo>
                  <a:lnTo>
                    <a:pt x="330" y="320"/>
                  </a:lnTo>
                  <a:lnTo>
                    <a:pt x="330" y="314"/>
                  </a:lnTo>
                  <a:lnTo>
                    <a:pt x="332" y="324"/>
                  </a:lnTo>
                  <a:lnTo>
                    <a:pt x="332" y="324"/>
                  </a:lnTo>
                  <a:lnTo>
                    <a:pt x="332" y="330"/>
                  </a:lnTo>
                  <a:lnTo>
                    <a:pt x="326" y="340"/>
                  </a:lnTo>
                  <a:lnTo>
                    <a:pt x="324" y="352"/>
                  </a:lnTo>
                  <a:lnTo>
                    <a:pt x="318" y="352"/>
                  </a:lnTo>
                  <a:lnTo>
                    <a:pt x="318" y="358"/>
                  </a:lnTo>
                  <a:lnTo>
                    <a:pt x="320" y="358"/>
                  </a:lnTo>
                  <a:lnTo>
                    <a:pt x="330" y="356"/>
                  </a:lnTo>
                  <a:lnTo>
                    <a:pt x="332" y="346"/>
                  </a:lnTo>
                  <a:lnTo>
                    <a:pt x="334" y="342"/>
                  </a:lnTo>
                  <a:lnTo>
                    <a:pt x="340" y="350"/>
                  </a:lnTo>
                  <a:lnTo>
                    <a:pt x="338" y="358"/>
                  </a:lnTo>
                  <a:lnTo>
                    <a:pt x="336" y="364"/>
                  </a:lnTo>
                  <a:lnTo>
                    <a:pt x="340" y="364"/>
                  </a:lnTo>
                  <a:lnTo>
                    <a:pt x="350" y="360"/>
                  </a:lnTo>
                  <a:lnTo>
                    <a:pt x="350" y="366"/>
                  </a:lnTo>
                  <a:lnTo>
                    <a:pt x="354" y="372"/>
                  </a:lnTo>
                  <a:lnTo>
                    <a:pt x="358" y="380"/>
                  </a:lnTo>
                  <a:lnTo>
                    <a:pt x="356" y="386"/>
                  </a:lnTo>
                  <a:lnTo>
                    <a:pt x="360" y="394"/>
                  </a:lnTo>
                  <a:lnTo>
                    <a:pt x="366" y="402"/>
                  </a:lnTo>
                  <a:lnTo>
                    <a:pt x="374" y="404"/>
                  </a:lnTo>
                  <a:lnTo>
                    <a:pt x="380" y="410"/>
                  </a:lnTo>
                  <a:lnTo>
                    <a:pt x="384" y="408"/>
                  </a:lnTo>
                  <a:lnTo>
                    <a:pt x="392" y="410"/>
                  </a:lnTo>
                  <a:lnTo>
                    <a:pt x="406" y="418"/>
                  </a:lnTo>
                  <a:lnTo>
                    <a:pt x="412" y="414"/>
                  </a:lnTo>
                  <a:lnTo>
                    <a:pt x="418" y="410"/>
                  </a:lnTo>
                  <a:lnTo>
                    <a:pt x="422" y="408"/>
                  </a:lnTo>
                  <a:lnTo>
                    <a:pt x="418" y="404"/>
                  </a:lnTo>
                  <a:lnTo>
                    <a:pt x="426" y="402"/>
                  </a:lnTo>
                  <a:lnTo>
                    <a:pt x="428" y="402"/>
                  </a:lnTo>
                  <a:lnTo>
                    <a:pt x="428" y="406"/>
                  </a:lnTo>
                  <a:lnTo>
                    <a:pt x="428" y="408"/>
                  </a:lnTo>
                  <a:lnTo>
                    <a:pt x="424" y="408"/>
                  </a:lnTo>
                  <a:lnTo>
                    <a:pt x="424" y="410"/>
                  </a:lnTo>
                  <a:lnTo>
                    <a:pt x="428" y="410"/>
                  </a:lnTo>
                  <a:lnTo>
                    <a:pt x="432" y="408"/>
                  </a:lnTo>
                  <a:lnTo>
                    <a:pt x="434" y="410"/>
                  </a:lnTo>
                  <a:lnTo>
                    <a:pt x="434" y="414"/>
                  </a:lnTo>
                  <a:lnTo>
                    <a:pt x="442" y="418"/>
                  </a:lnTo>
                  <a:lnTo>
                    <a:pt x="446" y="422"/>
                  </a:lnTo>
                  <a:lnTo>
                    <a:pt x="448" y="416"/>
                  </a:lnTo>
                  <a:lnTo>
                    <a:pt x="444" y="420"/>
                  </a:lnTo>
                  <a:lnTo>
                    <a:pt x="444" y="416"/>
                  </a:lnTo>
                  <a:lnTo>
                    <a:pt x="452" y="416"/>
                  </a:lnTo>
                  <a:lnTo>
                    <a:pt x="464" y="404"/>
                  </a:lnTo>
                  <a:lnTo>
                    <a:pt x="470" y="402"/>
                  </a:lnTo>
                  <a:lnTo>
                    <a:pt x="486" y="400"/>
                  </a:lnTo>
                  <a:lnTo>
                    <a:pt x="490" y="400"/>
                  </a:lnTo>
                  <a:lnTo>
                    <a:pt x="490" y="396"/>
                  </a:lnTo>
                  <a:lnTo>
                    <a:pt x="494" y="396"/>
                  </a:lnTo>
                  <a:lnTo>
                    <a:pt x="494" y="396"/>
                  </a:lnTo>
                  <a:lnTo>
                    <a:pt x="494" y="386"/>
                  </a:lnTo>
                  <a:lnTo>
                    <a:pt x="496" y="376"/>
                  </a:lnTo>
                  <a:lnTo>
                    <a:pt x="496" y="368"/>
                  </a:lnTo>
                  <a:lnTo>
                    <a:pt x="502" y="356"/>
                  </a:lnTo>
                  <a:lnTo>
                    <a:pt x="504" y="358"/>
                  </a:lnTo>
                  <a:lnTo>
                    <a:pt x="508" y="344"/>
                  </a:lnTo>
                  <a:lnTo>
                    <a:pt x="512" y="336"/>
                  </a:lnTo>
                  <a:lnTo>
                    <a:pt x="510" y="332"/>
                  </a:lnTo>
                  <a:lnTo>
                    <a:pt x="514" y="328"/>
                  </a:lnTo>
                  <a:lnTo>
                    <a:pt x="518" y="320"/>
                  </a:lnTo>
                  <a:lnTo>
                    <a:pt x="522" y="318"/>
                  </a:lnTo>
                  <a:lnTo>
                    <a:pt x="522" y="318"/>
                  </a:lnTo>
                  <a:lnTo>
                    <a:pt x="528" y="314"/>
                  </a:lnTo>
                  <a:lnTo>
                    <a:pt x="526" y="310"/>
                  </a:lnTo>
                  <a:lnTo>
                    <a:pt x="530" y="306"/>
                  </a:lnTo>
                  <a:lnTo>
                    <a:pt x="534" y="296"/>
                  </a:lnTo>
                  <a:lnTo>
                    <a:pt x="534" y="284"/>
                  </a:lnTo>
                  <a:lnTo>
                    <a:pt x="536" y="278"/>
                  </a:lnTo>
                  <a:lnTo>
                    <a:pt x="542" y="256"/>
                  </a:lnTo>
                  <a:lnTo>
                    <a:pt x="542" y="250"/>
                  </a:lnTo>
                  <a:lnTo>
                    <a:pt x="536" y="232"/>
                  </a:lnTo>
                  <a:lnTo>
                    <a:pt x="536" y="230"/>
                  </a:lnTo>
                  <a:lnTo>
                    <a:pt x="536" y="230"/>
                  </a:lnTo>
                  <a:lnTo>
                    <a:pt x="534" y="220"/>
                  </a:lnTo>
                  <a:lnTo>
                    <a:pt x="534" y="212"/>
                  </a:lnTo>
                  <a:lnTo>
                    <a:pt x="534" y="214"/>
                  </a:lnTo>
                  <a:lnTo>
                    <a:pt x="534" y="212"/>
                  </a:lnTo>
                  <a:lnTo>
                    <a:pt x="530" y="204"/>
                  </a:lnTo>
                  <a:lnTo>
                    <a:pt x="528" y="202"/>
                  </a:lnTo>
                  <a:lnTo>
                    <a:pt x="528" y="200"/>
                  </a:lnTo>
                  <a:lnTo>
                    <a:pt x="526" y="196"/>
                  </a:lnTo>
                  <a:lnTo>
                    <a:pt x="520" y="192"/>
                  </a:lnTo>
                  <a:lnTo>
                    <a:pt x="518" y="186"/>
                  </a:lnTo>
                  <a:lnTo>
                    <a:pt x="512" y="186"/>
                  </a:lnTo>
                  <a:lnTo>
                    <a:pt x="506" y="178"/>
                  </a:lnTo>
                  <a:lnTo>
                    <a:pt x="502" y="162"/>
                  </a:lnTo>
                  <a:lnTo>
                    <a:pt x="502" y="160"/>
                  </a:lnTo>
                  <a:lnTo>
                    <a:pt x="500" y="164"/>
                  </a:lnTo>
                  <a:lnTo>
                    <a:pt x="494" y="160"/>
                  </a:lnTo>
                  <a:lnTo>
                    <a:pt x="494" y="158"/>
                  </a:lnTo>
                  <a:lnTo>
                    <a:pt x="492" y="160"/>
                  </a:lnTo>
                  <a:lnTo>
                    <a:pt x="492" y="162"/>
                  </a:lnTo>
                  <a:lnTo>
                    <a:pt x="490" y="164"/>
                  </a:lnTo>
                  <a:lnTo>
                    <a:pt x="486" y="156"/>
                  </a:lnTo>
                  <a:lnTo>
                    <a:pt x="486" y="148"/>
                  </a:lnTo>
                  <a:lnTo>
                    <a:pt x="484" y="148"/>
                  </a:lnTo>
                  <a:lnTo>
                    <a:pt x="480" y="140"/>
                  </a:lnTo>
                  <a:lnTo>
                    <a:pt x="476" y="138"/>
                  </a:lnTo>
                  <a:lnTo>
                    <a:pt x="478" y="134"/>
                  </a:lnTo>
                  <a:lnTo>
                    <a:pt x="478" y="136"/>
                  </a:lnTo>
                  <a:lnTo>
                    <a:pt x="478" y="132"/>
                  </a:lnTo>
                  <a:lnTo>
                    <a:pt x="474" y="128"/>
                  </a:lnTo>
                  <a:lnTo>
                    <a:pt x="472" y="130"/>
                  </a:lnTo>
                  <a:lnTo>
                    <a:pt x="468" y="126"/>
                  </a:lnTo>
                  <a:lnTo>
                    <a:pt x="464" y="124"/>
                  </a:lnTo>
                  <a:lnTo>
                    <a:pt x="462" y="124"/>
                  </a:lnTo>
                  <a:lnTo>
                    <a:pt x="460" y="118"/>
                  </a:lnTo>
                  <a:lnTo>
                    <a:pt x="456" y="118"/>
                  </a:lnTo>
                  <a:lnTo>
                    <a:pt x="452" y="118"/>
                  </a:lnTo>
                  <a:lnTo>
                    <a:pt x="446" y="114"/>
                  </a:lnTo>
                  <a:lnTo>
                    <a:pt x="444" y="108"/>
                  </a:lnTo>
                  <a:lnTo>
                    <a:pt x="444" y="108"/>
                  </a:lnTo>
                  <a:lnTo>
                    <a:pt x="444" y="108"/>
                  </a:lnTo>
                  <a:lnTo>
                    <a:pt x="442" y="106"/>
                  </a:lnTo>
                  <a:lnTo>
                    <a:pt x="442" y="96"/>
                  </a:lnTo>
                  <a:lnTo>
                    <a:pt x="438" y="84"/>
                  </a:lnTo>
                  <a:lnTo>
                    <a:pt x="436" y="84"/>
                  </a:lnTo>
                  <a:lnTo>
                    <a:pt x="434" y="80"/>
                  </a:lnTo>
                  <a:lnTo>
                    <a:pt x="430" y="66"/>
                  </a:lnTo>
                  <a:lnTo>
                    <a:pt x="430" y="58"/>
                  </a:lnTo>
                  <a:lnTo>
                    <a:pt x="422" y="52"/>
                  </a:lnTo>
                  <a:lnTo>
                    <a:pt x="420" y="48"/>
                  </a:lnTo>
                  <a:lnTo>
                    <a:pt x="418" y="48"/>
                  </a:lnTo>
                  <a:lnTo>
                    <a:pt x="414" y="50"/>
                  </a:lnTo>
                  <a:lnTo>
                    <a:pt x="410" y="48"/>
                  </a:lnTo>
                  <a:lnTo>
                    <a:pt x="404" y="26"/>
                  </a:lnTo>
                  <a:lnTo>
                    <a:pt x="400" y="20"/>
                  </a:lnTo>
                  <a:lnTo>
                    <a:pt x="400" y="16"/>
                  </a:lnTo>
                  <a:lnTo>
                    <a:pt x="398" y="16"/>
                  </a:lnTo>
                  <a:lnTo>
                    <a:pt x="396" y="14"/>
                  </a:lnTo>
                  <a:lnTo>
                    <a:pt x="396" y="4"/>
                  </a:lnTo>
                  <a:lnTo>
                    <a:pt x="396" y="0"/>
                  </a:lnTo>
                  <a:lnTo>
                    <a:pt x="394" y="0"/>
                  </a:lnTo>
                  <a:lnTo>
                    <a:pt x="390" y="4"/>
                  </a:lnTo>
                  <a:lnTo>
                    <a:pt x="390" y="6"/>
                  </a:lnTo>
                  <a:lnTo>
                    <a:pt x="386" y="10"/>
                  </a:lnTo>
                  <a:lnTo>
                    <a:pt x="384" y="18"/>
                  </a:lnTo>
                  <a:lnTo>
                    <a:pt x="382" y="18"/>
                  </a:lnTo>
                  <a:lnTo>
                    <a:pt x="380" y="22"/>
                  </a:lnTo>
                  <a:lnTo>
                    <a:pt x="380" y="26"/>
                  </a:lnTo>
                  <a:lnTo>
                    <a:pt x="382" y="26"/>
                  </a:lnTo>
                  <a:lnTo>
                    <a:pt x="382" y="34"/>
                  </a:lnTo>
                  <a:lnTo>
                    <a:pt x="380" y="40"/>
                  </a:lnTo>
                  <a:lnTo>
                    <a:pt x="380" y="52"/>
                  </a:lnTo>
                  <a:lnTo>
                    <a:pt x="382" y="60"/>
                  </a:lnTo>
                  <a:lnTo>
                    <a:pt x="376" y="80"/>
                  </a:lnTo>
                  <a:lnTo>
                    <a:pt x="370" y="94"/>
                  </a:lnTo>
                  <a:lnTo>
                    <a:pt x="360" y="96"/>
                  </a:lnTo>
                  <a:lnTo>
                    <a:pt x="350" y="90"/>
                  </a:lnTo>
                  <a:lnTo>
                    <a:pt x="344" y="84"/>
                  </a:lnTo>
                  <a:lnTo>
                    <a:pt x="334" y="80"/>
                  </a:lnTo>
                  <a:lnTo>
                    <a:pt x="322" y="72"/>
                  </a:lnTo>
                  <a:lnTo>
                    <a:pt x="314" y="70"/>
                  </a:lnTo>
                  <a:lnTo>
                    <a:pt x="312" y="72"/>
                  </a:lnTo>
                  <a:lnTo>
                    <a:pt x="310" y="64"/>
                  </a:lnTo>
                  <a:lnTo>
                    <a:pt x="304" y="60"/>
                  </a:lnTo>
                  <a:lnTo>
                    <a:pt x="302" y="60"/>
                  </a:lnTo>
                  <a:lnTo>
                    <a:pt x="300" y="58"/>
                  </a:lnTo>
                  <a:lnTo>
                    <a:pt x="306" y="40"/>
                  </a:lnTo>
                  <a:lnTo>
                    <a:pt x="304" y="40"/>
                  </a:lnTo>
                  <a:lnTo>
                    <a:pt x="304" y="34"/>
                  </a:lnTo>
                  <a:lnTo>
                    <a:pt x="308" y="38"/>
                  </a:lnTo>
                  <a:lnTo>
                    <a:pt x="308" y="34"/>
                  </a:lnTo>
                  <a:lnTo>
                    <a:pt x="308" y="32"/>
                  </a:lnTo>
                  <a:lnTo>
                    <a:pt x="308" y="34"/>
                  </a:lnTo>
                  <a:lnTo>
                    <a:pt x="312" y="34"/>
                  </a:lnTo>
                  <a:lnTo>
                    <a:pt x="314" y="30"/>
                  </a:lnTo>
                  <a:lnTo>
                    <a:pt x="312" y="28"/>
                  </a:lnTo>
                  <a:lnTo>
                    <a:pt x="314" y="28"/>
                  </a:lnTo>
                  <a:lnTo>
                    <a:pt x="318" y="22"/>
                  </a:lnTo>
                  <a:lnTo>
                    <a:pt x="316" y="20"/>
                  </a:lnTo>
                  <a:lnTo>
                    <a:pt x="312" y="22"/>
                  </a:lnTo>
                  <a:lnTo>
                    <a:pt x="312" y="16"/>
                  </a:lnTo>
                  <a:lnTo>
                    <a:pt x="308" y="18"/>
                  </a:lnTo>
                  <a:lnTo>
                    <a:pt x="308" y="24"/>
                  </a:lnTo>
                  <a:lnTo>
                    <a:pt x="306" y="24"/>
                  </a:lnTo>
                  <a:lnTo>
                    <a:pt x="304" y="20"/>
                  </a:lnTo>
                  <a:lnTo>
                    <a:pt x="304" y="20"/>
                  </a:lnTo>
                  <a:lnTo>
                    <a:pt x="302" y="20"/>
                  </a:lnTo>
                  <a:lnTo>
                    <a:pt x="304" y="16"/>
                  </a:lnTo>
                  <a:lnTo>
                    <a:pt x="298" y="18"/>
                  </a:lnTo>
                  <a:lnTo>
                    <a:pt x="294" y="22"/>
                  </a:lnTo>
                  <a:lnTo>
                    <a:pt x="288" y="18"/>
                  </a:lnTo>
                  <a:lnTo>
                    <a:pt x="280" y="18"/>
                  </a:lnTo>
                  <a:lnTo>
                    <a:pt x="276" y="16"/>
                  </a:lnTo>
                  <a:lnTo>
                    <a:pt x="276" y="14"/>
                  </a:lnTo>
                  <a:lnTo>
                    <a:pt x="272" y="16"/>
                  </a:lnTo>
                  <a:lnTo>
                    <a:pt x="266" y="14"/>
                  </a:lnTo>
                  <a:lnTo>
                    <a:pt x="262" y="10"/>
                  </a:lnTo>
                  <a:lnTo>
                    <a:pt x="260" y="12"/>
                  </a:lnTo>
                  <a:lnTo>
                    <a:pt x="254" y="6"/>
                  </a:lnTo>
                  <a:lnTo>
                    <a:pt x="252" y="10"/>
                  </a:lnTo>
                  <a:lnTo>
                    <a:pt x="252" y="6"/>
                  </a:lnTo>
                  <a:lnTo>
                    <a:pt x="250" y="8"/>
                  </a:lnTo>
                  <a:lnTo>
                    <a:pt x="248" y="8"/>
                  </a:lnTo>
                  <a:lnTo>
                    <a:pt x="250" y="8"/>
                  </a:lnTo>
                  <a:lnTo>
                    <a:pt x="254" y="12"/>
                  </a:lnTo>
                  <a:lnTo>
                    <a:pt x="258" y="12"/>
                  </a:lnTo>
                  <a:lnTo>
                    <a:pt x="260" y="12"/>
                  </a:lnTo>
                  <a:lnTo>
                    <a:pt x="260" y="18"/>
                  </a:lnTo>
                  <a:lnTo>
                    <a:pt x="252" y="22"/>
                  </a:lnTo>
                  <a:lnTo>
                    <a:pt x="242" y="20"/>
                  </a:lnTo>
                  <a:lnTo>
                    <a:pt x="242" y="22"/>
                  </a:lnTo>
                  <a:lnTo>
                    <a:pt x="238" y="20"/>
                  </a:lnTo>
                  <a:lnTo>
                    <a:pt x="236" y="24"/>
                  </a:lnTo>
                  <a:lnTo>
                    <a:pt x="238" y="28"/>
                  </a:lnTo>
                  <a:lnTo>
                    <a:pt x="234" y="24"/>
                  </a:lnTo>
                  <a:lnTo>
                    <a:pt x="232" y="26"/>
                  </a:lnTo>
                  <a:lnTo>
                    <a:pt x="228" y="28"/>
                  </a:lnTo>
                  <a:lnTo>
                    <a:pt x="226" y="34"/>
                  </a:lnTo>
                  <a:lnTo>
                    <a:pt x="228" y="34"/>
                  </a:lnTo>
                  <a:lnTo>
                    <a:pt x="228" y="36"/>
                  </a:lnTo>
                  <a:lnTo>
                    <a:pt x="228" y="38"/>
                  </a:lnTo>
                  <a:lnTo>
                    <a:pt x="224" y="38"/>
                  </a:lnTo>
                  <a:lnTo>
                    <a:pt x="220" y="46"/>
                  </a:lnTo>
                  <a:lnTo>
                    <a:pt x="218" y="46"/>
                  </a:lnTo>
                  <a:lnTo>
                    <a:pt x="216" y="50"/>
                  </a:lnTo>
                  <a:lnTo>
                    <a:pt x="222" y="56"/>
                  </a:lnTo>
                  <a:lnTo>
                    <a:pt x="220" y="58"/>
                  </a:lnTo>
                  <a:lnTo>
                    <a:pt x="220" y="62"/>
                  </a:lnTo>
                  <a:lnTo>
                    <a:pt x="214" y="56"/>
                  </a:lnTo>
                  <a:lnTo>
                    <a:pt x="206" y="56"/>
                  </a:lnTo>
                  <a:lnTo>
                    <a:pt x="204" y="58"/>
                  </a:lnTo>
                  <a:lnTo>
                    <a:pt x="200" y="58"/>
                  </a:lnTo>
                  <a:lnTo>
                    <a:pt x="196" y="66"/>
                  </a:lnTo>
                  <a:lnTo>
                    <a:pt x="198" y="64"/>
                  </a:lnTo>
                  <a:lnTo>
                    <a:pt x="200" y="54"/>
                  </a:lnTo>
                  <a:lnTo>
                    <a:pt x="192" y="46"/>
                  </a:lnTo>
                  <a:lnTo>
                    <a:pt x="184" y="42"/>
                  </a:lnTo>
                  <a:lnTo>
                    <a:pt x="182" y="42"/>
                  </a:lnTo>
                  <a:lnTo>
                    <a:pt x="180" y="44"/>
                  </a:lnTo>
                  <a:lnTo>
                    <a:pt x="176" y="46"/>
                  </a:lnTo>
                  <a:lnTo>
                    <a:pt x="176" y="46"/>
                  </a:lnTo>
                  <a:lnTo>
                    <a:pt x="174" y="48"/>
                  </a:lnTo>
                  <a:lnTo>
                    <a:pt x="172" y="44"/>
                  </a:lnTo>
                  <a:lnTo>
                    <a:pt x="170" y="46"/>
                  </a:lnTo>
                  <a:lnTo>
                    <a:pt x="172" y="48"/>
                  </a:lnTo>
                  <a:lnTo>
                    <a:pt x="170" y="52"/>
                  </a:lnTo>
                  <a:lnTo>
                    <a:pt x="168" y="54"/>
                  </a:lnTo>
                  <a:lnTo>
                    <a:pt x="168" y="52"/>
                  </a:lnTo>
                  <a:lnTo>
                    <a:pt x="160" y="54"/>
                  </a:lnTo>
                  <a:lnTo>
                    <a:pt x="162" y="60"/>
                  </a:lnTo>
                  <a:lnTo>
                    <a:pt x="158" y="58"/>
                  </a:lnTo>
                  <a:lnTo>
                    <a:pt x="156" y="62"/>
                  </a:lnTo>
                  <a:lnTo>
                    <a:pt x="158" y="64"/>
                  </a:lnTo>
                  <a:lnTo>
                    <a:pt x="154" y="64"/>
                  </a:lnTo>
                  <a:lnTo>
                    <a:pt x="152" y="66"/>
                  </a:lnTo>
                  <a:lnTo>
                    <a:pt x="152" y="70"/>
                  </a:lnTo>
                  <a:lnTo>
                    <a:pt x="150" y="74"/>
                  </a:lnTo>
                  <a:lnTo>
                    <a:pt x="150" y="76"/>
                  </a:lnTo>
                  <a:lnTo>
                    <a:pt x="152" y="78"/>
                  </a:lnTo>
                  <a:lnTo>
                    <a:pt x="150" y="80"/>
                  </a:lnTo>
                  <a:lnTo>
                    <a:pt x="146" y="78"/>
                  </a:lnTo>
                  <a:lnTo>
                    <a:pt x="144" y="74"/>
                  </a:lnTo>
                  <a:lnTo>
                    <a:pt x="140" y="74"/>
                  </a:lnTo>
                  <a:lnTo>
                    <a:pt x="138" y="74"/>
                  </a:lnTo>
                  <a:lnTo>
                    <a:pt x="138" y="80"/>
                  </a:lnTo>
                  <a:lnTo>
                    <a:pt x="140" y="84"/>
                  </a:lnTo>
                  <a:lnTo>
                    <a:pt x="142" y="86"/>
                  </a:lnTo>
                  <a:lnTo>
                    <a:pt x="138" y="88"/>
                  </a:lnTo>
                  <a:lnTo>
                    <a:pt x="138" y="94"/>
                  </a:lnTo>
                  <a:lnTo>
                    <a:pt x="130" y="78"/>
                  </a:lnTo>
                  <a:lnTo>
                    <a:pt x="128" y="82"/>
                  </a:lnTo>
                  <a:lnTo>
                    <a:pt x="122" y="86"/>
                  </a:lnTo>
                  <a:lnTo>
                    <a:pt x="120" y="92"/>
                  </a:lnTo>
                  <a:lnTo>
                    <a:pt x="122" y="100"/>
                  </a:lnTo>
                  <a:lnTo>
                    <a:pt x="116" y="106"/>
                  </a:lnTo>
                  <a:lnTo>
                    <a:pt x="114" y="106"/>
                  </a:lnTo>
                  <a:lnTo>
                    <a:pt x="112" y="116"/>
                  </a:lnTo>
                  <a:lnTo>
                    <a:pt x="104" y="122"/>
                  </a:lnTo>
                  <a:lnTo>
                    <a:pt x="84" y="128"/>
                  </a:lnTo>
                  <a:lnTo>
                    <a:pt x="78" y="126"/>
                  </a:lnTo>
                  <a:lnTo>
                    <a:pt x="74" y="132"/>
                  </a:lnTo>
                  <a:lnTo>
                    <a:pt x="66" y="132"/>
                  </a:lnTo>
                  <a:lnTo>
                    <a:pt x="58" y="136"/>
                  </a:lnTo>
                  <a:lnTo>
                    <a:pt x="46" y="136"/>
                  </a:lnTo>
                  <a:lnTo>
                    <a:pt x="36" y="142"/>
                  </a:lnTo>
                  <a:lnTo>
                    <a:pt x="30" y="150"/>
                  </a:lnTo>
                  <a:lnTo>
                    <a:pt x="24" y="150"/>
                  </a:lnTo>
                  <a:lnTo>
                    <a:pt x="18" y="154"/>
                  </a:lnTo>
                  <a:lnTo>
                    <a:pt x="12" y="164"/>
                  </a:lnTo>
                  <a:lnTo>
                    <a:pt x="12" y="164"/>
                  </a:lnTo>
                  <a:lnTo>
                    <a:pt x="10" y="160"/>
                  </a:lnTo>
                  <a:lnTo>
                    <a:pt x="12" y="152"/>
                  </a:lnTo>
                  <a:lnTo>
                    <a:pt x="10" y="154"/>
                  </a:lnTo>
                  <a:lnTo>
                    <a:pt x="6" y="160"/>
                  </a:lnTo>
                  <a:lnTo>
                    <a:pt x="6" y="166"/>
                  </a:lnTo>
                  <a:lnTo>
                    <a:pt x="8" y="170"/>
                  </a:lnTo>
                  <a:lnTo>
                    <a:pt x="8" y="176"/>
                  </a:lnTo>
                  <a:lnTo>
                    <a:pt x="2" y="184"/>
                  </a:lnTo>
                  <a:lnTo>
                    <a:pt x="2" y="192"/>
                  </a:lnTo>
                  <a:lnTo>
                    <a:pt x="10" y="206"/>
                  </a:lnTo>
                  <a:lnTo>
                    <a:pt x="10" y="208"/>
                  </a:lnTo>
                  <a:lnTo>
                    <a:pt x="12" y="212"/>
                  </a:lnTo>
                  <a:lnTo>
                    <a:pt x="14" y="216"/>
                  </a:lnTo>
                  <a:lnTo>
                    <a:pt x="12" y="220"/>
                  </a:lnTo>
                  <a:lnTo>
                    <a:pt x="10" y="220"/>
                  </a:lnTo>
                  <a:lnTo>
                    <a:pt x="8" y="216"/>
                  </a:lnTo>
                  <a:lnTo>
                    <a:pt x="8" y="216"/>
                  </a:lnTo>
                  <a:lnTo>
                    <a:pt x="4" y="208"/>
                  </a:lnTo>
                  <a:lnTo>
                    <a:pt x="2" y="208"/>
                  </a:lnTo>
                  <a:lnTo>
                    <a:pt x="8" y="222"/>
                  </a:lnTo>
                  <a:lnTo>
                    <a:pt x="6" y="224"/>
                  </a:lnTo>
                  <a:lnTo>
                    <a:pt x="6" y="222"/>
                  </a:lnTo>
                  <a:lnTo>
                    <a:pt x="4" y="222"/>
                  </a:lnTo>
                  <a:lnTo>
                    <a:pt x="2" y="218"/>
                  </a:lnTo>
                  <a:lnTo>
                    <a:pt x="0" y="216"/>
                  </a:lnTo>
                  <a:lnTo>
                    <a:pt x="0" y="218"/>
                  </a:lnTo>
                  <a:lnTo>
                    <a:pt x="4" y="226"/>
                  </a:lnTo>
                  <a:lnTo>
                    <a:pt x="10" y="230"/>
                  </a:lnTo>
                  <a:lnTo>
                    <a:pt x="12" y="238"/>
                  </a:lnTo>
                  <a:lnTo>
                    <a:pt x="14" y="244"/>
                  </a:lnTo>
                  <a:lnTo>
                    <a:pt x="24" y="264"/>
                  </a:lnTo>
                  <a:lnTo>
                    <a:pt x="26" y="280"/>
                  </a:lnTo>
                  <a:lnTo>
                    <a:pt x="34" y="300"/>
                  </a:lnTo>
                  <a:lnTo>
                    <a:pt x="34" y="314"/>
                  </a:lnTo>
                  <a:lnTo>
                    <a:pt x="34" y="318"/>
                  </a:lnTo>
                  <a:lnTo>
                    <a:pt x="34" y="324"/>
                  </a:lnTo>
                  <a:lnTo>
                    <a:pt x="30" y="330"/>
                  </a:lnTo>
                  <a:lnTo>
                    <a:pt x="26" y="330"/>
                  </a:lnTo>
                  <a:lnTo>
                    <a:pt x="26" y="3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6" name="Rectangle 48"/>
            <p:cNvSpPr>
              <a:spLocks noChangeArrowheads="1"/>
            </p:cNvSpPr>
            <p:nvPr/>
          </p:nvSpPr>
          <p:spPr bwMode="auto">
            <a:xfrm>
              <a:off x="6794777" y="3704384"/>
              <a:ext cx="1122" cy="1122"/>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7" name="Freeform 49"/>
            <p:cNvSpPr>
              <a:spLocks/>
            </p:cNvSpPr>
            <p:nvPr/>
          </p:nvSpPr>
          <p:spPr bwMode="auto">
            <a:xfrm>
              <a:off x="6884504" y="4256209"/>
              <a:ext cx="6730" cy="2243"/>
            </a:xfrm>
            <a:custGeom>
              <a:avLst/>
              <a:gdLst/>
              <a:ahLst/>
              <a:cxnLst>
                <a:cxn ang="0">
                  <a:pos x="2" y="0"/>
                </a:cxn>
                <a:cxn ang="0">
                  <a:pos x="0" y="0"/>
                </a:cxn>
                <a:cxn ang="0">
                  <a:pos x="2" y="0"/>
                </a:cxn>
                <a:cxn ang="0">
                  <a:pos x="6" y="2"/>
                </a:cxn>
                <a:cxn ang="0">
                  <a:pos x="2" y="0"/>
                </a:cxn>
                <a:cxn ang="0">
                  <a:pos x="2" y="0"/>
                </a:cxn>
              </a:cxnLst>
              <a:rect l="0" t="0" r="r" b="b"/>
              <a:pathLst>
                <a:path w="6" h="2">
                  <a:moveTo>
                    <a:pt x="2" y="0"/>
                  </a:moveTo>
                  <a:lnTo>
                    <a:pt x="0" y="0"/>
                  </a:lnTo>
                  <a:lnTo>
                    <a:pt x="2" y="0"/>
                  </a:lnTo>
                  <a:lnTo>
                    <a:pt x="6"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8" name="Freeform 50"/>
            <p:cNvSpPr>
              <a:spLocks/>
            </p:cNvSpPr>
            <p:nvPr/>
          </p:nvSpPr>
          <p:spPr bwMode="auto">
            <a:xfrm>
              <a:off x="6065739" y="4166481"/>
              <a:ext cx="139078" cy="44864"/>
            </a:xfrm>
            <a:custGeom>
              <a:avLst/>
              <a:gdLst/>
              <a:ahLst/>
              <a:cxnLst>
                <a:cxn ang="0">
                  <a:pos x="90" y="32"/>
                </a:cxn>
                <a:cxn ang="0">
                  <a:pos x="86" y="34"/>
                </a:cxn>
                <a:cxn ang="0">
                  <a:pos x="80" y="30"/>
                </a:cxn>
                <a:cxn ang="0">
                  <a:pos x="74" y="32"/>
                </a:cxn>
                <a:cxn ang="0">
                  <a:pos x="58" y="24"/>
                </a:cxn>
                <a:cxn ang="0">
                  <a:pos x="46" y="24"/>
                </a:cxn>
                <a:cxn ang="0">
                  <a:pos x="42" y="26"/>
                </a:cxn>
                <a:cxn ang="0">
                  <a:pos x="32" y="22"/>
                </a:cxn>
                <a:cxn ang="0">
                  <a:pos x="22" y="22"/>
                </a:cxn>
                <a:cxn ang="0">
                  <a:pos x="14" y="18"/>
                </a:cxn>
                <a:cxn ang="0">
                  <a:pos x="16" y="16"/>
                </a:cxn>
                <a:cxn ang="0">
                  <a:pos x="2" y="12"/>
                </a:cxn>
                <a:cxn ang="0">
                  <a:pos x="0" y="8"/>
                </a:cxn>
                <a:cxn ang="0">
                  <a:pos x="2" y="10"/>
                </a:cxn>
                <a:cxn ang="0">
                  <a:pos x="4" y="10"/>
                </a:cxn>
                <a:cxn ang="0">
                  <a:pos x="10" y="2"/>
                </a:cxn>
                <a:cxn ang="0">
                  <a:pos x="12" y="0"/>
                </a:cxn>
                <a:cxn ang="0">
                  <a:pos x="22" y="2"/>
                </a:cxn>
                <a:cxn ang="0">
                  <a:pos x="28" y="0"/>
                </a:cxn>
                <a:cxn ang="0">
                  <a:pos x="30" y="4"/>
                </a:cxn>
                <a:cxn ang="0">
                  <a:pos x="40" y="6"/>
                </a:cxn>
                <a:cxn ang="0">
                  <a:pos x="44" y="12"/>
                </a:cxn>
                <a:cxn ang="0">
                  <a:pos x="48" y="12"/>
                </a:cxn>
                <a:cxn ang="0">
                  <a:pos x="56" y="12"/>
                </a:cxn>
                <a:cxn ang="0">
                  <a:pos x="68" y="14"/>
                </a:cxn>
                <a:cxn ang="0">
                  <a:pos x="70" y="14"/>
                </a:cxn>
                <a:cxn ang="0">
                  <a:pos x="72" y="8"/>
                </a:cxn>
                <a:cxn ang="0">
                  <a:pos x="76" y="8"/>
                </a:cxn>
                <a:cxn ang="0">
                  <a:pos x="78" y="10"/>
                </a:cxn>
                <a:cxn ang="0">
                  <a:pos x="84" y="10"/>
                </a:cxn>
                <a:cxn ang="0">
                  <a:pos x="90" y="14"/>
                </a:cxn>
                <a:cxn ang="0">
                  <a:pos x="96" y="14"/>
                </a:cxn>
                <a:cxn ang="0">
                  <a:pos x="100" y="18"/>
                </a:cxn>
                <a:cxn ang="0">
                  <a:pos x="100" y="22"/>
                </a:cxn>
                <a:cxn ang="0">
                  <a:pos x="104" y="24"/>
                </a:cxn>
                <a:cxn ang="0">
                  <a:pos x="116" y="24"/>
                </a:cxn>
                <a:cxn ang="0">
                  <a:pos x="122" y="26"/>
                </a:cxn>
                <a:cxn ang="0">
                  <a:pos x="120" y="34"/>
                </a:cxn>
                <a:cxn ang="0">
                  <a:pos x="124" y="40"/>
                </a:cxn>
                <a:cxn ang="0">
                  <a:pos x="120" y="38"/>
                </a:cxn>
                <a:cxn ang="0">
                  <a:pos x="106" y="32"/>
                </a:cxn>
                <a:cxn ang="0">
                  <a:pos x="98" y="34"/>
                </a:cxn>
                <a:cxn ang="0">
                  <a:pos x="90" y="32"/>
                </a:cxn>
                <a:cxn ang="0">
                  <a:pos x="90" y="32"/>
                </a:cxn>
              </a:cxnLst>
              <a:rect l="0" t="0" r="r" b="b"/>
              <a:pathLst>
                <a:path w="124" h="40">
                  <a:moveTo>
                    <a:pt x="90" y="32"/>
                  </a:moveTo>
                  <a:lnTo>
                    <a:pt x="86" y="34"/>
                  </a:lnTo>
                  <a:lnTo>
                    <a:pt x="80" y="30"/>
                  </a:lnTo>
                  <a:lnTo>
                    <a:pt x="74" y="32"/>
                  </a:lnTo>
                  <a:lnTo>
                    <a:pt x="58" y="24"/>
                  </a:lnTo>
                  <a:lnTo>
                    <a:pt x="46" y="24"/>
                  </a:lnTo>
                  <a:lnTo>
                    <a:pt x="42" y="26"/>
                  </a:lnTo>
                  <a:lnTo>
                    <a:pt x="32" y="22"/>
                  </a:lnTo>
                  <a:lnTo>
                    <a:pt x="22" y="22"/>
                  </a:lnTo>
                  <a:lnTo>
                    <a:pt x="14" y="18"/>
                  </a:lnTo>
                  <a:lnTo>
                    <a:pt x="16" y="16"/>
                  </a:lnTo>
                  <a:lnTo>
                    <a:pt x="2" y="12"/>
                  </a:lnTo>
                  <a:lnTo>
                    <a:pt x="0" y="8"/>
                  </a:lnTo>
                  <a:lnTo>
                    <a:pt x="2" y="10"/>
                  </a:lnTo>
                  <a:lnTo>
                    <a:pt x="4" y="10"/>
                  </a:lnTo>
                  <a:lnTo>
                    <a:pt x="10" y="2"/>
                  </a:lnTo>
                  <a:lnTo>
                    <a:pt x="12" y="0"/>
                  </a:lnTo>
                  <a:lnTo>
                    <a:pt x="22" y="2"/>
                  </a:lnTo>
                  <a:lnTo>
                    <a:pt x="28" y="0"/>
                  </a:lnTo>
                  <a:lnTo>
                    <a:pt x="30" y="4"/>
                  </a:lnTo>
                  <a:lnTo>
                    <a:pt x="40" y="6"/>
                  </a:lnTo>
                  <a:lnTo>
                    <a:pt x="44" y="12"/>
                  </a:lnTo>
                  <a:lnTo>
                    <a:pt x="48" y="12"/>
                  </a:lnTo>
                  <a:lnTo>
                    <a:pt x="56" y="12"/>
                  </a:lnTo>
                  <a:lnTo>
                    <a:pt x="68" y="14"/>
                  </a:lnTo>
                  <a:lnTo>
                    <a:pt x="70" y="14"/>
                  </a:lnTo>
                  <a:lnTo>
                    <a:pt x="72" y="8"/>
                  </a:lnTo>
                  <a:lnTo>
                    <a:pt x="76" y="8"/>
                  </a:lnTo>
                  <a:lnTo>
                    <a:pt x="78" y="10"/>
                  </a:lnTo>
                  <a:lnTo>
                    <a:pt x="84" y="10"/>
                  </a:lnTo>
                  <a:lnTo>
                    <a:pt x="90" y="14"/>
                  </a:lnTo>
                  <a:lnTo>
                    <a:pt x="96" y="14"/>
                  </a:lnTo>
                  <a:lnTo>
                    <a:pt x="100" y="18"/>
                  </a:lnTo>
                  <a:lnTo>
                    <a:pt x="100" y="22"/>
                  </a:lnTo>
                  <a:lnTo>
                    <a:pt x="104" y="24"/>
                  </a:lnTo>
                  <a:lnTo>
                    <a:pt x="116" y="24"/>
                  </a:lnTo>
                  <a:lnTo>
                    <a:pt x="122" y="26"/>
                  </a:lnTo>
                  <a:lnTo>
                    <a:pt x="120" y="34"/>
                  </a:lnTo>
                  <a:lnTo>
                    <a:pt x="124" y="40"/>
                  </a:lnTo>
                  <a:lnTo>
                    <a:pt x="120" y="38"/>
                  </a:lnTo>
                  <a:lnTo>
                    <a:pt x="106" y="32"/>
                  </a:lnTo>
                  <a:lnTo>
                    <a:pt x="98" y="34"/>
                  </a:lnTo>
                  <a:lnTo>
                    <a:pt x="90" y="32"/>
                  </a:lnTo>
                  <a:lnTo>
                    <a:pt x="90"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9" name="Freeform 51"/>
            <p:cNvSpPr>
              <a:spLocks/>
            </p:cNvSpPr>
            <p:nvPr/>
          </p:nvSpPr>
          <p:spPr bwMode="auto">
            <a:xfrm>
              <a:off x="6227249" y="4128348"/>
              <a:ext cx="4487" cy="11216"/>
            </a:xfrm>
            <a:custGeom>
              <a:avLst/>
              <a:gdLst/>
              <a:ahLst/>
              <a:cxnLst>
                <a:cxn ang="0">
                  <a:pos x="2" y="0"/>
                </a:cxn>
                <a:cxn ang="0">
                  <a:pos x="4" y="8"/>
                </a:cxn>
                <a:cxn ang="0">
                  <a:pos x="2" y="10"/>
                </a:cxn>
                <a:cxn ang="0">
                  <a:pos x="0" y="2"/>
                </a:cxn>
                <a:cxn ang="0">
                  <a:pos x="2" y="0"/>
                </a:cxn>
                <a:cxn ang="0">
                  <a:pos x="2" y="0"/>
                </a:cxn>
              </a:cxnLst>
              <a:rect l="0" t="0" r="r" b="b"/>
              <a:pathLst>
                <a:path w="4" h="10">
                  <a:moveTo>
                    <a:pt x="2" y="0"/>
                  </a:moveTo>
                  <a:lnTo>
                    <a:pt x="4" y="8"/>
                  </a:lnTo>
                  <a:lnTo>
                    <a:pt x="2" y="1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0" name="Freeform 52"/>
            <p:cNvSpPr>
              <a:spLocks/>
            </p:cNvSpPr>
            <p:nvPr/>
          </p:nvSpPr>
          <p:spPr bwMode="auto">
            <a:xfrm>
              <a:off x="6245194" y="3908515"/>
              <a:ext cx="33648" cy="44864"/>
            </a:xfrm>
            <a:custGeom>
              <a:avLst/>
              <a:gdLst/>
              <a:ahLst/>
              <a:cxnLst>
                <a:cxn ang="0">
                  <a:pos x="28" y="0"/>
                </a:cxn>
                <a:cxn ang="0">
                  <a:pos x="30" y="0"/>
                </a:cxn>
                <a:cxn ang="0">
                  <a:pos x="30" y="4"/>
                </a:cxn>
                <a:cxn ang="0">
                  <a:pos x="30" y="12"/>
                </a:cxn>
                <a:cxn ang="0">
                  <a:pos x="20" y="20"/>
                </a:cxn>
                <a:cxn ang="0">
                  <a:pos x="20" y="24"/>
                </a:cxn>
                <a:cxn ang="0">
                  <a:pos x="8" y="34"/>
                </a:cxn>
                <a:cxn ang="0">
                  <a:pos x="0" y="40"/>
                </a:cxn>
                <a:cxn ang="0">
                  <a:pos x="0" y="40"/>
                </a:cxn>
                <a:cxn ang="0">
                  <a:pos x="2" y="34"/>
                </a:cxn>
                <a:cxn ang="0">
                  <a:pos x="8" y="28"/>
                </a:cxn>
                <a:cxn ang="0">
                  <a:pos x="20" y="14"/>
                </a:cxn>
                <a:cxn ang="0">
                  <a:pos x="24" y="12"/>
                </a:cxn>
                <a:cxn ang="0">
                  <a:pos x="26" y="6"/>
                </a:cxn>
                <a:cxn ang="0">
                  <a:pos x="26" y="8"/>
                </a:cxn>
                <a:cxn ang="0">
                  <a:pos x="28" y="8"/>
                </a:cxn>
                <a:cxn ang="0">
                  <a:pos x="26" y="6"/>
                </a:cxn>
                <a:cxn ang="0">
                  <a:pos x="28" y="0"/>
                </a:cxn>
                <a:cxn ang="0">
                  <a:pos x="28" y="0"/>
                </a:cxn>
              </a:cxnLst>
              <a:rect l="0" t="0" r="r" b="b"/>
              <a:pathLst>
                <a:path w="30" h="40">
                  <a:moveTo>
                    <a:pt x="28" y="0"/>
                  </a:moveTo>
                  <a:lnTo>
                    <a:pt x="30" y="0"/>
                  </a:lnTo>
                  <a:lnTo>
                    <a:pt x="30" y="4"/>
                  </a:lnTo>
                  <a:lnTo>
                    <a:pt x="30" y="12"/>
                  </a:lnTo>
                  <a:lnTo>
                    <a:pt x="20" y="20"/>
                  </a:lnTo>
                  <a:lnTo>
                    <a:pt x="20" y="24"/>
                  </a:lnTo>
                  <a:lnTo>
                    <a:pt x="8" y="34"/>
                  </a:lnTo>
                  <a:lnTo>
                    <a:pt x="0" y="40"/>
                  </a:lnTo>
                  <a:lnTo>
                    <a:pt x="0" y="40"/>
                  </a:lnTo>
                  <a:lnTo>
                    <a:pt x="2" y="34"/>
                  </a:lnTo>
                  <a:lnTo>
                    <a:pt x="8" y="28"/>
                  </a:lnTo>
                  <a:lnTo>
                    <a:pt x="20" y="14"/>
                  </a:lnTo>
                  <a:lnTo>
                    <a:pt x="24" y="12"/>
                  </a:lnTo>
                  <a:lnTo>
                    <a:pt x="26" y="6"/>
                  </a:lnTo>
                  <a:lnTo>
                    <a:pt x="26" y="8"/>
                  </a:lnTo>
                  <a:lnTo>
                    <a:pt x="28" y="8"/>
                  </a:lnTo>
                  <a:lnTo>
                    <a:pt x="26" y="6"/>
                  </a:lnTo>
                  <a:lnTo>
                    <a:pt x="28" y="0"/>
                  </a:lnTo>
                  <a:lnTo>
                    <a:pt x="2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1" name="Freeform 53"/>
            <p:cNvSpPr>
              <a:spLocks/>
            </p:cNvSpPr>
            <p:nvPr/>
          </p:nvSpPr>
          <p:spPr bwMode="auto">
            <a:xfrm>
              <a:off x="6283329" y="3899542"/>
              <a:ext cx="2243" cy="4487"/>
            </a:xfrm>
            <a:custGeom>
              <a:avLst/>
              <a:gdLst/>
              <a:ahLst/>
              <a:cxnLst>
                <a:cxn ang="0">
                  <a:pos x="0" y="0"/>
                </a:cxn>
                <a:cxn ang="0">
                  <a:pos x="2" y="2"/>
                </a:cxn>
                <a:cxn ang="0">
                  <a:pos x="2" y="4"/>
                </a:cxn>
                <a:cxn ang="0">
                  <a:pos x="0" y="0"/>
                </a:cxn>
                <a:cxn ang="0">
                  <a:pos x="0" y="0"/>
                </a:cxn>
              </a:cxnLst>
              <a:rect l="0" t="0" r="r" b="b"/>
              <a:pathLst>
                <a:path w="2" h="4">
                  <a:moveTo>
                    <a:pt x="0" y="0"/>
                  </a:moveTo>
                  <a:lnTo>
                    <a:pt x="2" y="2"/>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2" name="Freeform 54"/>
            <p:cNvSpPr>
              <a:spLocks/>
            </p:cNvSpPr>
            <p:nvPr/>
          </p:nvSpPr>
          <p:spPr bwMode="auto">
            <a:xfrm>
              <a:off x="6283329" y="3895055"/>
              <a:ext cx="6730" cy="2243"/>
            </a:xfrm>
            <a:custGeom>
              <a:avLst/>
              <a:gdLst/>
              <a:ahLst/>
              <a:cxnLst>
                <a:cxn ang="0">
                  <a:pos x="0" y="0"/>
                </a:cxn>
                <a:cxn ang="0">
                  <a:pos x="6" y="2"/>
                </a:cxn>
                <a:cxn ang="0">
                  <a:pos x="2" y="2"/>
                </a:cxn>
                <a:cxn ang="0">
                  <a:pos x="0" y="0"/>
                </a:cxn>
                <a:cxn ang="0">
                  <a:pos x="0" y="0"/>
                </a:cxn>
              </a:cxnLst>
              <a:rect l="0" t="0" r="r" b="b"/>
              <a:pathLst>
                <a:path w="6" h="2">
                  <a:moveTo>
                    <a:pt x="0" y="0"/>
                  </a:moveTo>
                  <a:lnTo>
                    <a:pt x="6"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3" name="Freeform 55"/>
            <p:cNvSpPr>
              <a:spLocks/>
            </p:cNvSpPr>
            <p:nvPr/>
          </p:nvSpPr>
          <p:spPr bwMode="auto">
            <a:xfrm>
              <a:off x="6292302" y="3877110"/>
              <a:ext cx="15702" cy="17945"/>
            </a:xfrm>
            <a:custGeom>
              <a:avLst/>
              <a:gdLst/>
              <a:ahLst/>
              <a:cxnLst>
                <a:cxn ang="0">
                  <a:pos x="0" y="0"/>
                </a:cxn>
                <a:cxn ang="0">
                  <a:pos x="8" y="0"/>
                </a:cxn>
                <a:cxn ang="0">
                  <a:pos x="14" y="4"/>
                </a:cxn>
                <a:cxn ang="0">
                  <a:pos x="14" y="12"/>
                </a:cxn>
                <a:cxn ang="0">
                  <a:pos x="14" y="14"/>
                </a:cxn>
                <a:cxn ang="0">
                  <a:pos x="10" y="16"/>
                </a:cxn>
                <a:cxn ang="0">
                  <a:pos x="8" y="14"/>
                </a:cxn>
                <a:cxn ang="0">
                  <a:pos x="4" y="2"/>
                </a:cxn>
                <a:cxn ang="0">
                  <a:pos x="0" y="0"/>
                </a:cxn>
                <a:cxn ang="0">
                  <a:pos x="0" y="0"/>
                </a:cxn>
              </a:cxnLst>
              <a:rect l="0" t="0" r="r" b="b"/>
              <a:pathLst>
                <a:path w="14" h="16">
                  <a:moveTo>
                    <a:pt x="0" y="0"/>
                  </a:moveTo>
                  <a:lnTo>
                    <a:pt x="8" y="0"/>
                  </a:lnTo>
                  <a:lnTo>
                    <a:pt x="14" y="4"/>
                  </a:lnTo>
                  <a:lnTo>
                    <a:pt x="14" y="12"/>
                  </a:lnTo>
                  <a:lnTo>
                    <a:pt x="14" y="14"/>
                  </a:lnTo>
                  <a:lnTo>
                    <a:pt x="10" y="16"/>
                  </a:lnTo>
                  <a:lnTo>
                    <a:pt x="8" y="14"/>
                  </a:lnTo>
                  <a:lnTo>
                    <a:pt x="4"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4" name="Freeform 56"/>
            <p:cNvSpPr>
              <a:spLocks/>
            </p:cNvSpPr>
            <p:nvPr/>
          </p:nvSpPr>
          <p:spPr bwMode="auto">
            <a:xfrm>
              <a:off x="6283329" y="3796355"/>
              <a:ext cx="62809" cy="94214"/>
            </a:xfrm>
            <a:custGeom>
              <a:avLst/>
              <a:gdLst/>
              <a:ahLst/>
              <a:cxnLst>
                <a:cxn ang="0">
                  <a:pos x="34" y="4"/>
                </a:cxn>
                <a:cxn ang="0">
                  <a:pos x="32" y="16"/>
                </a:cxn>
                <a:cxn ang="0">
                  <a:pos x="36" y="24"/>
                </a:cxn>
                <a:cxn ang="0">
                  <a:pos x="24" y="38"/>
                </a:cxn>
                <a:cxn ang="0">
                  <a:pos x="20" y="46"/>
                </a:cxn>
                <a:cxn ang="0">
                  <a:pos x="24" y="58"/>
                </a:cxn>
                <a:cxn ang="0">
                  <a:pos x="28" y="66"/>
                </a:cxn>
                <a:cxn ang="0">
                  <a:pos x="32" y="62"/>
                </a:cxn>
                <a:cxn ang="0">
                  <a:pos x="42" y="62"/>
                </a:cxn>
                <a:cxn ang="0">
                  <a:pos x="46" y="66"/>
                </a:cxn>
                <a:cxn ang="0">
                  <a:pos x="54" y="66"/>
                </a:cxn>
                <a:cxn ang="0">
                  <a:pos x="50" y="70"/>
                </a:cxn>
                <a:cxn ang="0">
                  <a:pos x="54" y="74"/>
                </a:cxn>
                <a:cxn ang="0">
                  <a:pos x="56" y="78"/>
                </a:cxn>
                <a:cxn ang="0">
                  <a:pos x="54" y="80"/>
                </a:cxn>
                <a:cxn ang="0">
                  <a:pos x="52" y="80"/>
                </a:cxn>
                <a:cxn ang="0">
                  <a:pos x="44" y="72"/>
                </a:cxn>
                <a:cxn ang="0">
                  <a:pos x="36" y="66"/>
                </a:cxn>
                <a:cxn ang="0">
                  <a:pos x="28" y="66"/>
                </a:cxn>
                <a:cxn ang="0">
                  <a:pos x="20" y="70"/>
                </a:cxn>
                <a:cxn ang="0">
                  <a:pos x="14" y="66"/>
                </a:cxn>
                <a:cxn ang="0">
                  <a:pos x="10" y="62"/>
                </a:cxn>
                <a:cxn ang="0">
                  <a:pos x="10" y="54"/>
                </a:cxn>
                <a:cxn ang="0">
                  <a:pos x="6" y="54"/>
                </a:cxn>
                <a:cxn ang="0">
                  <a:pos x="4" y="50"/>
                </a:cxn>
                <a:cxn ang="0">
                  <a:pos x="2" y="34"/>
                </a:cxn>
                <a:cxn ang="0">
                  <a:pos x="6" y="34"/>
                </a:cxn>
                <a:cxn ang="0">
                  <a:pos x="10" y="2"/>
                </a:cxn>
                <a:cxn ang="0">
                  <a:pos x="20" y="2"/>
                </a:cxn>
                <a:cxn ang="0">
                  <a:pos x="28" y="4"/>
                </a:cxn>
                <a:cxn ang="0">
                  <a:pos x="32" y="0"/>
                </a:cxn>
                <a:cxn ang="0">
                  <a:pos x="32" y="2"/>
                </a:cxn>
              </a:cxnLst>
              <a:rect l="0" t="0" r="r" b="b"/>
              <a:pathLst>
                <a:path w="56" h="84">
                  <a:moveTo>
                    <a:pt x="32" y="2"/>
                  </a:moveTo>
                  <a:lnTo>
                    <a:pt x="34" y="4"/>
                  </a:lnTo>
                  <a:lnTo>
                    <a:pt x="32" y="8"/>
                  </a:lnTo>
                  <a:lnTo>
                    <a:pt x="32" y="16"/>
                  </a:lnTo>
                  <a:lnTo>
                    <a:pt x="36" y="22"/>
                  </a:lnTo>
                  <a:lnTo>
                    <a:pt x="36" y="24"/>
                  </a:lnTo>
                  <a:lnTo>
                    <a:pt x="30" y="34"/>
                  </a:lnTo>
                  <a:lnTo>
                    <a:pt x="24" y="38"/>
                  </a:lnTo>
                  <a:lnTo>
                    <a:pt x="22" y="46"/>
                  </a:lnTo>
                  <a:lnTo>
                    <a:pt x="20" y="46"/>
                  </a:lnTo>
                  <a:lnTo>
                    <a:pt x="24" y="54"/>
                  </a:lnTo>
                  <a:lnTo>
                    <a:pt x="24" y="58"/>
                  </a:lnTo>
                  <a:lnTo>
                    <a:pt x="26" y="62"/>
                  </a:lnTo>
                  <a:lnTo>
                    <a:pt x="28" y="66"/>
                  </a:lnTo>
                  <a:lnTo>
                    <a:pt x="32" y="64"/>
                  </a:lnTo>
                  <a:lnTo>
                    <a:pt x="32" y="62"/>
                  </a:lnTo>
                  <a:lnTo>
                    <a:pt x="38" y="60"/>
                  </a:lnTo>
                  <a:lnTo>
                    <a:pt x="42" y="62"/>
                  </a:lnTo>
                  <a:lnTo>
                    <a:pt x="44" y="68"/>
                  </a:lnTo>
                  <a:lnTo>
                    <a:pt x="46" y="66"/>
                  </a:lnTo>
                  <a:lnTo>
                    <a:pt x="46" y="64"/>
                  </a:lnTo>
                  <a:lnTo>
                    <a:pt x="54" y="66"/>
                  </a:lnTo>
                  <a:lnTo>
                    <a:pt x="54" y="68"/>
                  </a:lnTo>
                  <a:lnTo>
                    <a:pt x="50" y="70"/>
                  </a:lnTo>
                  <a:lnTo>
                    <a:pt x="50" y="72"/>
                  </a:lnTo>
                  <a:lnTo>
                    <a:pt x="54" y="74"/>
                  </a:lnTo>
                  <a:lnTo>
                    <a:pt x="54" y="76"/>
                  </a:lnTo>
                  <a:lnTo>
                    <a:pt x="56" y="78"/>
                  </a:lnTo>
                  <a:lnTo>
                    <a:pt x="56" y="84"/>
                  </a:lnTo>
                  <a:lnTo>
                    <a:pt x="54" y="80"/>
                  </a:lnTo>
                  <a:lnTo>
                    <a:pt x="56" y="80"/>
                  </a:lnTo>
                  <a:lnTo>
                    <a:pt x="52" y="80"/>
                  </a:lnTo>
                  <a:lnTo>
                    <a:pt x="46" y="76"/>
                  </a:lnTo>
                  <a:lnTo>
                    <a:pt x="44" y="72"/>
                  </a:lnTo>
                  <a:lnTo>
                    <a:pt x="38" y="66"/>
                  </a:lnTo>
                  <a:lnTo>
                    <a:pt x="36" y="66"/>
                  </a:lnTo>
                  <a:lnTo>
                    <a:pt x="38" y="74"/>
                  </a:lnTo>
                  <a:lnTo>
                    <a:pt x="28" y="66"/>
                  </a:lnTo>
                  <a:lnTo>
                    <a:pt x="24" y="66"/>
                  </a:lnTo>
                  <a:lnTo>
                    <a:pt x="20" y="70"/>
                  </a:lnTo>
                  <a:lnTo>
                    <a:pt x="18" y="70"/>
                  </a:lnTo>
                  <a:lnTo>
                    <a:pt x="14" y="66"/>
                  </a:lnTo>
                  <a:lnTo>
                    <a:pt x="12" y="66"/>
                  </a:lnTo>
                  <a:lnTo>
                    <a:pt x="10" y="62"/>
                  </a:lnTo>
                  <a:lnTo>
                    <a:pt x="14" y="54"/>
                  </a:lnTo>
                  <a:lnTo>
                    <a:pt x="10" y="54"/>
                  </a:lnTo>
                  <a:lnTo>
                    <a:pt x="10" y="58"/>
                  </a:lnTo>
                  <a:lnTo>
                    <a:pt x="6" y="54"/>
                  </a:lnTo>
                  <a:lnTo>
                    <a:pt x="4" y="54"/>
                  </a:lnTo>
                  <a:lnTo>
                    <a:pt x="4" y="50"/>
                  </a:lnTo>
                  <a:lnTo>
                    <a:pt x="0" y="34"/>
                  </a:lnTo>
                  <a:lnTo>
                    <a:pt x="2" y="34"/>
                  </a:lnTo>
                  <a:lnTo>
                    <a:pt x="4" y="36"/>
                  </a:lnTo>
                  <a:lnTo>
                    <a:pt x="6" y="34"/>
                  </a:lnTo>
                  <a:lnTo>
                    <a:pt x="8" y="10"/>
                  </a:lnTo>
                  <a:lnTo>
                    <a:pt x="10" y="2"/>
                  </a:lnTo>
                  <a:lnTo>
                    <a:pt x="12" y="0"/>
                  </a:lnTo>
                  <a:lnTo>
                    <a:pt x="20" y="2"/>
                  </a:lnTo>
                  <a:lnTo>
                    <a:pt x="24" y="4"/>
                  </a:lnTo>
                  <a:lnTo>
                    <a:pt x="28" y="4"/>
                  </a:lnTo>
                  <a:lnTo>
                    <a:pt x="30" y="2"/>
                  </a:lnTo>
                  <a:lnTo>
                    <a:pt x="32" y="0"/>
                  </a:lnTo>
                  <a:lnTo>
                    <a:pt x="32" y="2"/>
                  </a:lnTo>
                  <a:lnTo>
                    <a:pt x="3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5" name="Freeform 57"/>
            <p:cNvSpPr>
              <a:spLocks/>
            </p:cNvSpPr>
            <p:nvPr/>
          </p:nvSpPr>
          <p:spPr bwMode="auto">
            <a:xfrm>
              <a:off x="6314733" y="3852435"/>
              <a:ext cx="2243" cy="4487"/>
            </a:xfrm>
            <a:custGeom>
              <a:avLst/>
              <a:gdLst/>
              <a:ahLst/>
              <a:cxnLst>
                <a:cxn ang="0">
                  <a:pos x="0" y="0"/>
                </a:cxn>
                <a:cxn ang="0">
                  <a:pos x="0" y="0"/>
                </a:cxn>
                <a:cxn ang="0">
                  <a:pos x="2" y="4"/>
                </a:cxn>
                <a:cxn ang="0">
                  <a:pos x="0" y="4"/>
                </a:cxn>
                <a:cxn ang="0">
                  <a:pos x="0" y="0"/>
                </a:cxn>
                <a:cxn ang="0">
                  <a:pos x="0" y="0"/>
                </a:cxn>
              </a:cxnLst>
              <a:rect l="0" t="0" r="r" b="b"/>
              <a:pathLst>
                <a:path w="2" h="4">
                  <a:moveTo>
                    <a:pt x="0" y="0"/>
                  </a:moveTo>
                  <a:lnTo>
                    <a:pt x="0" y="0"/>
                  </a:lnTo>
                  <a:lnTo>
                    <a:pt x="2" y="4"/>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6" name="Freeform 58"/>
            <p:cNvSpPr>
              <a:spLocks/>
            </p:cNvSpPr>
            <p:nvPr/>
          </p:nvSpPr>
          <p:spPr bwMode="auto">
            <a:xfrm>
              <a:off x="6312490" y="3874867"/>
              <a:ext cx="4487" cy="4487"/>
            </a:xfrm>
            <a:custGeom>
              <a:avLst/>
              <a:gdLst/>
              <a:ahLst/>
              <a:cxnLst>
                <a:cxn ang="0">
                  <a:pos x="0" y="4"/>
                </a:cxn>
                <a:cxn ang="0">
                  <a:pos x="0" y="0"/>
                </a:cxn>
                <a:cxn ang="0">
                  <a:pos x="4" y="2"/>
                </a:cxn>
                <a:cxn ang="0">
                  <a:pos x="4" y="4"/>
                </a:cxn>
                <a:cxn ang="0">
                  <a:pos x="0" y="4"/>
                </a:cxn>
                <a:cxn ang="0">
                  <a:pos x="0" y="4"/>
                </a:cxn>
              </a:cxnLst>
              <a:rect l="0" t="0" r="r" b="b"/>
              <a:pathLst>
                <a:path w="4" h="4">
                  <a:moveTo>
                    <a:pt x="0" y="4"/>
                  </a:moveTo>
                  <a:lnTo>
                    <a:pt x="0" y="0"/>
                  </a:lnTo>
                  <a:lnTo>
                    <a:pt x="4" y="2"/>
                  </a:lnTo>
                  <a:lnTo>
                    <a:pt x="4"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7" name="Freeform 59"/>
            <p:cNvSpPr>
              <a:spLocks/>
            </p:cNvSpPr>
            <p:nvPr/>
          </p:nvSpPr>
          <p:spPr bwMode="auto">
            <a:xfrm>
              <a:off x="6314733" y="3888326"/>
              <a:ext cx="2243" cy="8973"/>
            </a:xfrm>
            <a:custGeom>
              <a:avLst/>
              <a:gdLst/>
              <a:ahLst/>
              <a:cxnLst>
                <a:cxn ang="0">
                  <a:pos x="0" y="4"/>
                </a:cxn>
                <a:cxn ang="0">
                  <a:pos x="0" y="0"/>
                </a:cxn>
                <a:cxn ang="0">
                  <a:pos x="2" y="0"/>
                </a:cxn>
                <a:cxn ang="0">
                  <a:pos x="2" y="8"/>
                </a:cxn>
                <a:cxn ang="0">
                  <a:pos x="0" y="4"/>
                </a:cxn>
                <a:cxn ang="0">
                  <a:pos x="0" y="4"/>
                </a:cxn>
              </a:cxnLst>
              <a:rect l="0" t="0" r="r" b="b"/>
              <a:pathLst>
                <a:path w="2" h="8">
                  <a:moveTo>
                    <a:pt x="0" y="4"/>
                  </a:moveTo>
                  <a:lnTo>
                    <a:pt x="0" y="0"/>
                  </a:lnTo>
                  <a:lnTo>
                    <a:pt x="2" y="0"/>
                  </a:lnTo>
                  <a:lnTo>
                    <a:pt x="2" y="8"/>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8" name="Freeform 60"/>
            <p:cNvSpPr>
              <a:spLocks/>
            </p:cNvSpPr>
            <p:nvPr/>
          </p:nvSpPr>
          <p:spPr bwMode="auto">
            <a:xfrm>
              <a:off x="6321463" y="3890569"/>
              <a:ext cx="4487" cy="4487"/>
            </a:xfrm>
            <a:custGeom>
              <a:avLst/>
              <a:gdLst/>
              <a:ahLst/>
              <a:cxnLst>
                <a:cxn ang="0">
                  <a:pos x="0" y="2"/>
                </a:cxn>
                <a:cxn ang="0">
                  <a:pos x="2" y="0"/>
                </a:cxn>
                <a:cxn ang="0">
                  <a:pos x="4" y="4"/>
                </a:cxn>
                <a:cxn ang="0">
                  <a:pos x="0" y="2"/>
                </a:cxn>
                <a:cxn ang="0">
                  <a:pos x="0" y="2"/>
                </a:cxn>
              </a:cxnLst>
              <a:rect l="0" t="0" r="r" b="b"/>
              <a:pathLst>
                <a:path w="4" h="4">
                  <a:moveTo>
                    <a:pt x="0" y="2"/>
                  </a:moveTo>
                  <a:lnTo>
                    <a:pt x="2" y="0"/>
                  </a:lnTo>
                  <a:lnTo>
                    <a:pt x="4"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9" name="Freeform 61"/>
            <p:cNvSpPr>
              <a:spLocks/>
            </p:cNvSpPr>
            <p:nvPr/>
          </p:nvSpPr>
          <p:spPr bwMode="auto">
            <a:xfrm>
              <a:off x="6334922" y="3890569"/>
              <a:ext cx="11216" cy="11216"/>
            </a:xfrm>
            <a:custGeom>
              <a:avLst/>
              <a:gdLst/>
              <a:ahLst/>
              <a:cxnLst>
                <a:cxn ang="0">
                  <a:pos x="0" y="0"/>
                </a:cxn>
                <a:cxn ang="0">
                  <a:pos x="10" y="6"/>
                </a:cxn>
                <a:cxn ang="0">
                  <a:pos x="10" y="10"/>
                </a:cxn>
                <a:cxn ang="0">
                  <a:pos x="6" y="8"/>
                </a:cxn>
                <a:cxn ang="0">
                  <a:pos x="4" y="4"/>
                </a:cxn>
                <a:cxn ang="0">
                  <a:pos x="0" y="8"/>
                </a:cxn>
                <a:cxn ang="0">
                  <a:pos x="0" y="0"/>
                </a:cxn>
                <a:cxn ang="0">
                  <a:pos x="0" y="0"/>
                </a:cxn>
              </a:cxnLst>
              <a:rect l="0" t="0" r="r" b="b"/>
              <a:pathLst>
                <a:path w="10" h="10">
                  <a:moveTo>
                    <a:pt x="0" y="0"/>
                  </a:moveTo>
                  <a:lnTo>
                    <a:pt x="10" y="6"/>
                  </a:lnTo>
                  <a:lnTo>
                    <a:pt x="10" y="10"/>
                  </a:lnTo>
                  <a:lnTo>
                    <a:pt x="6" y="8"/>
                  </a:lnTo>
                  <a:lnTo>
                    <a:pt x="4" y="4"/>
                  </a:lnTo>
                  <a:lnTo>
                    <a:pt x="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0" name="Freeform 62"/>
            <p:cNvSpPr>
              <a:spLocks/>
            </p:cNvSpPr>
            <p:nvPr/>
          </p:nvSpPr>
          <p:spPr bwMode="auto">
            <a:xfrm>
              <a:off x="6350625" y="3890569"/>
              <a:ext cx="20188" cy="22432"/>
            </a:xfrm>
            <a:custGeom>
              <a:avLst/>
              <a:gdLst/>
              <a:ahLst/>
              <a:cxnLst>
                <a:cxn ang="0">
                  <a:pos x="0" y="0"/>
                </a:cxn>
                <a:cxn ang="0">
                  <a:pos x="8" y="0"/>
                </a:cxn>
                <a:cxn ang="0">
                  <a:pos x="12" y="0"/>
                </a:cxn>
                <a:cxn ang="0">
                  <a:pos x="16" y="4"/>
                </a:cxn>
                <a:cxn ang="0">
                  <a:pos x="16" y="14"/>
                </a:cxn>
                <a:cxn ang="0">
                  <a:pos x="18" y="20"/>
                </a:cxn>
                <a:cxn ang="0">
                  <a:pos x="12" y="20"/>
                </a:cxn>
                <a:cxn ang="0">
                  <a:pos x="8" y="14"/>
                </a:cxn>
                <a:cxn ang="0">
                  <a:pos x="8" y="10"/>
                </a:cxn>
                <a:cxn ang="0">
                  <a:pos x="2" y="6"/>
                </a:cxn>
                <a:cxn ang="0">
                  <a:pos x="0" y="0"/>
                </a:cxn>
                <a:cxn ang="0">
                  <a:pos x="0" y="0"/>
                </a:cxn>
              </a:cxnLst>
              <a:rect l="0" t="0" r="r" b="b"/>
              <a:pathLst>
                <a:path w="18" h="20">
                  <a:moveTo>
                    <a:pt x="0" y="0"/>
                  </a:moveTo>
                  <a:lnTo>
                    <a:pt x="8" y="0"/>
                  </a:lnTo>
                  <a:lnTo>
                    <a:pt x="12" y="0"/>
                  </a:lnTo>
                  <a:lnTo>
                    <a:pt x="16" y="4"/>
                  </a:lnTo>
                  <a:lnTo>
                    <a:pt x="16" y="14"/>
                  </a:lnTo>
                  <a:lnTo>
                    <a:pt x="18" y="20"/>
                  </a:lnTo>
                  <a:lnTo>
                    <a:pt x="12" y="20"/>
                  </a:lnTo>
                  <a:lnTo>
                    <a:pt x="8" y="14"/>
                  </a:lnTo>
                  <a:lnTo>
                    <a:pt x="8" y="10"/>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1" name="Freeform 63"/>
            <p:cNvSpPr>
              <a:spLocks/>
            </p:cNvSpPr>
            <p:nvPr/>
          </p:nvSpPr>
          <p:spPr bwMode="auto">
            <a:xfrm>
              <a:off x="6314733" y="3899542"/>
              <a:ext cx="17945" cy="22432"/>
            </a:xfrm>
            <a:custGeom>
              <a:avLst/>
              <a:gdLst/>
              <a:ahLst/>
              <a:cxnLst>
                <a:cxn ang="0">
                  <a:pos x="0" y="0"/>
                </a:cxn>
                <a:cxn ang="0">
                  <a:pos x="2" y="2"/>
                </a:cxn>
                <a:cxn ang="0">
                  <a:pos x="6" y="4"/>
                </a:cxn>
                <a:cxn ang="0">
                  <a:pos x="16" y="6"/>
                </a:cxn>
                <a:cxn ang="0">
                  <a:pos x="14" y="12"/>
                </a:cxn>
                <a:cxn ang="0">
                  <a:pos x="8" y="16"/>
                </a:cxn>
                <a:cxn ang="0">
                  <a:pos x="2" y="18"/>
                </a:cxn>
                <a:cxn ang="0">
                  <a:pos x="0" y="20"/>
                </a:cxn>
                <a:cxn ang="0">
                  <a:pos x="0" y="16"/>
                </a:cxn>
                <a:cxn ang="0">
                  <a:pos x="2" y="6"/>
                </a:cxn>
                <a:cxn ang="0">
                  <a:pos x="0" y="0"/>
                </a:cxn>
                <a:cxn ang="0">
                  <a:pos x="0" y="0"/>
                </a:cxn>
              </a:cxnLst>
              <a:rect l="0" t="0" r="r" b="b"/>
              <a:pathLst>
                <a:path w="16" h="20">
                  <a:moveTo>
                    <a:pt x="0" y="0"/>
                  </a:moveTo>
                  <a:lnTo>
                    <a:pt x="2" y="2"/>
                  </a:lnTo>
                  <a:lnTo>
                    <a:pt x="6" y="4"/>
                  </a:lnTo>
                  <a:lnTo>
                    <a:pt x="16" y="6"/>
                  </a:lnTo>
                  <a:lnTo>
                    <a:pt x="14" y="12"/>
                  </a:lnTo>
                  <a:lnTo>
                    <a:pt x="8" y="16"/>
                  </a:lnTo>
                  <a:lnTo>
                    <a:pt x="2" y="18"/>
                  </a:lnTo>
                  <a:lnTo>
                    <a:pt x="0" y="20"/>
                  </a:lnTo>
                  <a:lnTo>
                    <a:pt x="0" y="16"/>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2" name="Freeform 64"/>
            <p:cNvSpPr>
              <a:spLocks/>
            </p:cNvSpPr>
            <p:nvPr/>
          </p:nvSpPr>
          <p:spPr bwMode="auto">
            <a:xfrm>
              <a:off x="6321463" y="3915244"/>
              <a:ext cx="17945" cy="29161"/>
            </a:xfrm>
            <a:custGeom>
              <a:avLst/>
              <a:gdLst/>
              <a:ahLst/>
              <a:cxnLst>
                <a:cxn ang="0">
                  <a:pos x="8" y="2"/>
                </a:cxn>
                <a:cxn ang="0">
                  <a:pos x="10" y="0"/>
                </a:cxn>
                <a:cxn ang="0">
                  <a:pos x="14" y="0"/>
                </a:cxn>
                <a:cxn ang="0">
                  <a:pos x="16" y="2"/>
                </a:cxn>
                <a:cxn ang="0">
                  <a:pos x="10" y="14"/>
                </a:cxn>
                <a:cxn ang="0">
                  <a:pos x="12" y="24"/>
                </a:cxn>
                <a:cxn ang="0">
                  <a:pos x="8" y="26"/>
                </a:cxn>
                <a:cxn ang="0">
                  <a:pos x="0" y="16"/>
                </a:cxn>
                <a:cxn ang="0">
                  <a:pos x="2" y="14"/>
                </a:cxn>
                <a:cxn ang="0">
                  <a:pos x="4" y="12"/>
                </a:cxn>
                <a:cxn ang="0">
                  <a:pos x="8" y="2"/>
                </a:cxn>
                <a:cxn ang="0">
                  <a:pos x="8" y="2"/>
                </a:cxn>
              </a:cxnLst>
              <a:rect l="0" t="0" r="r" b="b"/>
              <a:pathLst>
                <a:path w="16" h="26">
                  <a:moveTo>
                    <a:pt x="8" y="2"/>
                  </a:moveTo>
                  <a:lnTo>
                    <a:pt x="10" y="0"/>
                  </a:lnTo>
                  <a:lnTo>
                    <a:pt x="14" y="0"/>
                  </a:lnTo>
                  <a:lnTo>
                    <a:pt x="16" y="2"/>
                  </a:lnTo>
                  <a:lnTo>
                    <a:pt x="10" y="14"/>
                  </a:lnTo>
                  <a:lnTo>
                    <a:pt x="12" y="24"/>
                  </a:lnTo>
                  <a:lnTo>
                    <a:pt x="8" y="26"/>
                  </a:lnTo>
                  <a:lnTo>
                    <a:pt x="0" y="16"/>
                  </a:lnTo>
                  <a:lnTo>
                    <a:pt x="2" y="14"/>
                  </a:lnTo>
                  <a:lnTo>
                    <a:pt x="4" y="12"/>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3" name="Freeform 65"/>
            <p:cNvSpPr>
              <a:spLocks/>
            </p:cNvSpPr>
            <p:nvPr/>
          </p:nvSpPr>
          <p:spPr bwMode="auto">
            <a:xfrm>
              <a:off x="6350625" y="3906271"/>
              <a:ext cx="13460" cy="22432"/>
            </a:xfrm>
            <a:custGeom>
              <a:avLst/>
              <a:gdLst/>
              <a:ahLst/>
              <a:cxnLst>
                <a:cxn ang="0">
                  <a:pos x="0" y="0"/>
                </a:cxn>
                <a:cxn ang="0">
                  <a:pos x="2" y="2"/>
                </a:cxn>
                <a:cxn ang="0">
                  <a:pos x="8" y="2"/>
                </a:cxn>
                <a:cxn ang="0">
                  <a:pos x="8" y="4"/>
                </a:cxn>
                <a:cxn ang="0">
                  <a:pos x="8" y="10"/>
                </a:cxn>
                <a:cxn ang="0">
                  <a:pos x="12" y="18"/>
                </a:cxn>
                <a:cxn ang="0">
                  <a:pos x="10" y="18"/>
                </a:cxn>
                <a:cxn ang="0">
                  <a:pos x="8" y="20"/>
                </a:cxn>
                <a:cxn ang="0">
                  <a:pos x="6" y="16"/>
                </a:cxn>
                <a:cxn ang="0">
                  <a:pos x="4" y="8"/>
                </a:cxn>
                <a:cxn ang="0">
                  <a:pos x="2" y="8"/>
                </a:cxn>
                <a:cxn ang="0">
                  <a:pos x="0" y="0"/>
                </a:cxn>
                <a:cxn ang="0">
                  <a:pos x="0" y="0"/>
                </a:cxn>
              </a:cxnLst>
              <a:rect l="0" t="0" r="r" b="b"/>
              <a:pathLst>
                <a:path w="12" h="20">
                  <a:moveTo>
                    <a:pt x="0" y="0"/>
                  </a:moveTo>
                  <a:lnTo>
                    <a:pt x="2" y="2"/>
                  </a:lnTo>
                  <a:lnTo>
                    <a:pt x="8" y="2"/>
                  </a:lnTo>
                  <a:lnTo>
                    <a:pt x="8" y="4"/>
                  </a:lnTo>
                  <a:lnTo>
                    <a:pt x="8" y="10"/>
                  </a:lnTo>
                  <a:lnTo>
                    <a:pt x="12" y="18"/>
                  </a:lnTo>
                  <a:lnTo>
                    <a:pt x="10" y="18"/>
                  </a:lnTo>
                  <a:lnTo>
                    <a:pt x="8" y="20"/>
                  </a:lnTo>
                  <a:lnTo>
                    <a:pt x="6" y="16"/>
                  </a:lnTo>
                  <a:lnTo>
                    <a:pt x="4" y="8"/>
                  </a:lnTo>
                  <a:lnTo>
                    <a:pt x="2"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4" name="Freeform 66"/>
            <p:cNvSpPr>
              <a:spLocks/>
            </p:cNvSpPr>
            <p:nvPr/>
          </p:nvSpPr>
          <p:spPr bwMode="auto">
            <a:xfrm>
              <a:off x="6337165" y="3910758"/>
              <a:ext cx="8973" cy="26918"/>
            </a:xfrm>
            <a:custGeom>
              <a:avLst/>
              <a:gdLst/>
              <a:ahLst/>
              <a:cxnLst>
                <a:cxn ang="0">
                  <a:pos x="8" y="0"/>
                </a:cxn>
                <a:cxn ang="0">
                  <a:pos x="8" y="10"/>
                </a:cxn>
                <a:cxn ang="0">
                  <a:pos x="4" y="14"/>
                </a:cxn>
                <a:cxn ang="0">
                  <a:pos x="0" y="24"/>
                </a:cxn>
                <a:cxn ang="0">
                  <a:pos x="0" y="18"/>
                </a:cxn>
                <a:cxn ang="0">
                  <a:pos x="8" y="0"/>
                </a:cxn>
                <a:cxn ang="0">
                  <a:pos x="8" y="0"/>
                </a:cxn>
              </a:cxnLst>
              <a:rect l="0" t="0" r="r" b="b"/>
              <a:pathLst>
                <a:path w="8" h="24">
                  <a:moveTo>
                    <a:pt x="8" y="0"/>
                  </a:moveTo>
                  <a:lnTo>
                    <a:pt x="8" y="10"/>
                  </a:lnTo>
                  <a:lnTo>
                    <a:pt x="4" y="14"/>
                  </a:lnTo>
                  <a:lnTo>
                    <a:pt x="0" y="24"/>
                  </a:lnTo>
                  <a:lnTo>
                    <a:pt x="0" y="18"/>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5" name="Freeform 67"/>
            <p:cNvSpPr>
              <a:spLocks/>
            </p:cNvSpPr>
            <p:nvPr/>
          </p:nvSpPr>
          <p:spPr bwMode="auto">
            <a:xfrm>
              <a:off x="6343895" y="3926460"/>
              <a:ext cx="11216" cy="8973"/>
            </a:xfrm>
            <a:custGeom>
              <a:avLst/>
              <a:gdLst/>
              <a:ahLst/>
              <a:cxnLst>
                <a:cxn ang="0">
                  <a:pos x="0" y="4"/>
                </a:cxn>
                <a:cxn ang="0">
                  <a:pos x="4" y="0"/>
                </a:cxn>
                <a:cxn ang="0">
                  <a:pos x="10" y="0"/>
                </a:cxn>
                <a:cxn ang="0">
                  <a:pos x="8" y="6"/>
                </a:cxn>
                <a:cxn ang="0">
                  <a:pos x="2" y="8"/>
                </a:cxn>
                <a:cxn ang="0">
                  <a:pos x="0" y="4"/>
                </a:cxn>
                <a:cxn ang="0">
                  <a:pos x="0" y="4"/>
                </a:cxn>
              </a:cxnLst>
              <a:rect l="0" t="0" r="r" b="b"/>
              <a:pathLst>
                <a:path w="10" h="8">
                  <a:moveTo>
                    <a:pt x="0" y="4"/>
                  </a:moveTo>
                  <a:lnTo>
                    <a:pt x="4" y="0"/>
                  </a:lnTo>
                  <a:lnTo>
                    <a:pt x="10" y="0"/>
                  </a:lnTo>
                  <a:lnTo>
                    <a:pt x="8" y="6"/>
                  </a:lnTo>
                  <a:lnTo>
                    <a:pt x="2" y="8"/>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6" name="Freeform 68"/>
            <p:cNvSpPr>
              <a:spLocks/>
            </p:cNvSpPr>
            <p:nvPr/>
          </p:nvSpPr>
          <p:spPr bwMode="auto">
            <a:xfrm>
              <a:off x="6314733" y="3933190"/>
              <a:ext cx="69539" cy="62809"/>
            </a:xfrm>
            <a:custGeom>
              <a:avLst/>
              <a:gdLst/>
              <a:ahLst/>
              <a:cxnLst>
                <a:cxn ang="0">
                  <a:pos x="46" y="0"/>
                </a:cxn>
                <a:cxn ang="0">
                  <a:pos x="48" y="0"/>
                </a:cxn>
                <a:cxn ang="0">
                  <a:pos x="58" y="8"/>
                </a:cxn>
                <a:cxn ang="0">
                  <a:pos x="58" y="12"/>
                </a:cxn>
                <a:cxn ang="0">
                  <a:pos x="56" y="16"/>
                </a:cxn>
                <a:cxn ang="0">
                  <a:pos x="58" y="16"/>
                </a:cxn>
                <a:cxn ang="0">
                  <a:pos x="62" y="30"/>
                </a:cxn>
                <a:cxn ang="0">
                  <a:pos x="62" y="34"/>
                </a:cxn>
                <a:cxn ang="0">
                  <a:pos x="58" y="40"/>
                </a:cxn>
                <a:cxn ang="0">
                  <a:pos x="58" y="46"/>
                </a:cxn>
                <a:cxn ang="0">
                  <a:pos x="56" y="44"/>
                </a:cxn>
                <a:cxn ang="0">
                  <a:pos x="56" y="36"/>
                </a:cxn>
                <a:cxn ang="0">
                  <a:pos x="52" y="32"/>
                </a:cxn>
                <a:cxn ang="0">
                  <a:pos x="50" y="32"/>
                </a:cxn>
                <a:cxn ang="0">
                  <a:pos x="48" y="38"/>
                </a:cxn>
                <a:cxn ang="0">
                  <a:pos x="46" y="42"/>
                </a:cxn>
                <a:cxn ang="0">
                  <a:pos x="50" y="48"/>
                </a:cxn>
                <a:cxn ang="0">
                  <a:pos x="48" y="56"/>
                </a:cxn>
                <a:cxn ang="0">
                  <a:pos x="46" y="54"/>
                </a:cxn>
                <a:cxn ang="0">
                  <a:pos x="44" y="50"/>
                </a:cxn>
                <a:cxn ang="0">
                  <a:pos x="40" y="52"/>
                </a:cxn>
                <a:cxn ang="0">
                  <a:pos x="32" y="48"/>
                </a:cxn>
                <a:cxn ang="0">
                  <a:pos x="30" y="46"/>
                </a:cxn>
                <a:cxn ang="0">
                  <a:pos x="28" y="36"/>
                </a:cxn>
                <a:cxn ang="0">
                  <a:pos x="30" y="30"/>
                </a:cxn>
                <a:cxn ang="0">
                  <a:pos x="24" y="26"/>
                </a:cxn>
                <a:cxn ang="0">
                  <a:pos x="22" y="26"/>
                </a:cxn>
                <a:cxn ang="0">
                  <a:pos x="20" y="30"/>
                </a:cxn>
                <a:cxn ang="0">
                  <a:pos x="16" y="30"/>
                </a:cxn>
                <a:cxn ang="0">
                  <a:pos x="16" y="28"/>
                </a:cxn>
                <a:cxn ang="0">
                  <a:pos x="14" y="32"/>
                </a:cxn>
                <a:cxn ang="0">
                  <a:pos x="12" y="28"/>
                </a:cxn>
                <a:cxn ang="0">
                  <a:pos x="10" y="28"/>
                </a:cxn>
                <a:cxn ang="0">
                  <a:pos x="6" y="30"/>
                </a:cxn>
                <a:cxn ang="0">
                  <a:pos x="4" y="38"/>
                </a:cxn>
                <a:cxn ang="0">
                  <a:pos x="0" y="38"/>
                </a:cxn>
                <a:cxn ang="0">
                  <a:pos x="0" y="34"/>
                </a:cxn>
                <a:cxn ang="0">
                  <a:pos x="2" y="26"/>
                </a:cxn>
                <a:cxn ang="0">
                  <a:pos x="6" y="22"/>
                </a:cxn>
                <a:cxn ang="0">
                  <a:pos x="12" y="20"/>
                </a:cxn>
                <a:cxn ang="0">
                  <a:pos x="14" y="18"/>
                </a:cxn>
                <a:cxn ang="0">
                  <a:pos x="20" y="14"/>
                </a:cxn>
                <a:cxn ang="0">
                  <a:pos x="24" y="16"/>
                </a:cxn>
                <a:cxn ang="0">
                  <a:pos x="26" y="18"/>
                </a:cxn>
                <a:cxn ang="0">
                  <a:pos x="24" y="22"/>
                </a:cxn>
                <a:cxn ang="0">
                  <a:pos x="30" y="20"/>
                </a:cxn>
                <a:cxn ang="0">
                  <a:pos x="32" y="16"/>
                </a:cxn>
                <a:cxn ang="0">
                  <a:pos x="34" y="16"/>
                </a:cxn>
                <a:cxn ang="0">
                  <a:pos x="36" y="16"/>
                </a:cxn>
                <a:cxn ang="0">
                  <a:pos x="38" y="10"/>
                </a:cxn>
                <a:cxn ang="0">
                  <a:pos x="42" y="12"/>
                </a:cxn>
                <a:cxn ang="0">
                  <a:pos x="48" y="10"/>
                </a:cxn>
                <a:cxn ang="0">
                  <a:pos x="46" y="0"/>
                </a:cxn>
                <a:cxn ang="0">
                  <a:pos x="46" y="0"/>
                </a:cxn>
              </a:cxnLst>
              <a:rect l="0" t="0" r="r" b="b"/>
              <a:pathLst>
                <a:path w="62" h="56">
                  <a:moveTo>
                    <a:pt x="46" y="0"/>
                  </a:moveTo>
                  <a:lnTo>
                    <a:pt x="48" y="0"/>
                  </a:lnTo>
                  <a:lnTo>
                    <a:pt x="58" y="8"/>
                  </a:lnTo>
                  <a:lnTo>
                    <a:pt x="58" y="12"/>
                  </a:lnTo>
                  <a:lnTo>
                    <a:pt x="56" y="16"/>
                  </a:lnTo>
                  <a:lnTo>
                    <a:pt x="58" y="16"/>
                  </a:lnTo>
                  <a:lnTo>
                    <a:pt x="62" y="30"/>
                  </a:lnTo>
                  <a:lnTo>
                    <a:pt x="62" y="34"/>
                  </a:lnTo>
                  <a:lnTo>
                    <a:pt x="58" y="40"/>
                  </a:lnTo>
                  <a:lnTo>
                    <a:pt x="58" y="46"/>
                  </a:lnTo>
                  <a:lnTo>
                    <a:pt x="56" y="44"/>
                  </a:lnTo>
                  <a:lnTo>
                    <a:pt x="56" y="36"/>
                  </a:lnTo>
                  <a:lnTo>
                    <a:pt x="52" y="32"/>
                  </a:lnTo>
                  <a:lnTo>
                    <a:pt x="50" y="32"/>
                  </a:lnTo>
                  <a:lnTo>
                    <a:pt x="48" y="38"/>
                  </a:lnTo>
                  <a:lnTo>
                    <a:pt x="46" y="42"/>
                  </a:lnTo>
                  <a:lnTo>
                    <a:pt x="50" y="48"/>
                  </a:lnTo>
                  <a:lnTo>
                    <a:pt x="48" y="56"/>
                  </a:lnTo>
                  <a:lnTo>
                    <a:pt x="46" y="54"/>
                  </a:lnTo>
                  <a:lnTo>
                    <a:pt x="44" y="50"/>
                  </a:lnTo>
                  <a:lnTo>
                    <a:pt x="40" y="52"/>
                  </a:lnTo>
                  <a:lnTo>
                    <a:pt x="32" y="48"/>
                  </a:lnTo>
                  <a:lnTo>
                    <a:pt x="30" y="46"/>
                  </a:lnTo>
                  <a:lnTo>
                    <a:pt x="28" y="36"/>
                  </a:lnTo>
                  <a:lnTo>
                    <a:pt x="30" y="30"/>
                  </a:lnTo>
                  <a:lnTo>
                    <a:pt x="24" y="26"/>
                  </a:lnTo>
                  <a:lnTo>
                    <a:pt x="22" y="26"/>
                  </a:lnTo>
                  <a:lnTo>
                    <a:pt x="20" y="30"/>
                  </a:lnTo>
                  <a:lnTo>
                    <a:pt x="16" y="30"/>
                  </a:lnTo>
                  <a:lnTo>
                    <a:pt x="16" y="28"/>
                  </a:lnTo>
                  <a:lnTo>
                    <a:pt x="14" y="32"/>
                  </a:lnTo>
                  <a:lnTo>
                    <a:pt x="12" y="28"/>
                  </a:lnTo>
                  <a:lnTo>
                    <a:pt x="10" y="28"/>
                  </a:lnTo>
                  <a:lnTo>
                    <a:pt x="6" y="30"/>
                  </a:lnTo>
                  <a:lnTo>
                    <a:pt x="4" y="38"/>
                  </a:lnTo>
                  <a:lnTo>
                    <a:pt x="0" y="38"/>
                  </a:lnTo>
                  <a:lnTo>
                    <a:pt x="0" y="34"/>
                  </a:lnTo>
                  <a:lnTo>
                    <a:pt x="2" y="26"/>
                  </a:lnTo>
                  <a:lnTo>
                    <a:pt x="6" y="22"/>
                  </a:lnTo>
                  <a:lnTo>
                    <a:pt x="12" y="20"/>
                  </a:lnTo>
                  <a:lnTo>
                    <a:pt x="14" y="18"/>
                  </a:lnTo>
                  <a:lnTo>
                    <a:pt x="20" y="14"/>
                  </a:lnTo>
                  <a:lnTo>
                    <a:pt x="24" y="16"/>
                  </a:lnTo>
                  <a:lnTo>
                    <a:pt x="26" y="18"/>
                  </a:lnTo>
                  <a:lnTo>
                    <a:pt x="24" y="22"/>
                  </a:lnTo>
                  <a:lnTo>
                    <a:pt x="30" y="20"/>
                  </a:lnTo>
                  <a:lnTo>
                    <a:pt x="32" y="16"/>
                  </a:lnTo>
                  <a:lnTo>
                    <a:pt x="34" y="16"/>
                  </a:lnTo>
                  <a:lnTo>
                    <a:pt x="36" y="16"/>
                  </a:lnTo>
                  <a:lnTo>
                    <a:pt x="38" y="10"/>
                  </a:lnTo>
                  <a:lnTo>
                    <a:pt x="42" y="12"/>
                  </a:lnTo>
                  <a:lnTo>
                    <a:pt x="48" y="10"/>
                  </a:lnTo>
                  <a:lnTo>
                    <a:pt x="46" y="0"/>
                  </a:lnTo>
                  <a:lnTo>
                    <a:pt x="4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7" name="Freeform 69"/>
            <p:cNvSpPr>
              <a:spLocks/>
            </p:cNvSpPr>
            <p:nvPr/>
          </p:nvSpPr>
          <p:spPr bwMode="auto">
            <a:xfrm>
              <a:off x="6312490" y="3978054"/>
              <a:ext cx="6730" cy="4487"/>
            </a:xfrm>
            <a:custGeom>
              <a:avLst/>
              <a:gdLst/>
              <a:ahLst/>
              <a:cxnLst>
                <a:cxn ang="0">
                  <a:pos x="0" y="2"/>
                </a:cxn>
                <a:cxn ang="0">
                  <a:pos x="4" y="0"/>
                </a:cxn>
                <a:cxn ang="0">
                  <a:pos x="6" y="2"/>
                </a:cxn>
                <a:cxn ang="0">
                  <a:pos x="2" y="4"/>
                </a:cxn>
                <a:cxn ang="0">
                  <a:pos x="0" y="2"/>
                </a:cxn>
                <a:cxn ang="0">
                  <a:pos x="0" y="2"/>
                </a:cxn>
              </a:cxnLst>
              <a:rect l="0" t="0" r="r" b="b"/>
              <a:pathLst>
                <a:path w="6" h="4">
                  <a:moveTo>
                    <a:pt x="0" y="2"/>
                  </a:moveTo>
                  <a:lnTo>
                    <a:pt x="4" y="0"/>
                  </a:lnTo>
                  <a:lnTo>
                    <a:pt x="6" y="2"/>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8" name="Freeform 70"/>
            <p:cNvSpPr>
              <a:spLocks/>
            </p:cNvSpPr>
            <p:nvPr/>
          </p:nvSpPr>
          <p:spPr bwMode="auto">
            <a:xfrm>
              <a:off x="6299031" y="3989269"/>
              <a:ext cx="8973" cy="2243"/>
            </a:xfrm>
            <a:custGeom>
              <a:avLst/>
              <a:gdLst/>
              <a:ahLst/>
              <a:cxnLst>
                <a:cxn ang="0">
                  <a:pos x="0" y="2"/>
                </a:cxn>
                <a:cxn ang="0">
                  <a:pos x="2" y="0"/>
                </a:cxn>
                <a:cxn ang="0">
                  <a:pos x="8" y="0"/>
                </a:cxn>
                <a:cxn ang="0">
                  <a:pos x="6" y="2"/>
                </a:cxn>
                <a:cxn ang="0">
                  <a:pos x="0" y="2"/>
                </a:cxn>
                <a:cxn ang="0">
                  <a:pos x="0" y="2"/>
                </a:cxn>
              </a:cxnLst>
              <a:rect l="0" t="0" r="r" b="b"/>
              <a:pathLst>
                <a:path w="8" h="2">
                  <a:moveTo>
                    <a:pt x="0" y="2"/>
                  </a:moveTo>
                  <a:lnTo>
                    <a:pt x="2" y="0"/>
                  </a:lnTo>
                  <a:lnTo>
                    <a:pt x="8" y="0"/>
                  </a:lnTo>
                  <a:lnTo>
                    <a:pt x="6"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9" name="Freeform 71"/>
            <p:cNvSpPr>
              <a:spLocks/>
            </p:cNvSpPr>
            <p:nvPr/>
          </p:nvSpPr>
          <p:spPr bwMode="auto">
            <a:xfrm>
              <a:off x="6283329" y="4000486"/>
              <a:ext cx="6730" cy="4487"/>
            </a:xfrm>
            <a:custGeom>
              <a:avLst/>
              <a:gdLst/>
              <a:ahLst/>
              <a:cxnLst>
                <a:cxn ang="0">
                  <a:pos x="0" y="4"/>
                </a:cxn>
                <a:cxn ang="0">
                  <a:pos x="2" y="0"/>
                </a:cxn>
                <a:cxn ang="0">
                  <a:pos x="4" y="0"/>
                </a:cxn>
                <a:cxn ang="0">
                  <a:pos x="6" y="2"/>
                </a:cxn>
                <a:cxn ang="0">
                  <a:pos x="0" y="4"/>
                </a:cxn>
                <a:cxn ang="0">
                  <a:pos x="0" y="4"/>
                </a:cxn>
              </a:cxnLst>
              <a:rect l="0" t="0" r="r" b="b"/>
              <a:pathLst>
                <a:path w="6" h="4">
                  <a:moveTo>
                    <a:pt x="0" y="4"/>
                  </a:moveTo>
                  <a:lnTo>
                    <a:pt x="2" y="0"/>
                  </a:lnTo>
                  <a:lnTo>
                    <a:pt x="4" y="0"/>
                  </a:lnTo>
                  <a:lnTo>
                    <a:pt x="6" y="2"/>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0" name="Freeform 72"/>
            <p:cNvSpPr>
              <a:spLocks/>
            </p:cNvSpPr>
            <p:nvPr/>
          </p:nvSpPr>
          <p:spPr bwMode="auto">
            <a:xfrm>
              <a:off x="6671401" y="3852435"/>
              <a:ext cx="2243" cy="1122"/>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1" name="Freeform 73"/>
            <p:cNvSpPr>
              <a:spLocks/>
            </p:cNvSpPr>
            <p:nvPr/>
          </p:nvSpPr>
          <p:spPr bwMode="auto">
            <a:xfrm>
              <a:off x="6657942" y="3874867"/>
              <a:ext cx="2243" cy="4487"/>
            </a:xfrm>
            <a:custGeom>
              <a:avLst/>
              <a:gdLst/>
              <a:ahLst/>
              <a:cxnLst>
                <a:cxn ang="0">
                  <a:pos x="2" y="0"/>
                </a:cxn>
                <a:cxn ang="0">
                  <a:pos x="0" y="4"/>
                </a:cxn>
                <a:cxn ang="0">
                  <a:pos x="0" y="2"/>
                </a:cxn>
                <a:cxn ang="0">
                  <a:pos x="2" y="0"/>
                </a:cxn>
                <a:cxn ang="0">
                  <a:pos x="2" y="0"/>
                </a:cxn>
              </a:cxnLst>
              <a:rect l="0" t="0" r="r" b="b"/>
              <a:pathLst>
                <a:path w="2" h="4">
                  <a:moveTo>
                    <a:pt x="2" y="0"/>
                  </a:moveTo>
                  <a:lnTo>
                    <a:pt x="0"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2" name="Freeform 74"/>
            <p:cNvSpPr>
              <a:spLocks/>
            </p:cNvSpPr>
            <p:nvPr/>
          </p:nvSpPr>
          <p:spPr bwMode="auto">
            <a:xfrm>
              <a:off x="6505405" y="3964594"/>
              <a:ext cx="2243" cy="4487"/>
            </a:xfrm>
            <a:custGeom>
              <a:avLst/>
              <a:gdLst/>
              <a:ahLst/>
              <a:cxnLst>
                <a:cxn ang="0">
                  <a:pos x="2" y="0"/>
                </a:cxn>
                <a:cxn ang="0">
                  <a:pos x="0" y="4"/>
                </a:cxn>
                <a:cxn ang="0">
                  <a:pos x="0" y="0"/>
                </a:cxn>
                <a:cxn ang="0">
                  <a:pos x="2" y="0"/>
                </a:cxn>
                <a:cxn ang="0">
                  <a:pos x="2" y="0"/>
                </a:cxn>
              </a:cxnLst>
              <a:rect l="0" t="0" r="r" b="b"/>
              <a:pathLst>
                <a:path w="2" h="4">
                  <a:moveTo>
                    <a:pt x="2" y="0"/>
                  </a:moveTo>
                  <a:lnTo>
                    <a:pt x="0"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3" name="Rectangle 75"/>
            <p:cNvSpPr>
              <a:spLocks noChangeArrowheads="1"/>
            </p:cNvSpPr>
            <p:nvPr/>
          </p:nvSpPr>
          <p:spPr bwMode="auto">
            <a:xfrm>
              <a:off x="6559241" y="3935433"/>
              <a:ext cx="1122" cy="1122"/>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4" name="Freeform 76"/>
            <p:cNvSpPr>
              <a:spLocks/>
            </p:cNvSpPr>
            <p:nvPr/>
          </p:nvSpPr>
          <p:spPr bwMode="auto">
            <a:xfrm>
              <a:off x="6859829" y="3973567"/>
              <a:ext cx="2243" cy="2243"/>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5" name="Freeform 77"/>
            <p:cNvSpPr>
              <a:spLocks/>
            </p:cNvSpPr>
            <p:nvPr/>
          </p:nvSpPr>
          <p:spPr bwMode="auto">
            <a:xfrm>
              <a:off x="6931612" y="3998242"/>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6" name="Freeform 78"/>
            <p:cNvSpPr>
              <a:spLocks/>
            </p:cNvSpPr>
            <p:nvPr/>
          </p:nvSpPr>
          <p:spPr bwMode="auto">
            <a:xfrm>
              <a:off x="6687104" y="4108159"/>
              <a:ext cx="6730" cy="4487"/>
            </a:xfrm>
            <a:custGeom>
              <a:avLst/>
              <a:gdLst/>
              <a:ahLst/>
              <a:cxnLst>
                <a:cxn ang="0">
                  <a:pos x="0" y="0"/>
                </a:cxn>
                <a:cxn ang="0">
                  <a:pos x="6" y="0"/>
                </a:cxn>
                <a:cxn ang="0">
                  <a:pos x="6" y="4"/>
                </a:cxn>
                <a:cxn ang="0">
                  <a:pos x="2" y="2"/>
                </a:cxn>
                <a:cxn ang="0">
                  <a:pos x="0" y="4"/>
                </a:cxn>
                <a:cxn ang="0">
                  <a:pos x="0" y="0"/>
                </a:cxn>
                <a:cxn ang="0">
                  <a:pos x="0" y="0"/>
                </a:cxn>
              </a:cxnLst>
              <a:rect l="0" t="0" r="r" b="b"/>
              <a:pathLst>
                <a:path w="6" h="4">
                  <a:moveTo>
                    <a:pt x="0" y="0"/>
                  </a:moveTo>
                  <a:lnTo>
                    <a:pt x="6" y="0"/>
                  </a:lnTo>
                  <a:lnTo>
                    <a:pt x="6" y="4"/>
                  </a:lnTo>
                  <a:lnTo>
                    <a:pt x="2"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7" name="Freeform 79"/>
            <p:cNvSpPr>
              <a:spLocks/>
            </p:cNvSpPr>
            <p:nvPr/>
          </p:nvSpPr>
          <p:spPr bwMode="auto">
            <a:xfrm>
              <a:off x="6731967" y="4099186"/>
              <a:ext cx="2243" cy="2243"/>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8" name="Freeform 80"/>
            <p:cNvSpPr>
              <a:spLocks/>
            </p:cNvSpPr>
            <p:nvPr/>
          </p:nvSpPr>
          <p:spPr bwMode="auto">
            <a:xfrm>
              <a:off x="6738697" y="4114888"/>
              <a:ext cx="6730" cy="4487"/>
            </a:xfrm>
            <a:custGeom>
              <a:avLst/>
              <a:gdLst/>
              <a:ahLst/>
              <a:cxnLst>
                <a:cxn ang="0">
                  <a:pos x="0" y="0"/>
                </a:cxn>
                <a:cxn ang="0">
                  <a:pos x="4" y="0"/>
                </a:cxn>
                <a:cxn ang="0">
                  <a:pos x="6" y="4"/>
                </a:cxn>
                <a:cxn ang="0">
                  <a:pos x="2" y="4"/>
                </a:cxn>
                <a:cxn ang="0">
                  <a:pos x="0" y="0"/>
                </a:cxn>
                <a:cxn ang="0">
                  <a:pos x="0" y="0"/>
                </a:cxn>
              </a:cxnLst>
              <a:rect l="0" t="0" r="r" b="b"/>
              <a:pathLst>
                <a:path w="6" h="4">
                  <a:moveTo>
                    <a:pt x="0" y="0"/>
                  </a:moveTo>
                  <a:lnTo>
                    <a:pt x="4" y="0"/>
                  </a:lnTo>
                  <a:lnTo>
                    <a:pt x="6"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9" name="Freeform 81"/>
            <p:cNvSpPr>
              <a:spLocks/>
            </p:cNvSpPr>
            <p:nvPr/>
          </p:nvSpPr>
          <p:spPr bwMode="auto">
            <a:xfrm>
              <a:off x="6749913" y="4119375"/>
              <a:ext cx="35891" cy="31405"/>
            </a:xfrm>
            <a:custGeom>
              <a:avLst/>
              <a:gdLst/>
              <a:ahLst/>
              <a:cxnLst>
                <a:cxn ang="0">
                  <a:pos x="0" y="0"/>
                </a:cxn>
                <a:cxn ang="0">
                  <a:pos x="14" y="6"/>
                </a:cxn>
                <a:cxn ang="0">
                  <a:pos x="16" y="8"/>
                </a:cxn>
                <a:cxn ang="0">
                  <a:pos x="26" y="16"/>
                </a:cxn>
                <a:cxn ang="0">
                  <a:pos x="30" y="16"/>
                </a:cxn>
                <a:cxn ang="0">
                  <a:pos x="32" y="22"/>
                </a:cxn>
                <a:cxn ang="0">
                  <a:pos x="30" y="28"/>
                </a:cxn>
                <a:cxn ang="0">
                  <a:pos x="28" y="28"/>
                </a:cxn>
                <a:cxn ang="0">
                  <a:pos x="24" y="16"/>
                </a:cxn>
                <a:cxn ang="0">
                  <a:pos x="22" y="12"/>
                </a:cxn>
                <a:cxn ang="0">
                  <a:pos x="0" y="0"/>
                </a:cxn>
                <a:cxn ang="0">
                  <a:pos x="0" y="0"/>
                </a:cxn>
                <a:cxn ang="0">
                  <a:pos x="0" y="0"/>
                </a:cxn>
              </a:cxnLst>
              <a:rect l="0" t="0" r="r" b="b"/>
              <a:pathLst>
                <a:path w="32" h="28">
                  <a:moveTo>
                    <a:pt x="0" y="0"/>
                  </a:moveTo>
                  <a:lnTo>
                    <a:pt x="14" y="6"/>
                  </a:lnTo>
                  <a:lnTo>
                    <a:pt x="16" y="8"/>
                  </a:lnTo>
                  <a:lnTo>
                    <a:pt x="26" y="16"/>
                  </a:lnTo>
                  <a:lnTo>
                    <a:pt x="30" y="16"/>
                  </a:lnTo>
                  <a:lnTo>
                    <a:pt x="32" y="22"/>
                  </a:lnTo>
                  <a:lnTo>
                    <a:pt x="30" y="28"/>
                  </a:lnTo>
                  <a:lnTo>
                    <a:pt x="28" y="28"/>
                  </a:lnTo>
                  <a:lnTo>
                    <a:pt x="24" y="16"/>
                  </a:lnTo>
                  <a:lnTo>
                    <a:pt x="22" y="12"/>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0" name="Freeform 82"/>
            <p:cNvSpPr>
              <a:spLocks/>
            </p:cNvSpPr>
            <p:nvPr/>
          </p:nvSpPr>
          <p:spPr bwMode="auto">
            <a:xfrm>
              <a:off x="6693833" y="4157509"/>
              <a:ext cx="2243" cy="2243"/>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1" name="Freeform 83"/>
            <p:cNvSpPr>
              <a:spLocks/>
            </p:cNvSpPr>
            <p:nvPr/>
          </p:nvSpPr>
          <p:spPr bwMode="auto">
            <a:xfrm>
              <a:off x="6705049" y="4161996"/>
              <a:ext cx="4487" cy="4487"/>
            </a:xfrm>
            <a:custGeom>
              <a:avLst/>
              <a:gdLst/>
              <a:ahLst/>
              <a:cxnLst>
                <a:cxn ang="0">
                  <a:pos x="0" y="0"/>
                </a:cxn>
                <a:cxn ang="0">
                  <a:pos x="4" y="0"/>
                </a:cxn>
                <a:cxn ang="0">
                  <a:pos x="4" y="4"/>
                </a:cxn>
                <a:cxn ang="0">
                  <a:pos x="2" y="4"/>
                </a:cxn>
                <a:cxn ang="0">
                  <a:pos x="0" y="0"/>
                </a:cxn>
                <a:cxn ang="0">
                  <a:pos x="0" y="0"/>
                </a:cxn>
              </a:cxnLst>
              <a:rect l="0" t="0" r="r" b="b"/>
              <a:pathLst>
                <a:path w="4" h="4">
                  <a:moveTo>
                    <a:pt x="0" y="0"/>
                  </a:moveTo>
                  <a:lnTo>
                    <a:pt x="4" y="0"/>
                  </a:lnTo>
                  <a:lnTo>
                    <a:pt x="4"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2" name="Freeform 84"/>
            <p:cNvSpPr>
              <a:spLocks/>
            </p:cNvSpPr>
            <p:nvPr/>
          </p:nvSpPr>
          <p:spPr bwMode="auto">
            <a:xfrm>
              <a:off x="6711779" y="4141807"/>
              <a:ext cx="62809" cy="31405"/>
            </a:xfrm>
            <a:custGeom>
              <a:avLst/>
              <a:gdLst/>
              <a:ahLst/>
              <a:cxnLst>
                <a:cxn ang="0">
                  <a:pos x="0" y="18"/>
                </a:cxn>
                <a:cxn ang="0">
                  <a:pos x="2" y="16"/>
                </a:cxn>
                <a:cxn ang="0">
                  <a:pos x="14" y="18"/>
                </a:cxn>
                <a:cxn ang="0">
                  <a:pos x="20" y="18"/>
                </a:cxn>
                <a:cxn ang="0">
                  <a:pos x="22" y="16"/>
                </a:cxn>
                <a:cxn ang="0">
                  <a:pos x="24" y="12"/>
                </a:cxn>
                <a:cxn ang="0">
                  <a:pos x="24" y="16"/>
                </a:cxn>
                <a:cxn ang="0">
                  <a:pos x="34" y="18"/>
                </a:cxn>
                <a:cxn ang="0">
                  <a:pos x="40" y="12"/>
                </a:cxn>
                <a:cxn ang="0">
                  <a:pos x="46" y="8"/>
                </a:cxn>
                <a:cxn ang="0">
                  <a:pos x="44" y="0"/>
                </a:cxn>
                <a:cxn ang="0">
                  <a:pos x="52" y="0"/>
                </a:cxn>
                <a:cxn ang="0">
                  <a:pos x="56" y="4"/>
                </a:cxn>
                <a:cxn ang="0">
                  <a:pos x="54" y="8"/>
                </a:cxn>
                <a:cxn ang="0">
                  <a:pos x="52" y="10"/>
                </a:cxn>
                <a:cxn ang="0">
                  <a:pos x="52" y="14"/>
                </a:cxn>
                <a:cxn ang="0">
                  <a:pos x="50" y="18"/>
                </a:cxn>
                <a:cxn ang="0">
                  <a:pos x="46" y="18"/>
                </a:cxn>
                <a:cxn ang="0">
                  <a:pos x="42" y="24"/>
                </a:cxn>
                <a:cxn ang="0">
                  <a:pos x="34" y="28"/>
                </a:cxn>
                <a:cxn ang="0">
                  <a:pos x="20" y="28"/>
                </a:cxn>
                <a:cxn ang="0">
                  <a:pos x="16" y="26"/>
                </a:cxn>
                <a:cxn ang="0">
                  <a:pos x="12" y="26"/>
                </a:cxn>
                <a:cxn ang="0">
                  <a:pos x="4" y="22"/>
                </a:cxn>
                <a:cxn ang="0">
                  <a:pos x="0" y="18"/>
                </a:cxn>
                <a:cxn ang="0">
                  <a:pos x="0" y="18"/>
                </a:cxn>
              </a:cxnLst>
              <a:rect l="0" t="0" r="r" b="b"/>
              <a:pathLst>
                <a:path w="56" h="28">
                  <a:moveTo>
                    <a:pt x="0" y="18"/>
                  </a:moveTo>
                  <a:lnTo>
                    <a:pt x="2" y="16"/>
                  </a:lnTo>
                  <a:lnTo>
                    <a:pt x="14" y="18"/>
                  </a:lnTo>
                  <a:lnTo>
                    <a:pt x="20" y="18"/>
                  </a:lnTo>
                  <a:lnTo>
                    <a:pt x="22" y="16"/>
                  </a:lnTo>
                  <a:lnTo>
                    <a:pt x="24" y="12"/>
                  </a:lnTo>
                  <a:lnTo>
                    <a:pt x="24" y="16"/>
                  </a:lnTo>
                  <a:lnTo>
                    <a:pt x="34" y="18"/>
                  </a:lnTo>
                  <a:lnTo>
                    <a:pt x="40" y="12"/>
                  </a:lnTo>
                  <a:lnTo>
                    <a:pt x="46" y="8"/>
                  </a:lnTo>
                  <a:lnTo>
                    <a:pt x="44" y="0"/>
                  </a:lnTo>
                  <a:lnTo>
                    <a:pt x="52" y="0"/>
                  </a:lnTo>
                  <a:lnTo>
                    <a:pt x="56" y="4"/>
                  </a:lnTo>
                  <a:lnTo>
                    <a:pt x="54" y="8"/>
                  </a:lnTo>
                  <a:lnTo>
                    <a:pt x="52" y="10"/>
                  </a:lnTo>
                  <a:lnTo>
                    <a:pt x="52" y="14"/>
                  </a:lnTo>
                  <a:lnTo>
                    <a:pt x="50" y="18"/>
                  </a:lnTo>
                  <a:lnTo>
                    <a:pt x="46" y="18"/>
                  </a:lnTo>
                  <a:lnTo>
                    <a:pt x="42" y="24"/>
                  </a:lnTo>
                  <a:lnTo>
                    <a:pt x="34" y="28"/>
                  </a:lnTo>
                  <a:lnTo>
                    <a:pt x="20" y="28"/>
                  </a:lnTo>
                  <a:lnTo>
                    <a:pt x="16" y="26"/>
                  </a:lnTo>
                  <a:lnTo>
                    <a:pt x="12" y="26"/>
                  </a:lnTo>
                  <a:lnTo>
                    <a:pt x="4" y="22"/>
                  </a:lnTo>
                  <a:lnTo>
                    <a:pt x="0" y="18"/>
                  </a:lnTo>
                  <a:lnTo>
                    <a:pt x="0"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3" name="Freeform 85"/>
            <p:cNvSpPr>
              <a:spLocks/>
            </p:cNvSpPr>
            <p:nvPr/>
          </p:nvSpPr>
          <p:spPr bwMode="auto">
            <a:xfrm>
              <a:off x="6805993" y="4153023"/>
              <a:ext cx="2243" cy="4487"/>
            </a:xfrm>
            <a:custGeom>
              <a:avLst/>
              <a:gdLst/>
              <a:ahLst/>
              <a:cxnLst>
                <a:cxn ang="0">
                  <a:pos x="0" y="0"/>
                </a:cxn>
                <a:cxn ang="0">
                  <a:pos x="2" y="4"/>
                </a:cxn>
                <a:cxn ang="0">
                  <a:pos x="0" y="0"/>
                </a:cxn>
                <a:cxn ang="0">
                  <a:pos x="0" y="0"/>
                </a:cxn>
              </a:cxnLst>
              <a:rect l="0" t="0" r="r" b="b"/>
              <a:pathLst>
                <a:path w="2" h="4">
                  <a:moveTo>
                    <a:pt x="0" y="0"/>
                  </a:move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4" name="Freeform 86"/>
            <p:cNvSpPr>
              <a:spLocks/>
            </p:cNvSpPr>
            <p:nvPr/>
          </p:nvSpPr>
          <p:spPr bwMode="auto">
            <a:xfrm>
              <a:off x="6808236" y="4159753"/>
              <a:ext cx="17945" cy="22432"/>
            </a:xfrm>
            <a:custGeom>
              <a:avLst/>
              <a:gdLst/>
              <a:ahLst/>
              <a:cxnLst>
                <a:cxn ang="0">
                  <a:pos x="0" y="0"/>
                </a:cxn>
                <a:cxn ang="0">
                  <a:pos x="4" y="0"/>
                </a:cxn>
                <a:cxn ang="0">
                  <a:pos x="16" y="14"/>
                </a:cxn>
                <a:cxn ang="0">
                  <a:pos x="16" y="18"/>
                </a:cxn>
                <a:cxn ang="0">
                  <a:pos x="12" y="20"/>
                </a:cxn>
                <a:cxn ang="0">
                  <a:pos x="8" y="16"/>
                </a:cxn>
                <a:cxn ang="0">
                  <a:pos x="6" y="12"/>
                </a:cxn>
                <a:cxn ang="0">
                  <a:pos x="0" y="4"/>
                </a:cxn>
                <a:cxn ang="0">
                  <a:pos x="0" y="0"/>
                </a:cxn>
                <a:cxn ang="0">
                  <a:pos x="0" y="0"/>
                </a:cxn>
              </a:cxnLst>
              <a:rect l="0" t="0" r="r" b="b"/>
              <a:pathLst>
                <a:path w="16" h="20">
                  <a:moveTo>
                    <a:pt x="0" y="0"/>
                  </a:moveTo>
                  <a:lnTo>
                    <a:pt x="4" y="0"/>
                  </a:lnTo>
                  <a:lnTo>
                    <a:pt x="16" y="14"/>
                  </a:lnTo>
                  <a:lnTo>
                    <a:pt x="16" y="18"/>
                  </a:lnTo>
                  <a:lnTo>
                    <a:pt x="12" y="20"/>
                  </a:lnTo>
                  <a:lnTo>
                    <a:pt x="8" y="16"/>
                  </a:lnTo>
                  <a:lnTo>
                    <a:pt x="6" y="1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5" name="Freeform 87"/>
            <p:cNvSpPr>
              <a:spLocks/>
            </p:cNvSpPr>
            <p:nvPr/>
          </p:nvSpPr>
          <p:spPr bwMode="auto">
            <a:xfrm>
              <a:off x="6835154" y="4177698"/>
              <a:ext cx="15702" cy="11216"/>
            </a:xfrm>
            <a:custGeom>
              <a:avLst/>
              <a:gdLst/>
              <a:ahLst/>
              <a:cxnLst>
                <a:cxn ang="0">
                  <a:pos x="0" y="0"/>
                </a:cxn>
                <a:cxn ang="0">
                  <a:pos x="6" y="2"/>
                </a:cxn>
                <a:cxn ang="0">
                  <a:pos x="14" y="10"/>
                </a:cxn>
                <a:cxn ang="0">
                  <a:pos x="6" y="8"/>
                </a:cxn>
                <a:cxn ang="0">
                  <a:pos x="0" y="0"/>
                </a:cxn>
                <a:cxn ang="0">
                  <a:pos x="0" y="0"/>
                </a:cxn>
              </a:cxnLst>
              <a:rect l="0" t="0" r="r" b="b"/>
              <a:pathLst>
                <a:path w="14" h="10">
                  <a:moveTo>
                    <a:pt x="0" y="0"/>
                  </a:moveTo>
                  <a:lnTo>
                    <a:pt x="6" y="2"/>
                  </a:lnTo>
                  <a:lnTo>
                    <a:pt x="14" y="10"/>
                  </a:lnTo>
                  <a:lnTo>
                    <a:pt x="6"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6" name="Freeform 88"/>
            <p:cNvSpPr>
              <a:spLocks/>
            </p:cNvSpPr>
            <p:nvPr/>
          </p:nvSpPr>
          <p:spPr bwMode="auto">
            <a:xfrm>
              <a:off x="6835154" y="4191157"/>
              <a:ext cx="4487" cy="6730"/>
            </a:xfrm>
            <a:custGeom>
              <a:avLst/>
              <a:gdLst/>
              <a:ahLst/>
              <a:cxnLst>
                <a:cxn ang="0">
                  <a:pos x="0" y="0"/>
                </a:cxn>
                <a:cxn ang="0">
                  <a:pos x="4" y="2"/>
                </a:cxn>
                <a:cxn ang="0">
                  <a:pos x="2" y="6"/>
                </a:cxn>
                <a:cxn ang="0">
                  <a:pos x="0" y="0"/>
                </a:cxn>
                <a:cxn ang="0">
                  <a:pos x="0" y="0"/>
                </a:cxn>
              </a:cxnLst>
              <a:rect l="0" t="0" r="r" b="b"/>
              <a:pathLst>
                <a:path w="4" h="6">
                  <a:moveTo>
                    <a:pt x="0" y="0"/>
                  </a:moveTo>
                  <a:lnTo>
                    <a:pt x="4" y="2"/>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7" name="Freeform 89"/>
            <p:cNvSpPr>
              <a:spLocks/>
            </p:cNvSpPr>
            <p:nvPr/>
          </p:nvSpPr>
          <p:spPr bwMode="auto">
            <a:xfrm>
              <a:off x="6841884" y="4195643"/>
              <a:ext cx="2243" cy="4487"/>
            </a:xfrm>
            <a:custGeom>
              <a:avLst/>
              <a:gdLst/>
              <a:ahLst/>
              <a:cxnLst>
                <a:cxn ang="0">
                  <a:pos x="2" y="0"/>
                </a:cxn>
                <a:cxn ang="0">
                  <a:pos x="2" y="4"/>
                </a:cxn>
                <a:cxn ang="0">
                  <a:pos x="2" y="4"/>
                </a:cxn>
                <a:cxn ang="0">
                  <a:pos x="0" y="0"/>
                </a:cxn>
                <a:cxn ang="0">
                  <a:pos x="2" y="0"/>
                </a:cxn>
                <a:cxn ang="0">
                  <a:pos x="2" y="0"/>
                </a:cxn>
              </a:cxnLst>
              <a:rect l="0" t="0" r="r" b="b"/>
              <a:pathLst>
                <a:path w="2" h="4">
                  <a:moveTo>
                    <a:pt x="2" y="0"/>
                  </a:moveTo>
                  <a:lnTo>
                    <a:pt x="2" y="4"/>
                  </a:lnTo>
                  <a:lnTo>
                    <a:pt x="2"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8" name="Freeform 90"/>
            <p:cNvSpPr>
              <a:spLocks/>
            </p:cNvSpPr>
            <p:nvPr/>
          </p:nvSpPr>
          <p:spPr bwMode="auto">
            <a:xfrm>
              <a:off x="6846370" y="4197886"/>
              <a:ext cx="8973" cy="8973"/>
            </a:xfrm>
            <a:custGeom>
              <a:avLst/>
              <a:gdLst/>
              <a:ahLst/>
              <a:cxnLst>
                <a:cxn ang="0">
                  <a:pos x="0" y="4"/>
                </a:cxn>
                <a:cxn ang="0">
                  <a:pos x="0" y="0"/>
                </a:cxn>
                <a:cxn ang="0">
                  <a:pos x="4" y="0"/>
                </a:cxn>
                <a:cxn ang="0">
                  <a:pos x="8" y="4"/>
                </a:cxn>
                <a:cxn ang="0">
                  <a:pos x="8" y="8"/>
                </a:cxn>
                <a:cxn ang="0">
                  <a:pos x="0" y="4"/>
                </a:cxn>
                <a:cxn ang="0">
                  <a:pos x="0" y="4"/>
                </a:cxn>
              </a:cxnLst>
              <a:rect l="0" t="0" r="r" b="b"/>
              <a:pathLst>
                <a:path w="8" h="8">
                  <a:moveTo>
                    <a:pt x="0" y="4"/>
                  </a:moveTo>
                  <a:lnTo>
                    <a:pt x="0" y="0"/>
                  </a:lnTo>
                  <a:lnTo>
                    <a:pt x="4" y="0"/>
                  </a:lnTo>
                  <a:lnTo>
                    <a:pt x="8" y="4"/>
                  </a:lnTo>
                  <a:lnTo>
                    <a:pt x="8" y="8"/>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9" name="Freeform 91"/>
            <p:cNvSpPr>
              <a:spLocks/>
            </p:cNvSpPr>
            <p:nvPr/>
          </p:nvSpPr>
          <p:spPr bwMode="auto">
            <a:xfrm>
              <a:off x="6846370" y="4204616"/>
              <a:ext cx="2243" cy="2243"/>
            </a:xfrm>
            <a:custGeom>
              <a:avLst/>
              <a:gdLst/>
              <a:ahLst/>
              <a:cxnLst>
                <a:cxn ang="0">
                  <a:pos x="0" y="2"/>
                </a:cxn>
                <a:cxn ang="0">
                  <a:pos x="2" y="0"/>
                </a:cxn>
                <a:cxn ang="0">
                  <a:pos x="2" y="2"/>
                </a:cxn>
                <a:cxn ang="0">
                  <a:pos x="0" y="2"/>
                </a:cxn>
                <a:cxn ang="0">
                  <a:pos x="0" y="2"/>
                </a:cxn>
              </a:cxnLst>
              <a:rect l="0" t="0" r="r" b="b"/>
              <a:pathLst>
                <a:path w="2" h="2">
                  <a:moveTo>
                    <a:pt x="0" y="2"/>
                  </a:moveTo>
                  <a:lnTo>
                    <a:pt x="2" y="0"/>
                  </a:lnTo>
                  <a:lnTo>
                    <a:pt x="2"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0" name="Freeform 92"/>
            <p:cNvSpPr>
              <a:spLocks/>
            </p:cNvSpPr>
            <p:nvPr/>
          </p:nvSpPr>
          <p:spPr bwMode="auto">
            <a:xfrm>
              <a:off x="6857586" y="4206859"/>
              <a:ext cx="2243" cy="2243"/>
            </a:xfrm>
            <a:custGeom>
              <a:avLst/>
              <a:gdLst/>
              <a:ahLst/>
              <a:cxnLst>
                <a:cxn ang="0">
                  <a:pos x="0" y="0"/>
                </a:cxn>
                <a:cxn ang="0">
                  <a:pos x="0" y="0"/>
                </a:cxn>
                <a:cxn ang="0">
                  <a:pos x="2" y="2"/>
                </a:cxn>
                <a:cxn ang="0">
                  <a:pos x="0" y="0"/>
                </a:cxn>
                <a:cxn ang="0">
                  <a:pos x="0" y="0"/>
                </a:cxn>
              </a:cxnLst>
              <a:rect l="0" t="0" r="r" b="b"/>
              <a:pathLst>
                <a:path w="2" h="2">
                  <a:moveTo>
                    <a:pt x="0" y="0"/>
                  </a:moveTo>
                  <a:lnTo>
                    <a:pt x="0"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1" name="Freeform 93"/>
            <p:cNvSpPr>
              <a:spLocks/>
            </p:cNvSpPr>
            <p:nvPr/>
          </p:nvSpPr>
          <p:spPr bwMode="auto">
            <a:xfrm>
              <a:off x="6866559" y="4191157"/>
              <a:ext cx="17945" cy="13460"/>
            </a:xfrm>
            <a:custGeom>
              <a:avLst/>
              <a:gdLst/>
              <a:ahLst/>
              <a:cxnLst>
                <a:cxn ang="0">
                  <a:pos x="0" y="0"/>
                </a:cxn>
                <a:cxn ang="0">
                  <a:pos x="14" y="8"/>
                </a:cxn>
                <a:cxn ang="0">
                  <a:pos x="16" y="12"/>
                </a:cxn>
                <a:cxn ang="0">
                  <a:pos x="4" y="4"/>
                </a:cxn>
                <a:cxn ang="0">
                  <a:pos x="0" y="0"/>
                </a:cxn>
                <a:cxn ang="0">
                  <a:pos x="0" y="0"/>
                </a:cxn>
              </a:cxnLst>
              <a:rect l="0" t="0" r="r" b="b"/>
              <a:pathLst>
                <a:path w="16" h="12">
                  <a:moveTo>
                    <a:pt x="0" y="0"/>
                  </a:moveTo>
                  <a:lnTo>
                    <a:pt x="14" y="8"/>
                  </a:lnTo>
                  <a:lnTo>
                    <a:pt x="16" y="12"/>
                  </a:lnTo>
                  <a:lnTo>
                    <a:pt x="4"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2" name="Freeform 94"/>
            <p:cNvSpPr>
              <a:spLocks/>
            </p:cNvSpPr>
            <p:nvPr/>
          </p:nvSpPr>
          <p:spPr bwMode="auto">
            <a:xfrm>
              <a:off x="6897964" y="4204616"/>
              <a:ext cx="13460" cy="17945"/>
            </a:xfrm>
            <a:custGeom>
              <a:avLst/>
              <a:gdLst/>
              <a:ahLst/>
              <a:cxnLst>
                <a:cxn ang="0">
                  <a:pos x="0" y="0"/>
                </a:cxn>
                <a:cxn ang="0">
                  <a:pos x="0" y="0"/>
                </a:cxn>
                <a:cxn ang="0">
                  <a:pos x="2" y="0"/>
                </a:cxn>
                <a:cxn ang="0">
                  <a:pos x="4" y="6"/>
                </a:cxn>
                <a:cxn ang="0">
                  <a:pos x="8" y="10"/>
                </a:cxn>
                <a:cxn ang="0">
                  <a:pos x="8" y="12"/>
                </a:cxn>
                <a:cxn ang="0">
                  <a:pos x="10" y="12"/>
                </a:cxn>
                <a:cxn ang="0">
                  <a:pos x="12" y="16"/>
                </a:cxn>
                <a:cxn ang="0">
                  <a:pos x="4" y="10"/>
                </a:cxn>
                <a:cxn ang="0">
                  <a:pos x="0" y="0"/>
                </a:cxn>
                <a:cxn ang="0">
                  <a:pos x="0" y="0"/>
                </a:cxn>
              </a:cxnLst>
              <a:rect l="0" t="0" r="r" b="b"/>
              <a:pathLst>
                <a:path w="12" h="16">
                  <a:moveTo>
                    <a:pt x="0" y="0"/>
                  </a:moveTo>
                  <a:lnTo>
                    <a:pt x="0" y="0"/>
                  </a:lnTo>
                  <a:lnTo>
                    <a:pt x="2" y="0"/>
                  </a:lnTo>
                  <a:lnTo>
                    <a:pt x="4" y="6"/>
                  </a:lnTo>
                  <a:lnTo>
                    <a:pt x="8" y="10"/>
                  </a:lnTo>
                  <a:lnTo>
                    <a:pt x="8" y="12"/>
                  </a:lnTo>
                  <a:lnTo>
                    <a:pt x="10" y="12"/>
                  </a:lnTo>
                  <a:lnTo>
                    <a:pt x="12" y="16"/>
                  </a:lnTo>
                  <a:lnTo>
                    <a:pt x="4"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3" name="Freeform 95"/>
            <p:cNvSpPr>
              <a:spLocks/>
            </p:cNvSpPr>
            <p:nvPr/>
          </p:nvSpPr>
          <p:spPr bwMode="auto">
            <a:xfrm>
              <a:off x="6891234" y="4213589"/>
              <a:ext cx="2243" cy="2243"/>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4" name="Freeform 96"/>
            <p:cNvSpPr>
              <a:spLocks/>
            </p:cNvSpPr>
            <p:nvPr/>
          </p:nvSpPr>
          <p:spPr bwMode="auto">
            <a:xfrm>
              <a:off x="6882261" y="4218076"/>
              <a:ext cx="17945" cy="8973"/>
            </a:xfrm>
            <a:custGeom>
              <a:avLst/>
              <a:gdLst/>
              <a:ahLst/>
              <a:cxnLst>
                <a:cxn ang="0">
                  <a:pos x="0" y="0"/>
                </a:cxn>
                <a:cxn ang="0">
                  <a:pos x="10" y="2"/>
                </a:cxn>
                <a:cxn ang="0">
                  <a:pos x="16" y="6"/>
                </a:cxn>
                <a:cxn ang="0">
                  <a:pos x="16" y="8"/>
                </a:cxn>
                <a:cxn ang="0">
                  <a:pos x="16" y="8"/>
                </a:cxn>
                <a:cxn ang="0">
                  <a:pos x="4" y="8"/>
                </a:cxn>
                <a:cxn ang="0">
                  <a:pos x="0" y="2"/>
                </a:cxn>
                <a:cxn ang="0">
                  <a:pos x="0" y="0"/>
                </a:cxn>
                <a:cxn ang="0">
                  <a:pos x="0" y="0"/>
                </a:cxn>
              </a:cxnLst>
              <a:rect l="0" t="0" r="r" b="b"/>
              <a:pathLst>
                <a:path w="16" h="8">
                  <a:moveTo>
                    <a:pt x="0" y="0"/>
                  </a:moveTo>
                  <a:lnTo>
                    <a:pt x="10" y="2"/>
                  </a:lnTo>
                  <a:lnTo>
                    <a:pt x="16" y="6"/>
                  </a:lnTo>
                  <a:lnTo>
                    <a:pt x="16" y="8"/>
                  </a:lnTo>
                  <a:lnTo>
                    <a:pt x="16" y="8"/>
                  </a:lnTo>
                  <a:lnTo>
                    <a:pt x="4"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5" name="Freeform 97"/>
            <p:cNvSpPr>
              <a:spLocks/>
            </p:cNvSpPr>
            <p:nvPr/>
          </p:nvSpPr>
          <p:spPr bwMode="auto">
            <a:xfrm>
              <a:off x="6909179" y="4231534"/>
              <a:ext cx="13460" cy="11216"/>
            </a:xfrm>
            <a:custGeom>
              <a:avLst/>
              <a:gdLst/>
              <a:ahLst/>
              <a:cxnLst>
                <a:cxn ang="0">
                  <a:pos x="0" y="0"/>
                </a:cxn>
                <a:cxn ang="0">
                  <a:pos x="8" y="4"/>
                </a:cxn>
                <a:cxn ang="0">
                  <a:pos x="12" y="8"/>
                </a:cxn>
                <a:cxn ang="0">
                  <a:pos x="12" y="10"/>
                </a:cxn>
                <a:cxn ang="0">
                  <a:pos x="6" y="8"/>
                </a:cxn>
                <a:cxn ang="0">
                  <a:pos x="0" y="0"/>
                </a:cxn>
                <a:cxn ang="0">
                  <a:pos x="0" y="0"/>
                </a:cxn>
              </a:cxnLst>
              <a:rect l="0" t="0" r="r" b="b"/>
              <a:pathLst>
                <a:path w="12" h="10">
                  <a:moveTo>
                    <a:pt x="0" y="0"/>
                  </a:moveTo>
                  <a:lnTo>
                    <a:pt x="8" y="4"/>
                  </a:lnTo>
                  <a:lnTo>
                    <a:pt x="12" y="8"/>
                  </a:lnTo>
                  <a:lnTo>
                    <a:pt x="12" y="10"/>
                  </a:lnTo>
                  <a:lnTo>
                    <a:pt x="6"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6" name="Freeform 98"/>
            <p:cNvSpPr>
              <a:spLocks/>
            </p:cNvSpPr>
            <p:nvPr/>
          </p:nvSpPr>
          <p:spPr bwMode="auto">
            <a:xfrm>
              <a:off x="6776831" y="4213589"/>
              <a:ext cx="4487" cy="4487"/>
            </a:xfrm>
            <a:custGeom>
              <a:avLst/>
              <a:gdLst/>
              <a:ahLst/>
              <a:cxnLst>
                <a:cxn ang="0">
                  <a:pos x="0" y="0"/>
                </a:cxn>
                <a:cxn ang="0">
                  <a:pos x="4" y="2"/>
                </a:cxn>
                <a:cxn ang="0">
                  <a:pos x="4" y="4"/>
                </a:cxn>
                <a:cxn ang="0">
                  <a:pos x="4" y="4"/>
                </a:cxn>
                <a:cxn ang="0">
                  <a:pos x="0" y="0"/>
                </a:cxn>
                <a:cxn ang="0">
                  <a:pos x="0" y="0"/>
                </a:cxn>
              </a:cxnLst>
              <a:rect l="0" t="0" r="r" b="b"/>
              <a:pathLst>
                <a:path w="4" h="4">
                  <a:moveTo>
                    <a:pt x="0" y="0"/>
                  </a:moveTo>
                  <a:lnTo>
                    <a:pt x="4" y="2"/>
                  </a:lnTo>
                  <a:lnTo>
                    <a:pt x="4" y="4"/>
                  </a:lnTo>
                  <a:lnTo>
                    <a:pt x="4"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7" name="Freeform 99"/>
            <p:cNvSpPr>
              <a:spLocks/>
            </p:cNvSpPr>
            <p:nvPr/>
          </p:nvSpPr>
          <p:spPr bwMode="auto">
            <a:xfrm>
              <a:off x="6745427" y="4218076"/>
              <a:ext cx="6730" cy="6730"/>
            </a:xfrm>
            <a:custGeom>
              <a:avLst/>
              <a:gdLst/>
              <a:ahLst/>
              <a:cxnLst>
                <a:cxn ang="0">
                  <a:pos x="0" y="0"/>
                </a:cxn>
                <a:cxn ang="0">
                  <a:pos x="6" y="2"/>
                </a:cxn>
                <a:cxn ang="0">
                  <a:pos x="6" y="6"/>
                </a:cxn>
                <a:cxn ang="0">
                  <a:pos x="0" y="4"/>
                </a:cxn>
                <a:cxn ang="0">
                  <a:pos x="0" y="0"/>
                </a:cxn>
                <a:cxn ang="0">
                  <a:pos x="0" y="0"/>
                </a:cxn>
              </a:cxnLst>
              <a:rect l="0" t="0" r="r" b="b"/>
              <a:pathLst>
                <a:path w="6" h="6">
                  <a:moveTo>
                    <a:pt x="0" y="0"/>
                  </a:moveTo>
                  <a:lnTo>
                    <a:pt x="6" y="2"/>
                  </a:lnTo>
                  <a:lnTo>
                    <a:pt x="6" y="6"/>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8" name="Freeform 100"/>
            <p:cNvSpPr>
              <a:spLocks/>
            </p:cNvSpPr>
            <p:nvPr/>
          </p:nvSpPr>
          <p:spPr bwMode="auto">
            <a:xfrm>
              <a:off x="6749913" y="4224804"/>
              <a:ext cx="6730" cy="6730"/>
            </a:xfrm>
            <a:custGeom>
              <a:avLst/>
              <a:gdLst/>
              <a:ahLst/>
              <a:cxnLst>
                <a:cxn ang="0">
                  <a:pos x="0" y="0"/>
                </a:cxn>
                <a:cxn ang="0">
                  <a:pos x="2" y="2"/>
                </a:cxn>
                <a:cxn ang="0">
                  <a:pos x="6" y="4"/>
                </a:cxn>
                <a:cxn ang="0">
                  <a:pos x="6" y="6"/>
                </a:cxn>
                <a:cxn ang="0">
                  <a:pos x="4" y="6"/>
                </a:cxn>
                <a:cxn ang="0">
                  <a:pos x="0" y="0"/>
                </a:cxn>
                <a:cxn ang="0">
                  <a:pos x="0" y="0"/>
                </a:cxn>
              </a:cxnLst>
              <a:rect l="0" t="0" r="r" b="b"/>
              <a:pathLst>
                <a:path w="6" h="6">
                  <a:moveTo>
                    <a:pt x="0" y="0"/>
                  </a:moveTo>
                  <a:lnTo>
                    <a:pt x="2" y="2"/>
                  </a:lnTo>
                  <a:lnTo>
                    <a:pt x="6" y="4"/>
                  </a:lnTo>
                  <a:lnTo>
                    <a:pt x="6" y="6"/>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9" name="Freeform 101"/>
            <p:cNvSpPr>
              <a:spLocks/>
            </p:cNvSpPr>
            <p:nvPr/>
          </p:nvSpPr>
          <p:spPr bwMode="auto">
            <a:xfrm>
              <a:off x="6518864" y="4090213"/>
              <a:ext cx="11216" cy="6730"/>
            </a:xfrm>
            <a:custGeom>
              <a:avLst/>
              <a:gdLst/>
              <a:ahLst/>
              <a:cxnLst>
                <a:cxn ang="0">
                  <a:pos x="0" y="0"/>
                </a:cxn>
                <a:cxn ang="0">
                  <a:pos x="4" y="0"/>
                </a:cxn>
                <a:cxn ang="0">
                  <a:pos x="10" y="6"/>
                </a:cxn>
                <a:cxn ang="0">
                  <a:pos x="6" y="6"/>
                </a:cxn>
                <a:cxn ang="0">
                  <a:pos x="0" y="0"/>
                </a:cxn>
                <a:cxn ang="0">
                  <a:pos x="0" y="0"/>
                </a:cxn>
              </a:cxnLst>
              <a:rect l="0" t="0" r="r" b="b"/>
              <a:pathLst>
                <a:path w="10" h="6">
                  <a:moveTo>
                    <a:pt x="0" y="0"/>
                  </a:moveTo>
                  <a:lnTo>
                    <a:pt x="4" y="0"/>
                  </a:lnTo>
                  <a:lnTo>
                    <a:pt x="10" y="6"/>
                  </a:lnTo>
                  <a:lnTo>
                    <a:pt x="6"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0" name="Freeform 102"/>
            <p:cNvSpPr>
              <a:spLocks/>
            </p:cNvSpPr>
            <p:nvPr/>
          </p:nvSpPr>
          <p:spPr bwMode="auto">
            <a:xfrm>
              <a:off x="6521107" y="4103672"/>
              <a:ext cx="17945" cy="2243"/>
            </a:xfrm>
            <a:custGeom>
              <a:avLst/>
              <a:gdLst/>
              <a:ahLst/>
              <a:cxnLst>
                <a:cxn ang="0">
                  <a:pos x="0" y="0"/>
                </a:cxn>
                <a:cxn ang="0">
                  <a:pos x="14" y="0"/>
                </a:cxn>
                <a:cxn ang="0">
                  <a:pos x="16" y="2"/>
                </a:cxn>
                <a:cxn ang="0">
                  <a:pos x="8" y="2"/>
                </a:cxn>
                <a:cxn ang="0">
                  <a:pos x="0" y="0"/>
                </a:cxn>
                <a:cxn ang="0">
                  <a:pos x="0" y="0"/>
                </a:cxn>
              </a:cxnLst>
              <a:rect l="0" t="0" r="r" b="b"/>
              <a:pathLst>
                <a:path w="16" h="2">
                  <a:moveTo>
                    <a:pt x="0" y="0"/>
                  </a:moveTo>
                  <a:lnTo>
                    <a:pt x="14" y="0"/>
                  </a:lnTo>
                  <a:lnTo>
                    <a:pt x="16" y="2"/>
                  </a:lnTo>
                  <a:lnTo>
                    <a:pt x="8"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1" name="Freeform 103"/>
            <p:cNvSpPr>
              <a:spLocks/>
            </p:cNvSpPr>
            <p:nvPr/>
          </p:nvSpPr>
          <p:spPr bwMode="auto">
            <a:xfrm>
              <a:off x="6440352" y="4078997"/>
              <a:ext cx="13460" cy="6730"/>
            </a:xfrm>
            <a:custGeom>
              <a:avLst/>
              <a:gdLst/>
              <a:ahLst/>
              <a:cxnLst>
                <a:cxn ang="0">
                  <a:pos x="2" y="2"/>
                </a:cxn>
                <a:cxn ang="0">
                  <a:pos x="6" y="0"/>
                </a:cxn>
                <a:cxn ang="0">
                  <a:pos x="12" y="4"/>
                </a:cxn>
                <a:cxn ang="0">
                  <a:pos x="8" y="6"/>
                </a:cxn>
                <a:cxn ang="0">
                  <a:pos x="2" y="4"/>
                </a:cxn>
                <a:cxn ang="0">
                  <a:pos x="0" y="2"/>
                </a:cxn>
                <a:cxn ang="0">
                  <a:pos x="2" y="2"/>
                </a:cxn>
                <a:cxn ang="0">
                  <a:pos x="2" y="2"/>
                </a:cxn>
              </a:cxnLst>
              <a:rect l="0" t="0" r="r" b="b"/>
              <a:pathLst>
                <a:path w="12" h="6">
                  <a:moveTo>
                    <a:pt x="2" y="2"/>
                  </a:moveTo>
                  <a:lnTo>
                    <a:pt x="6" y="0"/>
                  </a:lnTo>
                  <a:lnTo>
                    <a:pt x="12" y="4"/>
                  </a:lnTo>
                  <a:lnTo>
                    <a:pt x="8" y="6"/>
                  </a:lnTo>
                  <a:lnTo>
                    <a:pt x="2" y="4"/>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2" name="Freeform 104"/>
            <p:cNvSpPr>
              <a:spLocks/>
            </p:cNvSpPr>
            <p:nvPr/>
          </p:nvSpPr>
          <p:spPr bwMode="auto">
            <a:xfrm>
              <a:off x="6433623" y="4103672"/>
              <a:ext cx="8973" cy="6730"/>
            </a:xfrm>
            <a:custGeom>
              <a:avLst/>
              <a:gdLst/>
              <a:ahLst/>
              <a:cxnLst>
                <a:cxn ang="0">
                  <a:pos x="0" y="2"/>
                </a:cxn>
                <a:cxn ang="0">
                  <a:pos x="6" y="0"/>
                </a:cxn>
                <a:cxn ang="0">
                  <a:pos x="8" y="4"/>
                </a:cxn>
                <a:cxn ang="0">
                  <a:pos x="2" y="6"/>
                </a:cxn>
                <a:cxn ang="0">
                  <a:pos x="0" y="2"/>
                </a:cxn>
                <a:cxn ang="0">
                  <a:pos x="0" y="2"/>
                </a:cxn>
              </a:cxnLst>
              <a:rect l="0" t="0" r="r" b="b"/>
              <a:pathLst>
                <a:path w="8" h="6">
                  <a:moveTo>
                    <a:pt x="0" y="2"/>
                  </a:moveTo>
                  <a:lnTo>
                    <a:pt x="6" y="0"/>
                  </a:lnTo>
                  <a:lnTo>
                    <a:pt x="8" y="4"/>
                  </a:lnTo>
                  <a:lnTo>
                    <a:pt x="2"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3" name="Freeform 105"/>
            <p:cNvSpPr>
              <a:spLocks/>
            </p:cNvSpPr>
            <p:nvPr/>
          </p:nvSpPr>
          <p:spPr bwMode="auto">
            <a:xfrm>
              <a:off x="6404461" y="4121618"/>
              <a:ext cx="44864" cy="15702"/>
            </a:xfrm>
            <a:custGeom>
              <a:avLst/>
              <a:gdLst/>
              <a:ahLst/>
              <a:cxnLst>
                <a:cxn ang="0">
                  <a:pos x="0" y="8"/>
                </a:cxn>
                <a:cxn ang="0">
                  <a:pos x="0" y="6"/>
                </a:cxn>
                <a:cxn ang="0">
                  <a:pos x="4" y="0"/>
                </a:cxn>
                <a:cxn ang="0">
                  <a:pos x="18" y="0"/>
                </a:cxn>
                <a:cxn ang="0">
                  <a:pos x="22" y="0"/>
                </a:cxn>
                <a:cxn ang="0">
                  <a:pos x="26" y="2"/>
                </a:cxn>
                <a:cxn ang="0">
                  <a:pos x="34" y="2"/>
                </a:cxn>
                <a:cxn ang="0">
                  <a:pos x="38" y="8"/>
                </a:cxn>
                <a:cxn ang="0">
                  <a:pos x="40" y="8"/>
                </a:cxn>
                <a:cxn ang="0">
                  <a:pos x="40" y="12"/>
                </a:cxn>
                <a:cxn ang="0">
                  <a:pos x="38" y="14"/>
                </a:cxn>
                <a:cxn ang="0">
                  <a:pos x="24" y="6"/>
                </a:cxn>
                <a:cxn ang="0">
                  <a:pos x="18" y="8"/>
                </a:cxn>
                <a:cxn ang="0">
                  <a:pos x="14" y="6"/>
                </a:cxn>
                <a:cxn ang="0">
                  <a:pos x="8" y="8"/>
                </a:cxn>
                <a:cxn ang="0">
                  <a:pos x="4" y="4"/>
                </a:cxn>
                <a:cxn ang="0">
                  <a:pos x="0" y="8"/>
                </a:cxn>
                <a:cxn ang="0">
                  <a:pos x="0" y="8"/>
                </a:cxn>
              </a:cxnLst>
              <a:rect l="0" t="0" r="r" b="b"/>
              <a:pathLst>
                <a:path w="40" h="14">
                  <a:moveTo>
                    <a:pt x="0" y="8"/>
                  </a:moveTo>
                  <a:lnTo>
                    <a:pt x="0" y="6"/>
                  </a:lnTo>
                  <a:lnTo>
                    <a:pt x="4" y="0"/>
                  </a:lnTo>
                  <a:lnTo>
                    <a:pt x="18" y="0"/>
                  </a:lnTo>
                  <a:lnTo>
                    <a:pt x="22" y="0"/>
                  </a:lnTo>
                  <a:lnTo>
                    <a:pt x="26" y="2"/>
                  </a:lnTo>
                  <a:lnTo>
                    <a:pt x="34" y="2"/>
                  </a:lnTo>
                  <a:lnTo>
                    <a:pt x="38" y="8"/>
                  </a:lnTo>
                  <a:lnTo>
                    <a:pt x="40" y="8"/>
                  </a:lnTo>
                  <a:lnTo>
                    <a:pt x="40" y="12"/>
                  </a:lnTo>
                  <a:lnTo>
                    <a:pt x="38" y="14"/>
                  </a:lnTo>
                  <a:lnTo>
                    <a:pt x="24" y="6"/>
                  </a:lnTo>
                  <a:lnTo>
                    <a:pt x="18" y="8"/>
                  </a:lnTo>
                  <a:lnTo>
                    <a:pt x="14" y="6"/>
                  </a:lnTo>
                  <a:lnTo>
                    <a:pt x="8" y="8"/>
                  </a:lnTo>
                  <a:lnTo>
                    <a:pt x="4" y="4"/>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4" name="Freeform 106"/>
            <p:cNvSpPr>
              <a:spLocks/>
            </p:cNvSpPr>
            <p:nvPr/>
          </p:nvSpPr>
          <p:spPr bwMode="auto">
            <a:xfrm>
              <a:off x="6480729" y="4159753"/>
              <a:ext cx="2243" cy="4487"/>
            </a:xfrm>
            <a:custGeom>
              <a:avLst/>
              <a:gdLst/>
              <a:ahLst/>
              <a:cxnLst>
                <a:cxn ang="0">
                  <a:pos x="2" y="0"/>
                </a:cxn>
                <a:cxn ang="0">
                  <a:pos x="2" y="0"/>
                </a:cxn>
                <a:cxn ang="0">
                  <a:pos x="0" y="4"/>
                </a:cxn>
                <a:cxn ang="0">
                  <a:pos x="2" y="0"/>
                </a:cxn>
                <a:cxn ang="0">
                  <a:pos x="2" y="0"/>
                </a:cxn>
              </a:cxnLst>
              <a:rect l="0" t="0" r="r" b="b"/>
              <a:pathLst>
                <a:path w="2" h="4">
                  <a:moveTo>
                    <a:pt x="2" y="0"/>
                  </a:moveTo>
                  <a:lnTo>
                    <a:pt x="2" y="0"/>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5" name="Freeform 107"/>
            <p:cNvSpPr>
              <a:spLocks/>
            </p:cNvSpPr>
            <p:nvPr/>
          </p:nvSpPr>
          <p:spPr bwMode="auto">
            <a:xfrm>
              <a:off x="6500919" y="4159753"/>
              <a:ext cx="6730" cy="13460"/>
            </a:xfrm>
            <a:custGeom>
              <a:avLst/>
              <a:gdLst/>
              <a:ahLst/>
              <a:cxnLst>
                <a:cxn ang="0">
                  <a:pos x="0" y="6"/>
                </a:cxn>
                <a:cxn ang="0">
                  <a:pos x="2" y="0"/>
                </a:cxn>
                <a:cxn ang="0">
                  <a:pos x="4" y="2"/>
                </a:cxn>
                <a:cxn ang="0">
                  <a:pos x="6" y="4"/>
                </a:cxn>
                <a:cxn ang="0">
                  <a:pos x="4" y="12"/>
                </a:cxn>
                <a:cxn ang="0">
                  <a:pos x="0" y="10"/>
                </a:cxn>
                <a:cxn ang="0">
                  <a:pos x="2" y="6"/>
                </a:cxn>
                <a:cxn ang="0">
                  <a:pos x="0" y="6"/>
                </a:cxn>
                <a:cxn ang="0">
                  <a:pos x="0" y="6"/>
                </a:cxn>
              </a:cxnLst>
              <a:rect l="0" t="0" r="r" b="b"/>
              <a:pathLst>
                <a:path w="6" h="12">
                  <a:moveTo>
                    <a:pt x="0" y="6"/>
                  </a:moveTo>
                  <a:lnTo>
                    <a:pt x="2" y="0"/>
                  </a:lnTo>
                  <a:lnTo>
                    <a:pt x="4" y="2"/>
                  </a:lnTo>
                  <a:lnTo>
                    <a:pt x="6" y="4"/>
                  </a:lnTo>
                  <a:lnTo>
                    <a:pt x="4" y="12"/>
                  </a:lnTo>
                  <a:lnTo>
                    <a:pt x="0" y="10"/>
                  </a:lnTo>
                  <a:lnTo>
                    <a:pt x="2"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6" name="Freeform 108"/>
            <p:cNvSpPr>
              <a:spLocks/>
            </p:cNvSpPr>
            <p:nvPr/>
          </p:nvSpPr>
          <p:spPr bwMode="auto">
            <a:xfrm>
              <a:off x="6496432" y="4173211"/>
              <a:ext cx="6730" cy="8973"/>
            </a:xfrm>
            <a:custGeom>
              <a:avLst/>
              <a:gdLst/>
              <a:ahLst/>
              <a:cxnLst>
                <a:cxn ang="0">
                  <a:pos x="2" y="0"/>
                </a:cxn>
                <a:cxn ang="0">
                  <a:pos x="6" y="4"/>
                </a:cxn>
                <a:cxn ang="0">
                  <a:pos x="4" y="8"/>
                </a:cxn>
                <a:cxn ang="0">
                  <a:pos x="4" y="8"/>
                </a:cxn>
                <a:cxn ang="0">
                  <a:pos x="0" y="4"/>
                </a:cxn>
                <a:cxn ang="0">
                  <a:pos x="2" y="4"/>
                </a:cxn>
                <a:cxn ang="0">
                  <a:pos x="2" y="6"/>
                </a:cxn>
                <a:cxn ang="0">
                  <a:pos x="2" y="0"/>
                </a:cxn>
                <a:cxn ang="0">
                  <a:pos x="2" y="0"/>
                </a:cxn>
              </a:cxnLst>
              <a:rect l="0" t="0" r="r" b="b"/>
              <a:pathLst>
                <a:path w="6" h="8">
                  <a:moveTo>
                    <a:pt x="2" y="0"/>
                  </a:moveTo>
                  <a:lnTo>
                    <a:pt x="6" y="4"/>
                  </a:lnTo>
                  <a:lnTo>
                    <a:pt x="4" y="8"/>
                  </a:lnTo>
                  <a:lnTo>
                    <a:pt x="4" y="8"/>
                  </a:lnTo>
                  <a:lnTo>
                    <a:pt x="0" y="4"/>
                  </a:lnTo>
                  <a:lnTo>
                    <a:pt x="2" y="4"/>
                  </a:lnTo>
                  <a:lnTo>
                    <a:pt x="2"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7" name="Freeform 109"/>
            <p:cNvSpPr>
              <a:spLocks/>
            </p:cNvSpPr>
            <p:nvPr/>
          </p:nvSpPr>
          <p:spPr bwMode="auto">
            <a:xfrm>
              <a:off x="6453811" y="4186671"/>
              <a:ext cx="6730" cy="13460"/>
            </a:xfrm>
            <a:custGeom>
              <a:avLst/>
              <a:gdLst/>
              <a:ahLst/>
              <a:cxnLst>
                <a:cxn ang="0">
                  <a:pos x="0" y="8"/>
                </a:cxn>
                <a:cxn ang="0">
                  <a:pos x="0" y="8"/>
                </a:cxn>
                <a:cxn ang="0">
                  <a:pos x="0" y="4"/>
                </a:cxn>
                <a:cxn ang="0">
                  <a:pos x="4" y="0"/>
                </a:cxn>
                <a:cxn ang="0">
                  <a:pos x="6" y="0"/>
                </a:cxn>
                <a:cxn ang="0">
                  <a:pos x="6" y="6"/>
                </a:cxn>
                <a:cxn ang="0">
                  <a:pos x="2" y="12"/>
                </a:cxn>
                <a:cxn ang="0">
                  <a:pos x="0" y="8"/>
                </a:cxn>
                <a:cxn ang="0">
                  <a:pos x="0" y="8"/>
                </a:cxn>
              </a:cxnLst>
              <a:rect l="0" t="0" r="r" b="b"/>
              <a:pathLst>
                <a:path w="6" h="12">
                  <a:moveTo>
                    <a:pt x="0" y="8"/>
                  </a:moveTo>
                  <a:lnTo>
                    <a:pt x="0" y="8"/>
                  </a:lnTo>
                  <a:lnTo>
                    <a:pt x="0" y="4"/>
                  </a:lnTo>
                  <a:lnTo>
                    <a:pt x="4" y="0"/>
                  </a:lnTo>
                  <a:lnTo>
                    <a:pt x="6" y="0"/>
                  </a:lnTo>
                  <a:lnTo>
                    <a:pt x="6" y="6"/>
                  </a:lnTo>
                  <a:lnTo>
                    <a:pt x="2" y="12"/>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8" name="Freeform 110"/>
            <p:cNvSpPr>
              <a:spLocks/>
            </p:cNvSpPr>
            <p:nvPr/>
          </p:nvSpPr>
          <p:spPr bwMode="auto">
            <a:xfrm>
              <a:off x="6431379" y="4195643"/>
              <a:ext cx="2243" cy="4487"/>
            </a:xfrm>
            <a:custGeom>
              <a:avLst/>
              <a:gdLst/>
              <a:ahLst/>
              <a:cxnLst>
                <a:cxn ang="0">
                  <a:pos x="0" y="2"/>
                </a:cxn>
                <a:cxn ang="0">
                  <a:pos x="2" y="0"/>
                </a:cxn>
                <a:cxn ang="0">
                  <a:pos x="2" y="2"/>
                </a:cxn>
                <a:cxn ang="0">
                  <a:pos x="0" y="4"/>
                </a:cxn>
                <a:cxn ang="0">
                  <a:pos x="0" y="2"/>
                </a:cxn>
                <a:cxn ang="0">
                  <a:pos x="0" y="2"/>
                </a:cxn>
              </a:cxnLst>
              <a:rect l="0" t="0" r="r" b="b"/>
              <a:pathLst>
                <a:path w="2" h="4">
                  <a:moveTo>
                    <a:pt x="0" y="2"/>
                  </a:moveTo>
                  <a:lnTo>
                    <a:pt x="2" y="0"/>
                  </a:lnTo>
                  <a:lnTo>
                    <a:pt x="2" y="2"/>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9" name="Rectangle 111"/>
            <p:cNvSpPr>
              <a:spLocks noChangeArrowheads="1"/>
            </p:cNvSpPr>
            <p:nvPr/>
          </p:nvSpPr>
          <p:spPr bwMode="auto">
            <a:xfrm>
              <a:off x="6415677" y="4186671"/>
              <a:ext cx="1122" cy="1122"/>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0" name="Freeform 112"/>
            <p:cNvSpPr>
              <a:spLocks/>
            </p:cNvSpPr>
            <p:nvPr/>
          </p:nvSpPr>
          <p:spPr bwMode="auto">
            <a:xfrm>
              <a:off x="6373056" y="4191157"/>
              <a:ext cx="15702" cy="8973"/>
            </a:xfrm>
            <a:custGeom>
              <a:avLst/>
              <a:gdLst/>
              <a:ahLst/>
              <a:cxnLst>
                <a:cxn ang="0">
                  <a:pos x="2" y="8"/>
                </a:cxn>
                <a:cxn ang="0">
                  <a:pos x="0" y="6"/>
                </a:cxn>
                <a:cxn ang="0">
                  <a:pos x="2" y="2"/>
                </a:cxn>
                <a:cxn ang="0">
                  <a:pos x="6" y="2"/>
                </a:cxn>
                <a:cxn ang="0">
                  <a:pos x="10" y="0"/>
                </a:cxn>
                <a:cxn ang="0">
                  <a:pos x="14" y="4"/>
                </a:cxn>
                <a:cxn ang="0">
                  <a:pos x="10" y="6"/>
                </a:cxn>
                <a:cxn ang="0">
                  <a:pos x="2" y="8"/>
                </a:cxn>
                <a:cxn ang="0">
                  <a:pos x="2" y="8"/>
                </a:cxn>
              </a:cxnLst>
              <a:rect l="0" t="0" r="r" b="b"/>
              <a:pathLst>
                <a:path w="14" h="8">
                  <a:moveTo>
                    <a:pt x="2" y="8"/>
                  </a:moveTo>
                  <a:lnTo>
                    <a:pt x="0" y="6"/>
                  </a:lnTo>
                  <a:lnTo>
                    <a:pt x="2" y="2"/>
                  </a:lnTo>
                  <a:lnTo>
                    <a:pt x="6" y="2"/>
                  </a:lnTo>
                  <a:lnTo>
                    <a:pt x="10" y="0"/>
                  </a:lnTo>
                  <a:lnTo>
                    <a:pt x="14" y="4"/>
                  </a:lnTo>
                  <a:lnTo>
                    <a:pt x="10" y="6"/>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1" name="Freeform 113"/>
            <p:cNvSpPr>
              <a:spLocks/>
            </p:cNvSpPr>
            <p:nvPr/>
          </p:nvSpPr>
          <p:spPr bwMode="auto">
            <a:xfrm>
              <a:off x="6339408" y="4204616"/>
              <a:ext cx="53836" cy="29161"/>
            </a:xfrm>
            <a:custGeom>
              <a:avLst/>
              <a:gdLst/>
              <a:ahLst/>
              <a:cxnLst>
                <a:cxn ang="0">
                  <a:pos x="20" y="14"/>
                </a:cxn>
                <a:cxn ang="0">
                  <a:pos x="20" y="18"/>
                </a:cxn>
                <a:cxn ang="0">
                  <a:pos x="14" y="22"/>
                </a:cxn>
                <a:cxn ang="0">
                  <a:pos x="6" y="26"/>
                </a:cxn>
                <a:cxn ang="0">
                  <a:pos x="2" y="26"/>
                </a:cxn>
                <a:cxn ang="0">
                  <a:pos x="0" y="26"/>
                </a:cxn>
                <a:cxn ang="0">
                  <a:pos x="2" y="24"/>
                </a:cxn>
                <a:cxn ang="0">
                  <a:pos x="2" y="16"/>
                </a:cxn>
                <a:cxn ang="0">
                  <a:pos x="4" y="14"/>
                </a:cxn>
                <a:cxn ang="0">
                  <a:pos x="16" y="10"/>
                </a:cxn>
                <a:cxn ang="0">
                  <a:pos x="20" y="4"/>
                </a:cxn>
                <a:cxn ang="0">
                  <a:pos x="46" y="0"/>
                </a:cxn>
                <a:cxn ang="0">
                  <a:pos x="48" y="0"/>
                </a:cxn>
                <a:cxn ang="0">
                  <a:pos x="48" y="4"/>
                </a:cxn>
                <a:cxn ang="0">
                  <a:pos x="26" y="12"/>
                </a:cxn>
                <a:cxn ang="0">
                  <a:pos x="22" y="14"/>
                </a:cxn>
                <a:cxn ang="0">
                  <a:pos x="20" y="14"/>
                </a:cxn>
                <a:cxn ang="0">
                  <a:pos x="20" y="14"/>
                </a:cxn>
              </a:cxnLst>
              <a:rect l="0" t="0" r="r" b="b"/>
              <a:pathLst>
                <a:path w="48" h="26">
                  <a:moveTo>
                    <a:pt x="20" y="14"/>
                  </a:moveTo>
                  <a:lnTo>
                    <a:pt x="20" y="18"/>
                  </a:lnTo>
                  <a:lnTo>
                    <a:pt x="14" y="22"/>
                  </a:lnTo>
                  <a:lnTo>
                    <a:pt x="6" y="26"/>
                  </a:lnTo>
                  <a:lnTo>
                    <a:pt x="2" y="26"/>
                  </a:lnTo>
                  <a:lnTo>
                    <a:pt x="0" y="26"/>
                  </a:lnTo>
                  <a:lnTo>
                    <a:pt x="2" y="24"/>
                  </a:lnTo>
                  <a:lnTo>
                    <a:pt x="2" y="16"/>
                  </a:lnTo>
                  <a:lnTo>
                    <a:pt x="4" y="14"/>
                  </a:lnTo>
                  <a:lnTo>
                    <a:pt x="16" y="10"/>
                  </a:lnTo>
                  <a:lnTo>
                    <a:pt x="20" y="4"/>
                  </a:lnTo>
                  <a:lnTo>
                    <a:pt x="46" y="0"/>
                  </a:lnTo>
                  <a:lnTo>
                    <a:pt x="48" y="0"/>
                  </a:lnTo>
                  <a:lnTo>
                    <a:pt x="48" y="4"/>
                  </a:lnTo>
                  <a:lnTo>
                    <a:pt x="26" y="12"/>
                  </a:lnTo>
                  <a:lnTo>
                    <a:pt x="22" y="14"/>
                  </a:lnTo>
                  <a:lnTo>
                    <a:pt x="20" y="14"/>
                  </a:lnTo>
                  <a:lnTo>
                    <a:pt x="2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2" name="Freeform 114"/>
            <p:cNvSpPr>
              <a:spLocks/>
            </p:cNvSpPr>
            <p:nvPr/>
          </p:nvSpPr>
          <p:spPr bwMode="auto">
            <a:xfrm>
              <a:off x="6328192" y="4236021"/>
              <a:ext cx="8973" cy="6730"/>
            </a:xfrm>
            <a:custGeom>
              <a:avLst/>
              <a:gdLst/>
              <a:ahLst/>
              <a:cxnLst>
                <a:cxn ang="0">
                  <a:pos x="0" y="6"/>
                </a:cxn>
                <a:cxn ang="0">
                  <a:pos x="2" y="4"/>
                </a:cxn>
                <a:cxn ang="0">
                  <a:pos x="8" y="0"/>
                </a:cxn>
                <a:cxn ang="0">
                  <a:pos x="6" y="4"/>
                </a:cxn>
                <a:cxn ang="0">
                  <a:pos x="4" y="6"/>
                </a:cxn>
                <a:cxn ang="0">
                  <a:pos x="0" y="6"/>
                </a:cxn>
                <a:cxn ang="0">
                  <a:pos x="0" y="6"/>
                </a:cxn>
              </a:cxnLst>
              <a:rect l="0" t="0" r="r" b="b"/>
              <a:pathLst>
                <a:path w="8" h="6">
                  <a:moveTo>
                    <a:pt x="0" y="6"/>
                  </a:moveTo>
                  <a:lnTo>
                    <a:pt x="2" y="4"/>
                  </a:lnTo>
                  <a:lnTo>
                    <a:pt x="8" y="0"/>
                  </a:lnTo>
                  <a:lnTo>
                    <a:pt x="6" y="4"/>
                  </a:lnTo>
                  <a:lnTo>
                    <a:pt x="4"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3" name="Freeform 115"/>
            <p:cNvSpPr>
              <a:spLocks/>
            </p:cNvSpPr>
            <p:nvPr/>
          </p:nvSpPr>
          <p:spPr bwMode="auto">
            <a:xfrm>
              <a:off x="6352868" y="4200129"/>
              <a:ext cx="8973" cy="4487"/>
            </a:xfrm>
            <a:custGeom>
              <a:avLst/>
              <a:gdLst/>
              <a:ahLst/>
              <a:cxnLst>
                <a:cxn ang="0">
                  <a:pos x="0" y="2"/>
                </a:cxn>
                <a:cxn ang="0">
                  <a:pos x="8" y="0"/>
                </a:cxn>
                <a:cxn ang="0">
                  <a:pos x="8" y="2"/>
                </a:cxn>
                <a:cxn ang="0">
                  <a:pos x="6" y="4"/>
                </a:cxn>
                <a:cxn ang="0">
                  <a:pos x="2" y="4"/>
                </a:cxn>
                <a:cxn ang="0">
                  <a:pos x="0" y="4"/>
                </a:cxn>
                <a:cxn ang="0">
                  <a:pos x="0" y="2"/>
                </a:cxn>
                <a:cxn ang="0">
                  <a:pos x="0" y="2"/>
                </a:cxn>
              </a:cxnLst>
              <a:rect l="0" t="0" r="r" b="b"/>
              <a:pathLst>
                <a:path w="8" h="4">
                  <a:moveTo>
                    <a:pt x="0" y="2"/>
                  </a:moveTo>
                  <a:lnTo>
                    <a:pt x="8" y="0"/>
                  </a:lnTo>
                  <a:lnTo>
                    <a:pt x="8" y="2"/>
                  </a:lnTo>
                  <a:lnTo>
                    <a:pt x="6" y="4"/>
                  </a:lnTo>
                  <a:lnTo>
                    <a:pt x="2" y="4"/>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4" name="Freeform 116"/>
            <p:cNvSpPr>
              <a:spLocks/>
            </p:cNvSpPr>
            <p:nvPr/>
          </p:nvSpPr>
          <p:spPr bwMode="auto">
            <a:xfrm>
              <a:off x="6346138" y="4202373"/>
              <a:ext cx="4487" cy="4487"/>
            </a:xfrm>
            <a:custGeom>
              <a:avLst/>
              <a:gdLst/>
              <a:ahLst/>
              <a:cxnLst>
                <a:cxn ang="0">
                  <a:pos x="0" y="2"/>
                </a:cxn>
                <a:cxn ang="0">
                  <a:pos x="0" y="2"/>
                </a:cxn>
                <a:cxn ang="0">
                  <a:pos x="4" y="0"/>
                </a:cxn>
                <a:cxn ang="0">
                  <a:pos x="2" y="4"/>
                </a:cxn>
                <a:cxn ang="0">
                  <a:pos x="0" y="2"/>
                </a:cxn>
                <a:cxn ang="0">
                  <a:pos x="0" y="2"/>
                </a:cxn>
              </a:cxnLst>
              <a:rect l="0" t="0" r="r" b="b"/>
              <a:pathLst>
                <a:path w="4" h="4">
                  <a:moveTo>
                    <a:pt x="0" y="2"/>
                  </a:moveTo>
                  <a:lnTo>
                    <a:pt x="0" y="2"/>
                  </a:lnTo>
                  <a:lnTo>
                    <a:pt x="4" y="0"/>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5" name="Freeform 117"/>
            <p:cNvSpPr>
              <a:spLocks/>
            </p:cNvSpPr>
            <p:nvPr/>
          </p:nvSpPr>
          <p:spPr bwMode="auto">
            <a:xfrm>
              <a:off x="6334922" y="4202373"/>
              <a:ext cx="8973" cy="4487"/>
            </a:xfrm>
            <a:custGeom>
              <a:avLst/>
              <a:gdLst/>
              <a:ahLst/>
              <a:cxnLst>
                <a:cxn ang="0">
                  <a:pos x="0" y="4"/>
                </a:cxn>
                <a:cxn ang="0">
                  <a:pos x="2" y="0"/>
                </a:cxn>
                <a:cxn ang="0">
                  <a:pos x="4" y="2"/>
                </a:cxn>
                <a:cxn ang="0">
                  <a:pos x="6" y="0"/>
                </a:cxn>
                <a:cxn ang="0">
                  <a:pos x="8" y="0"/>
                </a:cxn>
                <a:cxn ang="0">
                  <a:pos x="4" y="4"/>
                </a:cxn>
                <a:cxn ang="0">
                  <a:pos x="4" y="4"/>
                </a:cxn>
                <a:cxn ang="0">
                  <a:pos x="0" y="4"/>
                </a:cxn>
                <a:cxn ang="0">
                  <a:pos x="0" y="4"/>
                </a:cxn>
              </a:cxnLst>
              <a:rect l="0" t="0" r="r" b="b"/>
              <a:pathLst>
                <a:path w="8" h="4">
                  <a:moveTo>
                    <a:pt x="0" y="4"/>
                  </a:moveTo>
                  <a:lnTo>
                    <a:pt x="2" y="0"/>
                  </a:lnTo>
                  <a:lnTo>
                    <a:pt x="4" y="2"/>
                  </a:lnTo>
                  <a:lnTo>
                    <a:pt x="6" y="0"/>
                  </a:lnTo>
                  <a:lnTo>
                    <a:pt x="8" y="0"/>
                  </a:lnTo>
                  <a:lnTo>
                    <a:pt x="4" y="4"/>
                  </a:lnTo>
                  <a:lnTo>
                    <a:pt x="4"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6" name="Freeform 118"/>
            <p:cNvSpPr>
              <a:spLocks/>
            </p:cNvSpPr>
            <p:nvPr/>
          </p:nvSpPr>
          <p:spPr bwMode="auto">
            <a:xfrm>
              <a:off x="6283329" y="4200129"/>
              <a:ext cx="47107" cy="13460"/>
            </a:xfrm>
            <a:custGeom>
              <a:avLst/>
              <a:gdLst/>
              <a:ahLst/>
              <a:cxnLst>
                <a:cxn ang="0">
                  <a:pos x="2" y="4"/>
                </a:cxn>
                <a:cxn ang="0">
                  <a:pos x="10" y="2"/>
                </a:cxn>
                <a:cxn ang="0">
                  <a:pos x="18" y="4"/>
                </a:cxn>
                <a:cxn ang="0">
                  <a:pos x="22" y="6"/>
                </a:cxn>
                <a:cxn ang="0">
                  <a:pos x="30" y="4"/>
                </a:cxn>
                <a:cxn ang="0">
                  <a:pos x="34" y="6"/>
                </a:cxn>
                <a:cxn ang="0">
                  <a:pos x="42" y="2"/>
                </a:cxn>
                <a:cxn ang="0">
                  <a:pos x="40" y="0"/>
                </a:cxn>
                <a:cxn ang="0">
                  <a:pos x="42" y="4"/>
                </a:cxn>
                <a:cxn ang="0">
                  <a:pos x="36" y="8"/>
                </a:cxn>
                <a:cxn ang="0">
                  <a:pos x="18" y="12"/>
                </a:cxn>
                <a:cxn ang="0">
                  <a:pos x="10" y="10"/>
                </a:cxn>
                <a:cxn ang="0">
                  <a:pos x="0" y="10"/>
                </a:cxn>
                <a:cxn ang="0">
                  <a:pos x="0" y="6"/>
                </a:cxn>
                <a:cxn ang="0">
                  <a:pos x="2" y="4"/>
                </a:cxn>
                <a:cxn ang="0">
                  <a:pos x="2" y="4"/>
                </a:cxn>
              </a:cxnLst>
              <a:rect l="0" t="0" r="r" b="b"/>
              <a:pathLst>
                <a:path w="42" h="12">
                  <a:moveTo>
                    <a:pt x="2" y="4"/>
                  </a:moveTo>
                  <a:lnTo>
                    <a:pt x="10" y="2"/>
                  </a:lnTo>
                  <a:lnTo>
                    <a:pt x="18" y="4"/>
                  </a:lnTo>
                  <a:lnTo>
                    <a:pt x="22" y="6"/>
                  </a:lnTo>
                  <a:lnTo>
                    <a:pt x="30" y="4"/>
                  </a:lnTo>
                  <a:lnTo>
                    <a:pt x="34" y="6"/>
                  </a:lnTo>
                  <a:lnTo>
                    <a:pt x="42" y="2"/>
                  </a:lnTo>
                  <a:lnTo>
                    <a:pt x="40" y="0"/>
                  </a:lnTo>
                  <a:lnTo>
                    <a:pt x="42" y="4"/>
                  </a:lnTo>
                  <a:lnTo>
                    <a:pt x="36" y="8"/>
                  </a:lnTo>
                  <a:lnTo>
                    <a:pt x="18" y="12"/>
                  </a:lnTo>
                  <a:lnTo>
                    <a:pt x="10" y="10"/>
                  </a:lnTo>
                  <a:lnTo>
                    <a:pt x="0" y="10"/>
                  </a:lnTo>
                  <a:lnTo>
                    <a:pt x="0" y="6"/>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7" name="Freeform 119"/>
            <p:cNvSpPr>
              <a:spLocks/>
            </p:cNvSpPr>
            <p:nvPr/>
          </p:nvSpPr>
          <p:spPr bwMode="auto">
            <a:xfrm>
              <a:off x="6272112" y="4218076"/>
              <a:ext cx="26918" cy="15702"/>
            </a:xfrm>
            <a:custGeom>
              <a:avLst/>
              <a:gdLst/>
              <a:ahLst/>
              <a:cxnLst>
                <a:cxn ang="0">
                  <a:pos x="12" y="0"/>
                </a:cxn>
                <a:cxn ang="0">
                  <a:pos x="20" y="6"/>
                </a:cxn>
                <a:cxn ang="0">
                  <a:pos x="24" y="12"/>
                </a:cxn>
                <a:cxn ang="0">
                  <a:pos x="20" y="14"/>
                </a:cxn>
                <a:cxn ang="0">
                  <a:pos x="16" y="14"/>
                </a:cxn>
                <a:cxn ang="0">
                  <a:pos x="8" y="6"/>
                </a:cxn>
                <a:cxn ang="0">
                  <a:pos x="2" y="6"/>
                </a:cxn>
                <a:cxn ang="0">
                  <a:pos x="0" y="2"/>
                </a:cxn>
                <a:cxn ang="0">
                  <a:pos x="12" y="0"/>
                </a:cxn>
                <a:cxn ang="0">
                  <a:pos x="12" y="0"/>
                </a:cxn>
              </a:cxnLst>
              <a:rect l="0" t="0" r="r" b="b"/>
              <a:pathLst>
                <a:path w="24" h="14">
                  <a:moveTo>
                    <a:pt x="12" y="0"/>
                  </a:moveTo>
                  <a:lnTo>
                    <a:pt x="20" y="6"/>
                  </a:lnTo>
                  <a:lnTo>
                    <a:pt x="24" y="12"/>
                  </a:lnTo>
                  <a:lnTo>
                    <a:pt x="20" y="14"/>
                  </a:lnTo>
                  <a:lnTo>
                    <a:pt x="16" y="14"/>
                  </a:lnTo>
                  <a:lnTo>
                    <a:pt x="8" y="6"/>
                  </a:lnTo>
                  <a:lnTo>
                    <a:pt x="2" y="6"/>
                  </a:lnTo>
                  <a:lnTo>
                    <a:pt x="0" y="2"/>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8" name="Freeform 120"/>
            <p:cNvSpPr>
              <a:spLocks/>
            </p:cNvSpPr>
            <p:nvPr/>
          </p:nvSpPr>
          <p:spPr bwMode="auto">
            <a:xfrm>
              <a:off x="6238464" y="4200129"/>
              <a:ext cx="35891" cy="15702"/>
            </a:xfrm>
            <a:custGeom>
              <a:avLst/>
              <a:gdLst/>
              <a:ahLst/>
              <a:cxnLst>
                <a:cxn ang="0">
                  <a:pos x="4" y="4"/>
                </a:cxn>
                <a:cxn ang="0">
                  <a:pos x="10" y="4"/>
                </a:cxn>
                <a:cxn ang="0">
                  <a:pos x="14" y="8"/>
                </a:cxn>
                <a:cxn ang="0">
                  <a:pos x="18" y="6"/>
                </a:cxn>
                <a:cxn ang="0">
                  <a:pos x="14" y="2"/>
                </a:cxn>
                <a:cxn ang="0">
                  <a:pos x="14" y="0"/>
                </a:cxn>
                <a:cxn ang="0">
                  <a:pos x="14" y="0"/>
                </a:cxn>
                <a:cxn ang="0">
                  <a:pos x="18" y="4"/>
                </a:cxn>
                <a:cxn ang="0">
                  <a:pos x="24" y="2"/>
                </a:cxn>
                <a:cxn ang="0">
                  <a:pos x="24" y="6"/>
                </a:cxn>
                <a:cxn ang="0">
                  <a:pos x="28" y="2"/>
                </a:cxn>
                <a:cxn ang="0">
                  <a:pos x="32" y="8"/>
                </a:cxn>
                <a:cxn ang="0">
                  <a:pos x="28" y="8"/>
                </a:cxn>
                <a:cxn ang="0">
                  <a:pos x="28" y="10"/>
                </a:cxn>
                <a:cxn ang="0">
                  <a:pos x="24" y="10"/>
                </a:cxn>
                <a:cxn ang="0">
                  <a:pos x="22" y="8"/>
                </a:cxn>
                <a:cxn ang="0">
                  <a:pos x="12" y="12"/>
                </a:cxn>
                <a:cxn ang="0">
                  <a:pos x="2" y="14"/>
                </a:cxn>
                <a:cxn ang="0">
                  <a:pos x="0" y="12"/>
                </a:cxn>
                <a:cxn ang="0">
                  <a:pos x="0" y="8"/>
                </a:cxn>
                <a:cxn ang="0">
                  <a:pos x="4" y="4"/>
                </a:cxn>
                <a:cxn ang="0">
                  <a:pos x="4" y="4"/>
                </a:cxn>
              </a:cxnLst>
              <a:rect l="0" t="0" r="r" b="b"/>
              <a:pathLst>
                <a:path w="32" h="14">
                  <a:moveTo>
                    <a:pt x="4" y="4"/>
                  </a:moveTo>
                  <a:lnTo>
                    <a:pt x="10" y="4"/>
                  </a:lnTo>
                  <a:lnTo>
                    <a:pt x="14" y="8"/>
                  </a:lnTo>
                  <a:lnTo>
                    <a:pt x="18" y="6"/>
                  </a:lnTo>
                  <a:lnTo>
                    <a:pt x="14" y="2"/>
                  </a:lnTo>
                  <a:lnTo>
                    <a:pt x="14" y="0"/>
                  </a:lnTo>
                  <a:lnTo>
                    <a:pt x="14" y="0"/>
                  </a:lnTo>
                  <a:lnTo>
                    <a:pt x="18" y="4"/>
                  </a:lnTo>
                  <a:lnTo>
                    <a:pt x="24" y="2"/>
                  </a:lnTo>
                  <a:lnTo>
                    <a:pt x="24" y="6"/>
                  </a:lnTo>
                  <a:lnTo>
                    <a:pt x="28" y="2"/>
                  </a:lnTo>
                  <a:lnTo>
                    <a:pt x="32" y="8"/>
                  </a:lnTo>
                  <a:lnTo>
                    <a:pt x="28" y="8"/>
                  </a:lnTo>
                  <a:lnTo>
                    <a:pt x="28" y="10"/>
                  </a:lnTo>
                  <a:lnTo>
                    <a:pt x="24" y="10"/>
                  </a:lnTo>
                  <a:lnTo>
                    <a:pt x="22" y="8"/>
                  </a:lnTo>
                  <a:lnTo>
                    <a:pt x="12" y="12"/>
                  </a:lnTo>
                  <a:lnTo>
                    <a:pt x="2" y="14"/>
                  </a:lnTo>
                  <a:lnTo>
                    <a:pt x="0" y="12"/>
                  </a:lnTo>
                  <a:lnTo>
                    <a:pt x="0" y="8"/>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9" name="Freeform 121"/>
            <p:cNvSpPr>
              <a:spLocks/>
            </p:cNvSpPr>
            <p:nvPr/>
          </p:nvSpPr>
          <p:spPr bwMode="auto">
            <a:xfrm>
              <a:off x="6225006" y="4202373"/>
              <a:ext cx="11216" cy="8973"/>
            </a:xfrm>
            <a:custGeom>
              <a:avLst/>
              <a:gdLst/>
              <a:ahLst/>
              <a:cxnLst>
                <a:cxn ang="0">
                  <a:pos x="2" y="2"/>
                </a:cxn>
                <a:cxn ang="0">
                  <a:pos x="6" y="0"/>
                </a:cxn>
                <a:cxn ang="0">
                  <a:pos x="10" y="0"/>
                </a:cxn>
                <a:cxn ang="0">
                  <a:pos x="10" y="8"/>
                </a:cxn>
                <a:cxn ang="0">
                  <a:pos x="0" y="8"/>
                </a:cxn>
                <a:cxn ang="0">
                  <a:pos x="2" y="2"/>
                </a:cxn>
                <a:cxn ang="0">
                  <a:pos x="2" y="2"/>
                </a:cxn>
              </a:cxnLst>
              <a:rect l="0" t="0" r="r" b="b"/>
              <a:pathLst>
                <a:path w="10" h="8">
                  <a:moveTo>
                    <a:pt x="2" y="2"/>
                  </a:moveTo>
                  <a:lnTo>
                    <a:pt x="6" y="0"/>
                  </a:lnTo>
                  <a:lnTo>
                    <a:pt x="10" y="0"/>
                  </a:lnTo>
                  <a:lnTo>
                    <a:pt x="10" y="8"/>
                  </a:lnTo>
                  <a:lnTo>
                    <a:pt x="0" y="8"/>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0" name="Freeform 122"/>
            <p:cNvSpPr>
              <a:spLocks/>
            </p:cNvSpPr>
            <p:nvPr/>
          </p:nvSpPr>
          <p:spPr bwMode="auto">
            <a:xfrm>
              <a:off x="6204817" y="4200129"/>
              <a:ext cx="15702" cy="11216"/>
            </a:xfrm>
            <a:custGeom>
              <a:avLst/>
              <a:gdLst/>
              <a:ahLst/>
              <a:cxnLst>
                <a:cxn ang="0">
                  <a:pos x="6" y="0"/>
                </a:cxn>
                <a:cxn ang="0">
                  <a:pos x="10" y="0"/>
                </a:cxn>
                <a:cxn ang="0">
                  <a:pos x="14" y="2"/>
                </a:cxn>
                <a:cxn ang="0">
                  <a:pos x="14" y="4"/>
                </a:cxn>
                <a:cxn ang="0">
                  <a:pos x="10" y="8"/>
                </a:cxn>
                <a:cxn ang="0">
                  <a:pos x="8" y="10"/>
                </a:cxn>
                <a:cxn ang="0">
                  <a:pos x="4" y="4"/>
                </a:cxn>
                <a:cxn ang="0">
                  <a:pos x="0" y="2"/>
                </a:cxn>
                <a:cxn ang="0">
                  <a:pos x="0" y="0"/>
                </a:cxn>
                <a:cxn ang="0">
                  <a:pos x="6" y="0"/>
                </a:cxn>
                <a:cxn ang="0">
                  <a:pos x="6" y="0"/>
                </a:cxn>
              </a:cxnLst>
              <a:rect l="0" t="0" r="r" b="b"/>
              <a:pathLst>
                <a:path w="14" h="10">
                  <a:moveTo>
                    <a:pt x="6" y="0"/>
                  </a:moveTo>
                  <a:lnTo>
                    <a:pt x="10" y="0"/>
                  </a:lnTo>
                  <a:lnTo>
                    <a:pt x="14" y="2"/>
                  </a:lnTo>
                  <a:lnTo>
                    <a:pt x="14" y="4"/>
                  </a:lnTo>
                  <a:lnTo>
                    <a:pt x="10" y="8"/>
                  </a:lnTo>
                  <a:lnTo>
                    <a:pt x="8" y="10"/>
                  </a:lnTo>
                  <a:lnTo>
                    <a:pt x="4" y="4"/>
                  </a:lnTo>
                  <a:lnTo>
                    <a:pt x="0" y="2"/>
                  </a:lnTo>
                  <a:lnTo>
                    <a:pt x="0"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1" name="Freeform 123"/>
            <p:cNvSpPr>
              <a:spLocks/>
            </p:cNvSpPr>
            <p:nvPr/>
          </p:nvSpPr>
          <p:spPr bwMode="auto">
            <a:xfrm>
              <a:off x="6177898" y="4182184"/>
              <a:ext cx="17945" cy="4487"/>
            </a:xfrm>
            <a:custGeom>
              <a:avLst/>
              <a:gdLst/>
              <a:ahLst/>
              <a:cxnLst>
                <a:cxn ang="0">
                  <a:pos x="0" y="0"/>
                </a:cxn>
                <a:cxn ang="0">
                  <a:pos x="16" y="0"/>
                </a:cxn>
                <a:cxn ang="0">
                  <a:pos x="16" y="2"/>
                </a:cxn>
                <a:cxn ang="0">
                  <a:pos x="10" y="4"/>
                </a:cxn>
                <a:cxn ang="0">
                  <a:pos x="2" y="4"/>
                </a:cxn>
                <a:cxn ang="0">
                  <a:pos x="0" y="0"/>
                </a:cxn>
                <a:cxn ang="0">
                  <a:pos x="0" y="0"/>
                </a:cxn>
              </a:cxnLst>
              <a:rect l="0" t="0" r="r" b="b"/>
              <a:pathLst>
                <a:path w="16" h="4">
                  <a:moveTo>
                    <a:pt x="0" y="0"/>
                  </a:moveTo>
                  <a:lnTo>
                    <a:pt x="16" y="0"/>
                  </a:lnTo>
                  <a:lnTo>
                    <a:pt x="16" y="2"/>
                  </a:lnTo>
                  <a:lnTo>
                    <a:pt x="10"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2" name="Freeform 124"/>
            <p:cNvSpPr>
              <a:spLocks/>
            </p:cNvSpPr>
            <p:nvPr/>
          </p:nvSpPr>
          <p:spPr bwMode="auto">
            <a:xfrm>
              <a:off x="6216033" y="4179941"/>
              <a:ext cx="4487" cy="4487"/>
            </a:xfrm>
            <a:custGeom>
              <a:avLst/>
              <a:gdLst/>
              <a:ahLst/>
              <a:cxnLst>
                <a:cxn ang="0">
                  <a:pos x="0" y="0"/>
                </a:cxn>
                <a:cxn ang="0">
                  <a:pos x="2" y="0"/>
                </a:cxn>
                <a:cxn ang="0">
                  <a:pos x="4" y="2"/>
                </a:cxn>
                <a:cxn ang="0">
                  <a:pos x="0" y="4"/>
                </a:cxn>
                <a:cxn ang="0">
                  <a:pos x="0" y="0"/>
                </a:cxn>
                <a:cxn ang="0">
                  <a:pos x="0" y="0"/>
                </a:cxn>
              </a:cxnLst>
              <a:rect l="0" t="0" r="r" b="b"/>
              <a:pathLst>
                <a:path w="4" h="4">
                  <a:moveTo>
                    <a:pt x="0" y="0"/>
                  </a:moveTo>
                  <a:lnTo>
                    <a:pt x="2" y="0"/>
                  </a:lnTo>
                  <a:lnTo>
                    <a:pt x="4"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3" name="Freeform 125"/>
            <p:cNvSpPr>
              <a:spLocks/>
            </p:cNvSpPr>
            <p:nvPr/>
          </p:nvSpPr>
          <p:spPr bwMode="auto">
            <a:xfrm>
              <a:off x="6269869" y="4052079"/>
              <a:ext cx="94214" cy="112159"/>
            </a:xfrm>
            <a:custGeom>
              <a:avLst/>
              <a:gdLst/>
              <a:ahLst/>
              <a:cxnLst>
                <a:cxn ang="0">
                  <a:pos x="34" y="6"/>
                </a:cxn>
                <a:cxn ang="0">
                  <a:pos x="46" y="10"/>
                </a:cxn>
                <a:cxn ang="0">
                  <a:pos x="58" y="10"/>
                </a:cxn>
                <a:cxn ang="0">
                  <a:pos x="70" y="12"/>
                </a:cxn>
                <a:cxn ang="0">
                  <a:pos x="84" y="2"/>
                </a:cxn>
                <a:cxn ang="0">
                  <a:pos x="76" y="16"/>
                </a:cxn>
                <a:cxn ang="0">
                  <a:pos x="60" y="20"/>
                </a:cxn>
                <a:cxn ang="0">
                  <a:pos x="40" y="18"/>
                </a:cxn>
                <a:cxn ang="0">
                  <a:pos x="30" y="18"/>
                </a:cxn>
                <a:cxn ang="0">
                  <a:pos x="18" y="20"/>
                </a:cxn>
                <a:cxn ang="0">
                  <a:pos x="16" y="34"/>
                </a:cxn>
                <a:cxn ang="0">
                  <a:pos x="24" y="42"/>
                </a:cxn>
                <a:cxn ang="0">
                  <a:pos x="34" y="36"/>
                </a:cxn>
                <a:cxn ang="0">
                  <a:pos x="42" y="36"/>
                </a:cxn>
                <a:cxn ang="0">
                  <a:pos x="52" y="34"/>
                </a:cxn>
                <a:cxn ang="0">
                  <a:pos x="56" y="32"/>
                </a:cxn>
                <a:cxn ang="0">
                  <a:pos x="60" y="34"/>
                </a:cxn>
                <a:cxn ang="0">
                  <a:pos x="58" y="38"/>
                </a:cxn>
                <a:cxn ang="0">
                  <a:pos x="52" y="36"/>
                </a:cxn>
                <a:cxn ang="0">
                  <a:pos x="38" y="48"/>
                </a:cxn>
                <a:cxn ang="0">
                  <a:pos x="34" y="50"/>
                </a:cxn>
                <a:cxn ang="0">
                  <a:pos x="48" y="66"/>
                </a:cxn>
                <a:cxn ang="0">
                  <a:pos x="44" y="72"/>
                </a:cxn>
                <a:cxn ang="0">
                  <a:pos x="48" y="78"/>
                </a:cxn>
                <a:cxn ang="0">
                  <a:pos x="52" y="82"/>
                </a:cxn>
                <a:cxn ang="0">
                  <a:pos x="40" y="88"/>
                </a:cxn>
                <a:cxn ang="0">
                  <a:pos x="34" y="82"/>
                </a:cxn>
                <a:cxn ang="0">
                  <a:pos x="28" y="72"/>
                </a:cxn>
                <a:cxn ang="0">
                  <a:pos x="30" y="66"/>
                </a:cxn>
                <a:cxn ang="0">
                  <a:pos x="28" y="60"/>
                </a:cxn>
                <a:cxn ang="0">
                  <a:pos x="20" y="62"/>
                </a:cxn>
                <a:cxn ang="0">
                  <a:pos x="20" y="70"/>
                </a:cxn>
                <a:cxn ang="0">
                  <a:pos x="18" y="90"/>
                </a:cxn>
                <a:cxn ang="0">
                  <a:pos x="10" y="100"/>
                </a:cxn>
                <a:cxn ang="0">
                  <a:pos x="6" y="94"/>
                </a:cxn>
                <a:cxn ang="0">
                  <a:pos x="8" y="70"/>
                </a:cxn>
                <a:cxn ang="0">
                  <a:pos x="0" y="68"/>
                </a:cxn>
                <a:cxn ang="0">
                  <a:pos x="6" y="48"/>
                </a:cxn>
                <a:cxn ang="0">
                  <a:pos x="12" y="32"/>
                </a:cxn>
                <a:cxn ang="0">
                  <a:pos x="10" y="24"/>
                </a:cxn>
                <a:cxn ang="0">
                  <a:pos x="14" y="14"/>
                </a:cxn>
                <a:cxn ang="0">
                  <a:pos x="22" y="14"/>
                </a:cxn>
                <a:cxn ang="0">
                  <a:pos x="28" y="6"/>
                </a:cxn>
              </a:cxnLst>
              <a:rect l="0" t="0" r="r" b="b"/>
              <a:pathLst>
                <a:path w="84" h="100">
                  <a:moveTo>
                    <a:pt x="28" y="6"/>
                  </a:moveTo>
                  <a:lnTo>
                    <a:pt x="34" y="6"/>
                  </a:lnTo>
                  <a:lnTo>
                    <a:pt x="36" y="10"/>
                  </a:lnTo>
                  <a:lnTo>
                    <a:pt x="46" y="10"/>
                  </a:lnTo>
                  <a:lnTo>
                    <a:pt x="52" y="12"/>
                  </a:lnTo>
                  <a:lnTo>
                    <a:pt x="58" y="10"/>
                  </a:lnTo>
                  <a:lnTo>
                    <a:pt x="66" y="12"/>
                  </a:lnTo>
                  <a:lnTo>
                    <a:pt x="70" y="12"/>
                  </a:lnTo>
                  <a:lnTo>
                    <a:pt x="82" y="0"/>
                  </a:lnTo>
                  <a:lnTo>
                    <a:pt x="84" y="2"/>
                  </a:lnTo>
                  <a:lnTo>
                    <a:pt x="84" y="6"/>
                  </a:lnTo>
                  <a:lnTo>
                    <a:pt x="76" y="16"/>
                  </a:lnTo>
                  <a:lnTo>
                    <a:pt x="72" y="20"/>
                  </a:lnTo>
                  <a:lnTo>
                    <a:pt x="60" y="20"/>
                  </a:lnTo>
                  <a:lnTo>
                    <a:pt x="52" y="18"/>
                  </a:lnTo>
                  <a:lnTo>
                    <a:pt x="40" y="18"/>
                  </a:lnTo>
                  <a:lnTo>
                    <a:pt x="32" y="18"/>
                  </a:lnTo>
                  <a:lnTo>
                    <a:pt x="30" y="18"/>
                  </a:lnTo>
                  <a:lnTo>
                    <a:pt x="20" y="18"/>
                  </a:lnTo>
                  <a:lnTo>
                    <a:pt x="18" y="20"/>
                  </a:lnTo>
                  <a:lnTo>
                    <a:pt x="16" y="26"/>
                  </a:lnTo>
                  <a:lnTo>
                    <a:pt x="16" y="34"/>
                  </a:lnTo>
                  <a:lnTo>
                    <a:pt x="20" y="36"/>
                  </a:lnTo>
                  <a:lnTo>
                    <a:pt x="24" y="42"/>
                  </a:lnTo>
                  <a:lnTo>
                    <a:pt x="30" y="42"/>
                  </a:lnTo>
                  <a:lnTo>
                    <a:pt x="34" y="36"/>
                  </a:lnTo>
                  <a:lnTo>
                    <a:pt x="36" y="36"/>
                  </a:lnTo>
                  <a:lnTo>
                    <a:pt x="42" y="36"/>
                  </a:lnTo>
                  <a:lnTo>
                    <a:pt x="42" y="34"/>
                  </a:lnTo>
                  <a:lnTo>
                    <a:pt x="52" y="34"/>
                  </a:lnTo>
                  <a:lnTo>
                    <a:pt x="52" y="32"/>
                  </a:lnTo>
                  <a:lnTo>
                    <a:pt x="56" y="32"/>
                  </a:lnTo>
                  <a:lnTo>
                    <a:pt x="60" y="32"/>
                  </a:lnTo>
                  <a:lnTo>
                    <a:pt x="60" y="34"/>
                  </a:lnTo>
                  <a:lnTo>
                    <a:pt x="60" y="36"/>
                  </a:lnTo>
                  <a:lnTo>
                    <a:pt x="58" y="38"/>
                  </a:lnTo>
                  <a:lnTo>
                    <a:pt x="56" y="36"/>
                  </a:lnTo>
                  <a:lnTo>
                    <a:pt x="52" y="36"/>
                  </a:lnTo>
                  <a:lnTo>
                    <a:pt x="46" y="44"/>
                  </a:lnTo>
                  <a:lnTo>
                    <a:pt x="38" y="48"/>
                  </a:lnTo>
                  <a:lnTo>
                    <a:pt x="32" y="48"/>
                  </a:lnTo>
                  <a:lnTo>
                    <a:pt x="34" y="50"/>
                  </a:lnTo>
                  <a:lnTo>
                    <a:pt x="36" y="52"/>
                  </a:lnTo>
                  <a:lnTo>
                    <a:pt x="48" y="66"/>
                  </a:lnTo>
                  <a:lnTo>
                    <a:pt x="44" y="68"/>
                  </a:lnTo>
                  <a:lnTo>
                    <a:pt x="44" y="72"/>
                  </a:lnTo>
                  <a:lnTo>
                    <a:pt x="48" y="76"/>
                  </a:lnTo>
                  <a:lnTo>
                    <a:pt x="48" y="78"/>
                  </a:lnTo>
                  <a:lnTo>
                    <a:pt x="52" y="78"/>
                  </a:lnTo>
                  <a:lnTo>
                    <a:pt x="52" y="82"/>
                  </a:lnTo>
                  <a:lnTo>
                    <a:pt x="44" y="84"/>
                  </a:lnTo>
                  <a:lnTo>
                    <a:pt x="40" y="88"/>
                  </a:lnTo>
                  <a:lnTo>
                    <a:pt x="36" y="88"/>
                  </a:lnTo>
                  <a:lnTo>
                    <a:pt x="34" y="82"/>
                  </a:lnTo>
                  <a:lnTo>
                    <a:pt x="36" y="80"/>
                  </a:lnTo>
                  <a:lnTo>
                    <a:pt x="28" y="72"/>
                  </a:lnTo>
                  <a:lnTo>
                    <a:pt x="28" y="70"/>
                  </a:lnTo>
                  <a:lnTo>
                    <a:pt x="30" y="66"/>
                  </a:lnTo>
                  <a:lnTo>
                    <a:pt x="28" y="60"/>
                  </a:lnTo>
                  <a:lnTo>
                    <a:pt x="28" y="60"/>
                  </a:lnTo>
                  <a:lnTo>
                    <a:pt x="26" y="58"/>
                  </a:lnTo>
                  <a:lnTo>
                    <a:pt x="20" y="62"/>
                  </a:lnTo>
                  <a:lnTo>
                    <a:pt x="18" y="66"/>
                  </a:lnTo>
                  <a:lnTo>
                    <a:pt x="20" y="70"/>
                  </a:lnTo>
                  <a:lnTo>
                    <a:pt x="20" y="88"/>
                  </a:lnTo>
                  <a:lnTo>
                    <a:pt x="18" y="90"/>
                  </a:lnTo>
                  <a:lnTo>
                    <a:pt x="20" y="98"/>
                  </a:lnTo>
                  <a:lnTo>
                    <a:pt x="10" y="100"/>
                  </a:lnTo>
                  <a:lnTo>
                    <a:pt x="8" y="98"/>
                  </a:lnTo>
                  <a:lnTo>
                    <a:pt x="6" y="94"/>
                  </a:lnTo>
                  <a:lnTo>
                    <a:pt x="10" y="78"/>
                  </a:lnTo>
                  <a:lnTo>
                    <a:pt x="8" y="70"/>
                  </a:lnTo>
                  <a:lnTo>
                    <a:pt x="2" y="70"/>
                  </a:lnTo>
                  <a:lnTo>
                    <a:pt x="0" y="68"/>
                  </a:lnTo>
                  <a:lnTo>
                    <a:pt x="0" y="60"/>
                  </a:lnTo>
                  <a:lnTo>
                    <a:pt x="6" y="48"/>
                  </a:lnTo>
                  <a:lnTo>
                    <a:pt x="6" y="42"/>
                  </a:lnTo>
                  <a:lnTo>
                    <a:pt x="12" y="32"/>
                  </a:lnTo>
                  <a:lnTo>
                    <a:pt x="12" y="26"/>
                  </a:lnTo>
                  <a:lnTo>
                    <a:pt x="10" y="24"/>
                  </a:lnTo>
                  <a:lnTo>
                    <a:pt x="12" y="22"/>
                  </a:lnTo>
                  <a:lnTo>
                    <a:pt x="14" y="14"/>
                  </a:lnTo>
                  <a:lnTo>
                    <a:pt x="18" y="12"/>
                  </a:lnTo>
                  <a:lnTo>
                    <a:pt x="22" y="14"/>
                  </a:lnTo>
                  <a:lnTo>
                    <a:pt x="24" y="8"/>
                  </a:lnTo>
                  <a:lnTo>
                    <a:pt x="28" y="6"/>
                  </a:lnTo>
                  <a:lnTo>
                    <a:pt x="2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4" name="Freeform 126"/>
            <p:cNvSpPr>
              <a:spLocks/>
            </p:cNvSpPr>
            <p:nvPr/>
          </p:nvSpPr>
          <p:spPr bwMode="auto">
            <a:xfrm>
              <a:off x="6312490" y="4155266"/>
              <a:ext cx="4487" cy="4487"/>
            </a:xfrm>
            <a:custGeom>
              <a:avLst/>
              <a:gdLst/>
              <a:ahLst/>
              <a:cxnLst>
                <a:cxn ang="0">
                  <a:pos x="0" y="2"/>
                </a:cxn>
                <a:cxn ang="0">
                  <a:pos x="4" y="0"/>
                </a:cxn>
                <a:cxn ang="0">
                  <a:pos x="4" y="4"/>
                </a:cxn>
                <a:cxn ang="0">
                  <a:pos x="2" y="4"/>
                </a:cxn>
                <a:cxn ang="0">
                  <a:pos x="0" y="2"/>
                </a:cxn>
                <a:cxn ang="0">
                  <a:pos x="0" y="2"/>
                </a:cxn>
              </a:cxnLst>
              <a:rect l="0" t="0" r="r" b="b"/>
              <a:pathLst>
                <a:path w="4" h="4">
                  <a:moveTo>
                    <a:pt x="0" y="2"/>
                  </a:moveTo>
                  <a:lnTo>
                    <a:pt x="4" y="0"/>
                  </a:lnTo>
                  <a:lnTo>
                    <a:pt x="4" y="4"/>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5" name="Freeform 127"/>
            <p:cNvSpPr>
              <a:spLocks/>
            </p:cNvSpPr>
            <p:nvPr/>
          </p:nvSpPr>
          <p:spPr bwMode="auto">
            <a:xfrm>
              <a:off x="6321463" y="4148536"/>
              <a:ext cx="4487" cy="11216"/>
            </a:xfrm>
            <a:custGeom>
              <a:avLst/>
              <a:gdLst/>
              <a:ahLst/>
              <a:cxnLst>
                <a:cxn ang="0">
                  <a:pos x="0" y="0"/>
                </a:cxn>
                <a:cxn ang="0">
                  <a:pos x="4" y="0"/>
                </a:cxn>
                <a:cxn ang="0">
                  <a:pos x="4" y="10"/>
                </a:cxn>
                <a:cxn ang="0">
                  <a:pos x="0" y="10"/>
                </a:cxn>
                <a:cxn ang="0">
                  <a:pos x="0" y="0"/>
                </a:cxn>
                <a:cxn ang="0">
                  <a:pos x="0" y="0"/>
                </a:cxn>
              </a:cxnLst>
              <a:rect l="0" t="0" r="r" b="b"/>
              <a:pathLst>
                <a:path w="4" h="10">
                  <a:moveTo>
                    <a:pt x="0" y="0"/>
                  </a:moveTo>
                  <a:lnTo>
                    <a:pt x="4" y="0"/>
                  </a:lnTo>
                  <a:lnTo>
                    <a:pt x="4" y="10"/>
                  </a:lnTo>
                  <a:lnTo>
                    <a:pt x="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6" name="Freeform 128"/>
            <p:cNvSpPr>
              <a:spLocks/>
            </p:cNvSpPr>
            <p:nvPr/>
          </p:nvSpPr>
          <p:spPr bwMode="auto">
            <a:xfrm>
              <a:off x="6325950" y="4144050"/>
              <a:ext cx="6730" cy="20188"/>
            </a:xfrm>
            <a:custGeom>
              <a:avLst/>
              <a:gdLst/>
              <a:ahLst/>
              <a:cxnLst>
                <a:cxn ang="0">
                  <a:pos x="2" y="8"/>
                </a:cxn>
                <a:cxn ang="0">
                  <a:pos x="4" y="0"/>
                </a:cxn>
                <a:cxn ang="0">
                  <a:pos x="6" y="6"/>
                </a:cxn>
                <a:cxn ang="0">
                  <a:pos x="4" y="8"/>
                </a:cxn>
                <a:cxn ang="0">
                  <a:pos x="6" y="14"/>
                </a:cxn>
                <a:cxn ang="0">
                  <a:pos x="2" y="18"/>
                </a:cxn>
                <a:cxn ang="0">
                  <a:pos x="0" y="14"/>
                </a:cxn>
                <a:cxn ang="0">
                  <a:pos x="2" y="8"/>
                </a:cxn>
                <a:cxn ang="0">
                  <a:pos x="2" y="8"/>
                </a:cxn>
              </a:cxnLst>
              <a:rect l="0" t="0" r="r" b="b"/>
              <a:pathLst>
                <a:path w="6" h="18">
                  <a:moveTo>
                    <a:pt x="2" y="8"/>
                  </a:moveTo>
                  <a:lnTo>
                    <a:pt x="4" y="0"/>
                  </a:lnTo>
                  <a:lnTo>
                    <a:pt x="6" y="6"/>
                  </a:lnTo>
                  <a:lnTo>
                    <a:pt x="4" y="8"/>
                  </a:lnTo>
                  <a:lnTo>
                    <a:pt x="6" y="14"/>
                  </a:lnTo>
                  <a:lnTo>
                    <a:pt x="2" y="18"/>
                  </a:lnTo>
                  <a:lnTo>
                    <a:pt x="0" y="14"/>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7" name="Freeform 129"/>
            <p:cNvSpPr>
              <a:spLocks/>
            </p:cNvSpPr>
            <p:nvPr/>
          </p:nvSpPr>
          <p:spPr bwMode="auto">
            <a:xfrm>
              <a:off x="6330435" y="4139563"/>
              <a:ext cx="4487" cy="2243"/>
            </a:xfrm>
            <a:custGeom>
              <a:avLst/>
              <a:gdLst/>
              <a:ahLst/>
              <a:cxnLst>
                <a:cxn ang="0">
                  <a:pos x="0" y="0"/>
                </a:cxn>
                <a:cxn ang="0">
                  <a:pos x="2" y="0"/>
                </a:cxn>
                <a:cxn ang="0">
                  <a:pos x="4" y="2"/>
                </a:cxn>
                <a:cxn ang="0">
                  <a:pos x="0" y="2"/>
                </a:cxn>
                <a:cxn ang="0">
                  <a:pos x="0" y="0"/>
                </a:cxn>
                <a:cxn ang="0">
                  <a:pos x="0" y="0"/>
                </a:cxn>
              </a:cxnLst>
              <a:rect l="0" t="0" r="r" b="b"/>
              <a:pathLst>
                <a:path w="4" h="2">
                  <a:moveTo>
                    <a:pt x="0" y="0"/>
                  </a:moveTo>
                  <a:lnTo>
                    <a:pt x="2" y="0"/>
                  </a:lnTo>
                  <a:lnTo>
                    <a:pt x="4"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8" name="Freeform 130"/>
            <p:cNvSpPr>
              <a:spLocks/>
            </p:cNvSpPr>
            <p:nvPr/>
          </p:nvSpPr>
          <p:spPr bwMode="auto">
            <a:xfrm>
              <a:off x="6328192" y="4096943"/>
              <a:ext cx="4487" cy="4487"/>
            </a:xfrm>
            <a:custGeom>
              <a:avLst/>
              <a:gdLst/>
              <a:ahLst/>
              <a:cxnLst>
                <a:cxn ang="0">
                  <a:pos x="4" y="0"/>
                </a:cxn>
                <a:cxn ang="0">
                  <a:pos x="4" y="0"/>
                </a:cxn>
                <a:cxn ang="0">
                  <a:pos x="4" y="2"/>
                </a:cxn>
                <a:cxn ang="0">
                  <a:pos x="2" y="4"/>
                </a:cxn>
                <a:cxn ang="0">
                  <a:pos x="0" y="4"/>
                </a:cxn>
                <a:cxn ang="0">
                  <a:pos x="0" y="2"/>
                </a:cxn>
                <a:cxn ang="0">
                  <a:pos x="4" y="0"/>
                </a:cxn>
                <a:cxn ang="0">
                  <a:pos x="4" y="0"/>
                </a:cxn>
              </a:cxnLst>
              <a:rect l="0" t="0" r="r" b="b"/>
              <a:pathLst>
                <a:path w="4" h="4">
                  <a:moveTo>
                    <a:pt x="4" y="0"/>
                  </a:moveTo>
                  <a:lnTo>
                    <a:pt x="4" y="0"/>
                  </a:lnTo>
                  <a:lnTo>
                    <a:pt x="4" y="2"/>
                  </a:lnTo>
                  <a:lnTo>
                    <a:pt x="2" y="4"/>
                  </a:lnTo>
                  <a:lnTo>
                    <a:pt x="0"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9" name="Freeform 131"/>
            <p:cNvSpPr>
              <a:spLocks/>
            </p:cNvSpPr>
            <p:nvPr/>
          </p:nvSpPr>
          <p:spPr bwMode="auto">
            <a:xfrm>
              <a:off x="6334922" y="4096943"/>
              <a:ext cx="4487" cy="6730"/>
            </a:xfrm>
            <a:custGeom>
              <a:avLst/>
              <a:gdLst/>
              <a:ahLst/>
              <a:cxnLst>
                <a:cxn ang="0">
                  <a:pos x="0" y="2"/>
                </a:cxn>
                <a:cxn ang="0">
                  <a:pos x="2" y="0"/>
                </a:cxn>
                <a:cxn ang="0">
                  <a:pos x="4" y="2"/>
                </a:cxn>
                <a:cxn ang="0">
                  <a:pos x="2" y="4"/>
                </a:cxn>
                <a:cxn ang="0">
                  <a:pos x="0" y="4"/>
                </a:cxn>
                <a:cxn ang="0">
                  <a:pos x="0" y="6"/>
                </a:cxn>
                <a:cxn ang="0">
                  <a:pos x="0" y="2"/>
                </a:cxn>
                <a:cxn ang="0">
                  <a:pos x="0" y="2"/>
                </a:cxn>
              </a:cxnLst>
              <a:rect l="0" t="0" r="r" b="b"/>
              <a:pathLst>
                <a:path w="4" h="6">
                  <a:moveTo>
                    <a:pt x="0" y="2"/>
                  </a:moveTo>
                  <a:lnTo>
                    <a:pt x="2" y="0"/>
                  </a:lnTo>
                  <a:lnTo>
                    <a:pt x="4" y="2"/>
                  </a:lnTo>
                  <a:lnTo>
                    <a:pt x="2" y="4"/>
                  </a:lnTo>
                  <a:lnTo>
                    <a:pt x="0" y="4"/>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0" name="Freeform 132"/>
            <p:cNvSpPr>
              <a:spLocks/>
            </p:cNvSpPr>
            <p:nvPr/>
          </p:nvSpPr>
          <p:spPr bwMode="auto">
            <a:xfrm>
              <a:off x="6352868" y="4103672"/>
              <a:ext cx="11216" cy="4487"/>
            </a:xfrm>
            <a:custGeom>
              <a:avLst/>
              <a:gdLst/>
              <a:ahLst/>
              <a:cxnLst>
                <a:cxn ang="0">
                  <a:pos x="0" y="0"/>
                </a:cxn>
                <a:cxn ang="0">
                  <a:pos x="10" y="2"/>
                </a:cxn>
                <a:cxn ang="0">
                  <a:pos x="2" y="4"/>
                </a:cxn>
                <a:cxn ang="0">
                  <a:pos x="0" y="4"/>
                </a:cxn>
                <a:cxn ang="0">
                  <a:pos x="0" y="0"/>
                </a:cxn>
                <a:cxn ang="0">
                  <a:pos x="0" y="0"/>
                </a:cxn>
              </a:cxnLst>
              <a:rect l="0" t="0" r="r" b="b"/>
              <a:pathLst>
                <a:path w="10" h="4">
                  <a:moveTo>
                    <a:pt x="0" y="0"/>
                  </a:moveTo>
                  <a:lnTo>
                    <a:pt x="10" y="2"/>
                  </a:lnTo>
                  <a:lnTo>
                    <a:pt x="2" y="4"/>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1" name="Freeform 133"/>
            <p:cNvSpPr>
              <a:spLocks/>
            </p:cNvSpPr>
            <p:nvPr/>
          </p:nvSpPr>
          <p:spPr bwMode="auto">
            <a:xfrm>
              <a:off x="6366327" y="4105915"/>
              <a:ext cx="13460" cy="2243"/>
            </a:xfrm>
            <a:custGeom>
              <a:avLst/>
              <a:gdLst/>
              <a:ahLst/>
              <a:cxnLst>
                <a:cxn ang="0">
                  <a:pos x="0" y="0"/>
                </a:cxn>
                <a:cxn ang="0">
                  <a:pos x="12" y="0"/>
                </a:cxn>
                <a:cxn ang="0">
                  <a:pos x="2" y="2"/>
                </a:cxn>
                <a:cxn ang="0">
                  <a:pos x="0" y="0"/>
                </a:cxn>
                <a:cxn ang="0">
                  <a:pos x="0" y="0"/>
                </a:cxn>
              </a:cxnLst>
              <a:rect l="0" t="0" r="r" b="b"/>
              <a:pathLst>
                <a:path w="12" h="2">
                  <a:moveTo>
                    <a:pt x="0" y="0"/>
                  </a:moveTo>
                  <a:lnTo>
                    <a:pt x="12"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2" name="Freeform 134"/>
            <p:cNvSpPr>
              <a:spLocks/>
            </p:cNvSpPr>
            <p:nvPr/>
          </p:nvSpPr>
          <p:spPr bwMode="auto">
            <a:xfrm>
              <a:off x="6375300" y="4108159"/>
              <a:ext cx="1122" cy="6730"/>
            </a:xfrm>
            <a:custGeom>
              <a:avLst/>
              <a:gdLst/>
              <a:ahLst/>
              <a:cxnLst>
                <a:cxn ang="0">
                  <a:pos x="0" y="0"/>
                </a:cxn>
                <a:cxn ang="0">
                  <a:pos x="0" y="0"/>
                </a:cxn>
                <a:cxn ang="0">
                  <a:pos x="0" y="6"/>
                </a:cxn>
                <a:cxn ang="0">
                  <a:pos x="0" y="0"/>
                </a:cxn>
                <a:cxn ang="0">
                  <a:pos x="0" y="0"/>
                </a:cxn>
              </a:cxnLst>
              <a:rect l="0" t="0" r="r" b="b"/>
              <a:pathLst>
                <a:path h="6">
                  <a:moveTo>
                    <a:pt x="0" y="0"/>
                  </a:moveTo>
                  <a:lnTo>
                    <a:pt x="0" y="0"/>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3" name="Freeform 135"/>
            <p:cNvSpPr>
              <a:spLocks/>
            </p:cNvSpPr>
            <p:nvPr/>
          </p:nvSpPr>
          <p:spPr bwMode="auto">
            <a:xfrm>
              <a:off x="6377543" y="4123861"/>
              <a:ext cx="15702" cy="13460"/>
            </a:xfrm>
            <a:custGeom>
              <a:avLst/>
              <a:gdLst/>
              <a:ahLst/>
              <a:cxnLst>
                <a:cxn ang="0">
                  <a:pos x="0" y="2"/>
                </a:cxn>
                <a:cxn ang="0">
                  <a:pos x="0" y="2"/>
                </a:cxn>
                <a:cxn ang="0">
                  <a:pos x="8" y="0"/>
                </a:cxn>
                <a:cxn ang="0">
                  <a:pos x="14" y="4"/>
                </a:cxn>
                <a:cxn ang="0">
                  <a:pos x="14" y="8"/>
                </a:cxn>
                <a:cxn ang="0">
                  <a:pos x="14" y="10"/>
                </a:cxn>
                <a:cxn ang="0">
                  <a:pos x="10" y="12"/>
                </a:cxn>
                <a:cxn ang="0">
                  <a:pos x="6" y="10"/>
                </a:cxn>
                <a:cxn ang="0">
                  <a:pos x="2" y="8"/>
                </a:cxn>
                <a:cxn ang="0">
                  <a:pos x="0" y="2"/>
                </a:cxn>
                <a:cxn ang="0">
                  <a:pos x="0" y="2"/>
                </a:cxn>
              </a:cxnLst>
              <a:rect l="0" t="0" r="r" b="b"/>
              <a:pathLst>
                <a:path w="14" h="12">
                  <a:moveTo>
                    <a:pt x="0" y="2"/>
                  </a:moveTo>
                  <a:lnTo>
                    <a:pt x="0" y="2"/>
                  </a:lnTo>
                  <a:lnTo>
                    <a:pt x="8" y="0"/>
                  </a:lnTo>
                  <a:lnTo>
                    <a:pt x="14" y="4"/>
                  </a:lnTo>
                  <a:lnTo>
                    <a:pt x="14" y="8"/>
                  </a:lnTo>
                  <a:lnTo>
                    <a:pt x="14" y="10"/>
                  </a:lnTo>
                  <a:lnTo>
                    <a:pt x="10" y="12"/>
                  </a:lnTo>
                  <a:lnTo>
                    <a:pt x="6" y="10"/>
                  </a:lnTo>
                  <a:lnTo>
                    <a:pt x="2" y="8"/>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4" name="Freeform 136"/>
            <p:cNvSpPr>
              <a:spLocks/>
            </p:cNvSpPr>
            <p:nvPr/>
          </p:nvSpPr>
          <p:spPr bwMode="auto">
            <a:xfrm>
              <a:off x="6386516" y="4011701"/>
              <a:ext cx="2243" cy="6730"/>
            </a:xfrm>
            <a:custGeom>
              <a:avLst/>
              <a:gdLst/>
              <a:ahLst/>
              <a:cxnLst>
                <a:cxn ang="0">
                  <a:pos x="0" y="0"/>
                </a:cxn>
                <a:cxn ang="0">
                  <a:pos x="2" y="4"/>
                </a:cxn>
                <a:cxn ang="0">
                  <a:pos x="2" y="6"/>
                </a:cxn>
                <a:cxn ang="0">
                  <a:pos x="0" y="0"/>
                </a:cxn>
                <a:cxn ang="0">
                  <a:pos x="0" y="0"/>
                </a:cxn>
              </a:cxnLst>
              <a:rect l="0" t="0" r="r" b="b"/>
              <a:pathLst>
                <a:path w="2" h="6">
                  <a:moveTo>
                    <a:pt x="0" y="0"/>
                  </a:moveTo>
                  <a:lnTo>
                    <a:pt x="2" y="4"/>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5" name="Freeform 137"/>
            <p:cNvSpPr>
              <a:spLocks/>
            </p:cNvSpPr>
            <p:nvPr/>
          </p:nvSpPr>
          <p:spPr bwMode="auto">
            <a:xfrm>
              <a:off x="6411191" y="4038620"/>
              <a:ext cx="4487" cy="8973"/>
            </a:xfrm>
            <a:custGeom>
              <a:avLst/>
              <a:gdLst/>
              <a:ahLst/>
              <a:cxnLst>
                <a:cxn ang="0">
                  <a:pos x="2" y="0"/>
                </a:cxn>
                <a:cxn ang="0">
                  <a:pos x="4" y="6"/>
                </a:cxn>
                <a:cxn ang="0">
                  <a:pos x="2" y="8"/>
                </a:cxn>
                <a:cxn ang="0">
                  <a:pos x="0" y="8"/>
                </a:cxn>
                <a:cxn ang="0">
                  <a:pos x="0" y="4"/>
                </a:cxn>
                <a:cxn ang="0">
                  <a:pos x="2" y="0"/>
                </a:cxn>
                <a:cxn ang="0">
                  <a:pos x="2" y="0"/>
                </a:cxn>
              </a:cxnLst>
              <a:rect l="0" t="0" r="r" b="b"/>
              <a:pathLst>
                <a:path w="4" h="8">
                  <a:moveTo>
                    <a:pt x="2" y="0"/>
                  </a:moveTo>
                  <a:lnTo>
                    <a:pt x="4" y="6"/>
                  </a:lnTo>
                  <a:lnTo>
                    <a:pt x="2" y="8"/>
                  </a:lnTo>
                  <a:lnTo>
                    <a:pt x="0" y="8"/>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6" name="Freeform 138"/>
            <p:cNvSpPr>
              <a:spLocks/>
            </p:cNvSpPr>
            <p:nvPr/>
          </p:nvSpPr>
          <p:spPr bwMode="auto">
            <a:xfrm>
              <a:off x="6395488" y="4045349"/>
              <a:ext cx="22432" cy="47107"/>
            </a:xfrm>
            <a:custGeom>
              <a:avLst/>
              <a:gdLst/>
              <a:ahLst/>
              <a:cxnLst>
                <a:cxn ang="0">
                  <a:pos x="8" y="0"/>
                </a:cxn>
                <a:cxn ang="0">
                  <a:pos x="10" y="2"/>
                </a:cxn>
                <a:cxn ang="0">
                  <a:pos x="8" y="6"/>
                </a:cxn>
                <a:cxn ang="0">
                  <a:pos x="10" y="10"/>
                </a:cxn>
                <a:cxn ang="0">
                  <a:pos x="10" y="14"/>
                </a:cxn>
                <a:cxn ang="0">
                  <a:pos x="4" y="18"/>
                </a:cxn>
                <a:cxn ang="0">
                  <a:pos x="6" y="18"/>
                </a:cxn>
                <a:cxn ang="0">
                  <a:pos x="14" y="10"/>
                </a:cxn>
                <a:cxn ang="0">
                  <a:pos x="18" y="10"/>
                </a:cxn>
                <a:cxn ang="0">
                  <a:pos x="18" y="12"/>
                </a:cxn>
                <a:cxn ang="0">
                  <a:pos x="18" y="16"/>
                </a:cxn>
                <a:cxn ang="0">
                  <a:pos x="14" y="20"/>
                </a:cxn>
                <a:cxn ang="0">
                  <a:pos x="18" y="22"/>
                </a:cxn>
                <a:cxn ang="0">
                  <a:pos x="20" y="26"/>
                </a:cxn>
                <a:cxn ang="0">
                  <a:pos x="10" y="24"/>
                </a:cxn>
                <a:cxn ang="0">
                  <a:pos x="8" y="26"/>
                </a:cxn>
                <a:cxn ang="0">
                  <a:pos x="8" y="34"/>
                </a:cxn>
                <a:cxn ang="0">
                  <a:pos x="14" y="42"/>
                </a:cxn>
                <a:cxn ang="0">
                  <a:pos x="12" y="42"/>
                </a:cxn>
                <a:cxn ang="0">
                  <a:pos x="6" y="34"/>
                </a:cxn>
                <a:cxn ang="0">
                  <a:pos x="4" y="20"/>
                </a:cxn>
                <a:cxn ang="0">
                  <a:pos x="0" y="14"/>
                </a:cxn>
                <a:cxn ang="0">
                  <a:pos x="4" y="6"/>
                </a:cxn>
                <a:cxn ang="0">
                  <a:pos x="8" y="0"/>
                </a:cxn>
                <a:cxn ang="0">
                  <a:pos x="8" y="0"/>
                </a:cxn>
              </a:cxnLst>
              <a:rect l="0" t="0" r="r" b="b"/>
              <a:pathLst>
                <a:path w="20" h="42">
                  <a:moveTo>
                    <a:pt x="8" y="0"/>
                  </a:moveTo>
                  <a:lnTo>
                    <a:pt x="10" y="2"/>
                  </a:lnTo>
                  <a:lnTo>
                    <a:pt x="8" y="6"/>
                  </a:lnTo>
                  <a:lnTo>
                    <a:pt x="10" y="10"/>
                  </a:lnTo>
                  <a:lnTo>
                    <a:pt x="10" y="14"/>
                  </a:lnTo>
                  <a:lnTo>
                    <a:pt x="4" y="18"/>
                  </a:lnTo>
                  <a:lnTo>
                    <a:pt x="6" y="18"/>
                  </a:lnTo>
                  <a:lnTo>
                    <a:pt x="14" y="10"/>
                  </a:lnTo>
                  <a:lnTo>
                    <a:pt x="18" y="10"/>
                  </a:lnTo>
                  <a:lnTo>
                    <a:pt x="18" y="12"/>
                  </a:lnTo>
                  <a:lnTo>
                    <a:pt x="18" y="16"/>
                  </a:lnTo>
                  <a:lnTo>
                    <a:pt x="14" y="20"/>
                  </a:lnTo>
                  <a:lnTo>
                    <a:pt x="18" y="22"/>
                  </a:lnTo>
                  <a:lnTo>
                    <a:pt x="20" y="26"/>
                  </a:lnTo>
                  <a:lnTo>
                    <a:pt x="10" y="24"/>
                  </a:lnTo>
                  <a:lnTo>
                    <a:pt x="8" y="26"/>
                  </a:lnTo>
                  <a:lnTo>
                    <a:pt x="8" y="34"/>
                  </a:lnTo>
                  <a:lnTo>
                    <a:pt x="14" y="42"/>
                  </a:lnTo>
                  <a:lnTo>
                    <a:pt x="12" y="42"/>
                  </a:lnTo>
                  <a:lnTo>
                    <a:pt x="6" y="34"/>
                  </a:lnTo>
                  <a:lnTo>
                    <a:pt x="4" y="20"/>
                  </a:lnTo>
                  <a:lnTo>
                    <a:pt x="0" y="14"/>
                  </a:lnTo>
                  <a:lnTo>
                    <a:pt x="4" y="6"/>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7" name="Freeform 139"/>
            <p:cNvSpPr>
              <a:spLocks/>
            </p:cNvSpPr>
            <p:nvPr/>
          </p:nvSpPr>
          <p:spPr bwMode="auto">
            <a:xfrm>
              <a:off x="6395488" y="4083484"/>
              <a:ext cx="8973" cy="8973"/>
            </a:xfrm>
            <a:custGeom>
              <a:avLst/>
              <a:gdLst/>
              <a:ahLst/>
              <a:cxnLst>
                <a:cxn ang="0">
                  <a:pos x="0" y="0"/>
                </a:cxn>
                <a:cxn ang="0">
                  <a:pos x="2" y="0"/>
                </a:cxn>
                <a:cxn ang="0">
                  <a:pos x="8" y="6"/>
                </a:cxn>
                <a:cxn ang="0">
                  <a:pos x="6" y="8"/>
                </a:cxn>
                <a:cxn ang="0">
                  <a:pos x="2" y="6"/>
                </a:cxn>
                <a:cxn ang="0">
                  <a:pos x="0" y="0"/>
                </a:cxn>
                <a:cxn ang="0">
                  <a:pos x="0" y="0"/>
                </a:cxn>
              </a:cxnLst>
              <a:rect l="0" t="0" r="r" b="b"/>
              <a:pathLst>
                <a:path w="8" h="8">
                  <a:moveTo>
                    <a:pt x="0" y="0"/>
                  </a:moveTo>
                  <a:lnTo>
                    <a:pt x="2" y="0"/>
                  </a:lnTo>
                  <a:lnTo>
                    <a:pt x="8" y="6"/>
                  </a:lnTo>
                  <a:lnTo>
                    <a:pt x="6" y="8"/>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8" name="Freeform 140"/>
            <p:cNvSpPr>
              <a:spLocks/>
            </p:cNvSpPr>
            <p:nvPr/>
          </p:nvSpPr>
          <p:spPr bwMode="auto">
            <a:xfrm>
              <a:off x="6397731" y="4099186"/>
              <a:ext cx="11216" cy="6730"/>
            </a:xfrm>
            <a:custGeom>
              <a:avLst/>
              <a:gdLst/>
              <a:ahLst/>
              <a:cxnLst>
                <a:cxn ang="0">
                  <a:pos x="0" y="2"/>
                </a:cxn>
                <a:cxn ang="0">
                  <a:pos x="4" y="0"/>
                </a:cxn>
                <a:cxn ang="0">
                  <a:pos x="10" y="4"/>
                </a:cxn>
                <a:cxn ang="0">
                  <a:pos x="8" y="4"/>
                </a:cxn>
                <a:cxn ang="0">
                  <a:pos x="0" y="6"/>
                </a:cxn>
                <a:cxn ang="0">
                  <a:pos x="0" y="4"/>
                </a:cxn>
                <a:cxn ang="0">
                  <a:pos x="0" y="2"/>
                </a:cxn>
                <a:cxn ang="0">
                  <a:pos x="0" y="2"/>
                </a:cxn>
              </a:cxnLst>
              <a:rect l="0" t="0" r="r" b="b"/>
              <a:pathLst>
                <a:path w="10" h="6">
                  <a:moveTo>
                    <a:pt x="0" y="2"/>
                  </a:moveTo>
                  <a:lnTo>
                    <a:pt x="4" y="0"/>
                  </a:lnTo>
                  <a:lnTo>
                    <a:pt x="10" y="4"/>
                  </a:lnTo>
                  <a:lnTo>
                    <a:pt x="8" y="4"/>
                  </a:lnTo>
                  <a:lnTo>
                    <a:pt x="0" y="6"/>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9" name="Freeform 141"/>
            <p:cNvSpPr>
              <a:spLocks/>
            </p:cNvSpPr>
            <p:nvPr/>
          </p:nvSpPr>
          <p:spPr bwMode="auto">
            <a:xfrm>
              <a:off x="6406704" y="4130591"/>
              <a:ext cx="4487" cy="4487"/>
            </a:xfrm>
            <a:custGeom>
              <a:avLst/>
              <a:gdLst/>
              <a:ahLst/>
              <a:cxnLst>
                <a:cxn ang="0">
                  <a:pos x="0" y="4"/>
                </a:cxn>
                <a:cxn ang="0">
                  <a:pos x="0" y="2"/>
                </a:cxn>
                <a:cxn ang="0">
                  <a:pos x="4" y="0"/>
                </a:cxn>
                <a:cxn ang="0">
                  <a:pos x="2" y="4"/>
                </a:cxn>
                <a:cxn ang="0">
                  <a:pos x="0" y="4"/>
                </a:cxn>
                <a:cxn ang="0">
                  <a:pos x="0" y="4"/>
                </a:cxn>
              </a:cxnLst>
              <a:rect l="0" t="0" r="r" b="b"/>
              <a:pathLst>
                <a:path w="4" h="4">
                  <a:moveTo>
                    <a:pt x="0" y="4"/>
                  </a:moveTo>
                  <a:lnTo>
                    <a:pt x="0" y="2"/>
                  </a:lnTo>
                  <a:lnTo>
                    <a:pt x="4" y="0"/>
                  </a:lnTo>
                  <a:lnTo>
                    <a:pt x="2"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0" name="Freeform 150"/>
            <p:cNvSpPr>
              <a:spLocks/>
            </p:cNvSpPr>
            <p:nvPr/>
          </p:nvSpPr>
          <p:spPr bwMode="auto">
            <a:xfrm>
              <a:off x="6227249" y="4128348"/>
              <a:ext cx="4487" cy="11216"/>
            </a:xfrm>
            <a:custGeom>
              <a:avLst/>
              <a:gdLst/>
              <a:ahLst/>
              <a:cxnLst>
                <a:cxn ang="0">
                  <a:pos x="2" y="0"/>
                </a:cxn>
                <a:cxn ang="0">
                  <a:pos x="4" y="8"/>
                </a:cxn>
                <a:cxn ang="0">
                  <a:pos x="2" y="10"/>
                </a:cxn>
                <a:cxn ang="0">
                  <a:pos x="0" y="2"/>
                </a:cxn>
                <a:cxn ang="0">
                  <a:pos x="2" y="0"/>
                </a:cxn>
                <a:cxn ang="0">
                  <a:pos x="2" y="0"/>
                </a:cxn>
              </a:cxnLst>
              <a:rect l="0" t="0" r="r" b="b"/>
              <a:pathLst>
                <a:path w="4" h="10">
                  <a:moveTo>
                    <a:pt x="2" y="0"/>
                  </a:moveTo>
                  <a:lnTo>
                    <a:pt x="4" y="8"/>
                  </a:lnTo>
                  <a:lnTo>
                    <a:pt x="2" y="1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1" name="Freeform 151"/>
            <p:cNvSpPr>
              <a:spLocks/>
            </p:cNvSpPr>
            <p:nvPr/>
          </p:nvSpPr>
          <p:spPr bwMode="auto">
            <a:xfrm>
              <a:off x="6041064" y="4056565"/>
              <a:ext cx="4487" cy="2243"/>
            </a:xfrm>
            <a:custGeom>
              <a:avLst/>
              <a:gdLst/>
              <a:ahLst/>
              <a:cxnLst>
                <a:cxn ang="0">
                  <a:pos x="4" y="0"/>
                </a:cxn>
                <a:cxn ang="0">
                  <a:pos x="2" y="0"/>
                </a:cxn>
                <a:cxn ang="0">
                  <a:pos x="0" y="0"/>
                </a:cxn>
                <a:cxn ang="0">
                  <a:pos x="0" y="2"/>
                </a:cxn>
                <a:cxn ang="0">
                  <a:pos x="4" y="0"/>
                </a:cxn>
                <a:cxn ang="0">
                  <a:pos x="4" y="0"/>
                </a:cxn>
              </a:cxnLst>
              <a:rect l="0" t="0" r="r" b="b"/>
              <a:pathLst>
                <a:path w="4" h="2">
                  <a:moveTo>
                    <a:pt x="4" y="0"/>
                  </a:moveTo>
                  <a:lnTo>
                    <a:pt x="2" y="0"/>
                  </a:lnTo>
                  <a:lnTo>
                    <a:pt x="0" y="0"/>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2" name="Freeform 152"/>
            <p:cNvSpPr>
              <a:spLocks/>
            </p:cNvSpPr>
            <p:nvPr/>
          </p:nvSpPr>
          <p:spPr bwMode="auto">
            <a:xfrm>
              <a:off x="5960309" y="3957865"/>
              <a:ext cx="2243" cy="4487"/>
            </a:xfrm>
            <a:custGeom>
              <a:avLst/>
              <a:gdLst/>
              <a:ahLst/>
              <a:cxnLst>
                <a:cxn ang="0">
                  <a:pos x="0" y="0"/>
                </a:cxn>
                <a:cxn ang="0">
                  <a:pos x="0" y="4"/>
                </a:cxn>
                <a:cxn ang="0">
                  <a:pos x="2" y="0"/>
                </a:cxn>
                <a:cxn ang="0">
                  <a:pos x="0" y="0"/>
                </a:cxn>
                <a:cxn ang="0">
                  <a:pos x="0" y="0"/>
                </a:cxn>
              </a:cxnLst>
              <a:rect l="0" t="0" r="r" b="b"/>
              <a:pathLst>
                <a:path w="2" h="4">
                  <a:moveTo>
                    <a:pt x="0" y="0"/>
                  </a:moveTo>
                  <a:lnTo>
                    <a:pt x="0" y="4"/>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3" name="Freeform 153"/>
            <p:cNvSpPr>
              <a:spLocks/>
            </p:cNvSpPr>
            <p:nvPr/>
          </p:nvSpPr>
          <p:spPr bwMode="auto">
            <a:xfrm>
              <a:off x="5960309" y="3901785"/>
              <a:ext cx="4487" cy="2243"/>
            </a:xfrm>
            <a:custGeom>
              <a:avLst/>
              <a:gdLst/>
              <a:ahLst/>
              <a:cxnLst>
                <a:cxn ang="0">
                  <a:pos x="2" y="0"/>
                </a:cxn>
                <a:cxn ang="0">
                  <a:pos x="0" y="2"/>
                </a:cxn>
                <a:cxn ang="0">
                  <a:pos x="4" y="2"/>
                </a:cxn>
                <a:cxn ang="0">
                  <a:pos x="2" y="0"/>
                </a:cxn>
                <a:cxn ang="0">
                  <a:pos x="2" y="0"/>
                </a:cxn>
              </a:cxnLst>
              <a:rect l="0" t="0" r="r" b="b"/>
              <a:pathLst>
                <a:path w="4" h="2">
                  <a:moveTo>
                    <a:pt x="2" y="0"/>
                  </a:moveTo>
                  <a:lnTo>
                    <a:pt x="0" y="2"/>
                  </a:lnTo>
                  <a:lnTo>
                    <a:pt x="4"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4" name="Freeform 154"/>
            <p:cNvSpPr>
              <a:spLocks/>
            </p:cNvSpPr>
            <p:nvPr/>
          </p:nvSpPr>
          <p:spPr bwMode="auto">
            <a:xfrm>
              <a:off x="5960309" y="3901785"/>
              <a:ext cx="1122" cy="4487"/>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5" name="Freeform 155"/>
            <p:cNvSpPr>
              <a:spLocks/>
            </p:cNvSpPr>
            <p:nvPr/>
          </p:nvSpPr>
          <p:spPr bwMode="auto">
            <a:xfrm>
              <a:off x="5960309" y="3888326"/>
              <a:ext cx="2243" cy="4487"/>
            </a:xfrm>
            <a:custGeom>
              <a:avLst/>
              <a:gdLst/>
              <a:ahLst/>
              <a:cxnLst>
                <a:cxn ang="0">
                  <a:pos x="0" y="0"/>
                </a:cxn>
                <a:cxn ang="0">
                  <a:pos x="0" y="4"/>
                </a:cxn>
                <a:cxn ang="0">
                  <a:pos x="2" y="4"/>
                </a:cxn>
                <a:cxn ang="0">
                  <a:pos x="0" y="0"/>
                </a:cxn>
                <a:cxn ang="0">
                  <a:pos x="0" y="0"/>
                </a:cxn>
              </a:cxnLst>
              <a:rect l="0" t="0" r="r" b="b"/>
              <a:pathLst>
                <a:path w="2" h="4">
                  <a:moveTo>
                    <a:pt x="0" y="0"/>
                  </a:moveTo>
                  <a:lnTo>
                    <a:pt x="0"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6" name="Freeform 156"/>
            <p:cNvSpPr>
              <a:spLocks/>
            </p:cNvSpPr>
            <p:nvPr/>
          </p:nvSpPr>
          <p:spPr bwMode="auto">
            <a:xfrm>
              <a:off x="5890770" y="3969081"/>
              <a:ext cx="2243" cy="6730"/>
            </a:xfrm>
            <a:custGeom>
              <a:avLst/>
              <a:gdLst/>
              <a:ahLst/>
              <a:cxnLst>
                <a:cxn ang="0">
                  <a:pos x="2" y="0"/>
                </a:cxn>
                <a:cxn ang="0">
                  <a:pos x="0" y="2"/>
                </a:cxn>
                <a:cxn ang="0">
                  <a:pos x="0" y="6"/>
                </a:cxn>
                <a:cxn ang="0">
                  <a:pos x="2" y="6"/>
                </a:cxn>
                <a:cxn ang="0">
                  <a:pos x="2" y="0"/>
                </a:cxn>
                <a:cxn ang="0">
                  <a:pos x="2" y="0"/>
                </a:cxn>
              </a:cxnLst>
              <a:rect l="0" t="0" r="r" b="b"/>
              <a:pathLst>
                <a:path w="2" h="6">
                  <a:moveTo>
                    <a:pt x="2" y="0"/>
                  </a:moveTo>
                  <a:lnTo>
                    <a:pt x="0" y="2"/>
                  </a:lnTo>
                  <a:lnTo>
                    <a:pt x="0" y="6"/>
                  </a:lnTo>
                  <a:lnTo>
                    <a:pt x="2"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7" name="Freeform 157"/>
            <p:cNvSpPr>
              <a:spLocks/>
            </p:cNvSpPr>
            <p:nvPr/>
          </p:nvSpPr>
          <p:spPr bwMode="auto">
            <a:xfrm>
              <a:off x="5915445" y="3995999"/>
              <a:ext cx="161510" cy="170482"/>
            </a:xfrm>
            <a:custGeom>
              <a:avLst/>
              <a:gdLst/>
              <a:ahLst/>
              <a:cxnLst>
                <a:cxn ang="0">
                  <a:pos x="6" y="0"/>
                </a:cxn>
                <a:cxn ang="0">
                  <a:pos x="14" y="4"/>
                </a:cxn>
                <a:cxn ang="0">
                  <a:pos x="36" y="8"/>
                </a:cxn>
                <a:cxn ang="0">
                  <a:pos x="48" y="24"/>
                </a:cxn>
                <a:cxn ang="0">
                  <a:pos x="62" y="34"/>
                </a:cxn>
                <a:cxn ang="0">
                  <a:pos x="66" y="38"/>
                </a:cxn>
                <a:cxn ang="0">
                  <a:pos x="74" y="46"/>
                </a:cxn>
                <a:cxn ang="0">
                  <a:pos x="78" y="44"/>
                </a:cxn>
                <a:cxn ang="0">
                  <a:pos x="90" y="54"/>
                </a:cxn>
                <a:cxn ang="0">
                  <a:pos x="94" y="58"/>
                </a:cxn>
                <a:cxn ang="0">
                  <a:pos x="98" y="60"/>
                </a:cxn>
                <a:cxn ang="0">
                  <a:pos x="104" y="62"/>
                </a:cxn>
                <a:cxn ang="0">
                  <a:pos x="104" y="68"/>
                </a:cxn>
                <a:cxn ang="0">
                  <a:pos x="112" y="70"/>
                </a:cxn>
                <a:cxn ang="0">
                  <a:pos x="110" y="76"/>
                </a:cxn>
                <a:cxn ang="0">
                  <a:pos x="110" y="82"/>
                </a:cxn>
                <a:cxn ang="0">
                  <a:pos x="116" y="88"/>
                </a:cxn>
                <a:cxn ang="0">
                  <a:pos x="122" y="88"/>
                </a:cxn>
                <a:cxn ang="0">
                  <a:pos x="130" y="102"/>
                </a:cxn>
                <a:cxn ang="0">
                  <a:pos x="130" y="106"/>
                </a:cxn>
                <a:cxn ang="0">
                  <a:pos x="144" y="114"/>
                </a:cxn>
                <a:cxn ang="0">
                  <a:pos x="142" y="124"/>
                </a:cxn>
                <a:cxn ang="0">
                  <a:pos x="140" y="152"/>
                </a:cxn>
                <a:cxn ang="0">
                  <a:pos x="134" y="150"/>
                </a:cxn>
                <a:cxn ang="0">
                  <a:pos x="128" y="148"/>
                </a:cxn>
                <a:cxn ang="0">
                  <a:pos x="128" y="152"/>
                </a:cxn>
                <a:cxn ang="0">
                  <a:pos x="114" y="140"/>
                </a:cxn>
                <a:cxn ang="0">
                  <a:pos x="94" y="122"/>
                </a:cxn>
                <a:cxn ang="0">
                  <a:pos x="76" y="98"/>
                </a:cxn>
                <a:cxn ang="0">
                  <a:pos x="68" y="82"/>
                </a:cxn>
                <a:cxn ang="0">
                  <a:pos x="60" y="74"/>
                </a:cxn>
                <a:cxn ang="0">
                  <a:pos x="48" y="52"/>
                </a:cxn>
                <a:cxn ang="0">
                  <a:pos x="34" y="42"/>
                </a:cxn>
                <a:cxn ang="0">
                  <a:pos x="30" y="34"/>
                </a:cxn>
                <a:cxn ang="0">
                  <a:pos x="20" y="24"/>
                </a:cxn>
                <a:cxn ang="0">
                  <a:pos x="4" y="10"/>
                </a:cxn>
                <a:cxn ang="0">
                  <a:pos x="0" y="0"/>
                </a:cxn>
              </a:cxnLst>
              <a:rect l="0" t="0" r="r" b="b"/>
              <a:pathLst>
                <a:path w="144" h="152">
                  <a:moveTo>
                    <a:pt x="0" y="0"/>
                  </a:moveTo>
                  <a:lnTo>
                    <a:pt x="6" y="0"/>
                  </a:lnTo>
                  <a:lnTo>
                    <a:pt x="10" y="2"/>
                  </a:lnTo>
                  <a:lnTo>
                    <a:pt x="14" y="4"/>
                  </a:lnTo>
                  <a:lnTo>
                    <a:pt x="32" y="6"/>
                  </a:lnTo>
                  <a:lnTo>
                    <a:pt x="36" y="8"/>
                  </a:lnTo>
                  <a:lnTo>
                    <a:pt x="42" y="18"/>
                  </a:lnTo>
                  <a:lnTo>
                    <a:pt x="48" y="24"/>
                  </a:lnTo>
                  <a:lnTo>
                    <a:pt x="56" y="28"/>
                  </a:lnTo>
                  <a:lnTo>
                    <a:pt x="62" y="34"/>
                  </a:lnTo>
                  <a:lnTo>
                    <a:pt x="64" y="38"/>
                  </a:lnTo>
                  <a:lnTo>
                    <a:pt x="66" y="38"/>
                  </a:lnTo>
                  <a:lnTo>
                    <a:pt x="72" y="44"/>
                  </a:lnTo>
                  <a:lnTo>
                    <a:pt x="74" y="46"/>
                  </a:lnTo>
                  <a:lnTo>
                    <a:pt x="76" y="44"/>
                  </a:lnTo>
                  <a:lnTo>
                    <a:pt x="78" y="44"/>
                  </a:lnTo>
                  <a:lnTo>
                    <a:pt x="82" y="50"/>
                  </a:lnTo>
                  <a:lnTo>
                    <a:pt x="90" y="54"/>
                  </a:lnTo>
                  <a:lnTo>
                    <a:pt x="92" y="58"/>
                  </a:lnTo>
                  <a:lnTo>
                    <a:pt x="94" y="58"/>
                  </a:lnTo>
                  <a:lnTo>
                    <a:pt x="94" y="56"/>
                  </a:lnTo>
                  <a:lnTo>
                    <a:pt x="98" y="60"/>
                  </a:lnTo>
                  <a:lnTo>
                    <a:pt x="104" y="60"/>
                  </a:lnTo>
                  <a:lnTo>
                    <a:pt x="104" y="62"/>
                  </a:lnTo>
                  <a:lnTo>
                    <a:pt x="102" y="64"/>
                  </a:lnTo>
                  <a:lnTo>
                    <a:pt x="104" y="68"/>
                  </a:lnTo>
                  <a:lnTo>
                    <a:pt x="110" y="66"/>
                  </a:lnTo>
                  <a:lnTo>
                    <a:pt x="112" y="70"/>
                  </a:lnTo>
                  <a:lnTo>
                    <a:pt x="114" y="72"/>
                  </a:lnTo>
                  <a:lnTo>
                    <a:pt x="110" y="76"/>
                  </a:lnTo>
                  <a:lnTo>
                    <a:pt x="112" y="78"/>
                  </a:lnTo>
                  <a:lnTo>
                    <a:pt x="110" y="82"/>
                  </a:lnTo>
                  <a:lnTo>
                    <a:pt x="110" y="84"/>
                  </a:lnTo>
                  <a:lnTo>
                    <a:pt x="116" y="88"/>
                  </a:lnTo>
                  <a:lnTo>
                    <a:pt x="118" y="88"/>
                  </a:lnTo>
                  <a:lnTo>
                    <a:pt x="122" y="88"/>
                  </a:lnTo>
                  <a:lnTo>
                    <a:pt x="124" y="98"/>
                  </a:lnTo>
                  <a:lnTo>
                    <a:pt x="130" y="102"/>
                  </a:lnTo>
                  <a:lnTo>
                    <a:pt x="128" y="106"/>
                  </a:lnTo>
                  <a:lnTo>
                    <a:pt x="130" y="106"/>
                  </a:lnTo>
                  <a:lnTo>
                    <a:pt x="138" y="106"/>
                  </a:lnTo>
                  <a:lnTo>
                    <a:pt x="144" y="114"/>
                  </a:lnTo>
                  <a:lnTo>
                    <a:pt x="144" y="116"/>
                  </a:lnTo>
                  <a:lnTo>
                    <a:pt x="142" y="124"/>
                  </a:lnTo>
                  <a:lnTo>
                    <a:pt x="144" y="126"/>
                  </a:lnTo>
                  <a:lnTo>
                    <a:pt x="140" y="152"/>
                  </a:lnTo>
                  <a:lnTo>
                    <a:pt x="134" y="148"/>
                  </a:lnTo>
                  <a:lnTo>
                    <a:pt x="134" y="150"/>
                  </a:lnTo>
                  <a:lnTo>
                    <a:pt x="132" y="150"/>
                  </a:lnTo>
                  <a:lnTo>
                    <a:pt x="128" y="148"/>
                  </a:lnTo>
                  <a:lnTo>
                    <a:pt x="126" y="148"/>
                  </a:lnTo>
                  <a:lnTo>
                    <a:pt x="128" y="152"/>
                  </a:lnTo>
                  <a:lnTo>
                    <a:pt x="126" y="152"/>
                  </a:lnTo>
                  <a:lnTo>
                    <a:pt x="114" y="140"/>
                  </a:lnTo>
                  <a:lnTo>
                    <a:pt x="98" y="128"/>
                  </a:lnTo>
                  <a:lnTo>
                    <a:pt x="94" y="122"/>
                  </a:lnTo>
                  <a:lnTo>
                    <a:pt x="76" y="104"/>
                  </a:lnTo>
                  <a:lnTo>
                    <a:pt x="76" y="98"/>
                  </a:lnTo>
                  <a:lnTo>
                    <a:pt x="70" y="90"/>
                  </a:lnTo>
                  <a:lnTo>
                    <a:pt x="68" y="82"/>
                  </a:lnTo>
                  <a:lnTo>
                    <a:pt x="62" y="78"/>
                  </a:lnTo>
                  <a:lnTo>
                    <a:pt x="60" y="74"/>
                  </a:lnTo>
                  <a:lnTo>
                    <a:pt x="54" y="70"/>
                  </a:lnTo>
                  <a:lnTo>
                    <a:pt x="48" y="52"/>
                  </a:lnTo>
                  <a:lnTo>
                    <a:pt x="44" y="46"/>
                  </a:lnTo>
                  <a:lnTo>
                    <a:pt x="34" y="42"/>
                  </a:lnTo>
                  <a:lnTo>
                    <a:pt x="32" y="36"/>
                  </a:lnTo>
                  <a:lnTo>
                    <a:pt x="30" y="34"/>
                  </a:lnTo>
                  <a:lnTo>
                    <a:pt x="24" y="28"/>
                  </a:lnTo>
                  <a:lnTo>
                    <a:pt x="20" y="24"/>
                  </a:lnTo>
                  <a:lnTo>
                    <a:pt x="18" y="24"/>
                  </a:lnTo>
                  <a:lnTo>
                    <a:pt x="4" y="10"/>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8" name="Freeform 158"/>
            <p:cNvSpPr>
              <a:spLocks/>
            </p:cNvSpPr>
            <p:nvPr/>
          </p:nvSpPr>
          <p:spPr bwMode="auto">
            <a:xfrm>
              <a:off x="5922175" y="4036377"/>
              <a:ext cx="11216" cy="6730"/>
            </a:xfrm>
            <a:custGeom>
              <a:avLst/>
              <a:gdLst/>
              <a:ahLst/>
              <a:cxnLst>
                <a:cxn ang="0">
                  <a:pos x="0" y="0"/>
                </a:cxn>
                <a:cxn ang="0">
                  <a:pos x="2" y="0"/>
                </a:cxn>
                <a:cxn ang="0">
                  <a:pos x="8" y="4"/>
                </a:cxn>
                <a:cxn ang="0">
                  <a:pos x="10" y="6"/>
                </a:cxn>
                <a:cxn ang="0">
                  <a:pos x="0" y="0"/>
                </a:cxn>
                <a:cxn ang="0">
                  <a:pos x="0" y="0"/>
                </a:cxn>
              </a:cxnLst>
              <a:rect l="0" t="0" r="r" b="b"/>
              <a:pathLst>
                <a:path w="10" h="6">
                  <a:moveTo>
                    <a:pt x="0" y="0"/>
                  </a:moveTo>
                  <a:lnTo>
                    <a:pt x="2" y="0"/>
                  </a:lnTo>
                  <a:lnTo>
                    <a:pt x="8" y="4"/>
                  </a:lnTo>
                  <a:lnTo>
                    <a:pt x="1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9" name="Freeform 159"/>
            <p:cNvSpPr>
              <a:spLocks/>
            </p:cNvSpPr>
            <p:nvPr/>
          </p:nvSpPr>
          <p:spPr bwMode="auto">
            <a:xfrm>
              <a:off x="5944606" y="4056565"/>
              <a:ext cx="11216" cy="13460"/>
            </a:xfrm>
            <a:custGeom>
              <a:avLst/>
              <a:gdLst/>
              <a:ahLst/>
              <a:cxnLst>
                <a:cxn ang="0">
                  <a:pos x="0" y="2"/>
                </a:cxn>
                <a:cxn ang="0">
                  <a:pos x="2" y="0"/>
                </a:cxn>
                <a:cxn ang="0">
                  <a:pos x="10" y="6"/>
                </a:cxn>
                <a:cxn ang="0">
                  <a:pos x="10" y="12"/>
                </a:cxn>
                <a:cxn ang="0">
                  <a:pos x="8" y="12"/>
                </a:cxn>
                <a:cxn ang="0">
                  <a:pos x="0" y="2"/>
                </a:cxn>
                <a:cxn ang="0">
                  <a:pos x="0" y="2"/>
                </a:cxn>
              </a:cxnLst>
              <a:rect l="0" t="0" r="r" b="b"/>
              <a:pathLst>
                <a:path w="10" h="12">
                  <a:moveTo>
                    <a:pt x="0" y="2"/>
                  </a:moveTo>
                  <a:lnTo>
                    <a:pt x="2" y="0"/>
                  </a:lnTo>
                  <a:lnTo>
                    <a:pt x="10" y="6"/>
                  </a:lnTo>
                  <a:lnTo>
                    <a:pt x="10" y="12"/>
                  </a:lnTo>
                  <a:lnTo>
                    <a:pt x="8" y="1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0" name="Freeform 160"/>
            <p:cNvSpPr>
              <a:spLocks/>
            </p:cNvSpPr>
            <p:nvPr/>
          </p:nvSpPr>
          <p:spPr bwMode="auto">
            <a:xfrm>
              <a:off x="6009659" y="4047592"/>
              <a:ext cx="4487" cy="4487"/>
            </a:xfrm>
            <a:custGeom>
              <a:avLst/>
              <a:gdLst/>
              <a:ahLst/>
              <a:cxnLst>
                <a:cxn ang="0">
                  <a:pos x="2" y="4"/>
                </a:cxn>
                <a:cxn ang="0">
                  <a:pos x="0" y="4"/>
                </a:cxn>
                <a:cxn ang="0">
                  <a:pos x="0" y="0"/>
                </a:cxn>
                <a:cxn ang="0">
                  <a:pos x="2" y="0"/>
                </a:cxn>
                <a:cxn ang="0">
                  <a:pos x="4" y="0"/>
                </a:cxn>
                <a:cxn ang="0">
                  <a:pos x="2" y="4"/>
                </a:cxn>
                <a:cxn ang="0">
                  <a:pos x="2" y="4"/>
                </a:cxn>
              </a:cxnLst>
              <a:rect l="0" t="0" r="r" b="b"/>
              <a:pathLst>
                <a:path w="4" h="4">
                  <a:moveTo>
                    <a:pt x="2" y="4"/>
                  </a:moveTo>
                  <a:lnTo>
                    <a:pt x="0" y="4"/>
                  </a:lnTo>
                  <a:lnTo>
                    <a:pt x="0" y="0"/>
                  </a:lnTo>
                  <a:lnTo>
                    <a:pt x="2" y="0"/>
                  </a:lnTo>
                  <a:lnTo>
                    <a:pt x="4"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1" name="Freeform 161"/>
            <p:cNvSpPr>
              <a:spLocks/>
            </p:cNvSpPr>
            <p:nvPr/>
          </p:nvSpPr>
          <p:spPr bwMode="auto">
            <a:xfrm>
              <a:off x="6018632" y="4054322"/>
              <a:ext cx="6730" cy="4487"/>
            </a:xfrm>
            <a:custGeom>
              <a:avLst/>
              <a:gdLst/>
              <a:ahLst/>
              <a:cxnLst>
                <a:cxn ang="0">
                  <a:pos x="0" y="0"/>
                </a:cxn>
                <a:cxn ang="0">
                  <a:pos x="4" y="0"/>
                </a:cxn>
                <a:cxn ang="0">
                  <a:pos x="6" y="4"/>
                </a:cxn>
                <a:cxn ang="0">
                  <a:pos x="0" y="0"/>
                </a:cxn>
                <a:cxn ang="0">
                  <a:pos x="0" y="0"/>
                </a:cxn>
              </a:cxnLst>
              <a:rect l="0" t="0" r="r" b="b"/>
              <a:pathLst>
                <a:path w="6" h="4">
                  <a:moveTo>
                    <a:pt x="0" y="0"/>
                  </a:moveTo>
                  <a:lnTo>
                    <a:pt x="4" y="0"/>
                  </a:lnTo>
                  <a:lnTo>
                    <a:pt x="6"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2" name="Freeform 162"/>
            <p:cNvSpPr>
              <a:spLocks/>
            </p:cNvSpPr>
            <p:nvPr/>
          </p:nvSpPr>
          <p:spPr bwMode="auto">
            <a:xfrm>
              <a:off x="5967038" y="4092457"/>
              <a:ext cx="8973" cy="11216"/>
            </a:xfrm>
            <a:custGeom>
              <a:avLst/>
              <a:gdLst/>
              <a:ahLst/>
              <a:cxnLst>
                <a:cxn ang="0">
                  <a:pos x="0" y="0"/>
                </a:cxn>
                <a:cxn ang="0">
                  <a:pos x="4" y="0"/>
                </a:cxn>
                <a:cxn ang="0">
                  <a:pos x="8" y="10"/>
                </a:cxn>
                <a:cxn ang="0">
                  <a:pos x="4" y="10"/>
                </a:cxn>
                <a:cxn ang="0">
                  <a:pos x="2" y="8"/>
                </a:cxn>
                <a:cxn ang="0">
                  <a:pos x="0" y="2"/>
                </a:cxn>
                <a:cxn ang="0">
                  <a:pos x="0" y="0"/>
                </a:cxn>
                <a:cxn ang="0">
                  <a:pos x="0" y="0"/>
                </a:cxn>
              </a:cxnLst>
              <a:rect l="0" t="0" r="r" b="b"/>
              <a:pathLst>
                <a:path w="8" h="10">
                  <a:moveTo>
                    <a:pt x="0" y="0"/>
                  </a:moveTo>
                  <a:lnTo>
                    <a:pt x="4" y="0"/>
                  </a:lnTo>
                  <a:lnTo>
                    <a:pt x="8" y="10"/>
                  </a:lnTo>
                  <a:lnTo>
                    <a:pt x="4" y="10"/>
                  </a:lnTo>
                  <a:lnTo>
                    <a:pt x="2"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3" name="Freeform 163"/>
            <p:cNvSpPr>
              <a:spLocks/>
            </p:cNvSpPr>
            <p:nvPr/>
          </p:nvSpPr>
          <p:spPr bwMode="auto">
            <a:xfrm>
              <a:off x="6052280" y="4061052"/>
              <a:ext cx="4487" cy="4487"/>
            </a:xfrm>
            <a:custGeom>
              <a:avLst/>
              <a:gdLst/>
              <a:ahLst/>
              <a:cxnLst>
                <a:cxn ang="0">
                  <a:pos x="2" y="0"/>
                </a:cxn>
                <a:cxn ang="0">
                  <a:pos x="4" y="2"/>
                </a:cxn>
                <a:cxn ang="0">
                  <a:pos x="2" y="4"/>
                </a:cxn>
                <a:cxn ang="0">
                  <a:pos x="0" y="0"/>
                </a:cxn>
                <a:cxn ang="0">
                  <a:pos x="2" y="0"/>
                </a:cxn>
                <a:cxn ang="0">
                  <a:pos x="2" y="0"/>
                </a:cxn>
              </a:cxnLst>
              <a:rect l="0" t="0" r="r" b="b"/>
              <a:pathLst>
                <a:path w="4" h="4">
                  <a:moveTo>
                    <a:pt x="2" y="0"/>
                  </a:moveTo>
                  <a:lnTo>
                    <a:pt x="4" y="2"/>
                  </a:lnTo>
                  <a:lnTo>
                    <a:pt x="2"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4" name="Freeform 164"/>
            <p:cNvSpPr>
              <a:spLocks/>
            </p:cNvSpPr>
            <p:nvPr/>
          </p:nvSpPr>
          <p:spPr bwMode="auto">
            <a:xfrm>
              <a:off x="6052280" y="4083484"/>
              <a:ext cx="4487" cy="4487"/>
            </a:xfrm>
            <a:custGeom>
              <a:avLst/>
              <a:gdLst/>
              <a:ahLst/>
              <a:cxnLst>
                <a:cxn ang="0">
                  <a:pos x="0" y="2"/>
                </a:cxn>
                <a:cxn ang="0">
                  <a:pos x="2" y="0"/>
                </a:cxn>
                <a:cxn ang="0">
                  <a:pos x="2" y="0"/>
                </a:cxn>
                <a:cxn ang="0">
                  <a:pos x="4" y="2"/>
                </a:cxn>
                <a:cxn ang="0">
                  <a:pos x="2" y="4"/>
                </a:cxn>
                <a:cxn ang="0">
                  <a:pos x="0" y="4"/>
                </a:cxn>
                <a:cxn ang="0">
                  <a:pos x="0" y="2"/>
                </a:cxn>
                <a:cxn ang="0">
                  <a:pos x="0" y="2"/>
                </a:cxn>
              </a:cxnLst>
              <a:rect l="0" t="0" r="r" b="b"/>
              <a:pathLst>
                <a:path w="4" h="4">
                  <a:moveTo>
                    <a:pt x="0" y="2"/>
                  </a:moveTo>
                  <a:lnTo>
                    <a:pt x="2" y="0"/>
                  </a:lnTo>
                  <a:lnTo>
                    <a:pt x="2" y="0"/>
                  </a:lnTo>
                  <a:lnTo>
                    <a:pt x="4" y="2"/>
                  </a:lnTo>
                  <a:lnTo>
                    <a:pt x="2" y="4"/>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5" name="Freeform 165"/>
            <p:cNvSpPr>
              <a:spLocks/>
            </p:cNvSpPr>
            <p:nvPr/>
          </p:nvSpPr>
          <p:spPr bwMode="auto">
            <a:xfrm>
              <a:off x="6063495" y="4101430"/>
              <a:ext cx="24675" cy="22432"/>
            </a:xfrm>
            <a:custGeom>
              <a:avLst/>
              <a:gdLst/>
              <a:ahLst/>
              <a:cxnLst>
                <a:cxn ang="0">
                  <a:pos x="0" y="6"/>
                </a:cxn>
                <a:cxn ang="0">
                  <a:pos x="4" y="0"/>
                </a:cxn>
                <a:cxn ang="0">
                  <a:pos x="6" y="0"/>
                </a:cxn>
                <a:cxn ang="0">
                  <a:pos x="8" y="2"/>
                </a:cxn>
                <a:cxn ang="0">
                  <a:pos x="10" y="0"/>
                </a:cxn>
                <a:cxn ang="0">
                  <a:pos x="10" y="0"/>
                </a:cxn>
                <a:cxn ang="0">
                  <a:pos x="16" y="12"/>
                </a:cxn>
                <a:cxn ang="0">
                  <a:pos x="22" y="14"/>
                </a:cxn>
                <a:cxn ang="0">
                  <a:pos x="22" y="20"/>
                </a:cxn>
                <a:cxn ang="0">
                  <a:pos x="20" y="20"/>
                </a:cxn>
                <a:cxn ang="0">
                  <a:pos x="14" y="18"/>
                </a:cxn>
                <a:cxn ang="0">
                  <a:pos x="8" y="8"/>
                </a:cxn>
                <a:cxn ang="0">
                  <a:pos x="0" y="6"/>
                </a:cxn>
                <a:cxn ang="0">
                  <a:pos x="0" y="6"/>
                </a:cxn>
              </a:cxnLst>
              <a:rect l="0" t="0" r="r" b="b"/>
              <a:pathLst>
                <a:path w="22" h="20">
                  <a:moveTo>
                    <a:pt x="0" y="6"/>
                  </a:moveTo>
                  <a:lnTo>
                    <a:pt x="4" y="0"/>
                  </a:lnTo>
                  <a:lnTo>
                    <a:pt x="6" y="0"/>
                  </a:lnTo>
                  <a:lnTo>
                    <a:pt x="8" y="2"/>
                  </a:lnTo>
                  <a:lnTo>
                    <a:pt x="10" y="0"/>
                  </a:lnTo>
                  <a:lnTo>
                    <a:pt x="10" y="0"/>
                  </a:lnTo>
                  <a:lnTo>
                    <a:pt x="16" y="12"/>
                  </a:lnTo>
                  <a:lnTo>
                    <a:pt x="22" y="14"/>
                  </a:lnTo>
                  <a:lnTo>
                    <a:pt x="22" y="20"/>
                  </a:lnTo>
                  <a:lnTo>
                    <a:pt x="20" y="20"/>
                  </a:lnTo>
                  <a:lnTo>
                    <a:pt x="14" y="18"/>
                  </a:lnTo>
                  <a:lnTo>
                    <a:pt x="8" y="8"/>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6" name="Freeform 166"/>
            <p:cNvSpPr>
              <a:spLocks/>
            </p:cNvSpPr>
            <p:nvPr/>
          </p:nvSpPr>
          <p:spPr bwMode="auto">
            <a:xfrm>
              <a:off x="6101630" y="4117132"/>
              <a:ext cx="8973" cy="8973"/>
            </a:xfrm>
            <a:custGeom>
              <a:avLst/>
              <a:gdLst/>
              <a:ahLst/>
              <a:cxnLst>
                <a:cxn ang="0">
                  <a:pos x="0" y="0"/>
                </a:cxn>
                <a:cxn ang="0">
                  <a:pos x="4" y="0"/>
                </a:cxn>
                <a:cxn ang="0">
                  <a:pos x="8" y="2"/>
                </a:cxn>
                <a:cxn ang="0">
                  <a:pos x="6" y="8"/>
                </a:cxn>
                <a:cxn ang="0">
                  <a:pos x="0" y="8"/>
                </a:cxn>
                <a:cxn ang="0">
                  <a:pos x="0" y="4"/>
                </a:cxn>
                <a:cxn ang="0">
                  <a:pos x="0" y="0"/>
                </a:cxn>
                <a:cxn ang="0">
                  <a:pos x="0" y="0"/>
                </a:cxn>
              </a:cxnLst>
              <a:rect l="0" t="0" r="r" b="b"/>
              <a:pathLst>
                <a:path w="8" h="8">
                  <a:moveTo>
                    <a:pt x="0" y="0"/>
                  </a:moveTo>
                  <a:lnTo>
                    <a:pt x="4" y="0"/>
                  </a:lnTo>
                  <a:lnTo>
                    <a:pt x="8" y="2"/>
                  </a:lnTo>
                  <a:lnTo>
                    <a:pt x="6" y="8"/>
                  </a:lnTo>
                  <a:lnTo>
                    <a:pt x="0" y="8"/>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7" name="Freeform 167"/>
            <p:cNvSpPr>
              <a:spLocks/>
            </p:cNvSpPr>
            <p:nvPr/>
          </p:nvSpPr>
          <p:spPr bwMode="auto">
            <a:xfrm>
              <a:off x="6115089" y="3771679"/>
              <a:ext cx="33648" cy="31405"/>
            </a:xfrm>
            <a:custGeom>
              <a:avLst/>
              <a:gdLst/>
              <a:ahLst/>
              <a:cxnLst>
                <a:cxn ang="0">
                  <a:pos x="24" y="2"/>
                </a:cxn>
                <a:cxn ang="0">
                  <a:pos x="26" y="0"/>
                </a:cxn>
                <a:cxn ang="0">
                  <a:pos x="30" y="2"/>
                </a:cxn>
                <a:cxn ang="0">
                  <a:pos x="30" y="6"/>
                </a:cxn>
                <a:cxn ang="0">
                  <a:pos x="28" y="10"/>
                </a:cxn>
                <a:cxn ang="0">
                  <a:pos x="24" y="20"/>
                </a:cxn>
                <a:cxn ang="0">
                  <a:pos x="18" y="24"/>
                </a:cxn>
                <a:cxn ang="0">
                  <a:pos x="16" y="24"/>
                </a:cxn>
                <a:cxn ang="0">
                  <a:pos x="14" y="28"/>
                </a:cxn>
                <a:cxn ang="0">
                  <a:pos x="2" y="24"/>
                </a:cxn>
                <a:cxn ang="0">
                  <a:pos x="0" y="22"/>
                </a:cxn>
                <a:cxn ang="0">
                  <a:pos x="0" y="12"/>
                </a:cxn>
                <a:cxn ang="0">
                  <a:pos x="12" y="2"/>
                </a:cxn>
                <a:cxn ang="0">
                  <a:pos x="24" y="2"/>
                </a:cxn>
                <a:cxn ang="0">
                  <a:pos x="24" y="2"/>
                </a:cxn>
              </a:cxnLst>
              <a:rect l="0" t="0" r="r" b="b"/>
              <a:pathLst>
                <a:path w="30" h="28">
                  <a:moveTo>
                    <a:pt x="24" y="2"/>
                  </a:moveTo>
                  <a:lnTo>
                    <a:pt x="26" y="0"/>
                  </a:lnTo>
                  <a:lnTo>
                    <a:pt x="30" y="2"/>
                  </a:lnTo>
                  <a:lnTo>
                    <a:pt x="30" y="6"/>
                  </a:lnTo>
                  <a:lnTo>
                    <a:pt x="28" y="10"/>
                  </a:lnTo>
                  <a:lnTo>
                    <a:pt x="24" y="20"/>
                  </a:lnTo>
                  <a:lnTo>
                    <a:pt x="18" y="24"/>
                  </a:lnTo>
                  <a:lnTo>
                    <a:pt x="16" y="24"/>
                  </a:lnTo>
                  <a:lnTo>
                    <a:pt x="14" y="28"/>
                  </a:lnTo>
                  <a:lnTo>
                    <a:pt x="2" y="24"/>
                  </a:lnTo>
                  <a:lnTo>
                    <a:pt x="0" y="22"/>
                  </a:lnTo>
                  <a:lnTo>
                    <a:pt x="0" y="12"/>
                  </a:lnTo>
                  <a:lnTo>
                    <a:pt x="12" y="2"/>
                  </a:lnTo>
                  <a:lnTo>
                    <a:pt x="24" y="2"/>
                  </a:lnTo>
                  <a:lnTo>
                    <a:pt x="2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8" name="Freeform 168"/>
            <p:cNvSpPr>
              <a:spLocks/>
            </p:cNvSpPr>
            <p:nvPr/>
          </p:nvSpPr>
          <p:spPr bwMode="auto">
            <a:xfrm>
              <a:off x="5843662" y="3731303"/>
              <a:ext cx="4487" cy="6730"/>
            </a:xfrm>
            <a:custGeom>
              <a:avLst/>
              <a:gdLst/>
              <a:ahLst/>
              <a:cxnLst>
                <a:cxn ang="0">
                  <a:pos x="0" y="0"/>
                </a:cxn>
                <a:cxn ang="0">
                  <a:pos x="0" y="6"/>
                </a:cxn>
                <a:cxn ang="0">
                  <a:pos x="2" y="6"/>
                </a:cxn>
                <a:cxn ang="0">
                  <a:pos x="4" y="2"/>
                </a:cxn>
                <a:cxn ang="0">
                  <a:pos x="2" y="0"/>
                </a:cxn>
                <a:cxn ang="0">
                  <a:pos x="0" y="0"/>
                </a:cxn>
                <a:cxn ang="0">
                  <a:pos x="0" y="0"/>
                </a:cxn>
              </a:cxnLst>
              <a:rect l="0" t="0" r="r" b="b"/>
              <a:pathLst>
                <a:path w="4" h="6">
                  <a:moveTo>
                    <a:pt x="0" y="0"/>
                  </a:moveTo>
                  <a:lnTo>
                    <a:pt x="0" y="6"/>
                  </a:lnTo>
                  <a:lnTo>
                    <a:pt x="2" y="6"/>
                  </a:lnTo>
                  <a:lnTo>
                    <a:pt x="4" y="2"/>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9" name="Freeform 169"/>
            <p:cNvSpPr>
              <a:spLocks/>
            </p:cNvSpPr>
            <p:nvPr/>
          </p:nvSpPr>
          <p:spPr bwMode="auto">
            <a:xfrm>
              <a:off x="5872824" y="3874867"/>
              <a:ext cx="6730" cy="31405"/>
            </a:xfrm>
            <a:custGeom>
              <a:avLst/>
              <a:gdLst/>
              <a:ahLst/>
              <a:cxnLst>
                <a:cxn ang="0">
                  <a:pos x="6" y="0"/>
                </a:cxn>
                <a:cxn ang="0">
                  <a:pos x="2" y="18"/>
                </a:cxn>
                <a:cxn ang="0">
                  <a:pos x="0" y="22"/>
                </a:cxn>
                <a:cxn ang="0">
                  <a:pos x="2" y="28"/>
                </a:cxn>
                <a:cxn ang="0">
                  <a:pos x="4" y="28"/>
                </a:cxn>
                <a:cxn ang="0">
                  <a:pos x="6" y="8"/>
                </a:cxn>
                <a:cxn ang="0">
                  <a:pos x="6" y="6"/>
                </a:cxn>
                <a:cxn ang="0">
                  <a:pos x="6" y="0"/>
                </a:cxn>
                <a:cxn ang="0">
                  <a:pos x="6" y="0"/>
                </a:cxn>
                <a:cxn ang="0">
                  <a:pos x="6" y="0"/>
                </a:cxn>
              </a:cxnLst>
              <a:rect l="0" t="0" r="r" b="b"/>
              <a:pathLst>
                <a:path w="6" h="28">
                  <a:moveTo>
                    <a:pt x="6" y="0"/>
                  </a:moveTo>
                  <a:lnTo>
                    <a:pt x="2" y="18"/>
                  </a:lnTo>
                  <a:lnTo>
                    <a:pt x="0" y="22"/>
                  </a:lnTo>
                  <a:lnTo>
                    <a:pt x="2" y="28"/>
                  </a:lnTo>
                  <a:lnTo>
                    <a:pt x="4" y="28"/>
                  </a:lnTo>
                  <a:lnTo>
                    <a:pt x="6" y="8"/>
                  </a:lnTo>
                  <a:lnTo>
                    <a:pt x="6" y="6"/>
                  </a:lnTo>
                  <a:lnTo>
                    <a:pt x="6"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0" name="Freeform 170"/>
            <p:cNvSpPr>
              <a:spLocks/>
            </p:cNvSpPr>
            <p:nvPr/>
          </p:nvSpPr>
          <p:spPr bwMode="auto">
            <a:xfrm>
              <a:off x="6610835" y="3107694"/>
              <a:ext cx="47107" cy="197401"/>
            </a:xfrm>
            <a:custGeom>
              <a:avLst/>
              <a:gdLst/>
              <a:ahLst/>
              <a:cxnLst>
                <a:cxn ang="0">
                  <a:pos x="14" y="0"/>
                </a:cxn>
                <a:cxn ang="0">
                  <a:pos x="16" y="0"/>
                </a:cxn>
                <a:cxn ang="0">
                  <a:pos x="18" y="4"/>
                </a:cxn>
                <a:cxn ang="0">
                  <a:pos x="18" y="14"/>
                </a:cxn>
                <a:cxn ang="0">
                  <a:pos x="24" y="34"/>
                </a:cxn>
                <a:cxn ang="0">
                  <a:pos x="22" y="44"/>
                </a:cxn>
                <a:cxn ang="0">
                  <a:pos x="20" y="46"/>
                </a:cxn>
                <a:cxn ang="0">
                  <a:pos x="22" y="62"/>
                </a:cxn>
                <a:cxn ang="0">
                  <a:pos x="24" y="66"/>
                </a:cxn>
                <a:cxn ang="0">
                  <a:pos x="28" y="78"/>
                </a:cxn>
                <a:cxn ang="0">
                  <a:pos x="32" y="92"/>
                </a:cxn>
                <a:cxn ang="0">
                  <a:pos x="36" y="108"/>
                </a:cxn>
                <a:cxn ang="0">
                  <a:pos x="42" y="120"/>
                </a:cxn>
                <a:cxn ang="0">
                  <a:pos x="36" y="112"/>
                </a:cxn>
                <a:cxn ang="0">
                  <a:pos x="30" y="108"/>
                </a:cxn>
                <a:cxn ang="0">
                  <a:pos x="22" y="108"/>
                </a:cxn>
                <a:cxn ang="0">
                  <a:pos x="20" y="110"/>
                </a:cxn>
                <a:cxn ang="0">
                  <a:pos x="14" y="134"/>
                </a:cxn>
                <a:cxn ang="0">
                  <a:pos x="14" y="142"/>
                </a:cxn>
                <a:cxn ang="0">
                  <a:pos x="20" y="152"/>
                </a:cxn>
                <a:cxn ang="0">
                  <a:pos x="20" y="156"/>
                </a:cxn>
                <a:cxn ang="0">
                  <a:pos x="26" y="160"/>
                </a:cxn>
                <a:cxn ang="0">
                  <a:pos x="26" y="170"/>
                </a:cxn>
                <a:cxn ang="0">
                  <a:pos x="26" y="174"/>
                </a:cxn>
                <a:cxn ang="0">
                  <a:pos x="24" y="164"/>
                </a:cxn>
                <a:cxn ang="0">
                  <a:pos x="14" y="160"/>
                </a:cxn>
                <a:cxn ang="0">
                  <a:pos x="12" y="164"/>
                </a:cxn>
                <a:cxn ang="0">
                  <a:pos x="8" y="176"/>
                </a:cxn>
                <a:cxn ang="0">
                  <a:pos x="4" y="174"/>
                </a:cxn>
                <a:cxn ang="0">
                  <a:pos x="4" y="162"/>
                </a:cxn>
                <a:cxn ang="0">
                  <a:pos x="6" y="138"/>
                </a:cxn>
                <a:cxn ang="0">
                  <a:pos x="8" y="134"/>
                </a:cxn>
                <a:cxn ang="0">
                  <a:pos x="4" y="120"/>
                </a:cxn>
                <a:cxn ang="0">
                  <a:pos x="8" y="94"/>
                </a:cxn>
                <a:cxn ang="0">
                  <a:pos x="6" y="80"/>
                </a:cxn>
                <a:cxn ang="0">
                  <a:pos x="8" y="68"/>
                </a:cxn>
                <a:cxn ang="0">
                  <a:pos x="6" y="62"/>
                </a:cxn>
                <a:cxn ang="0">
                  <a:pos x="2" y="58"/>
                </a:cxn>
                <a:cxn ang="0">
                  <a:pos x="0" y="46"/>
                </a:cxn>
                <a:cxn ang="0">
                  <a:pos x="2" y="38"/>
                </a:cxn>
                <a:cxn ang="0">
                  <a:pos x="2" y="22"/>
                </a:cxn>
                <a:cxn ang="0">
                  <a:pos x="4" y="20"/>
                </a:cxn>
                <a:cxn ang="0">
                  <a:pos x="12" y="20"/>
                </a:cxn>
                <a:cxn ang="0">
                  <a:pos x="12" y="16"/>
                </a:cxn>
                <a:cxn ang="0">
                  <a:pos x="14" y="14"/>
                </a:cxn>
                <a:cxn ang="0">
                  <a:pos x="10" y="2"/>
                </a:cxn>
                <a:cxn ang="0">
                  <a:pos x="14" y="0"/>
                </a:cxn>
                <a:cxn ang="0">
                  <a:pos x="14" y="0"/>
                </a:cxn>
              </a:cxnLst>
              <a:rect l="0" t="0" r="r" b="b"/>
              <a:pathLst>
                <a:path w="42" h="176">
                  <a:moveTo>
                    <a:pt x="14" y="0"/>
                  </a:moveTo>
                  <a:lnTo>
                    <a:pt x="16" y="0"/>
                  </a:lnTo>
                  <a:lnTo>
                    <a:pt x="18" y="4"/>
                  </a:lnTo>
                  <a:lnTo>
                    <a:pt x="18" y="14"/>
                  </a:lnTo>
                  <a:lnTo>
                    <a:pt x="24" y="34"/>
                  </a:lnTo>
                  <a:lnTo>
                    <a:pt x="22" y="44"/>
                  </a:lnTo>
                  <a:lnTo>
                    <a:pt x="20" y="46"/>
                  </a:lnTo>
                  <a:lnTo>
                    <a:pt x="22" y="62"/>
                  </a:lnTo>
                  <a:lnTo>
                    <a:pt x="24" y="66"/>
                  </a:lnTo>
                  <a:lnTo>
                    <a:pt x="28" y="78"/>
                  </a:lnTo>
                  <a:lnTo>
                    <a:pt x="32" y="92"/>
                  </a:lnTo>
                  <a:lnTo>
                    <a:pt x="36" y="108"/>
                  </a:lnTo>
                  <a:lnTo>
                    <a:pt x="42" y="120"/>
                  </a:lnTo>
                  <a:lnTo>
                    <a:pt x="36" y="112"/>
                  </a:lnTo>
                  <a:lnTo>
                    <a:pt x="30" y="108"/>
                  </a:lnTo>
                  <a:lnTo>
                    <a:pt x="22" y="108"/>
                  </a:lnTo>
                  <a:lnTo>
                    <a:pt x="20" y="110"/>
                  </a:lnTo>
                  <a:lnTo>
                    <a:pt x="14" y="134"/>
                  </a:lnTo>
                  <a:lnTo>
                    <a:pt x="14" y="142"/>
                  </a:lnTo>
                  <a:lnTo>
                    <a:pt x="20" y="152"/>
                  </a:lnTo>
                  <a:lnTo>
                    <a:pt x="20" y="156"/>
                  </a:lnTo>
                  <a:lnTo>
                    <a:pt x="26" y="160"/>
                  </a:lnTo>
                  <a:lnTo>
                    <a:pt x="26" y="170"/>
                  </a:lnTo>
                  <a:lnTo>
                    <a:pt x="26" y="174"/>
                  </a:lnTo>
                  <a:lnTo>
                    <a:pt x="24" y="164"/>
                  </a:lnTo>
                  <a:lnTo>
                    <a:pt x="14" y="160"/>
                  </a:lnTo>
                  <a:lnTo>
                    <a:pt x="12" y="164"/>
                  </a:lnTo>
                  <a:lnTo>
                    <a:pt x="8" y="176"/>
                  </a:lnTo>
                  <a:lnTo>
                    <a:pt x="4" y="174"/>
                  </a:lnTo>
                  <a:lnTo>
                    <a:pt x="4" y="162"/>
                  </a:lnTo>
                  <a:lnTo>
                    <a:pt x="6" y="138"/>
                  </a:lnTo>
                  <a:lnTo>
                    <a:pt x="8" y="134"/>
                  </a:lnTo>
                  <a:lnTo>
                    <a:pt x="4" y="120"/>
                  </a:lnTo>
                  <a:lnTo>
                    <a:pt x="8" y="94"/>
                  </a:lnTo>
                  <a:lnTo>
                    <a:pt x="6" y="80"/>
                  </a:lnTo>
                  <a:lnTo>
                    <a:pt x="8" y="68"/>
                  </a:lnTo>
                  <a:lnTo>
                    <a:pt x="6" y="62"/>
                  </a:lnTo>
                  <a:lnTo>
                    <a:pt x="2" y="58"/>
                  </a:lnTo>
                  <a:lnTo>
                    <a:pt x="0" y="46"/>
                  </a:lnTo>
                  <a:lnTo>
                    <a:pt x="2" y="38"/>
                  </a:lnTo>
                  <a:lnTo>
                    <a:pt x="2" y="22"/>
                  </a:lnTo>
                  <a:lnTo>
                    <a:pt x="4" y="20"/>
                  </a:lnTo>
                  <a:lnTo>
                    <a:pt x="12" y="20"/>
                  </a:lnTo>
                  <a:lnTo>
                    <a:pt x="12" y="16"/>
                  </a:lnTo>
                  <a:lnTo>
                    <a:pt x="14" y="14"/>
                  </a:lnTo>
                  <a:lnTo>
                    <a:pt x="10" y="2"/>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1" name="Freeform 171"/>
            <p:cNvSpPr>
              <a:spLocks/>
            </p:cNvSpPr>
            <p:nvPr/>
          </p:nvSpPr>
          <p:spPr bwMode="auto">
            <a:xfrm>
              <a:off x="6830668" y="3195179"/>
              <a:ext cx="4487" cy="4487"/>
            </a:xfrm>
            <a:custGeom>
              <a:avLst/>
              <a:gdLst/>
              <a:ahLst/>
              <a:cxnLst>
                <a:cxn ang="0">
                  <a:pos x="4" y="0"/>
                </a:cxn>
                <a:cxn ang="0">
                  <a:pos x="0" y="4"/>
                </a:cxn>
                <a:cxn ang="0">
                  <a:pos x="4" y="0"/>
                </a:cxn>
                <a:cxn ang="0">
                  <a:pos x="4" y="0"/>
                </a:cxn>
              </a:cxnLst>
              <a:rect l="0" t="0" r="r" b="b"/>
              <a:pathLst>
                <a:path w="4" h="4">
                  <a:moveTo>
                    <a:pt x="4" y="0"/>
                  </a:moveTo>
                  <a:lnTo>
                    <a:pt x="0" y="4"/>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2" name="Freeform 172"/>
            <p:cNvSpPr>
              <a:spLocks/>
            </p:cNvSpPr>
            <p:nvPr/>
          </p:nvSpPr>
          <p:spPr bwMode="auto">
            <a:xfrm>
              <a:off x="6814965" y="3197422"/>
              <a:ext cx="13460" cy="15702"/>
            </a:xfrm>
            <a:custGeom>
              <a:avLst/>
              <a:gdLst/>
              <a:ahLst/>
              <a:cxnLst>
                <a:cxn ang="0">
                  <a:pos x="12" y="0"/>
                </a:cxn>
                <a:cxn ang="0">
                  <a:pos x="8" y="6"/>
                </a:cxn>
                <a:cxn ang="0">
                  <a:pos x="2" y="8"/>
                </a:cxn>
                <a:cxn ang="0">
                  <a:pos x="0" y="14"/>
                </a:cxn>
                <a:cxn ang="0">
                  <a:pos x="10" y="8"/>
                </a:cxn>
                <a:cxn ang="0">
                  <a:pos x="12" y="4"/>
                </a:cxn>
                <a:cxn ang="0">
                  <a:pos x="12" y="0"/>
                </a:cxn>
                <a:cxn ang="0">
                  <a:pos x="12" y="0"/>
                </a:cxn>
              </a:cxnLst>
              <a:rect l="0" t="0" r="r" b="b"/>
              <a:pathLst>
                <a:path w="12" h="14">
                  <a:moveTo>
                    <a:pt x="12" y="0"/>
                  </a:moveTo>
                  <a:lnTo>
                    <a:pt x="8" y="6"/>
                  </a:lnTo>
                  <a:lnTo>
                    <a:pt x="2" y="8"/>
                  </a:lnTo>
                  <a:lnTo>
                    <a:pt x="0" y="14"/>
                  </a:lnTo>
                  <a:lnTo>
                    <a:pt x="10" y="8"/>
                  </a:lnTo>
                  <a:lnTo>
                    <a:pt x="12" y="4"/>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3" name="Freeform 173"/>
            <p:cNvSpPr>
              <a:spLocks/>
            </p:cNvSpPr>
            <p:nvPr/>
          </p:nvSpPr>
          <p:spPr bwMode="auto">
            <a:xfrm>
              <a:off x="6805993" y="3222098"/>
              <a:ext cx="2243" cy="6730"/>
            </a:xfrm>
            <a:custGeom>
              <a:avLst/>
              <a:gdLst/>
              <a:ahLst/>
              <a:cxnLst>
                <a:cxn ang="0">
                  <a:pos x="2" y="0"/>
                </a:cxn>
                <a:cxn ang="0">
                  <a:pos x="0" y="6"/>
                </a:cxn>
                <a:cxn ang="0">
                  <a:pos x="2" y="6"/>
                </a:cxn>
                <a:cxn ang="0">
                  <a:pos x="2" y="0"/>
                </a:cxn>
                <a:cxn ang="0">
                  <a:pos x="2" y="0"/>
                </a:cxn>
              </a:cxnLst>
              <a:rect l="0" t="0" r="r" b="b"/>
              <a:pathLst>
                <a:path w="2" h="6">
                  <a:moveTo>
                    <a:pt x="2" y="0"/>
                  </a:moveTo>
                  <a:lnTo>
                    <a:pt x="0" y="6"/>
                  </a:lnTo>
                  <a:lnTo>
                    <a:pt x="2"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4" name="Freeform 174"/>
            <p:cNvSpPr>
              <a:spLocks/>
            </p:cNvSpPr>
            <p:nvPr/>
          </p:nvSpPr>
          <p:spPr bwMode="auto">
            <a:xfrm>
              <a:off x="6797020" y="3240043"/>
              <a:ext cx="2243" cy="2243"/>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5" name="Freeform 175"/>
            <p:cNvSpPr>
              <a:spLocks/>
            </p:cNvSpPr>
            <p:nvPr/>
          </p:nvSpPr>
          <p:spPr bwMode="auto">
            <a:xfrm>
              <a:off x="6763372" y="3278178"/>
              <a:ext cx="6730" cy="6730"/>
            </a:xfrm>
            <a:custGeom>
              <a:avLst/>
              <a:gdLst/>
              <a:ahLst/>
              <a:cxnLst>
                <a:cxn ang="0">
                  <a:pos x="6" y="0"/>
                </a:cxn>
                <a:cxn ang="0">
                  <a:pos x="4" y="6"/>
                </a:cxn>
                <a:cxn ang="0">
                  <a:pos x="0" y="6"/>
                </a:cxn>
                <a:cxn ang="0">
                  <a:pos x="6" y="0"/>
                </a:cxn>
                <a:cxn ang="0">
                  <a:pos x="6" y="0"/>
                </a:cxn>
              </a:cxnLst>
              <a:rect l="0" t="0" r="r" b="b"/>
              <a:pathLst>
                <a:path w="6" h="6">
                  <a:moveTo>
                    <a:pt x="6" y="0"/>
                  </a:moveTo>
                  <a:lnTo>
                    <a:pt x="4" y="6"/>
                  </a:lnTo>
                  <a:lnTo>
                    <a:pt x="0" y="6"/>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6" name="Freeform 176"/>
            <p:cNvSpPr>
              <a:spLocks/>
            </p:cNvSpPr>
            <p:nvPr/>
          </p:nvSpPr>
          <p:spPr bwMode="auto">
            <a:xfrm>
              <a:off x="6729724" y="3298366"/>
              <a:ext cx="15702" cy="13460"/>
            </a:xfrm>
            <a:custGeom>
              <a:avLst/>
              <a:gdLst/>
              <a:ahLst/>
              <a:cxnLst>
                <a:cxn ang="0">
                  <a:pos x="14" y="2"/>
                </a:cxn>
                <a:cxn ang="0">
                  <a:pos x="6" y="10"/>
                </a:cxn>
                <a:cxn ang="0">
                  <a:pos x="0" y="12"/>
                </a:cxn>
                <a:cxn ang="0">
                  <a:pos x="2" y="10"/>
                </a:cxn>
                <a:cxn ang="0">
                  <a:pos x="6" y="4"/>
                </a:cxn>
                <a:cxn ang="0">
                  <a:pos x="12" y="0"/>
                </a:cxn>
                <a:cxn ang="0">
                  <a:pos x="14" y="2"/>
                </a:cxn>
                <a:cxn ang="0">
                  <a:pos x="14" y="2"/>
                </a:cxn>
              </a:cxnLst>
              <a:rect l="0" t="0" r="r" b="b"/>
              <a:pathLst>
                <a:path w="14" h="12">
                  <a:moveTo>
                    <a:pt x="14" y="2"/>
                  </a:moveTo>
                  <a:lnTo>
                    <a:pt x="6" y="10"/>
                  </a:lnTo>
                  <a:lnTo>
                    <a:pt x="0" y="12"/>
                  </a:lnTo>
                  <a:lnTo>
                    <a:pt x="2" y="10"/>
                  </a:lnTo>
                  <a:lnTo>
                    <a:pt x="6" y="4"/>
                  </a:lnTo>
                  <a:lnTo>
                    <a:pt x="12" y="0"/>
                  </a:lnTo>
                  <a:lnTo>
                    <a:pt x="14" y="2"/>
                  </a:lnTo>
                  <a:lnTo>
                    <a:pt x="1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7" name="Freeform 177"/>
            <p:cNvSpPr>
              <a:spLocks/>
            </p:cNvSpPr>
            <p:nvPr/>
          </p:nvSpPr>
          <p:spPr bwMode="auto">
            <a:xfrm>
              <a:off x="6691589" y="3314068"/>
              <a:ext cx="29161" cy="22432"/>
            </a:xfrm>
            <a:custGeom>
              <a:avLst/>
              <a:gdLst/>
              <a:ahLst/>
              <a:cxnLst>
                <a:cxn ang="0">
                  <a:pos x="26" y="2"/>
                </a:cxn>
                <a:cxn ang="0">
                  <a:pos x="12" y="10"/>
                </a:cxn>
                <a:cxn ang="0">
                  <a:pos x="2" y="20"/>
                </a:cxn>
                <a:cxn ang="0">
                  <a:pos x="0" y="20"/>
                </a:cxn>
                <a:cxn ang="0">
                  <a:pos x="4" y="14"/>
                </a:cxn>
                <a:cxn ang="0">
                  <a:pos x="12" y="4"/>
                </a:cxn>
                <a:cxn ang="0">
                  <a:pos x="18" y="4"/>
                </a:cxn>
                <a:cxn ang="0">
                  <a:pos x="24" y="0"/>
                </a:cxn>
                <a:cxn ang="0">
                  <a:pos x="26" y="2"/>
                </a:cxn>
                <a:cxn ang="0">
                  <a:pos x="26" y="2"/>
                </a:cxn>
              </a:cxnLst>
              <a:rect l="0" t="0" r="r" b="b"/>
              <a:pathLst>
                <a:path w="26" h="20">
                  <a:moveTo>
                    <a:pt x="26" y="2"/>
                  </a:moveTo>
                  <a:lnTo>
                    <a:pt x="12" y="10"/>
                  </a:lnTo>
                  <a:lnTo>
                    <a:pt x="2" y="20"/>
                  </a:lnTo>
                  <a:lnTo>
                    <a:pt x="0" y="20"/>
                  </a:lnTo>
                  <a:lnTo>
                    <a:pt x="4" y="14"/>
                  </a:lnTo>
                  <a:lnTo>
                    <a:pt x="12" y="4"/>
                  </a:lnTo>
                  <a:lnTo>
                    <a:pt x="18" y="4"/>
                  </a:lnTo>
                  <a:lnTo>
                    <a:pt x="24" y="0"/>
                  </a:lnTo>
                  <a:lnTo>
                    <a:pt x="26" y="2"/>
                  </a:lnTo>
                  <a:lnTo>
                    <a:pt x="2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8" name="Freeform 178"/>
            <p:cNvSpPr>
              <a:spLocks/>
            </p:cNvSpPr>
            <p:nvPr/>
          </p:nvSpPr>
          <p:spPr bwMode="auto">
            <a:xfrm>
              <a:off x="6687104" y="3349959"/>
              <a:ext cx="4487" cy="2243"/>
            </a:xfrm>
            <a:custGeom>
              <a:avLst/>
              <a:gdLst/>
              <a:ahLst/>
              <a:cxnLst>
                <a:cxn ang="0">
                  <a:pos x="2" y="0"/>
                </a:cxn>
                <a:cxn ang="0">
                  <a:pos x="4" y="0"/>
                </a:cxn>
                <a:cxn ang="0">
                  <a:pos x="2" y="0"/>
                </a:cxn>
                <a:cxn ang="0">
                  <a:pos x="0" y="2"/>
                </a:cxn>
                <a:cxn ang="0">
                  <a:pos x="2" y="0"/>
                </a:cxn>
                <a:cxn ang="0">
                  <a:pos x="2" y="0"/>
                </a:cxn>
              </a:cxnLst>
              <a:rect l="0" t="0" r="r" b="b"/>
              <a:pathLst>
                <a:path w="4" h="2">
                  <a:moveTo>
                    <a:pt x="2" y="0"/>
                  </a:moveTo>
                  <a:lnTo>
                    <a:pt x="4" y="0"/>
                  </a:lnTo>
                  <a:lnTo>
                    <a:pt x="2" y="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9" name="Freeform 179"/>
            <p:cNvSpPr>
              <a:spLocks/>
            </p:cNvSpPr>
            <p:nvPr/>
          </p:nvSpPr>
          <p:spPr bwMode="auto">
            <a:xfrm>
              <a:off x="6669158" y="3336501"/>
              <a:ext cx="13460" cy="15702"/>
            </a:xfrm>
            <a:custGeom>
              <a:avLst/>
              <a:gdLst/>
              <a:ahLst/>
              <a:cxnLst>
                <a:cxn ang="0">
                  <a:pos x="8" y="0"/>
                </a:cxn>
                <a:cxn ang="0">
                  <a:pos x="12" y="2"/>
                </a:cxn>
                <a:cxn ang="0">
                  <a:pos x="0" y="14"/>
                </a:cxn>
                <a:cxn ang="0">
                  <a:pos x="0" y="12"/>
                </a:cxn>
                <a:cxn ang="0">
                  <a:pos x="8" y="0"/>
                </a:cxn>
                <a:cxn ang="0">
                  <a:pos x="8" y="0"/>
                </a:cxn>
              </a:cxnLst>
              <a:rect l="0" t="0" r="r" b="b"/>
              <a:pathLst>
                <a:path w="12" h="14">
                  <a:moveTo>
                    <a:pt x="8" y="0"/>
                  </a:moveTo>
                  <a:lnTo>
                    <a:pt x="12" y="2"/>
                  </a:lnTo>
                  <a:lnTo>
                    <a:pt x="0" y="14"/>
                  </a:lnTo>
                  <a:lnTo>
                    <a:pt x="0" y="12"/>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0" name="Freeform 180"/>
            <p:cNvSpPr>
              <a:spLocks/>
            </p:cNvSpPr>
            <p:nvPr/>
          </p:nvSpPr>
          <p:spPr bwMode="auto">
            <a:xfrm>
              <a:off x="6583916" y="3316311"/>
              <a:ext cx="89728" cy="82998"/>
            </a:xfrm>
            <a:custGeom>
              <a:avLst/>
              <a:gdLst/>
              <a:ahLst/>
              <a:cxnLst>
                <a:cxn ang="0">
                  <a:pos x="70" y="24"/>
                </a:cxn>
                <a:cxn ang="0">
                  <a:pos x="74" y="22"/>
                </a:cxn>
                <a:cxn ang="0">
                  <a:pos x="74" y="22"/>
                </a:cxn>
                <a:cxn ang="0">
                  <a:pos x="72" y="30"/>
                </a:cxn>
                <a:cxn ang="0">
                  <a:pos x="74" y="34"/>
                </a:cxn>
                <a:cxn ang="0">
                  <a:pos x="74" y="38"/>
                </a:cxn>
                <a:cxn ang="0">
                  <a:pos x="80" y="38"/>
                </a:cxn>
                <a:cxn ang="0">
                  <a:pos x="80" y="40"/>
                </a:cxn>
                <a:cxn ang="0">
                  <a:pos x="72" y="44"/>
                </a:cxn>
                <a:cxn ang="0">
                  <a:pos x="68" y="44"/>
                </a:cxn>
                <a:cxn ang="0">
                  <a:pos x="66" y="46"/>
                </a:cxn>
                <a:cxn ang="0">
                  <a:pos x="58" y="46"/>
                </a:cxn>
                <a:cxn ang="0">
                  <a:pos x="54" y="48"/>
                </a:cxn>
                <a:cxn ang="0">
                  <a:pos x="52" y="50"/>
                </a:cxn>
                <a:cxn ang="0">
                  <a:pos x="46" y="64"/>
                </a:cxn>
                <a:cxn ang="0">
                  <a:pos x="28" y="54"/>
                </a:cxn>
                <a:cxn ang="0">
                  <a:pos x="24" y="52"/>
                </a:cxn>
                <a:cxn ang="0">
                  <a:pos x="18" y="56"/>
                </a:cxn>
                <a:cxn ang="0">
                  <a:pos x="10" y="54"/>
                </a:cxn>
                <a:cxn ang="0">
                  <a:pos x="8" y="58"/>
                </a:cxn>
                <a:cxn ang="0">
                  <a:pos x="8" y="60"/>
                </a:cxn>
                <a:cxn ang="0">
                  <a:pos x="18" y="66"/>
                </a:cxn>
                <a:cxn ang="0">
                  <a:pos x="18" y="68"/>
                </a:cxn>
                <a:cxn ang="0">
                  <a:pos x="12" y="68"/>
                </a:cxn>
                <a:cxn ang="0">
                  <a:pos x="6" y="74"/>
                </a:cxn>
                <a:cxn ang="0">
                  <a:pos x="4" y="72"/>
                </a:cxn>
                <a:cxn ang="0">
                  <a:pos x="2" y="70"/>
                </a:cxn>
                <a:cxn ang="0">
                  <a:pos x="4" y="62"/>
                </a:cxn>
                <a:cxn ang="0">
                  <a:pos x="0" y="58"/>
                </a:cxn>
                <a:cxn ang="0">
                  <a:pos x="0" y="54"/>
                </a:cxn>
                <a:cxn ang="0">
                  <a:pos x="8" y="46"/>
                </a:cxn>
                <a:cxn ang="0">
                  <a:pos x="8" y="40"/>
                </a:cxn>
                <a:cxn ang="0">
                  <a:pos x="20" y="42"/>
                </a:cxn>
                <a:cxn ang="0">
                  <a:pos x="22" y="38"/>
                </a:cxn>
                <a:cxn ang="0">
                  <a:pos x="22" y="32"/>
                </a:cxn>
                <a:cxn ang="0">
                  <a:pos x="24" y="26"/>
                </a:cxn>
                <a:cxn ang="0">
                  <a:pos x="26" y="12"/>
                </a:cxn>
                <a:cxn ang="0">
                  <a:pos x="26" y="8"/>
                </a:cxn>
                <a:cxn ang="0">
                  <a:pos x="24" y="2"/>
                </a:cxn>
                <a:cxn ang="0">
                  <a:pos x="28" y="0"/>
                </a:cxn>
                <a:cxn ang="0">
                  <a:pos x="30" y="0"/>
                </a:cxn>
                <a:cxn ang="0">
                  <a:pos x="38" y="12"/>
                </a:cxn>
                <a:cxn ang="0">
                  <a:pos x="48" y="20"/>
                </a:cxn>
                <a:cxn ang="0">
                  <a:pos x="64" y="28"/>
                </a:cxn>
                <a:cxn ang="0">
                  <a:pos x="70" y="24"/>
                </a:cxn>
                <a:cxn ang="0">
                  <a:pos x="70" y="24"/>
                </a:cxn>
              </a:cxnLst>
              <a:rect l="0" t="0" r="r" b="b"/>
              <a:pathLst>
                <a:path w="80" h="74">
                  <a:moveTo>
                    <a:pt x="70" y="24"/>
                  </a:moveTo>
                  <a:lnTo>
                    <a:pt x="74" y="22"/>
                  </a:lnTo>
                  <a:lnTo>
                    <a:pt x="74" y="22"/>
                  </a:lnTo>
                  <a:lnTo>
                    <a:pt x="72" y="30"/>
                  </a:lnTo>
                  <a:lnTo>
                    <a:pt x="74" y="34"/>
                  </a:lnTo>
                  <a:lnTo>
                    <a:pt x="74" y="38"/>
                  </a:lnTo>
                  <a:lnTo>
                    <a:pt x="80" y="38"/>
                  </a:lnTo>
                  <a:lnTo>
                    <a:pt x="80" y="40"/>
                  </a:lnTo>
                  <a:lnTo>
                    <a:pt x="72" y="44"/>
                  </a:lnTo>
                  <a:lnTo>
                    <a:pt x="68" y="44"/>
                  </a:lnTo>
                  <a:lnTo>
                    <a:pt x="66" y="46"/>
                  </a:lnTo>
                  <a:lnTo>
                    <a:pt x="58" y="46"/>
                  </a:lnTo>
                  <a:lnTo>
                    <a:pt x="54" y="48"/>
                  </a:lnTo>
                  <a:lnTo>
                    <a:pt x="52" y="50"/>
                  </a:lnTo>
                  <a:lnTo>
                    <a:pt x="46" y="64"/>
                  </a:lnTo>
                  <a:lnTo>
                    <a:pt x="28" y="54"/>
                  </a:lnTo>
                  <a:lnTo>
                    <a:pt x="24" y="52"/>
                  </a:lnTo>
                  <a:lnTo>
                    <a:pt x="18" y="56"/>
                  </a:lnTo>
                  <a:lnTo>
                    <a:pt x="10" y="54"/>
                  </a:lnTo>
                  <a:lnTo>
                    <a:pt x="8" y="58"/>
                  </a:lnTo>
                  <a:lnTo>
                    <a:pt x="8" y="60"/>
                  </a:lnTo>
                  <a:lnTo>
                    <a:pt x="18" y="66"/>
                  </a:lnTo>
                  <a:lnTo>
                    <a:pt x="18" y="68"/>
                  </a:lnTo>
                  <a:lnTo>
                    <a:pt x="12" y="68"/>
                  </a:lnTo>
                  <a:lnTo>
                    <a:pt x="6" y="74"/>
                  </a:lnTo>
                  <a:lnTo>
                    <a:pt x="4" y="72"/>
                  </a:lnTo>
                  <a:lnTo>
                    <a:pt x="2" y="70"/>
                  </a:lnTo>
                  <a:lnTo>
                    <a:pt x="4" y="62"/>
                  </a:lnTo>
                  <a:lnTo>
                    <a:pt x="0" y="58"/>
                  </a:lnTo>
                  <a:lnTo>
                    <a:pt x="0" y="54"/>
                  </a:lnTo>
                  <a:lnTo>
                    <a:pt x="8" y="46"/>
                  </a:lnTo>
                  <a:lnTo>
                    <a:pt x="8" y="40"/>
                  </a:lnTo>
                  <a:lnTo>
                    <a:pt x="20" y="42"/>
                  </a:lnTo>
                  <a:lnTo>
                    <a:pt x="22" y="38"/>
                  </a:lnTo>
                  <a:lnTo>
                    <a:pt x="22" y="32"/>
                  </a:lnTo>
                  <a:lnTo>
                    <a:pt x="24" y="26"/>
                  </a:lnTo>
                  <a:lnTo>
                    <a:pt x="26" y="12"/>
                  </a:lnTo>
                  <a:lnTo>
                    <a:pt x="26" y="8"/>
                  </a:lnTo>
                  <a:lnTo>
                    <a:pt x="24" y="2"/>
                  </a:lnTo>
                  <a:lnTo>
                    <a:pt x="28" y="0"/>
                  </a:lnTo>
                  <a:lnTo>
                    <a:pt x="30" y="0"/>
                  </a:lnTo>
                  <a:lnTo>
                    <a:pt x="38" y="12"/>
                  </a:lnTo>
                  <a:lnTo>
                    <a:pt x="48" y="20"/>
                  </a:lnTo>
                  <a:lnTo>
                    <a:pt x="64" y="28"/>
                  </a:lnTo>
                  <a:lnTo>
                    <a:pt x="70" y="24"/>
                  </a:lnTo>
                  <a:lnTo>
                    <a:pt x="70"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1" name="Freeform 181"/>
            <p:cNvSpPr>
              <a:spLocks/>
            </p:cNvSpPr>
            <p:nvPr/>
          </p:nvSpPr>
          <p:spPr bwMode="auto">
            <a:xfrm>
              <a:off x="6601862" y="3320798"/>
              <a:ext cx="4487" cy="2243"/>
            </a:xfrm>
            <a:custGeom>
              <a:avLst/>
              <a:gdLst/>
              <a:ahLst/>
              <a:cxnLst>
                <a:cxn ang="0">
                  <a:pos x="2" y="0"/>
                </a:cxn>
                <a:cxn ang="0">
                  <a:pos x="0" y="0"/>
                </a:cxn>
                <a:cxn ang="0">
                  <a:pos x="4" y="2"/>
                </a:cxn>
                <a:cxn ang="0">
                  <a:pos x="4" y="0"/>
                </a:cxn>
                <a:cxn ang="0">
                  <a:pos x="2" y="0"/>
                </a:cxn>
                <a:cxn ang="0">
                  <a:pos x="2" y="0"/>
                </a:cxn>
              </a:cxnLst>
              <a:rect l="0" t="0" r="r" b="b"/>
              <a:pathLst>
                <a:path w="4" h="2">
                  <a:moveTo>
                    <a:pt x="2" y="0"/>
                  </a:moveTo>
                  <a:lnTo>
                    <a:pt x="0" y="0"/>
                  </a:lnTo>
                  <a:lnTo>
                    <a:pt x="4" y="2"/>
                  </a:lnTo>
                  <a:lnTo>
                    <a:pt x="4"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2" name="Freeform 182"/>
            <p:cNvSpPr>
              <a:spLocks/>
            </p:cNvSpPr>
            <p:nvPr/>
          </p:nvSpPr>
          <p:spPr bwMode="auto">
            <a:xfrm>
              <a:off x="6451568" y="3397067"/>
              <a:ext cx="165997" cy="150294"/>
            </a:xfrm>
            <a:custGeom>
              <a:avLst/>
              <a:gdLst/>
              <a:ahLst/>
              <a:cxnLst>
                <a:cxn ang="0">
                  <a:pos x="140" y="2"/>
                </a:cxn>
                <a:cxn ang="0">
                  <a:pos x="146" y="24"/>
                </a:cxn>
                <a:cxn ang="0">
                  <a:pos x="148" y="42"/>
                </a:cxn>
                <a:cxn ang="0">
                  <a:pos x="142" y="54"/>
                </a:cxn>
                <a:cxn ang="0">
                  <a:pos x="136" y="56"/>
                </a:cxn>
                <a:cxn ang="0">
                  <a:pos x="136" y="78"/>
                </a:cxn>
                <a:cxn ang="0">
                  <a:pos x="130" y="90"/>
                </a:cxn>
                <a:cxn ang="0">
                  <a:pos x="132" y="98"/>
                </a:cxn>
                <a:cxn ang="0">
                  <a:pos x="120" y="112"/>
                </a:cxn>
                <a:cxn ang="0">
                  <a:pos x="122" y="100"/>
                </a:cxn>
                <a:cxn ang="0">
                  <a:pos x="116" y="108"/>
                </a:cxn>
                <a:cxn ang="0">
                  <a:pos x="108" y="116"/>
                </a:cxn>
                <a:cxn ang="0">
                  <a:pos x="106" y="110"/>
                </a:cxn>
                <a:cxn ang="0">
                  <a:pos x="98" y="118"/>
                </a:cxn>
                <a:cxn ang="0">
                  <a:pos x="84" y="114"/>
                </a:cxn>
                <a:cxn ang="0">
                  <a:pos x="80" y="114"/>
                </a:cxn>
                <a:cxn ang="0">
                  <a:pos x="78" y="110"/>
                </a:cxn>
                <a:cxn ang="0">
                  <a:pos x="80" y="120"/>
                </a:cxn>
                <a:cxn ang="0">
                  <a:pos x="78" y="122"/>
                </a:cxn>
                <a:cxn ang="0">
                  <a:pos x="68" y="134"/>
                </a:cxn>
                <a:cxn ang="0">
                  <a:pos x="60" y="134"/>
                </a:cxn>
                <a:cxn ang="0">
                  <a:pos x="56" y="122"/>
                </a:cxn>
                <a:cxn ang="0">
                  <a:pos x="60" y="116"/>
                </a:cxn>
                <a:cxn ang="0">
                  <a:pos x="46" y="114"/>
                </a:cxn>
                <a:cxn ang="0">
                  <a:pos x="38" y="118"/>
                </a:cxn>
                <a:cxn ang="0">
                  <a:pos x="20" y="122"/>
                </a:cxn>
                <a:cxn ang="0">
                  <a:pos x="10" y="126"/>
                </a:cxn>
                <a:cxn ang="0">
                  <a:pos x="0" y="126"/>
                </a:cxn>
                <a:cxn ang="0">
                  <a:pos x="6" y="120"/>
                </a:cxn>
                <a:cxn ang="0">
                  <a:pos x="40" y="102"/>
                </a:cxn>
                <a:cxn ang="0">
                  <a:pos x="58" y="100"/>
                </a:cxn>
                <a:cxn ang="0">
                  <a:pos x="68" y="98"/>
                </a:cxn>
                <a:cxn ang="0">
                  <a:pos x="76" y="84"/>
                </a:cxn>
                <a:cxn ang="0">
                  <a:pos x="82" y="70"/>
                </a:cxn>
                <a:cxn ang="0">
                  <a:pos x="84" y="72"/>
                </a:cxn>
                <a:cxn ang="0">
                  <a:pos x="82" y="82"/>
                </a:cxn>
                <a:cxn ang="0">
                  <a:pos x="100" y="72"/>
                </a:cxn>
                <a:cxn ang="0">
                  <a:pos x="112" y="60"/>
                </a:cxn>
                <a:cxn ang="0">
                  <a:pos x="122" y="34"/>
                </a:cxn>
                <a:cxn ang="0">
                  <a:pos x="118" y="28"/>
                </a:cxn>
                <a:cxn ang="0">
                  <a:pos x="120" y="16"/>
                </a:cxn>
                <a:cxn ang="0">
                  <a:pos x="124" y="8"/>
                </a:cxn>
                <a:cxn ang="0">
                  <a:pos x="130" y="12"/>
                </a:cxn>
                <a:cxn ang="0">
                  <a:pos x="136" y="10"/>
                </a:cxn>
                <a:cxn ang="0">
                  <a:pos x="132" y="6"/>
                </a:cxn>
                <a:cxn ang="0">
                  <a:pos x="132" y="0"/>
                </a:cxn>
                <a:cxn ang="0">
                  <a:pos x="136" y="2"/>
                </a:cxn>
              </a:cxnLst>
              <a:rect l="0" t="0" r="r" b="b"/>
              <a:pathLst>
                <a:path w="148" h="134">
                  <a:moveTo>
                    <a:pt x="136" y="2"/>
                  </a:moveTo>
                  <a:lnTo>
                    <a:pt x="140" y="2"/>
                  </a:lnTo>
                  <a:lnTo>
                    <a:pt x="140" y="14"/>
                  </a:lnTo>
                  <a:lnTo>
                    <a:pt x="146" y="24"/>
                  </a:lnTo>
                  <a:lnTo>
                    <a:pt x="148" y="36"/>
                  </a:lnTo>
                  <a:lnTo>
                    <a:pt x="148" y="42"/>
                  </a:lnTo>
                  <a:lnTo>
                    <a:pt x="144" y="44"/>
                  </a:lnTo>
                  <a:lnTo>
                    <a:pt x="142" y="54"/>
                  </a:lnTo>
                  <a:lnTo>
                    <a:pt x="138" y="54"/>
                  </a:lnTo>
                  <a:lnTo>
                    <a:pt x="136" y="56"/>
                  </a:lnTo>
                  <a:lnTo>
                    <a:pt x="134" y="62"/>
                  </a:lnTo>
                  <a:lnTo>
                    <a:pt x="136" y="78"/>
                  </a:lnTo>
                  <a:lnTo>
                    <a:pt x="132" y="80"/>
                  </a:lnTo>
                  <a:lnTo>
                    <a:pt x="130" y="90"/>
                  </a:lnTo>
                  <a:lnTo>
                    <a:pt x="130" y="94"/>
                  </a:lnTo>
                  <a:lnTo>
                    <a:pt x="132" y="98"/>
                  </a:lnTo>
                  <a:lnTo>
                    <a:pt x="126" y="108"/>
                  </a:lnTo>
                  <a:lnTo>
                    <a:pt x="120" y="112"/>
                  </a:lnTo>
                  <a:lnTo>
                    <a:pt x="120" y="104"/>
                  </a:lnTo>
                  <a:lnTo>
                    <a:pt x="122" y="100"/>
                  </a:lnTo>
                  <a:lnTo>
                    <a:pt x="120" y="100"/>
                  </a:lnTo>
                  <a:lnTo>
                    <a:pt x="116" y="108"/>
                  </a:lnTo>
                  <a:lnTo>
                    <a:pt x="112" y="106"/>
                  </a:lnTo>
                  <a:lnTo>
                    <a:pt x="108" y="116"/>
                  </a:lnTo>
                  <a:lnTo>
                    <a:pt x="106" y="116"/>
                  </a:lnTo>
                  <a:lnTo>
                    <a:pt x="106" y="110"/>
                  </a:lnTo>
                  <a:lnTo>
                    <a:pt x="104" y="110"/>
                  </a:lnTo>
                  <a:lnTo>
                    <a:pt x="98" y="118"/>
                  </a:lnTo>
                  <a:lnTo>
                    <a:pt x="82" y="118"/>
                  </a:lnTo>
                  <a:lnTo>
                    <a:pt x="84" y="114"/>
                  </a:lnTo>
                  <a:lnTo>
                    <a:pt x="82" y="114"/>
                  </a:lnTo>
                  <a:lnTo>
                    <a:pt x="80" y="114"/>
                  </a:lnTo>
                  <a:lnTo>
                    <a:pt x="78" y="114"/>
                  </a:lnTo>
                  <a:lnTo>
                    <a:pt x="78" y="110"/>
                  </a:lnTo>
                  <a:lnTo>
                    <a:pt x="74" y="116"/>
                  </a:lnTo>
                  <a:lnTo>
                    <a:pt x="80" y="120"/>
                  </a:lnTo>
                  <a:lnTo>
                    <a:pt x="80" y="124"/>
                  </a:lnTo>
                  <a:lnTo>
                    <a:pt x="78" y="122"/>
                  </a:lnTo>
                  <a:lnTo>
                    <a:pt x="72" y="124"/>
                  </a:lnTo>
                  <a:lnTo>
                    <a:pt x="68" y="134"/>
                  </a:lnTo>
                  <a:lnTo>
                    <a:pt x="64" y="134"/>
                  </a:lnTo>
                  <a:lnTo>
                    <a:pt x="60" y="134"/>
                  </a:lnTo>
                  <a:lnTo>
                    <a:pt x="56" y="126"/>
                  </a:lnTo>
                  <a:lnTo>
                    <a:pt x="56" y="122"/>
                  </a:lnTo>
                  <a:lnTo>
                    <a:pt x="60" y="118"/>
                  </a:lnTo>
                  <a:lnTo>
                    <a:pt x="60" y="116"/>
                  </a:lnTo>
                  <a:lnTo>
                    <a:pt x="54" y="116"/>
                  </a:lnTo>
                  <a:lnTo>
                    <a:pt x="46" y="114"/>
                  </a:lnTo>
                  <a:lnTo>
                    <a:pt x="38" y="120"/>
                  </a:lnTo>
                  <a:lnTo>
                    <a:pt x="38" y="118"/>
                  </a:lnTo>
                  <a:lnTo>
                    <a:pt x="22" y="124"/>
                  </a:lnTo>
                  <a:lnTo>
                    <a:pt x="20" y="122"/>
                  </a:lnTo>
                  <a:lnTo>
                    <a:pt x="14" y="128"/>
                  </a:lnTo>
                  <a:lnTo>
                    <a:pt x="10" y="126"/>
                  </a:lnTo>
                  <a:lnTo>
                    <a:pt x="4" y="128"/>
                  </a:lnTo>
                  <a:lnTo>
                    <a:pt x="0" y="126"/>
                  </a:lnTo>
                  <a:lnTo>
                    <a:pt x="0" y="122"/>
                  </a:lnTo>
                  <a:lnTo>
                    <a:pt x="6" y="120"/>
                  </a:lnTo>
                  <a:lnTo>
                    <a:pt x="24" y="102"/>
                  </a:lnTo>
                  <a:lnTo>
                    <a:pt x="40" y="102"/>
                  </a:lnTo>
                  <a:lnTo>
                    <a:pt x="58" y="98"/>
                  </a:lnTo>
                  <a:lnTo>
                    <a:pt x="58" y="100"/>
                  </a:lnTo>
                  <a:lnTo>
                    <a:pt x="64" y="102"/>
                  </a:lnTo>
                  <a:lnTo>
                    <a:pt x="68" y="98"/>
                  </a:lnTo>
                  <a:lnTo>
                    <a:pt x="68" y="90"/>
                  </a:lnTo>
                  <a:lnTo>
                    <a:pt x="76" y="84"/>
                  </a:lnTo>
                  <a:lnTo>
                    <a:pt x="78" y="72"/>
                  </a:lnTo>
                  <a:lnTo>
                    <a:pt x="82" y="70"/>
                  </a:lnTo>
                  <a:lnTo>
                    <a:pt x="84" y="70"/>
                  </a:lnTo>
                  <a:lnTo>
                    <a:pt x="84" y="72"/>
                  </a:lnTo>
                  <a:lnTo>
                    <a:pt x="80" y="76"/>
                  </a:lnTo>
                  <a:lnTo>
                    <a:pt x="82" y="82"/>
                  </a:lnTo>
                  <a:lnTo>
                    <a:pt x="86" y="82"/>
                  </a:lnTo>
                  <a:lnTo>
                    <a:pt x="100" y="72"/>
                  </a:lnTo>
                  <a:lnTo>
                    <a:pt x="106" y="62"/>
                  </a:lnTo>
                  <a:lnTo>
                    <a:pt x="112" y="60"/>
                  </a:lnTo>
                  <a:lnTo>
                    <a:pt x="118" y="46"/>
                  </a:lnTo>
                  <a:lnTo>
                    <a:pt x="122" y="34"/>
                  </a:lnTo>
                  <a:lnTo>
                    <a:pt x="122" y="30"/>
                  </a:lnTo>
                  <a:lnTo>
                    <a:pt x="118" y="28"/>
                  </a:lnTo>
                  <a:lnTo>
                    <a:pt x="120" y="22"/>
                  </a:lnTo>
                  <a:lnTo>
                    <a:pt x="120" y="16"/>
                  </a:lnTo>
                  <a:lnTo>
                    <a:pt x="124" y="12"/>
                  </a:lnTo>
                  <a:lnTo>
                    <a:pt x="124" y="8"/>
                  </a:lnTo>
                  <a:lnTo>
                    <a:pt x="128" y="6"/>
                  </a:lnTo>
                  <a:lnTo>
                    <a:pt x="130" y="12"/>
                  </a:lnTo>
                  <a:lnTo>
                    <a:pt x="132" y="10"/>
                  </a:lnTo>
                  <a:lnTo>
                    <a:pt x="136" y="10"/>
                  </a:lnTo>
                  <a:lnTo>
                    <a:pt x="138" y="4"/>
                  </a:lnTo>
                  <a:lnTo>
                    <a:pt x="132" y="6"/>
                  </a:lnTo>
                  <a:lnTo>
                    <a:pt x="132" y="4"/>
                  </a:lnTo>
                  <a:lnTo>
                    <a:pt x="132" y="0"/>
                  </a:lnTo>
                  <a:lnTo>
                    <a:pt x="136" y="2"/>
                  </a:lnTo>
                  <a:lnTo>
                    <a:pt x="13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3" name="Freeform 183"/>
            <p:cNvSpPr>
              <a:spLocks/>
            </p:cNvSpPr>
            <p:nvPr/>
          </p:nvSpPr>
          <p:spPr bwMode="auto">
            <a:xfrm>
              <a:off x="6469514" y="3531658"/>
              <a:ext cx="38135" cy="31405"/>
            </a:xfrm>
            <a:custGeom>
              <a:avLst/>
              <a:gdLst/>
              <a:ahLst/>
              <a:cxnLst>
                <a:cxn ang="0">
                  <a:pos x="28" y="18"/>
                </a:cxn>
                <a:cxn ang="0">
                  <a:pos x="20" y="14"/>
                </a:cxn>
                <a:cxn ang="0">
                  <a:pos x="18" y="16"/>
                </a:cxn>
                <a:cxn ang="0">
                  <a:pos x="16" y="18"/>
                </a:cxn>
                <a:cxn ang="0">
                  <a:pos x="12" y="26"/>
                </a:cxn>
                <a:cxn ang="0">
                  <a:pos x="8" y="28"/>
                </a:cxn>
                <a:cxn ang="0">
                  <a:pos x="6" y="24"/>
                </a:cxn>
                <a:cxn ang="0">
                  <a:pos x="4" y="18"/>
                </a:cxn>
                <a:cxn ang="0">
                  <a:pos x="0" y="16"/>
                </a:cxn>
                <a:cxn ang="0">
                  <a:pos x="8" y="6"/>
                </a:cxn>
                <a:cxn ang="0">
                  <a:pos x="16" y="8"/>
                </a:cxn>
                <a:cxn ang="0">
                  <a:pos x="24" y="0"/>
                </a:cxn>
                <a:cxn ang="0">
                  <a:pos x="32" y="4"/>
                </a:cxn>
                <a:cxn ang="0">
                  <a:pos x="34" y="10"/>
                </a:cxn>
                <a:cxn ang="0">
                  <a:pos x="28" y="18"/>
                </a:cxn>
                <a:cxn ang="0">
                  <a:pos x="28" y="18"/>
                </a:cxn>
              </a:cxnLst>
              <a:rect l="0" t="0" r="r" b="b"/>
              <a:pathLst>
                <a:path w="34" h="28">
                  <a:moveTo>
                    <a:pt x="28" y="18"/>
                  </a:moveTo>
                  <a:lnTo>
                    <a:pt x="20" y="14"/>
                  </a:lnTo>
                  <a:lnTo>
                    <a:pt x="18" y="16"/>
                  </a:lnTo>
                  <a:lnTo>
                    <a:pt x="16" y="18"/>
                  </a:lnTo>
                  <a:lnTo>
                    <a:pt x="12" y="26"/>
                  </a:lnTo>
                  <a:lnTo>
                    <a:pt x="8" y="28"/>
                  </a:lnTo>
                  <a:lnTo>
                    <a:pt x="6" y="24"/>
                  </a:lnTo>
                  <a:lnTo>
                    <a:pt x="4" y="18"/>
                  </a:lnTo>
                  <a:lnTo>
                    <a:pt x="0" y="16"/>
                  </a:lnTo>
                  <a:lnTo>
                    <a:pt x="8" y="6"/>
                  </a:lnTo>
                  <a:lnTo>
                    <a:pt x="16" y="8"/>
                  </a:lnTo>
                  <a:lnTo>
                    <a:pt x="24" y="0"/>
                  </a:lnTo>
                  <a:lnTo>
                    <a:pt x="32" y="4"/>
                  </a:lnTo>
                  <a:lnTo>
                    <a:pt x="34" y="10"/>
                  </a:lnTo>
                  <a:lnTo>
                    <a:pt x="28" y="18"/>
                  </a:lnTo>
                  <a:lnTo>
                    <a:pt x="28"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4" name="Freeform 184"/>
            <p:cNvSpPr>
              <a:spLocks/>
            </p:cNvSpPr>
            <p:nvPr/>
          </p:nvSpPr>
          <p:spPr bwMode="auto">
            <a:xfrm>
              <a:off x="6431379" y="3540631"/>
              <a:ext cx="35891" cy="51593"/>
            </a:xfrm>
            <a:custGeom>
              <a:avLst/>
              <a:gdLst/>
              <a:ahLst/>
              <a:cxnLst>
                <a:cxn ang="0">
                  <a:pos x="16" y="0"/>
                </a:cxn>
                <a:cxn ang="0">
                  <a:pos x="12" y="0"/>
                </a:cxn>
                <a:cxn ang="0">
                  <a:pos x="10" y="6"/>
                </a:cxn>
                <a:cxn ang="0">
                  <a:pos x="4" y="6"/>
                </a:cxn>
                <a:cxn ang="0">
                  <a:pos x="0" y="12"/>
                </a:cxn>
                <a:cxn ang="0">
                  <a:pos x="4" y="16"/>
                </a:cxn>
                <a:cxn ang="0">
                  <a:pos x="4" y="18"/>
                </a:cxn>
                <a:cxn ang="0">
                  <a:pos x="0" y="14"/>
                </a:cxn>
                <a:cxn ang="0">
                  <a:pos x="2" y="22"/>
                </a:cxn>
                <a:cxn ang="0">
                  <a:pos x="6" y="18"/>
                </a:cxn>
                <a:cxn ang="0">
                  <a:pos x="8" y="20"/>
                </a:cxn>
                <a:cxn ang="0">
                  <a:pos x="10" y="18"/>
                </a:cxn>
                <a:cxn ang="0">
                  <a:pos x="8" y="16"/>
                </a:cxn>
                <a:cxn ang="0">
                  <a:pos x="8" y="12"/>
                </a:cxn>
                <a:cxn ang="0">
                  <a:pos x="8" y="12"/>
                </a:cxn>
                <a:cxn ang="0">
                  <a:pos x="12" y="18"/>
                </a:cxn>
                <a:cxn ang="0">
                  <a:pos x="12" y="24"/>
                </a:cxn>
                <a:cxn ang="0">
                  <a:pos x="8" y="32"/>
                </a:cxn>
                <a:cxn ang="0">
                  <a:pos x="8" y="40"/>
                </a:cxn>
                <a:cxn ang="0">
                  <a:pos x="12" y="44"/>
                </a:cxn>
                <a:cxn ang="0">
                  <a:pos x="14" y="36"/>
                </a:cxn>
                <a:cxn ang="0">
                  <a:pos x="16" y="36"/>
                </a:cxn>
                <a:cxn ang="0">
                  <a:pos x="14" y="38"/>
                </a:cxn>
                <a:cxn ang="0">
                  <a:pos x="14" y="46"/>
                </a:cxn>
                <a:cxn ang="0">
                  <a:pos x="18" y="44"/>
                </a:cxn>
                <a:cxn ang="0">
                  <a:pos x="20" y="38"/>
                </a:cxn>
                <a:cxn ang="0">
                  <a:pos x="22" y="40"/>
                </a:cxn>
                <a:cxn ang="0">
                  <a:pos x="28" y="24"/>
                </a:cxn>
                <a:cxn ang="0">
                  <a:pos x="32" y="16"/>
                </a:cxn>
                <a:cxn ang="0">
                  <a:pos x="30" y="12"/>
                </a:cxn>
                <a:cxn ang="0">
                  <a:pos x="26" y="10"/>
                </a:cxn>
                <a:cxn ang="0">
                  <a:pos x="26" y="4"/>
                </a:cxn>
                <a:cxn ang="0">
                  <a:pos x="20" y="6"/>
                </a:cxn>
                <a:cxn ang="0">
                  <a:pos x="18" y="0"/>
                </a:cxn>
                <a:cxn ang="0">
                  <a:pos x="16" y="0"/>
                </a:cxn>
                <a:cxn ang="0">
                  <a:pos x="16" y="0"/>
                </a:cxn>
              </a:cxnLst>
              <a:rect l="0" t="0" r="r" b="b"/>
              <a:pathLst>
                <a:path w="32" h="46">
                  <a:moveTo>
                    <a:pt x="16" y="0"/>
                  </a:moveTo>
                  <a:lnTo>
                    <a:pt x="12" y="0"/>
                  </a:lnTo>
                  <a:lnTo>
                    <a:pt x="10" y="6"/>
                  </a:lnTo>
                  <a:lnTo>
                    <a:pt x="4" y="6"/>
                  </a:lnTo>
                  <a:lnTo>
                    <a:pt x="0" y="12"/>
                  </a:lnTo>
                  <a:lnTo>
                    <a:pt x="4" y="16"/>
                  </a:lnTo>
                  <a:lnTo>
                    <a:pt x="4" y="18"/>
                  </a:lnTo>
                  <a:lnTo>
                    <a:pt x="0" y="14"/>
                  </a:lnTo>
                  <a:lnTo>
                    <a:pt x="2" y="22"/>
                  </a:lnTo>
                  <a:lnTo>
                    <a:pt x="6" y="18"/>
                  </a:lnTo>
                  <a:lnTo>
                    <a:pt x="8" y="20"/>
                  </a:lnTo>
                  <a:lnTo>
                    <a:pt x="10" y="18"/>
                  </a:lnTo>
                  <a:lnTo>
                    <a:pt x="8" y="16"/>
                  </a:lnTo>
                  <a:lnTo>
                    <a:pt x="8" y="12"/>
                  </a:lnTo>
                  <a:lnTo>
                    <a:pt x="8" y="12"/>
                  </a:lnTo>
                  <a:lnTo>
                    <a:pt x="12" y="18"/>
                  </a:lnTo>
                  <a:lnTo>
                    <a:pt x="12" y="24"/>
                  </a:lnTo>
                  <a:lnTo>
                    <a:pt x="8" y="32"/>
                  </a:lnTo>
                  <a:lnTo>
                    <a:pt x="8" y="40"/>
                  </a:lnTo>
                  <a:lnTo>
                    <a:pt x="12" y="44"/>
                  </a:lnTo>
                  <a:lnTo>
                    <a:pt x="14" y="36"/>
                  </a:lnTo>
                  <a:lnTo>
                    <a:pt x="16" y="36"/>
                  </a:lnTo>
                  <a:lnTo>
                    <a:pt x="14" y="38"/>
                  </a:lnTo>
                  <a:lnTo>
                    <a:pt x="14" y="46"/>
                  </a:lnTo>
                  <a:lnTo>
                    <a:pt x="18" y="44"/>
                  </a:lnTo>
                  <a:lnTo>
                    <a:pt x="20" y="38"/>
                  </a:lnTo>
                  <a:lnTo>
                    <a:pt x="22" y="40"/>
                  </a:lnTo>
                  <a:lnTo>
                    <a:pt x="28" y="24"/>
                  </a:lnTo>
                  <a:lnTo>
                    <a:pt x="32" y="16"/>
                  </a:lnTo>
                  <a:lnTo>
                    <a:pt x="30" y="12"/>
                  </a:lnTo>
                  <a:lnTo>
                    <a:pt x="26" y="10"/>
                  </a:lnTo>
                  <a:lnTo>
                    <a:pt x="26" y="4"/>
                  </a:lnTo>
                  <a:lnTo>
                    <a:pt x="20" y="6"/>
                  </a:lnTo>
                  <a:lnTo>
                    <a:pt x="18" y="0"/>
                  </a:lnTo>
                  <a:lnTo>
                    <a:pt x="16" y="0"/>
                  </a:lnTo>
                  <a:lnTo>
                    <a:pt x="1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5" name="Freeform 185"/>
            <p:cNvSpPr>
              <a:spLocks/>
            </p:cNvSpPr>
            <p:nvPr/>
          </p:nvSpPr>
          <p:spPr bwMode="auto">
            <a:xfrm>
              <a:off x="6438109" y="3565306"/>
              <a:ext cx="2243" cy="6730"/>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6" name="Freeform 186"/>
            <p:cNvSpPr>
              <a:spLocks/>
            </p:cNvSpPr>
            <p:nvPr/>
          </p:nvSpPr>
          <p:spPr bwMode="auto">
            <a:xfrm>
              <a:off x="6451568" y="3596711"/>
              <a:ext cx="1122" cy="6730"/>
            </a:xfrm>
            <a:custGeom>
              <a:avLst/>
              <a:gdLst/>
              <a:ahLst/>
              <a:cxnLst>
                <a:cxn ang="0">
                  <a:pos x="0" y="2"/>
                </a:cxn>
                <a:cxn ang="0">
                  <a:pos x="0" y="0"/>
                </a:cxn>
                <a:cxn ang="0">
                  <a:pos x="0" y="2"/>
                </a:cxn>
                <a:cxn ang="0">
                  <a:pos x="0" y="6"/>
                </a:cxn>
                <a:cxn ang="0">
                  <a:pos x="0" y="2"/>
                </a:cxn>
                <a:cxn ang="0">
                  <a:pos x="0" y="2"/>
                </a:cxn>
              </a:cxnLst>
              <a:rect l="0" t="0" r="r" b="b"/>
              <a:pathLst>
                <a:path h="6">
                  <a:moveTo>
                    <a:pt x="0" y="2"/>
                  </a:moveTo>
                  <a:lnTo>
                    <a:pt x="0" y="0"/>
                  </a:lnTo>
                  <a:lnTo>
                    <a:pt x="0" y="2"/>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7" name="Freeform 187"/>
            <p:cNvSpPr>
              <a:spLocks/>
            </p:cNvSpPr>
            <p:nvPr/>
          </p:nvSpPr>
          <p:spPr bwMode="auto">
            <a:xfrm>
              <a:off x="6442596" y="3603440"/>
              <a:ext cx="2243" cy="2243"/>
            </a:xfrm>
            <a:custGeom>
              <a:avLst/>
              <a:gdLst/>
              <a:ahLst/>
              <a:cxnLst>
                <a:cxn ang="0">
                  <a:pos x="2" y="0"/>
                </a:cxn>
                <a:cxn ang="0">
                  <a:pos x="0" y="0"/>
                </a:cxn>
                <a:cxn ang="0">
                  <a:pos x="0" y="2"/>
                </a:cxn>
                <a:cxn ang="0">
                  <a:pos x="2" y="2"/>
                </a:cxn>
                <a:cxn ang="0">
                  <a:pos x="2" y="0"/>
                </a:cxn>
                <a:cxn ang="0">
                  <a:pos x="2" y="0"/>
                </a:cxn>
                <a:cxn ang="0">
                  <a:pos x="2" y="0"/>
                </a:cxn>
              </a:cxnLst>
              <a:rect l="0" t="0" r="r" b="b"/>
              <a:pathLst>
                <a:path w="2" h="2">
                  <a:moveTo>
                    <a:pt x="2" y="0"/>
                  </a:moveTo>
                  <a:lnTo>
                    <a:pt x="0" y="0"/>
                  </a:lnTo>
                  <a:lnTo>
                    <a:pt x="0" y="2"/>
                  </a:lnTo>
                  <a:lnTo>
                    <a:pt x="2" y="2"/>
                  </a:lnTo>
                  <a:lnTo>
                    <a:pt x="2"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8" name="Freeform 188"/>
            <p:cNvSpPr>
              <a:spLocks/>
            </p:cNvSpPr>
            <p:nvPr/>
          </p:nvSpPr>
          <p:spPr bwMode="auto">
            <a:xfrm>
              <a:off x="6415677" y="3560819"/>
              <a:ext cx="2243" cy="4487"/>
            </a:xfrm>
            <a:custGeom>
              <a:avLst/>
              <a:gdLst/>
              <a:ahLst/>
              <a:cxnLst>
                <a:cxn ang="0">
                  <a:pos x="2" y="0"/>
                </a:cxn>
                <a:cxn ang="0">
                  <a:pos x="0" y="2"/>
                </a:cxn>
                <a:cxn ang="0">
                  <a:pos x="0" y="4"/>
                </a:cxn>
                <a:cxn ang="0">
                  <a:pos x="2" y="2"/>
                </a:cxn>
                <a:cxn ang="0">
                  <a:pos x="2" y="0"/>
                </a:cxn>
                <a:cxn ang="0">
                  <a:pos x="2" y="0"/>
                </a:cxn>
              </a:cxnLst>
              <a:rect l="0" t="0" r="r" b="b"/>
              <a:pathLst>
                <a:path w="2" h="4">
                  <a:moveTo>
                    <a:pt x="2" y="0"/>
                  </a:moveTo>
                  <a:lnTo>
                    <a:pt x="0" y="2"/>
                  </a:lnTo>
                  <a:lnTo>
                    <a:pt x="0" y="4"/>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9" name="Freeform 189"/>
            <p:cNvSpPr>
              <a:spLocks/>
            </p:cNvSpPr>
            <p:nvPr/>
          </p:nvSpPr>
          <p:spPr bwMode="auto">
            <a:xfrm>
              <a:off x="6422406" y="3556334"/>
              <a:ext cx="2243" cy="4487"/>
            </a:xfrm>
            <a:custGeom>
              <a:avLst/>
              <a:gdLst/>
              <a:ahLst/>
              <a:cxnLst>
                <a:cxn ang="0">
                  <a:pos x="2" y="0"/>
                </a:cxn>
                <a:cxn ang="0">
                  <a:pos x="0" y="0"/>
                </a:cxn>
                <a:cxn ang="0">
                  <a:pos x="0" y="4"/>
                </a:cxn>
                <a:cxn ang="0">
                  <a:pos x="2" y="0"/>
                </a:cxn>
                <a:cxn ang="0">
                  <a:pos x="2" y="0"/>
                </a:cxn>
              </a:cxnLst>
              <a:rect l="0" t="0" r="r" b="b"/>
              <a:pathLst>
                <a:path w="2" h="4">
                  <a:moveTo>
                    <a:pt x="2" y="0"/>
                  </a:moveTo>
                  <a:lnTo>
                    <a:pt x="0" y="0"/>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0" name="Freeform 190"/>
            <p:cNvSpPr>
              <a:spLocks/>
            </p:cNvSpPr>
            <p:nvPr/>
          </p:nvSpPr>
          <p:spPr bwMode="auto">
            <a:xfrm>
              <a:off x="6431379" y="3540631"/>
              <a:ext cx="1122" cy="4487"/>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1" name="Freeform 191"/>
            <p:cNvSpPr>
              <a:spLocks/>
            </p:cNvSpPr>
            <p:nvPr/>
          </p:nvSpPr>
          <p:spPr bwMode="auto">
            <a:xfrm>
              <a:off x="6424650" y="3533901"/>
              <a:ext cx="1122" cy="4487"/>
            </a:xfrm>
            <a:custGeom>
              <a:avLst/>
              <a:gdLst/>
              <a:ahLst/>
              <a:cxnLst>
                <a:cxn ang="0">
                  <a:pos x="0" y="0"/>
                </a:cxn>
                <a:cxn ang="0">
                  <a:pos x="0" y="4"/>
                </a:cxn>
                <a:cxn ang="0">
                  <a:pos x="0" y="2"/>
                </a:cxn>
                <a:cxn ang="0">
                  <a:pos x="0" y="0"/>
                </a:cxn>
                <a:cxn ang="0">
                  <a:pos x="0" y="0"/>
                </a:cxn>
              </a:cxnLst>
              <a:rect l="0" t="0" r="r" b="b"/>
              <a:pathLst>
                <a:path h="4">
                  <a:moveTo>
                    <a:pt x="0" y="0"/>
                  </a:moveTo>
                  <a:lnTo>
                    <a:pt x="0" y="4"/>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2" name="Freeform 192"/>
            <p:cNvSpPr>
              <a:spLocks/>
            </p:cNvSpPr>
            <p:nvPr/>
          </p:nvSpPr>
          <p:spPr bwMode="auto">
            <a:xfrm>
              <a:off x="6426893" y="3527171"/>
              <a:ext cx="2243" cy="6730"/>
            </a:xfrm>
            <a:custGeom>
              <a:avLst/>
              <a:gdLst/>
              <a:ahLst/>
              <a:cxnLst>
                <a:cxn ang="0">
                  <a:pos x="0" y="0"/>
                </a:cxn>
                <a:cxn ang="0">
                  <a:pos x="2" y="2"/>
                </a:cxn>
                <a:cxn ang="0">
                  <a:pos x="0" y="6"/>
                </a:cxn>
                <a:cxn ang="0">
                  <a:pos x="0" y="0"/>
                </a:cxn>
                <a:cxn ang="0">
                  <a:pos x="0" y="0"/>
                </a:cxn>
              </a:cxnLst>
              <a:rect l="0" t="0" r="r" b="b"/>
              <a:pathLst>
                <a:path w="2" h="6">
                  <a:moveTo>
                    <a:pt x="0" y="0"/>
                  </a:moveTo>
                  <a:lnTo>
                    <a:pt x="2" y="2"/>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3" name="Freeform 193"/>
            <p:cNvSpPr>
              <a:spLocks/>
            </p:cNvSpPr>
            <p:nvPr/>
          </p:nvSpPr>
          <p:spPr bwMode="auto">
            <a:xfrm>
              <a:off x="6449324" y="3473335"/>
              <a:ext cx="1122" cy="2243"/>
            </a:xfrm>
            <a:custGeom>
              <a:avLst/>
              <a:gdLst/>
              <a:ahLst/>
              <a:cxnLst>
                <a:cxn ang="0">
                  <a:pos x="0" y="0"/>
                </a:cxn>
                <a:cxn ang="0">
                  <a:pos x="0" y="2"/>
                </a:cxn>
                <a:cxn ang="0">
                  <a:pos x="0" y="0"/>
                </a:cxn>
                <a:cxn ang="0">
                  <a:pos x="0" y="0"/>
                </a:cxn>
                <a:cxn ang="0">
                  <a:pos x="0" y="0"/>
                </a:cxn>
              </a:cxnLst>
              <a:rect l="0" t="0" r="r" b="b"/>
              <a:pathLst>
                <a:path h="2">
                  <a:moveTo>
                    <a:pt x="0" y="0"/>
                  </a:moveTo>
                  <a:lnTo>
                    <a:pt x="0" y="2"/>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4" name="Freeform 194"/>
            <p:cNvSpPr>
              <a:spLocks/>
            </p:cNvSpPr>
            <p:nvPr/>
          </p:nvSpPr>
          <p:spPr bwMode="auto">
            <a:xfrm>
              <a:off x="6379786" y="3547361"/>
              <a:ext cx="8973" cy="6730"/>
            </a:xfrm>
            <a:custGeom>
              <a:avLst/>
              <a:gdLst/>
              <a:ahLst/>
              <a:cxnLst>
                <a:cxn ang="0">
                  <a:pos x="0" y="2"/>
                </a:cxn>
                <a:cxn ang="0">
                  <a:pos x="0" y="6"/>
                </a:cxn>
                <a:cxn ang="0">
                  <a:pos x="2" y="6"/>
                </a:cxn>
                <a:cxn ang="0">
                  <a:pos x="6" y="6"/>
                </a:cxn>
                <a:cxn ang="0">
                  <a:pos x="8" y="2"/>
                </a:cxn>
                <a:cxn ang="0">
                  <a:pos x="8" y="0"/>
                </a:cxn>
                <a:cxn ang="0">
                  <a:pos x="0" y="2"/>
                </a:cxn>
                <a:cxn ang="0">
                  <a:pos x="0" y="2"/>
                </a:cxn>
              </a:cxnLst>
              <a:rect l="0" t="0" r="r" b="b"/>
              <a:pathLst>
                <a:path w="8" h="6">
                  <a:moveTo>
                    <a:pt x="0" y="2"/>
                  </a:moveTo>
                  <a:lnTo>
                    <a:pt x="0" y="6"/>
                  </a:lnTo>
                  <a:lnTo>
                    <a:pt x="2" y="6"/>
                  </a:lnTo>
                  <a:lnTo>
                    <a:pt x="6" y="6"/>
                  </a:lnTo>
                  <a:lnTo>
                    <a:pt x="8" y="2"/>
                  </a:lnTo>
                  <a:lnTo>
                    <a:pt x="8"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5" name="Freeform 195"/>
            <p:cNvSpPr>
              <a:spLocks/>
            </p:cNvSpPr>
            <p:nvPr/>
          </p:nvSpPr>
          <p:spPr bwMode="auto">
            <a:xfrm>
              <a:off x="6287815" y="3688682"/>
              <a:ext cx="24675" cy="53836"/>
            </a:xfrm>
            <a:custGeom>
              <a:avLst/>
              <a:gdLst/>
              <a:ahLst/>
              <a:cxnLst>
                <a:cxn ang="0">
                  <a:pos x="18" y="0"/>
                </a:cxn>
                <a:cxn ang="0">
                  <a:pos x="22" y="4"/>
                </a:cxn>
                <a:cxn ang="0">
                  <a:pos x="22" y="10"/>
                </a:cxn>
                <a:cxn ang="0">
                  <a:pos x="18" y="28"/>
                </a:cxn>
                <a:cxn ang="0">
                  <a:pos x="10" y="42"/>
                </a:cxn>
                <a:cxn ang="0">
                  <a:pos x="8" y="48"/>
                </a:cxn>
                <a:cxn ang="0">
                  <a:pos x="6" y="42"/>
                </a:cxn>
                <a:cxn ang="0">
                  <a:pos x="0" y="36"/>
                </a:cxn>
                <a:cxn ang="0">
                  <a:pos x="0" y="24"/>
                </a:cxn>
                <a:cxn ang="0">
                  <a:pos x="2" y="18"/>
                </a:cxn>
                <a:cxn ang="0">
                  <a:pos x="10" y="4"/>
                </a:cxn>
                <a:cxn ang="0">
                  <a:pos x="18" y="0"/>
                </a:cxn>
                <a:cxn ang="0">
                  <a:pos x="18" y="0"/>
                </a:cxn>
              </a:cxnLst>
              <a:rect l="0" t="0" r="r" b="b"/>
              <a:pathLst>
                <a:path w="22" h="48">
                  <a:moveTo>
                    <a:pt x="18" y="0"/>
                  </a:moveTo>
                  <a:lnTo>
                    <a:pt x="22" y="4"/>
                  </a:lnTo>
                  <a:lnTo>
                    <a:pt x="22" y="10"/>
                  </a:lnTo>
                  <a:lnTo>
                    <a:pt x="18" y="28"/>
                  </a:lnTo>
                  <a:lnTo>
                    <a:pt x="10" y="42"/>
                  </a:lnTo>
                  <a:lnTo>
                    <a:pt x="8" y="48"/>
                  </a:lnTo>
                  <a:lnTo>
                    <a:pt x="6" y="42"/>
                  </a:lnTo>
                  <a:lnTo>
                    <a:pt x="0" y="36"/>
                  </a:lnTo>
                  <a:lnTo>
                    <a:pt x="0" y="24"/>
                  </a:lnTo>
                  <a:lnTo>
                    <a:pt x="2" y="18"/>
                  </a:lnTo>
                  <a:lnTo>
                    <a:pt x="10" y="4"/>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6" name="Freeform 196"/>
            <p:cNvSpPr>
              <a:spLocks/>
            </p:cNvSpPr>
            <p:nvPr/>
          </p:nvSpPr>
          <p:spPr bwMode="auto">
            <a:xfrm>
              <a:off x="6341652" y="3702141"/>
              <a:ext cx="2243" cy="2243"/>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7" name="Freeform 197"/>
            <p:cNvSpPr>
              <a:spLocks/>
            </p:cNvSpPr>
            <p:nvPr/>
          </p:nvSpPr>
          <p:spPr bwMode="auto">
            <a:xfrm>
              <a:off x="6346138" y="3702141"/>
              <a:ext cx="2243" cy="2243"/>
            </a:xfrm>
            <a:custGeom>
              <a:avLst/>
              <a:gdLst/>
              <a:ahLst/>
              <a:cxnLst>
                <a:cxn ang="0">
                  <a:pos x="0" y="2"/>
                </a:cxn>
                <a:cxn ang="0">
                  <a:pos x="2" y="0"/>
                </a:cxn>
                <a:cxn ang="0">
                  <a:pos x="2" y="2"/>
                </a:cxn>
                <a:cxn ang="0">
                  <a:pos x="2" y="2"/>
                </a:cxn>
                <a:cxn ang="0">
                  <a:pos x="0" y="2"/>
                </a:cxn>
                <a:cxn ang="0">
                  <a:pos x="0" y="2"/>
                </a:cxn>
              </a:cxnLst>
              <a:rect l="0" t="0" r="r" b="b"/>
              <a:pathLst>
                <a:path w="2" h="2">
                  <a:moveTo>
                    <a:pt x="0" y="2"/>
                  </a:moveTo>
                  <a:lnTo>
                    <a:pt x="2" y="0"/>
                  </a:lnTo>
                  <a:lnTo>
                    <a:pt x="2" y="2"/>
                  </a:lnTo>
                  <a:lnTo>
                    <a:pt x="2"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8" name="Freeform 198"/>
            <p:cNvSpPr>
              <a:spLocks/>
            </p:cNvSpPr>
            <p:nvPr/>
          </p:nvSpPr>
          <p:spPr bwMode="auto">
            <a:xfrm>
              <a:off x="6399975" y="3661763"/>
              <a:ext cx="8973" cy="13460"/>
            </a:xfrm>
            <a:custGeom>
              <a:avLst/>
              <a:gdLst/>
              <a:ahLst/>
              <a:cxnLst>
                <a:cxn ang="0">
                  <a:pos x="2" y="6"/>
                </a:cxn>
                <a:cxn ang="0">
                  <a:pos x="4" y="2"/>
                </a:cxn>
                <a:cxn ang="0">
                  <a:pos x="8" y="0"/>
                </a:cxn>
                <a:cxn ang="0">
                  <a:pos x="6" y="4"/>
                </a:cxn>
                <a:cxn ang="0">
                  <a:pos x="4" y="8"/>
                </a:cxn>
                <a:cxn ang="0">
                  <a:pos x="2" y="12"/>
                </a:cxn>
                <a:cxn ang="0">
                  <a:pos x="0" y="10"/>
                </a:cxn>
                <a:cxn ang="0">
                  <a:pos x="2" y="6"/>
                </a:cxn>
                <a:cxn ang="0">
                  <a:pos x="2" y="6"/>
                </a:cxn>
              </a:cxnLst>
              <a:rect l="0" t="0" r="r" b="b"/>
              <a:pathLst>
                <a:path w="8" h="12">
                  <a:moveTo>
                    <a:pt x="2" y="6"/>
                  </a:moveTo>
                  <a:lnTo>
                    <a:pt x="4" y="2"/>
                  </a:lnTo>
                  <a:lnTo>
                    <a:pt x="8" y="0"/>
                  </a:lnTo>
                  <a:lnTo>
                    <a:pt x="6" y="4"/>
                  </a:lnTo>
                  <a:lnTo>
                    <a:pt x="4" y="8"/>
                  </a:lnTo>
                  <a:lnTo>
                    <a:pt x="2" y="12"/>
                  </a:lnTo>
                  <a:lnTo>
                    <a:pt x="0" y="10"/>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9" name="Freeform 199"/>
            <p:cNvSpPr>
              <a:spLocks/>
            </p:cNvSpPr>
            <p:nvPr/>
          </p:nvSpPr>
          <p:spPr bwMode="auto">
            <a:xfrm>
              <a:off x="6417920" y="3643818"/>
              <a:ext cx="2243" cy="2243"/>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0" name="Freeform 200"/>
            <p:cNvSpPr>
              <a:spLocks/>
            </p:cNvSpPr>
            <p:nvPr/>
          </p:nvSpPr>
          <p:spPr bwMode="auto">
            <a:xfrm>
              <a:off x="6424650" y="3634845"/>
              <a:ext cx="4487" cy="4487"/>
            </a:xfrm>
            <a:custGeom>
              <a:avLst/>
              <a:gdLst/>
              <a:ahLst/>
              <a:cxnLst>
                <a:cxn ang="0">
                  <a:pos x="2" y="2"/>
                </a:cxn>
                <a:cxn ang="0">
                  <a:pos x="4" y="0"/>
                </a:cxn>
                <a:cxn ang="0">
                  <a:pos x="2" y="4"/>
                </a:cxn>
                <a:cxn ang="0">
                  <a:pos x="0" y="2"/>
                </a:cxn>
                <a:cxn ang="0">
                  <a:pos x="2" y="2"/>
                </a:cxn>
                <a:cxn ang="0">
                  <a:pos x="2" y="2"/>
                </a:cxn>
              </a:cxnLst>
              <a:rect l="0" t="0" r="r" b="b"/>
              <a:pathLst>
                <a:path w="4" h="4">
                  <a:moveTo>
                    <a:pt x="2" y="2"/>
                  </a:moveTo>
                  <a:lnTo>
                    <a:pt x="4" y="0"/>
                  </a:lnTo>
                  <a:lnTo>
                    <a:pt x="2" y="4"/>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1" name="Rectangle 201"/>
            <p:cNvSpPr>
              <a:spLocks noChangeArrowheads="1"/>
            </p:cNvSpPr>
            <p:nvPr/>
          </p:nvSpPr>
          <p:spPr bwMode="auto">
            <a:xfrm>
              <a:off x="6366327" y="3695411"/>
              <a:ext cx="1122" cy="2243"/>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2" name="Freeform 213"/>
            <p:cNvSpPr>
              <a:spLocks/>
            </p:cNvSpPr>
            <p:nvPr/>
          </p:nvSpPr>
          <p:spPr bwMode="auto">
            <a:xfrm>
              <a:off x="5913202" y="2262011"/>
              <a:ext cx="20188" cy="8973"/>
            </a:xfrm>
            <a:custGeom>
              <a:avLst/>
              <a:gdLst/>
              <a:ahLst/>
              <a:cxnLst>
                <a:cxn ang="0">
                  <a:pos x="14" y="8"/>
                </a:cxn>
                <a:cxn ang="0">
                  <a:pos x="0" y="2"/>
                </a:cxn>
                <a:cxn ang="0">
                  <a:pos x="16" y="0"/>
                </a:cxn>
                <a:cxn ang="0">
                  <a:pos x="18" y="4"/>
                </a:cxn>
                <a:cxn ang="0">
                  <a:pos x="18" y="8"/>
                </a:cxn>
                <a:cxn ang="0">
                  <a:pos x="14" y="8"/>
                </a:cxn>
                <a:cxn ang="0">
                  <a:pos x="14" y="8"/>
                </a:cxn>
              </a:cxnLst>
              <a:rect l="0" t="0" r="r" b="b"/>
              <a:pathLst>
                <a:path w="18" h="8">
                  <a:moveTo>
                    <a:pt x="14" y="8"/>
                  </a:moveTo>
                  <a:lnTo>
                    <a:pt x="0" y="2"/>
                  </a:lnTo>
                  <a:lnTo>
                    <a:pt x="16" y="0"/>
                  </a:lnTo>
                  <a:lnTo>
                    <a:pt x="18" y="4"/>
                  </a:lnTo>
                  <a:lnTo>
                    <a:pt x="18" y="8"/>
                  </a:lnTo>
                  <a:lnTo>
                    <a:pt x="14" y="8"/>
                  </a:lnTo>
                  <a:lnTo>
                    <a:pt x="1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3" name="Freeform 215"/>
            <p:cNvSpPr>
              <a:spLocks/>
            </p:cNvSpPr>
            <p:nvPr/>
          </p:nvSpPr>
          <p:spPr bwMode="auto">
            <a:xfrm>
              <a:off x="6157710" y="2365198"/>
              <a:ext cx="26918" cy="24675"/>
            </a:xfrm>
            <a:custGeom>
              <a:avLst/>
              <a:gdLst/>
              <a:ahLst/>
              <a:cxnLst>
                <a:cxn ang="0">
                  <a:pos x="20" y="2"/>
                </a:cxn>
                <a:cxn ang="0">
                  <a:pos x="24" y="4"/>
                </a:cxn>
                <a:cxn ang="0">
                  <a:pos x="24" y="12"/>
                </a:cxn>
                <a:cxn ang="0">
                  <a:pos x="18" y="22"/>
                </a:cxn>
                <a:cxn ang="0">
                  <a:pos x="0" y="12"/>
                </a:cxn>
                <a:cxn ang="0">
                  <a:pos x="6" y="10"/>
                </a:cxn>
                <a:cxn ang="0">
                  <a:pos x="6" y="0"/>
                </a:cxn>
                <a:cxn ang="0">
                  <a:pos x="20" y="2"/>
                </a:cxn>
                <a:cxn ang="0">
                  <a:pos x="20" y="2"/>
                </a:cxn>
              </a:cxnLst>
              <a:rect l="0" t="0" r="r" b="b"/>
              <a:pathLst>
                <a:path w="24" h="22">
                  <a:moveTo>
                    <a:pt x="20" y="2"/>
                  </a:moveTo>
                  <a:lnTo>
                    <a:pt x="24" y="4"/>
                  </a:lnTo>
                  <a:lnTo>
                    <a:pt x="24" y="12"/>
                  </a:lnTo>
                  <a:lnTo>
                    <a:pt x="18" y="22"/>
                  </a:lnTo>
                  <a:lnTo>
                    <a:pt x="0" y="12"/>
                  </a:lnTo>
                  <a:lnTo>
                    <a:pt x="6" y="10"/>
                  </a:lnTo>
                  <a:lnTo>
                    <a:pt x="6" y="0"/>
                  </a:lnTo>
                  <a:lnTo>
                    <a:pt x="20" y="2"/>
                  </a:lnTo>
                  <a:lnTo>
                    <a:pt x="2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4" name="Freeform 226"/>
            <p:cNvSpPr>
              <a:spLocks/>
            </p:cNvSpPr>
            <p:nvPr/>
          </p:nvSpPr>
          <p:spPr bwMode="auto">
            <a:xfrm>
              <a:off x="6545782" y="3085263"/>
              <a:ext cx="13460" cy="15702"/>
            </a:xfrm>
            <a:custGeom>
              <a:avLst/>
              <a:gdLst/>
              <a:ahLst/>
              <a:cxnLst>
                <a:cxn ang="0">
                  <a:pos x="0" y="8"/>
                </a:cxn>
                <a:cxn ang="0">
                  <a:pos x="0" y="12"/>
                </a:cxn>
                <a:cxn ang="0">
                  <a:pos x="2" y="10"/>
                </a:cxn>
                <a:cxn ang="0">
                  <a:pos x="6" y="14"/>
                </a:cxn>
                <a:cxn ang="0">
                  <a:pos x="8" y="12"/>
                </a:cxn>
                <a:cxn ang="0">
                  <a:pos x="12" y="4"/>
                </a:cxn>
                <a:cxn ang="0">
                  <a:pos x="10" y="2"/>
                </a:cxn>
                <a:cxn ang="0">
                  <a:pos x="6" y="0"/>
                </a:cxn>
                <a:cxn ang="0">
                  <a:pos x="4" y="0"/>
                </a:cxn>
                <a:cxn ang="0">
                  <a:pos x="0" y="8"/>
                </a:cxn>
                <a:cxn ang="0">
                  <a:pos x="0" y="8"/>
                </a:cxn>
              </a:cxnLst>
              <a:rect l="0" t="0" r="r" b="b"/>
              <a:pathLst>
                <a:path w="12" h="14">
                  <a:moveTo>
                    <a:pt x="0" y="8"/>
                  </a:moveTo>
                  <a:lnTo>
                    <a:pt x="0" y="12"/>
                  </a:lnTo>
                  <a:lnTo>
                    <a:pt x="2" y="10"/>
                  </a:lnTo>
                  <a:lnTo>
                    <a:pt x="6" y="14"/>
                  </a:lnTo>
                  <a:lnTo>
                    <a:pt x="8" y="12"/>
                  </a:lnTo>
                  <a:lnTo>
                    <a:pt x="12" y="4"/>
                  </a:lnTo>
                  <a:lnTo>
                    <a:pt x="10" y="2"/>
                  </a:lnTo>
                  <a:lnTo>
                    <a:pt x="6" y="0"/>
                  </a:lnTo>
                  <a:lnTo>
                    <a:pt x="4" y="0"/>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5" name="Freeform 227"/>
            <p:cNvSpPr>
              <a:spLocks/>
            </p:cNvSpPr>
            <p:nvPr/>
          </p:nvSpPr>
          <p:spPr bwMode="auto">
            <a:xfrm>
              <a:off x="6936097" y="2975347"/>
              <a:ext cx="20188" cy="20188"/>
            </a:xfrm>
            <a:custGeom>
              <a:avLst/>
              <a:gdLst/>
              <a:ahLst/>
              <a:cxnLst>
                <a:cxn ang="0">
                  <a:pos x="14" y="0"/>
                </a:cxn>
                <a:cxn ang="0">
                  <a:pos x="4" y="6"/>
                </a:cxn>
                <a:cxn ang="0">
                  <a:pos x="0" y="18"/>
                </a:cxn>
                <a:cxn ang="0">
                  <a:pos x="4" y="18"/>
                </a:cxn>
                <a:cxn ang="0">
                  <a:pos x="18" y="6"/>
                </a:cxn>
                <a:cxn ang="0">
                  <a:pos x="16" y="0"/>
                </a:cxn>
                <a:cxn ang="0">
                  <a:pos x="14" y="0"/>
                </a:cxn>
                <a:cxn ang="0">
                  <a:pos x="14" y="0"/>
                </a:cxn>
              </a:cxnLst>
              <a:rect l="0" t="0" r="r" b="b"/>
              <a:pathLst>
                <a:path w="18" h="18">
                  <a:moveTo>
                    <a:pt x="14" y="0"/>
                  </a:moveTo>
                  <a:lnTo>
                    <a:pt x="4" y="6"/>
                  </a:lnTo>
                  <a:lnTo>
                    <a:pt x="0" y="18"/>
                  </a:lnTo>
                  <a:lnTo>
                    <a:pt x="4" y="18"/>
                  </a:lnTo>
                  <a:lnTo>
                    <a:pt x="18" y="6"/>
                  </a:lnTo>
                  <a:lnTo>
                    <a:pt x="16" y="0"/>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6" name="Freeform 240"/>
            <p:cNvSpPr>
              <a:spLocks/>
            </p:cNvSpPr>
            <p:nvPr/>
          </p:nvSpPr>
          <p:spPr bwMode="auto">
            <a:xfrm>
              <a:off x="7292766" y="2934969"/>
              <a:ext cx="6730" cy="4487"/>
            </a:xfrm>
            <a:custGeom>
              <a:avLst/>
              <a:gdLst/>
              <a:ahLst/>
              <a:cxnLst>
                <a:cxn ang="0">
                  <a:pos x="0" y="0"/>
                </a:cxn>
                <a:cxn ang="0">
                  <a:pos x="6" y="4"/>
                </a:cxn>
                <a:cxn ang="0">
                  <a:pos x="0" y="2"/>
                </a:cxn>
                <a:cxn ang="0">
                  <a:pos x="0" y="0"/>
                </a:cxn>
                <a:cxn ang="0">
                  <a:pos x="0" y="0"/>
                </a:cxn>
              </a:cxnLst>
              <a:rect l="0" t="0" r="r" b="b"/>
              <a:pathLst>
                <a:path w="6" h="4">
                  <a:moveTo>
                    <a:pt x="0" y="0"/>
                  </a:moveTo>
                  <a:lnTo>
                    <a:pt x="6" y="4"/>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7" name="Freeform 241"/>
            <p:cNvSpPr>
              <a:spLocks/>
            </p:cNvSpPr>
            <p:nvPr/>
          </p:nvSpPr>
          <p:spPr bwMode="auto">
            <a:xfrm>
              <a:off x="6043307" y="3921973"/>
              <a:ext cx="2243" cy="4487"/>
            </a:xfrm>
            <a:custGeom>
              <a:avLst/>
              <a:gdLst/>
              <a:ahLst/>
              <a:cxnLst>
                <a:cxn ang="0">
                  <a:pos x="0" y="2"/>
                </a:cxn>
                <a:cxn ang="0">
                  <a:pos x="2" y="4"/>
                </a:cxn>
                <a:cxn ang="0">
                  <a:pos x="2" y="0"/>
                </a:cxn>
                <a:cxn ang="0">
                  <a:pos x="0" y="2"/>
                </a:cxn>
                <a:cxn ang="0">
                  <a:pos x="0" y="2"/>
                </a:cxn>
              </a:cxnLst>
              <a:rect l="0" t="0" r="r" b="b"/>
              <a:pathLst>
                <a:path w="2" h="4">
                  <a:moveTo>
                    <a:pt x="0" y="2"/>
                  </a:moveTo>
                  <a:lnTo>
                    <a:pt x="2" y="4"/>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8" name="Freeform 243"/>
            <p:cNvSpPr>
              <a:spLocks/>
            </p:cNvSpPr>
            <p:nvPr/>
          </p:nvSpPr>
          <p:spPr bwMode="auto">
            <a:xfrm>
              <a:off x="4791605" y="3379121"/>
              <a:ext cx="35891" cy="29161"/>
            </a:xfrm>
            <a:custGeom>
              <a:avLst/>
              <a:gdLst/>
              <a:ahLst/>
              <a:cxnLst>
                <a:cxn ang="0">
                  <a:pos x="2" y="6"/>
                </a:cxn>
                <a:cxn ang="0">
                  <a:pos x="4" y="2"/>
                </a:cxn>
                <a:cxn ang="0">
                  <a:pos x="8" y="0"/>
                </a:cxn>
                <a:cxn ang="0">
                  <a:pos x="10" y="2"/>
                </a:cxn>
                <a:cxn ang="0">
                  <a:pos x="12" y="0"/>
                </a:cxn>
                <a:cxn ang="0">
                  <a:pos x="24" y="2"/>
                </a:cxn>
                <a:cxn ang="0">
                  <a:pos x="30" y="6"/>
                </a:cxn>
                <a:cxn ang="0">
                  <a:pos x="32" y="18"/>
                </a:cxn>
                <a:cxn ang="0">
                  <a:pos x="26" y="22"/>
                </a:cxn>
                <a:cxn ang="0">
                  <a:pos x="22" y="22"/>
                </a:cxn>
                <a:cxn ang="0">
                  <a:pos x="14" y="26"/>
                </a:cxn>
                <a:cxn ang="0">
                  <a:pos x="6" y="26"/>
                </a:cxn>
                <a:cxn ang="0">
                  <a:pos x="2" y="22"/>
                </a:cxn>
                <a:cxn ang="0">
                  <a:pos x="0" y="18"/>
                </a:cxn>
                <a:cxn ang="0">
                  <a:pos x="0" y="4"/>
                </a:cxn>
                <a:cxn ang="0">
                  <a:pos x="2" y="6"/>
                </a:cxn>
                <a:cxn ang="0">
                  <a:pos x="2" y="6"/>
                </a:cxn>
              </a:cxnLst>
              <a:rect l="0" t="0" r="r" b="b"/>
              <a:pathLst>
                <a:path w="32" h="26">
                  <a:moveTo>
                    <a:pt x="2" y="6"/>
                  </a:moveTo>
                  <a:lnTo>
                    <a:pt x="4" y="2"/>
                  </a:lnTo>
                  <a:lnTo>
                    <a:pt x="8" y="0"/>
                  </a:lnTo>
                  <a:lnTo>
                    <a:pt x="10" y="2"/>
                  </a:lnTo>
                  <a:lnTo>
                    <a:pt x="12" y="0"/>
                  </a:lnTo>
                  <a:lnTo>
                    <a:pt x="24" y="2"/>
                  </a:lnTo>
                  <a:lnTo>
                    <a:pt x="30" y="6"/>
                  </a:lnTo>
                  <a:lnTo>
                    <a:pt x="32" y="18"/>
                  </a:lnTo>
                  <a:lnTo>
                    <a:pt x="26" y="22"/>
                  </a:lnTo>
                  <a:lnTo>
                    <a:pt x="22" y="22"/>
                  </a:lnTo>
                  <a:lnTo>
                    <a:pt x="14" y="26"/>
                  </a:lnTo>
                  <a:lnTo>
                    <a:pt x="6" y="26"/>
                  </a:lnTo>
                  <a:lnTo>
                    <a:pt x="2" y="22"/>
                  </a:lnTo>
                  <a:lnTo>
                    <a:pt x="0" y="18"/>
                  </a:lnTo>
                  <a:lnTo>
                    <a:pt x="0" y="4"/>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9" name="Freeform 244"/>
            <p:cNvSpPr>
              <a:spLocks/>
            </p:cNvSpPr>
            <p:nvPr/>
          </p:nvSpPr>
          <p:spPr bwMode="auto">
            <a:xfrm>
              <a:off x="4771417" y="3372392"/>
              <a:ext cx="26918" cy="60566"/>
            </a:xfrm>
            <a:custGeom>
              <a:avLst/>
              <a:gdLst/>
              <a:ahLst/>
              <a:cxnLst>
                <a:cxn ang="0">
                  <a:pos x="12" y="54"/>
                </a:cxn>
                <a:cxn ang="0">
                  <a:pos x="24" y="38"/>
                </a:cxn>
                <a:cxn ang="0">
                  <a:pos x="24" y="32"/>
                </a:cxn>
                <a:cxn ang="0">
                  <a:pos x="20" y="28"/>
                </a:cxn>
                <a:cxn ang="0">
                  <a:pos x="18" y="24"/>
                </a:cxn>
                <a:cxn ang="0">
                  <a:pos x="18" y="10"/>
                </a:cxn>
                <a:cxn ang="0">
                  <a:pos x="12" y="2"/>
                </a:cxn>
                <a:cxn ang="0">
                  <a:pos x="6" y="0"/>
                </a:cxn>
                <a:cxn ang="0">
                  <a:pos x="4" y="4"/>
                </a:cxn>
                <a:cxn ang="0">
                  <a:pos x="2" y="14"/>
                </a:cxn>
                <a:cxn ang="0">
                  <a:pos x="4" y="16"/>
                </a:cxn>
                <a:cxn ang="0">
                  <a:pos x="2" y="24"/>
                </a:cxn>
                <a:cxn ang="0">
                  <a:pos x="4" y="26"/>
                </a:cxn>
                <a:cxn ang="0">
                  <a:pos x="2" y="34"/>
                </a:cxn>
                <a:cxn ang="0">
                  <a:pos x="2" y="40"/>
                </a:cxn>
                <a:cxn ang="0">
                  <a:pos x="0" y="40"/>
                </a:cxn>
                <a:cxn ang="0">
                  <a:pos x="4" y="46"/>
                </a:cxn>
                <a:cxn ang="0">
                  <a:pos x="8" y="48"/>
                </a:cxn>
                <a:cxn ang="0">
                  <a:pos x="10" y="52"/>
                </a:cxn>
                <a:cxn ang="0">
                  <a:pos x="12" y="54"/>
                </a:cxn>
                <a:cxn ang="0">
                  <a:pos x="12" y="54"/>
                </a:cxn>
              </a:cxnLst>
              <a:rect l="0" t="0" r="r" b="b"/>
              <a:pathLst>
                <a:path w="24" h="54">
                  <a:moveTo>
                    <a:pt x="12" y="54"/>
                  </a:moveTo>
                  <a:lnTo>
                    <a:pt x="24" y="38"/>
                  </a:lnTo>
                  <a:lnTo>
                    <a:pt x="24" y="32"/>
                  </a:lnTo>
                  <a:lnTo>
                    <a:pt x="20" y="28"/>
                  </a:lnTo>
                  <a:lnTo>
                    <a:pt x="18" y="24"/>
                  </a:lnTo>
                  <a:lnTo>
                    <a:pt x="18" y="10"/>
                  </a:lnTo>
                  <a:lnTo>
                    <a:pt x="12" y="2"/>
                  </a:lnTo>
                  <a:lnTo>
                    <a:pt x="6" y="0"/>
                  </a:lnTo>
                  <a:lnTo>
                    <a:pt x="4" y="4"/>
                  </a:lnTo>
                  <a:lnTo>
                    <a:pt x="2" y="14"/>
                  </a:lnTo>
                  <a:lnTo>
                    <a:pt x="4" y="16"/>
                  </a:lnTo>
                  <a:lnTo>
                    <a:pt x="2" y="24"/>
                  </a:lnTo>
                  <a:lnTo>
                    <a:pt x="4" y="26"/>
                  </a:lnTo>
                  <a:lnTo>
                    <a:pt x="2" y="34"/>
                  </a:lnTo>
                  <a:lnTo>
                    <a:pt x="2" y="40"/>
                  </a:lnTo>
                  <a:lnTo>
                    <a:pt x="0" y="40"/>
                  </a:lnTo>
                  <a:lnTo>
                    <a:pt x="4" y="46"/>
                  </a:lnTo>
                  <a:lnTo>
                    <a:pt x="8" y="48"/>
                  </a:lnTo>
                  <a:lnTo>
                    <a:pt x="10" y="52"/>
                  </a:lnTo>
                  <a:lnTo>
                    <a:pt x="12" y="54"/>
                  </a:lnTo>
                  <a:lnTo>
                    <a:pt x="12"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0" name="Freeform 245"/>
            <p:cNvSpPr>
              <a:spLocks/>
            </p:cNvSpPr>
            <p:nvPr/>
          </p:nvSpPr>
          <p:spPr bwMode="auto">
            <a:xfrm>
              <a:off x="4760200" y="3298366"/>
              <a:ext cx="65053" cy="89728"/>
            </a:xfrm>
            <a:custGeom>
              <a:avLst/>
              <a:gdLst/>
              <a:ahLst/>
              <a:cxnLst>
                <a:cxn ang="0">
                  <a:pos x="52" y="68"/>
                </a:cxn>
                <a:cxn ang="0">
                  <a:pos x="52" y="50"/>
                </a:cxn>
                <a:cxn ang="0">
                  <a:pos x="54" y="40"/>
                </a:cxn>
                <a:cxn ang="0">
                  <a:pos x="54" y="38"/>
                </a:cxn>
                <a:cxn ang="0">
                  <a:pos x="56" y="32"/>
                </a:cxn>
                <a:cxn ang="0">
                  <a:pos x="50" y="30"/>
                </a:cxn>
                <a:cxn ang="0">
                  <a:pos x="40" y="20"/>
                </a:cxn>
                <a:cxn ang="0">
                  <a:pos x="30" y="6"/>
                </a:cxn>
                <a:cxn ang="0">
                  <a:pos x="22" y="0"/>
                </a:cxn>
                <a:cxn ang="0">
                  <a:pos x="4" y="6"/>
                </a:cxn>
                <a:cxn ang="0">
                  <a:pos x="4" y="12"/>
                </a:cxn>
                <a:cxn ang="0">
                  <a:pos x="6" y="14"/>
                </a:cxn>
                <a:cxn ang="0">
                  <a:pos x="10" y="18"/>
                </a:cxn>
                <a:cxn ang="0">
                  <a:pos x="12" y="22"/>
                </a:cxn>
                <a:cxn ang="0">
                  <a:pos x="8" y="34"/>
                </a:cxn>
                <a:cxn ang="0">
                  <a:pos x="16" y="40"/>
                </a:cxn>
                <a:cxn ang="0">
                  <a:pos x="12" y="40"/>
                </a:cxn>
                <a:cxn ang="0">
                  <a:pos x="14" y="46"/>
                </a:cxn>
                <a:cxn ang="0">
                  <a:pos x="8" y="50"/>
                </a:cxn>
                <a:cxn ang="0">
                  <a:pos x="8" y="52"/>
                </a:cxn>
                <a:cxn ang="0">
                  <a:pos x="8" y="54"/>
                </a:cxn>
                <a:cxn ang="0">
                  <a:pos x="4" y="52"/>
                </a:cxn>
                <a:cxn ang="0">
                  <a:pos x="2" y="58"/>
                </a:cxn>
                <a:cxn ang="0">
                  <a:pos x="0" y="62"/>
                </a:cxn>
                <a:cxn ang="0">
                  <a:pos x="0" y="66"/>
                </a:cxn>
                <a:cxn ang="0">
                  <a:pos x="0" y="70"/>
                </a:cxn>
                <a:cxn ang="0">
                  <a:pos x="6" y="74"/>
                </a:cxn>
                <a:cxn ang="0">
                  <a:pos x="10" y="80"/>
                </a:cxn>
                <a:cxn ang="0">
                  <a:pos x="14" y="70"/>
                </a:cxn>
                <a:cxn ang="0">
                  <a:pos x="22" y="68"/>
                </a:cxn>
                <a:cxn ang="0">
                  <a:pos x="30" y="78"/>
                </a:cxn>
                <a:cxn ang="0">
                  <a:pos x="36" y="72"/>
                </a:cxn>
                <a:cxn ang="0">
                  <a:pos x="40" y="72"/>
                </a:cxn>
                <a:cxn ang="0">
                  <a:pos x="52" y="74"/>
                </a:cxn>
              </a:cxnLst>
              <a:rect l="0" t="0" r="r" b="b"/>
              <a:pathLst>
                <a:path w="58" h="80">
                  <a:moveTo>
                    <a:pt x="52" y="74"/>
                  </a:moveTo>
                  <a:lnTo>
                    <a:pt x="52" y="68"/>
                  </a:lnTo>
                  <a:lnTo>
                    <a:pt x="58" y="58"/>
                  </a:lnTo>
                  <a:lnTo>
                    <a:pt x="52" y="50"/>
                  </a:lnTo>
                  <a:lnTo>
                    <a:pt x="52" y="46"/>
                  </a:lnTo>
                  <a:lnTo>
                    <a:pt x="54" y="40"/>
                  </a:lnTo>
                  <a:lnTo>
                    <a:pt x="58" y="38"/>
                  </a:lnTo>
                  <a:lnTo>
                    <a:pt x="54" y="38"/>
                  </a:lnTo>
                  <a:lnTo>
                    <a:pt x="52" y="34"/>
                  </a:lnTo>
                  <a:lnTo>
                    <a:pt x="56" y="32"/>
                  </a:lnTo>
                  <a:lnTo>
                    <a:pt x="54" y="28"/>
                  </a:lnTo>
                  <a:lnTo>
                    <a:pt x="50" y="30"/>
                  </a:lnTo>
                  <a:lnTo>
                    <a:pt x="40" y="26"/>
                  </a:lnTo>
                  <a:lnTo>
                    <a:pt x="40" y="20"/>
                  </a:lnTo>
                  <a:lnTo>
                    <a:pt x="34" y="18"/>
                  </a:lnTo>
                  <a:lnTo>
                    <a:pt x="30" y="6"/>
                  </a:lnTo>
                  <a:lnTo>
                    <a:pt x="24" y="2"/>
                  </a:lnTo>
                  <a:lnTo>
                    <a:pt x="22" y="0"/>
                  </a:lnTo>
                  <a:lnTo>
                    <a:pt x="16" y="0"/>
                  </a:lnTo>
                  <a:lnTo>
                    <a:pt x="4" y="6"/>
                  </a:lnTo>
                  <a:lnTo>
                    <a:pt x="6" y="6"/>
                  </a:lnTo>
                  <a:lnTo>
                    <a:pt x="4" y="12"/>
                  </a:lnTo>
                  <a:lnTo>
                    <a:pt x="8" y="12"/>
                  </a:lnTo>
                  <a:lnTo>
                    <a:pt x="6" y="14"/>
                  </a:lnTo>
                  <a:lnTo>
                    <a:pt x="12" y="16"/>
                  </a:lnTo>
                  <a:lnTo>
                    <a:pt x="10" y="18"/>
                  </a:lnTo>
                  <a:lnTo>
                    <a:pt x="8" y="24"/>
                  </a:lnTo>
                  <a:lnTo>
                    <a:pt x="12" y="22"/>
                  </a:lnTo>
                  <a:lnTo>
                    <a:pt x="12" y="24"/>
                  </a:lnTo>
                  <a:lnTo>
                    <a:pt x="8" y="34"/>
                  </a:lnTo>
                  <a:lnTo>
                    <a:pt x="10" y="34"/>
                  </a:lnTo>
                  <a:lnTo>
                    <a:pt x="16" y="40"/>
                  </a:lnTo>
                  <a:lnTo>
                    <a:pt x="14" y="40"/>
                  </a:lnTo>
                  <a:lnTo>
                    <a:pt x="12" y="40"/>
                  </a:lnTo>
                  <a:lnTo>
                    <a:pt x="10" y="40"/>
                  </a:lnTo>
                  <a:lnTo>
                    <a:pt x="14" y="46"/>
                  </a:lnTo>
                  <a:lnTo>
                    <a:pt x="14" y="48"/>
                  </a:lnTo>
                  <a:lnTo>
                    <a:pt x="8" y="50"/>
                  </a:lnTo>
                  <a:lnTo>
                    <a:pt x="6" y="50"/>
                  </a:lnTo>
                  <a:lnTo>
                    <a:pt x="8" y="52"/>
                  </a:lnTo>
                  <a:lnTo>
                    <a:pt x="8" y="54"/>
                  </a:lnTo>
                  <a:lnTo>
                    <a:pt x="8" y="54"/>
                  </a:lnTo>
                  <a:lnTo>
                    <a:pt x="6" y="52"/>
                  </a:lnTo>
                  <a:lnTo>
                    <a:pt x="4" y="52"/>
                  </a:lnTo>
                  <a:lnTo>
                    <a:pt x="2" y="56"/>
                  </a:lnTo>
                  <a:lnTo>
                    <a:pt x="2" y="58"/>
                  </a:lnTo>
                  <a:lnTo>
                    <a:pt x="0" y="58"/>
                  </a:lnTo>
                  <a:lnTo>
                    <a:pt x="0" y="62"/>
                  </a:lnTo>
                  <a:lnTo>
                    <a:pt x="0" y="64"/>
                  </a:lnTo>
                  <a:lnTo>
                    <a:pt x="0" y="66"/>
                  </a:lnTo>
                  <a:lnTo>
                    <a:pt x="0" y="68"/>
                  </a:lnTo>
                  <a:lnTo>
                    <a:pt x="0" y="70"/>
                  </a:lnTo>
                  <a:lnTo>
                    <a:pt x="4" y="72"/>
                  </a:lnTo>
                  <a:lnTo>
                    <a:pt x="6" y="74"/>
                  </a:lnTo>
                  <a:lnTo>
                    <a:pt x="8" y="76"/>
                  </a:lnTo>
                  <a:lnTo>
                    <a:pt x="10" y="80"/>
                  </a:lnTo>
                  <a:lnTo>
                    <a:pt x="12" y="80"/>
                  </a:lnTo>
                  <a:lnTo>
                    <a:pt x="14" y="70"/>
                  </a:lnTo>
                  <a:lnTo>
                    <a:pt x="16" y="66"/>
                  </a:lnTo>
                  <a:lnTo>
                    <a:pt x="22" y="68"/>
                  </a:lnTo>
                  <a:lnTo>
                    <a:pt x="28" y="76"/>
                  </a:lnTo>
                  <a:lnTo>
                    <a:pt x="30" y="78"/>
                  </a:lnTo>
                  <a:lnTo>
                    <a:pt x="32" y="74"/>
                  </a:lnTo>
                  <a:lnTo>
                    <a:pt x="36" y="72"/>
                  </a:lnTo>
                  <a:lnTo>
                    <a:pt x="38" y="74"/>
                  </a:lnTo>
                  <a:lnTo>
                    <a:pt x="40" y="72"/>
                  </a:lnTo>
                  <a:lnTo>
                    <a:pt x="52" y="74"/>
                  </a:lnTo>
                  <a:lnTo>
                    <a:pt x="52" y="7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1" name="Freeform 246"/>
            <p:cNvSpPr>
              <a:spLocks/>
            </p:cNvSpPr>
            <p:nvPr/>
          </p:nvSpPr>
          <p:spPr bwMode="auto">
            <a:xfrm>
              <a:off x="2725624" y="3563063"/>
              <a:ext cx="453125" cy="296101"/>
            </a:xfrm>
            <a:custGeom>
              <a:avLst/>
              <a:gdLst/>
              <a:ahLst/>
              <a:cxnLst>
                <a:cxn ang="0">
                  <a:pos x="46" y="20"/>
                </a:cxn>
                <a:cxn ang="0">
                  <a:pos x="62" y="46"/>
                </a:cxn>
                <a:cxn ang="0">
                  <a:pos x="80" y="72"/>
                </a:cxn>
                <a:cxn ang="0">
                  <a:pos x="94" y="86"/>
                </a:cxn>
                <a:cxn ang="0">
                  <a:pos x="104" y="104"/>
                </a:cxn>
                <a:cxn ang="0">
                  <a:pos x="116" y="114"/>
                </a:cxn>
                <a:cxn ang="0">
                  <a:pos x="136" y="134"/>
                </a:cxn>
                <a:cxn ang="0">
                  <a:pos x="154" y="152"/>
                </a:cxn>
                <a:cxn ang="0">
                  <a:pos x="160" y="174"/>
                </a:cxn>
                <a:cxn ang="0">
                  <a:pos x="158" y="192"/>
                </a:cxn>
                <a:cxn ang="0">
                  <a:pos x="184" y="212"/>
                </a:cxn>
                <a:cxn ang="0">
                  <a:pos x="244" y="238"/>
                </a:cxn>
                <a:cxn ang="0">
                  <a:pos x="268" y="246"/>
                </a:cxn>
                <a:cxn ang="0">
                  <a:pos x="304" y="242"/>
                </a:cxn>
                <a:cxn ang="0">
                  <a:pos x="332" y="256"/>
                </a:cxn>
                <a:cxn ang="0">
                  <a:pos x="352" y="234"/>
                </a:cxn>
                <a:cxn ang="0">
                  <a:pos x="362" y="218"/>
                </a:cxn>
                <a:cxn ang="0">
                  <a:pos x="382" y="210"/>
                </a:cxn>
                <a:cxn ang="0">
                  <a:pos x="388" y="210"/>
                </a:cxn>
                <a:cxn ang="0">
                  <a:pos x="392" y="196"/>
                </a:cxn>
                <a:cxn ang="0">
                  <a:pos x="398" y="180"/>
                </a:cxn>
                <a:cxn ang="0">
                  <a:pos x="394" y="166"/>
                </a:cxn>
                <a:cxn ang="0">
                  <a:pos x="376" y="168"/>
                </a:cxn>
                <a:cxn ang="0">
                  <a:pos x="350" y="198"/>
                </a:cxn>
                <a:cxn ang="0">
                  <a:pos x="336" y="210"/>
                </a:cxn>
                <a:cxn ang="0">
                  <a:pos x="322" y="210"/>
                </a:cxn>
                <a:cxn ang="0">
                  <a:pos x="294" y="206"/>
                </a:cxn>
                <a:cxn ang="0">
                  <a:pos x="276" y="188"/>
                </a:cxn>
                <a:cxn ang="0">
                  <a:pos x="266" y="170"/>
                </a:cxn>
                <a:cxn ang="0">
                  <a:pos x="260" y="140"/>
                </a:cxn>
                <a:cxn ang="0">
                  <a:pos x="266" y="112"/>
                </a:cxn>
                <a:cxn ang="0">
                  <a:pos x="266" y="104"/>
                </a:cxn>
                <a:cxn ang="0">
                  <a:pos x="252" y="100"/>
                </a:cxn>
                <a:cxn ang="0">
                  <a:pos x="232" y="78"/>
                </a:cxn>
                <a:cxn ang="0">
                  <a:pos x="218" y="54"/>
                </a:cxn>
                <a:cxn ang="0">
                  <a:pos x="190" y="44"/>
                </a:cxn>
                <a:cxn ang="0">
                  <a:pos x="164" y="44"/>
                </a:cxn>
                <a:cxn ang="0">
                  <a:pos x="144" y="18"/>
                </a:cxn>
                <a:cxn ang="0">
                  <a:pos x="116" y="12"/>
                </a:cxn>
                <a:cxn ang="0">
                  <a:pos x="62" y="12"/>
                </a:cxn>
                <a:cxn ang="0">
                  <a:pos x="20" y="0"/>
                </a:cxn>
                <a:cxn ang="0">
                  <a:pos x="6" y="18"/>
                </a:cxn>
                <a:cxn ang="0">
                  <a:pos x="20" y="46"/>
                </a:cxn>
                <a:cxn ang="0">
                  <a:pos x="42" y="72"/>
                </a:cxn>
                <a:cxn ang="0">
                  <a:pos x="34" y="76"/>
                </a:cxn>
                <a:cxn ang="0">
                  <a:pos x="36" y="80"/>
                </a:cxn>
                <a:cxn ang="0">
                  <a:pos x="50" y="92"/>
                </a:cxn>
                <a:cxn ang="0">
                  <a:pos x="64" y="100"/>
                </a:cxn>
                <a:cxn ang="0">
                  <a:pos x="66" y="120"/>
                </a:cxn>
                <a:cxn ang="0">
                  <a:pos x="74" y="124"/>
                </a:cxn>
                <a:cxn ang="0">
                  <a:pos x="96" y="148"/>
                </a:cxn>
                <a:cxn ang="0">
                  <a:pos x="98" y="132"/>
                </a:cxn>
                <a:cxn ang="0">
                  <a:pos x="86" y="124"/>
                </a:cxn>
                <a:cxn ang="0">
                  <a:pos x="78" y="106"/>
                </a:cxn>
                <a:cxn ang="0">
                  <a:pos x="72" y="94"/>
                </a:cxn>
                <a:cxn ang="0">
                  <a:pos x="64" y="80"/>
                </a:cxn>
                <a:cxn ang="0">
                  <a:pos x="52" y="60"/>
                </a:cxn>
                <a:cxn ang="0">
                  <a:pos x="38" y="46"/>
                </a:cxn>
                <a:cxn ang="0">
                  <a:pos x="30" y="12"/>
                </a:cxn>
              </a:cxnLst>
              <a:rect l="0" t="0" r="r" b="b"/>
              <a:pathLst>
                <a:path w="404" h="264">
                  <a:moveTo>
                    <a:pt x="30" y="12"/>
                  </a:moveTo>
                  <a:lnTo>
                    <a:pt x="38" y="18"/>
                  </a:lnTo>
                  <a:lnTo>
                    <a:pt x="44" y="18"/>
                  </a:lnTo>
                  <a:lnTo>
                    <a:pt x="46" y="20"/>
                  </a:lnTo>
                  <a:lnTo>
                    <a:pt x="52" y="24"/>
                  </a:lnTo>
                  <a:lnTo>
                    <a:pt x="54" y="32"/>
                  </a:lnTo>
                  <a:lnTo>
                    <a:pt x="58" y="42"/>
                  </a:lnTo>
                  <a:lnTo>
                    <a:pt x="62" y="46"/>
                  </a:lnTo>
                  <a:lnTo>
                    <a:pt x="62" y="52"/>
                  </a:lnTo>
                  <a:lnTo>
                    <a:pt x="64" y="52"/>
                  </a:lnTo>
                  <a:lnTo>
                    <a:pt x="70" y="62"/>
                  </a:lnTo>
                  <a:lnTo>
                    <a:pt x="80" y="72"/>
                  </a:lnTo>
                  <a:lnTo>
                    <a:pt x="88" y="74"/>
                  </a:lnTo>
                  <a:lnTo>
                    <a:pt x="86" y="78"/>
                  </a:lnTo>
                  <a:lnTo>
                    <a:pt x="88" y="82"/>
                  </a:lnTo>
                  <a:lnTo>
                    <a:pt x="94" y="86"/>
                  </a:lnTo>
                  <a:lnTo>
                    <a:pt x="98" y="92"/>
                  </a:lnTo>
                  <a:lnTo>
                    <a:pt x="102" y="92"/>
                  </a:lnTo>
                  <a:lnTo>
                    <a:pt x="106" y="96"/>
                  </a:lnTo>
                  <a:lnTo>
                    <a:pt x="104" y="104"/>
                  </a:lnTo>
                  <a:lnTo>
                    <a:pt x="104" y="108"/>
                  </a:lnTo>
                  <a:lnTo>
                    <a:pt x="110" y="106"/>
                  </a:lnTo>
                  <a:lnTo>
                    <a:pt x="110" y="110"/>
                  </a:lnTo>
                  <a:lnTo>
                    <a:pt x="116" y="114"/>
                  </a:lnTo>
                  <a:lnTo>
                    <a:pt x="118" y="114"/>
                  </a:lnTo>
                  <a:lnTo>
                    <a:pt x="122" y="118"/>
                  </a:lnTo>
                  <a:lnTo>
                    <a:pt x="124" y="124"/>
                  </a:lnTo>
                  <a:lnTo>
                    <a:pt x="136" y="134"/>
                  </a:lnTo>
                  <a:lnTo>
                    <a:pt x="138" y="138"/>
                  </a:lnTo>
                  <a:lnTo>
                    <a:pt x="140" y="138"/>
                  </a:lnTo>
                  <a:lnTo>
                    <a:pt x="144" y="144"/>
                  </a:lnTo>
                  <a:lnTo>
                    <a:pt x="154" y="152"/>
                  </a:lnTo>
                  <a:lnTo>
                    <a:pt x="156" y="162"/>
                  </a:lnTo>
                  <a:lnTo>
                    <a:pt x="158" y="164"/>
                  </a:lnTo>
                  <a:lnTo>
                    <a:pt x="160" y="172"/>
                  </a:lnTo>
                  <a:lnTo>
                    <a:pt x="160" y="174"/>
                  </a:lnTo>
                  <a:lnTo>
                    <a:pt x="156" y="178"/>
                  </a:lnTo>
                  <a:lnTo>
                    <a:pt x="160" y="180"/>
                  </a:lnTo>
                  <a:lnTo>
                    <a:pt x="154" y="184"/>
                  </a:lnTo>
                  <a:lnTo>
                    <a:pt x="158" y="192"/>
                  </a:lnTo>
                  <a:lnTo>
                    <a:pt x="166" y="200"/>
                  </a:lnTo>
                  <a:lnTo>
                    <a:pt x="172" y="202"/>
                  </a:lnTo>
                  <a:lnTo>
                    <a:pt x="178" y="206"/>
                  </a:lnTo>
                  <a:lnTo>
                    <a:pt x="184" y="212"/>
                  </a:lnTo>
                  <a:lnTo>
                    <a:pt x="198" y="218"/>
                  </a:lnTo>
                  <a:lnTo>
                    <a:pt x="204" y="218"/>
                  </a:lnTo>
                  <a:lnTo>
                    <a:pt x="216" y="228"/>
                  </a:lnTo>
                  <a:lnTo>
                    <a:pt x="244" y="238"/>
                  </a:lnTo>
                  <a:lnTo>
                    <a:pt x="246" y="238"/>
                  </a:lnTo>
                  <a:lnTo>
                    <a:pt x="254" y="242"/>
                  </a:lnTo>
                  <a:lnTo>
                    <a:pt x="262" y="246"/>
                  </a:lnTo>
                  <a:lnTo>
                    <a:pt x="268" y="246"/>
                  </a:lnTo>
                  <a:lnTo>
                    <a:pt x="276" y="250"/>
                  </a:lnTo>
                  <a:lnTo>
                    <a:pt x="280" y="250"/>
                  </a:lnTo>
                  <a:lnTo>
                    <a:pt x="294" y="242"/>
                  </a:lnTo>
                  <a:lnTo>
                    <a:pt x="304" y="242"/>
                  </a:lnTo>
                  <a:lnTo>
                    <a:pt x="314" y="248"/>
                  </a:lnTo>
                  <a:lnTo>
                    <a:pt x="332" y="264"/>
                  </a:lnTo>
                  <a:lnTo>
                    <a:pt x="334" y="258"/>
                  </a:lnTo>
                  <a:lnTo>
                    <a:pt x="332" y="256"/>
                  </a:lnTo>
                  <a:lnTo>
                    <a:pt x="342" y="242"/>
                  </a:lnTo>
                  <a:lnTo>
                    <a:pt x="354" y="242"/>
                  </a:lnTo>
                  <a:lnTo>
                    <a:pt x="354" y="238"/>
                  </a:lnTo>
                  <a:lnTo>
                    <a:pt x="352" y="234"/>
                  </a:lnTo>
                  <a:lnTo>
                    <a:pt x="340" y="224"/>
                  </a:lnTo>
                  <a:lnTo>
                    <a:pt x="350" y="224"/>
                  </a:lnTo>
                  <a:lnTo>
                    <a:pt x="350" y="218"/>
                  </a:lnTo>
                  <a:lnTo>
                    <a:pt x="362" y="218"/>
                  </a:lnTo>
                  <a:lnTo>
                    <a:pt x="372" y="218"/>
                  </a:lnTo>
                  <a:lnTo>
                    <a:pt x="376" y="218"/>
                  </a:lnTo>
                  <a:lnTo>
                    <a:pt x="380" y="210"/>
                  </a:lnTo>
                  <a:lnTo>
                    <a:pt x="382" y="210"/>
                  </a:lnTo>
                  <a:lnTo>
                    <a:pt x="386" y="204"/>
                  </a:lnTo>
                  <a:lnTo>
                    <a:pt x="388" y="206"/>
                  </a:lnTo>
                  <a:lnTo>
                    <a:pt x="386" y="208"/>
                  </a:lnTo>
                  <a:lnTo>
                    <a:pt x="388" y="210"/>
                  </a:lnTo>
                  <a:lnTo>
                    <a:pt x="390" y="216"/>
                  </a:lnTo>
                  <a:lnTo>
                    <a:pt x="390" y="214"/>
                  </a:lnTo>
                  <a:lnTo>
                    <a:pt x="394" y="198"/>
                  </a:lnTo>
                  <a:lnTo>
                    <a:pt x="392" y="196"/>
                  </a:lnTo>
                  <a:lnTo>
                    <a:pt x="394" y="194"/>
                  </a:lnTo>
                  <a:lnTo>
                    <a:pt x="394" y="194"/>
                  </a:lnTo>
                  <a:lnTo>
                    <a:pt x="392" y="192"/>
                  </a:lnTo>
                  <a:lnTo>
                    <a:pt x="398" y="180"/>
                  </a:lnTo>
                  <a:lnTo>
                    <a:pt x="402" y="176"/>
                  </a:lnTo>
                  <a:lnTo>
                    <a:pt x="404" y="172"/>
                  </a:lnTo>
                  <a:lnTo>
                    <a:pt x="402" y="166"/>
                  </a:lnTo>
                  <a:lnTo>
                    <a:pt x="394" y="166"/>
                  </a:lnTo>
                  <a:lnTo>
                    <a:pt x="392" y="168"/>
                  </a:lnTo>
                  <a:lnTo>
                    <a:pt x="392" y="166"/>
                  </a:lnTo>
                  <a:lnTo>
                    <a:pt x="386" y="164"/>
                  </a:lnTo>
                  <a:lnTo>
                    <a:pt x="376" y="168"/>
                  </a:lnTo>
                  <a:lnTo>
                    <a:pt x="364" y="168"/>
                  </a:lnTo>
                  <a:lnTo>
                    <a:pt x="356" y="172"/>
                  </a:lnTo>
                  <a:lnTo>
                    <a:pt x="354" y="186"/>
                  </a:lnTo>
                  <a:lnTo>
                    <a:pt x="350" y="198"/>
                  </a:lnTo>
                  <a:lnTo>
                    <a:pt x="344" y="202"/>
                  </a:lnTo>
                  <a:lnTo>
                    <a:pt x="344" y="206"/>
                  </a:lnTo>
                  <a:lnTo>
                    <a:pt x="340" y="210"/>
                  </a:lnTo>
                  <a:lnTo>
                    <a:pt x="336" y="210"/>
                  </a:lnTo>
                  <a:lnTo>
                    <a:pt x="336" y="206"/>
                  </a:lnTo>
                  <a:lnTo>
                    <a:pt x="330" y="206"/>
                  </a:lnTo>
                  <a:lnTo>
                    <a:pt x="328" y="206"/>
                  </a:lnTo>
                  <a:lnTo>
                    <a:pt x="322" y="210"/>
                  </a:lnTo>
                  <a:lnTo>
                    <a:pt x="310" y="210"/>
                  </a:lnTo>
                  <a:lnTo>
                    <a:pt x="304" y="214"/>
                  </a:lnTo>
                  <a:lnTo>
                    <a:pt x="302" y="214"/>
                  </a:lnTo>
                  <a:lnTo>
                    <a:pt x="294" y="206"/>
                  </a:lnTo>
                  <a:lnTo>
                    <a:pt x="290" y="208"/>
                  </a:lnTo>
                  <a:lnTo>
                    <a:pt x="284" y="204"/>
                  </a:lnTo>
                  <a:lnTo>
                    <a:pt x="280" y="200"/>
                  </a:lnTo>
                  <a:lnTo>
                    <a:pt x="276" y="188"/>
                  </a:lnTo>
                  <a:lnTo>
                    <a:pt x="268" y="180"/>
                  </a:lnTo>
                  <a:lnTo>
                    <a:pt x="266" y="174"/>
                  </a:lnTo>
                  <a:lnTo>
                    <a:pt x="264" y="172"/>
                  </a:lnTo>
                  <a:lnTo>
                    <a:pt x="266" y="170"/>
                  </a:lnTo>
                  <a:lnTo>
                    <a:pt x="266" y="166"/>
                  </a:lnTo>
                  <a:lnTo>
                    <a:pt x="260" y="162"/>
                  </a:lnTo>
                  <a:lnTo>
                    <a:pt x="258" y="158"/>
                  </a:lnTo>
                  <a:lnTo>
                    <a:pt x="260" y="140"/>
                  </a:lnTo>
                  <a:lnTo>
                    <a:pt x="258" y="122"/>
                  </a:lnTo>
                  <a:lnTo>
                    <a:pt x="260" y="116"/>
                  </a:lnTo>
                  <a:lnTo>
                    <a:pt x="260" y="112"/>
                  </a:lnTo>
                  <a:lnTo>
                    <a:pt x="266" y="112"/>
                  </a:lnTo>
                  <a:lnTo>
                    <a:pt x="266" y="110"/>
                  </a:lnTo>
                  <a:lnTo>
                    <a:pt x="268" y="106"/>
                  </a:lnTo>
                  <a:lnTo>
                    <a:pt x="266" y="108"/>
                  </a:lnTo>
                  <a:lnTo>
                    <a:pt x="266" y="104"/>
                  </a:lnTo>
                  <a:lnTo>
                    <a:pt x="268" y="102"/>
                  </a:lnTo>
                  <a:lnTo>
                    <a:pt x="262" y="104"/>
                  </a:lnTo>
                  <a:lnTo>
                    <a:pt x="258" y="100"/>
                  </a:lnTo>
                  <a:lnTo>
                    <a:pt x="252" y="100"/>
                  </a:lnTo>
                  <a:lnTo>
                    <a:pt x="244" y="98"/>
                  </a:lnTo>
                  <a:lnTo>
                    <a:pt x="240" y="96"/>
                  </a:lnTo>
                  <a:lnTo>
                    <a:pt x="236" y="90"/>
                  </a:lnTo>
                  <a:lnTo>
                    <a:pt x="232" y="78"/>
                  </a:lnTo>
                  <a:lnTo>
                    <a:pt x="228" y="74"/>
                  </a:lnTo>
                  <a:lnTo>
                    <a:pt x="226" y="70"/>
                  </a:lnTo>
                  <a:lnTo>
                    <a:pt x="222" y="66"/>
                  </a:lnTo>
                  <a:lnTo>
                    <a:pt x="218" y="54"/>
                  </a:lnTo>
                  <a:lnTo>
                    <a:pt x="210" y="46"/>
                  </a:lnTo>
                  <a:lnTo>
                    <a:pt x="208" y="44"/>
                  </a:lnTo>
                  <a:lnTo>
                    <a:pt x="194" y="44"/>
                  </a:lnTo>
                  <a:lnTo>
                    <a:pt x="190" y="44"/>
                  </a:lnTo>
                  <a:lnTo>
                    <a:pt x="184" y="56"/>
                  </a:lnTo>
                  <a:lnTo>
                    <a:pt x="178" y="56"/>
                  </a:lnTo>
                  <a:lnTo>
                    <a:pt x="168" y="48"/>
                  </a:lnTo>
                  <a:lnTo>
                    <a:pt x="164" y="44"/>
                  </a:lnTo>
                  <a:lnTo>
                    <a:pt x="162" y="32"/>
                  </a:lnTo>
                  <a:lnTo>
                    <a:pt x="154" y="26"/>
                  </a:lnTo>
                  <a:lnTo>
                    <a:pt x="148" y="18"/>
                  </a:lnTo>
                  <a:lnTo>
                    <a:pt x="144" y="18"/>
                  </a:lnTo>
                  <a:lnTo>
                    <a:pt x="142" y="14"/>
                  </a:lnTo>
                  <a:lnTo>
                    <a:pt x="138" y="12"/>
                  </a:lnTo>
                  <a:lnTo>
                    <a:pt x="128" y="12"/>
                  </a:lnTo>
                  <a:lnTo>
                    <a:pt x="116" y="12"/>
                  </a:lnTo>
                  <a:lnTo>
                    <a:pt x="116" y="20"/>
                  </a:lnTo>
                  <a:lnTo>
                    <a:pt x="94" y="20"/>
                  </a:lnTo>
                  <a:lnTo>
                    <a:pt x="80" y="20"/>
                  </a:lnTo>
                  <a:lnTo>
                    <a:pt x="62" y="12"/>
                  </a:lnTo>
                  <a:lnTo>
                    <a:pt x="42" y="6"/>
                  </a:lnTo>
                  <a:lnTo>
                    <a:pt x="30" y="2"/>
                  </a:lnTo>
                  <a:lnTo>
                    <a:pt x="30" y="0"/>
                  </a:lnTo>
                  <a:lnTo>
                    <a:pt x="20" y="0"/>
                  </a:lnTo>
                  <a:lnTo>
                    <a:pt x="10" y="2"/>
                  </a:lnTo>
                  <a:lnTo>
                    <a:pt x="0" y="2"/>
                  </a:lnTo>
                  <a:lnTo>
                    <a:pt x="6" y="14"/>
                  </a:lnTo>
                  <a:lnTo>
                    <a:pt x="6" y="18"/>
                  </a:lnTo>
                  <a:lnTo>
                    <a:pt x="14" y="28"/>
                  </a:lnTo>
                  <a:lnTo>
                    <a:pt x="16" y="36"/>
                  </a:lnTo>
                  <a:lnTo>
                    <a:pt x="16" y="36"/>
                  </a:lnTo>
                  <a:lnTo>
                    <a:pt x="20" y="46"/>
                  </a:lnTo>
                  <a:lnTo>
                    <a:pt x="26" y="50"/>
                  </a:lnTo>
                  <a:lnTo>
                    <a:pt x="28" y="50"/>
                  </a:lnTo>
                  <a:lnTo>
                    <a:pt x="40" y="64"/>
                  </a:lnTo>
                  <a:lnTo>
                    <a:pt x="42" y="72"/>
                  </a:lnTo>
                  <a:lnTo>
                    <a:pt x="40" y="72"/>
                  </a:lnTo>
                  <a:lnTo>
                    <a:pt x="40" y="76"/>
                  </a:lnTo>
                  <a:lnTo>
                    <a:pt x="38" y="74"/>
                  </a:lnTo>
                  <a:lnTo>
                    <a:pt x="34" y="76"/>
                  </a:lnTo>
                  <a:lnTo>
                    <a:pt x="28" y="76"/>
                  </a:lnTo>
                  <a:lnTo>
                    <a:pt x="28" y="76"/>
                  </a:lnTo>
                  <a:lnTo>
                    <a:pt x="30" y="76"/>
                  </a:lnTo>
                  <a:lnTo>
                    <a:pt x="36" y="80"/>
                  </a:lnTo>
                  <a:lnTo>
                    <a:pt x="36" y="84"/>
                  </a:lnTo>
                  <a:lnTo>
                    <a:pt x="40" y="86"/>
                  </a:lnTo>
                  <a:lnTo>
                    <a:pt x="48" y="90"/>
                  </a:lnTo>
                  <a:lnTo>
                    <a:pt x="50" y="92"/>
                  </a:lnTo>
                  <a:lnTo>
                    <a:pt x="54" y="88"/>
                  </a:lnTo>
                  <a:lnTo>
                    <a:pt x="54" y="92"/>
                  </a:lnTo>
                  <a:lnTo>
                    <a:pt x="58" y="96"/>
                  </a:lnTo>
                  <a:lnTo>
                    <a:pt x="64" y="100"/>
                  </a:lnTo>
                  <a:lnTo>
                    <a:pt x="66" y="106"/>
                  </a:lnTo>
                  <a:lnTo>
                    <a:pt x="68" y="114"/>
                  </a:lnTo>
                  <a:lnTo>
                    <a:pt x="66" y="120"/>
                  </a:lnTo>
                  <a:lnTo>
                    <a:pt x="66" y="120"/>
                  </a:lnTo>
                  <a:lnTo>
                    <a:pt x="68" y="120"/>
                  </a:lnTo>
                  <a:lnTo>
                    <a:pt x="70" y="122"/>
                  </a:lnTo>
                  <a:lnTo>
                    <a:pt x="72" y="124"/>
                  </a:lnTo>
                  <a:lnTo>
                    <a:pt x="74" y="124"/>
                  </a:lnTo>
                  <a:lnTo>
                    <a:pt x="76" y="128"/>
                  </a:lnTo>
                  <a:lnTo>
                    <a:pt x="88" y="136"/>
                  </a:lnTo>
                  <a:lnTo>
                    <a:pt x="92" y="140"/>
                  </a:lnTo>
                  <a:lnTo>
                    <a:pt x="96" y="148"/>
                  </a:lnTo>
                  <a:lnTo>
                    <a:pt x="102" y="144"/>
                  </a:lnTo>
                  <a:lnTo>
                    <a:pt x="102" y="140"/>
                  </a:lnTo>
                  <a:lnTo>
                    <a:pt x="102" y="138"/>
                  </a:lnTo>
                  <a:lnTo>
                    <a:pt x="98" y="132"/>
                  </a:lnTo>
                  <a:lnTo>
                    <a:pt x="92" y="128"/>
                  </a:lnTo>
                  <a:lnTo>
                    <a:pt x="90" y="130"/>
                  </a:lnTo>
                  <a:lnTo>
                    <a:pt x="88" y="128"/>
                  </a:lnTo>
                  <a:lnTo>
                    <a:pt x="86" y="124"/>
                  </a:lnTo>
                  <a:lnTo>
                    <a:pt x="86" y="118"/>
                  </a:lnTo>
                  <a:lnTo>
                    <a:pt x="82" y="114"/>
                  </a:lnTo>
                  <a:lnTo>
                    <a:pt x="82" y="110"/>
                  </a:lnTo>
                  <a:lnTo>
                    <a:pt x="78" y="106"/>
                  </a:lnTo>
                  <a:lnTo>
                    <a:pt x="78" y="98"/>
                  </a:lnTo>
                  <a:lnTo>
                    <a:pt x="74" y="92"/>
                  </a:lnTo>
                  <a:lnTo>
                    <a:pt x="72" y="90"/>
                  </a:lnTo>
                  <a:lnTo>
                    <a:pt x="72" y="94"/>
                  </a:lnTo>
                  <a:lnTo>
                    <a:pt x="70" y="92"/>
                  </a:lnTo>
                  <a:lnTo>
                    <a:pt x="68" y="86"/>
                  </a:lnTo>
                  <a:lnTo>
                    <a:pt x="66" y="84"/>
                  </a:lnTo>
                  <a:lnTo>
                    <a:pt x="64" y="80"/>
                  </a:lnTo>
                  <a:lnTo>
                    <a:pt x="60" y="74"/>
                  </a:lnTo>
                  <a:lnTo>
                    <a:pt x="58" y="66"/>
                  </a:lnTo>
                  <a:lnTo>
                    <a:pt x="56" y="66"/>
                  </a:lnTo>
                  <a:lnTo>
                    <a:pt x="52" y="60"/>
                  </a:lnTo>
                  <a:lnTo>
                    <a:pt x="50" y="58"/>
                  </a:lnTo>
                  <a:lnTo>
                    <a:pt x="46" y="52"/>
                  </a:lnTo>
                  <a:lnTo>
                    <a:pt x="40" y="46"/>
                  </a:lnTo>
                  <a:lnTo>
                    <a:pt x="38" y="46"/>
                  </a:lnTo>
                  <a:lnTo>
                    <a:pt x="34" y="40"/>
                  </a:lnTo>
                  <a:lnTo>
                    <a:pt x="32" y="28"/>
                  </a:lnTo>
                  <a:lnTo>
                    <a:pt x="30" y="24"/>
                  </a:lnTo>
                  <a:lnTo>
                    <a:pt x="30" y="12"/>
                  </a:lnTo>
                  <a:lnTo>
                    <a:pt x="30"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2" name="Freeform 247"/>
            <p:cNvSpPr>
              <a:spLocks/>
            </p:cNvSpPr>
            <p:nvPr/>
          </p:nvSpPr>
          <p:spPr bwMode="auto">
            <a:xfrm>
              <a:off x="3445689" y="3257988"/>
              <a:ext cx="80755" cy="65053"/>
            </a:xfrm>
            <a:custGeom>
              <a:avLst/>
              <a:gdLst/>
              <a:ahLst/>
              <a:cxnLst>
                <a:cxn ang="0">
                  <a:pos x="70" y="40"/>
                </a:cxn>
                <a:cxn ang="0">
                  <a:pos x="72" y="38"/>
                </a:cxn>
                <a:cxn ang="0">
                  <a:pos x="70" y="38"/>
                </a:cxn>
                <a:cxn ang="0">
                  <a:pos x="62" y="34"/>
                </a:cxn>
                <a:cxn ang="0">
                  <a:pos x="58" y="26"/>
                </a:cxn>
                <a:cxn ang="0">
                  <a:pos x="58" y="18"/>
                </a:cxn>
                <a:cxn ang="0">
                  <a:pos x="52" y="18"/>
                </a:cxn>
                <a:cxn ang="0">
                  <a:pos x="56" y="14"/>
                </a:cxn>
                <a:cxn ang="0">
                  <a:pos x="58" y="8"/>
                </a:cxn>
                <a:cxn ang="0">
                  <a:pos x="58" y="6"/>
                </a:cxn>
                <a:cxn ang="0">
                  <a:pos x="54" y="2"/>
                </a:cxn>
                <a:cxn ang="0">
                  <a:pos x="46" y="6"/>
                </a:cxn>
                <a:cxn ang="0">
                  <a:pos x="44" y="2"/>
                </a:cxn>
                <a:cxn ang="0">
                  <a:pos x="38" y="0"/>
                </a:cxn>
                <a:cxn ang="0">
                  <a:pos x="30" y="2"/>
                </a:cxn>
                <a:cxn ang="0">
                  <a:pos x="28" y="4"/>
                </a:cxn>
                <a:cxn ang="0">
                  <a:pos x="22" y="4"/>
                </a:cxn>
                <a:cxn ang="0">
                  <a:pos x="18" y="2"/>
                </a:cxn>
                <a:cxn ang="0">
                  <a:pos x="12" y="2"/>
                </a:cxn>
                <a:cxn ang="0">
                  <a:pos x="12" y="2"/>
                </a:cxn>
                <a:cxn ang="0">
                  <a:pos x="8" y="2"/>
                </a:cxn>
                <a:cxn ang="0">
                  <a:pos x="8" y="10"/>
                </a:cxn>
                <a:cxn ang="0">
                  <a:pos x="6" y="12"/>
                </a:cxn>
                <a:cxn ang="0">
                  <a:pos x="0" y="16"/>
                </a:cxn>
                <a:cxn ang="0">
                  <a:pos x="0" y="16"/>
                </a:cxn>
                <a:cxn ang="0">
                  <a:pos x="2" y="18"/>
                </a:cxn>
                <a:cxn ang="0">
                  <a:pos x="10" y="14"/>
                </a:cxn>
                <a:cxn ang="0">
                  <a:pos x="18" y="20"/>
                </a:cxn>
                <a:cxn ang="0">
                  <a:pos x="18" y="34"/>
                </a:cxn>
                <a:cxn ang="0">
                  <a:pos x="18" y="46"/>
                </a:cxn>
                <a:cxn ang="0">
                  <a:pos x="20" y="48"/>
                </a:cxn>
                <a:cxn ang="0">
                  <a:pos x="20" y="54"/>
                </a:cxn>
                <a:cxn ang="0">
                  <a:pos x="24" y="56"/>
                </a:cxn>
                <a:cxn ang="0">
                  <a:pos x="26" y="56"/>
                </a:cxn>
                <a:cxn ang="0">
                  <a:pos x="28" y="56"/>
                </a:cxn>
                <a:cxn ang="0">
                  <a:pos x="32" y="58"/>
                </a:cxn>
                <a:cxn ang="0">
                  <a:pos x="38" y="56"/>
                </a:cxn>
                <a:cxn ang="0">
                  <a:pos x="40" y="56"/>
                </a:cxn>
                <a:cxn ang="0">
                  <a:pos x="42" y="54"/>
                </a:cxn>
                <a:cxn ang="0">
                  <a:pos x="46" y="54"/>
                </a:cxn>
                <a:cxn ang="0">
                  <a:pos x="58" y="46"/>
                </a:cxn>
                <a:cxn ang="0">
                  <a:pos x="62" y="42"/>
                </a:cxn>
                <a:cxn ang="0">
                  <a:pos x="62" y="44"/>
                </a:cxn>
                <a:cxn ang="0">
                  <a:pos x="64" y="44"/>
                </a:cxn>
                <a:cxn ang="0">
                  <a:pos x="66" y="40"/>
                </a:cxn>
                <a:cxn ang="0">
                  <a:pos x="70" y="40"/>
                </a:cxn>
                <a:cxn ang="0">
                  <a:pos x="70" y="40"/>
                </a:cxn>
              </a:cxnLst>
              <a:rect l="0" t="0" r="r" b="b"/>
              <a:pathLst>
                <a:path w="72" h="58">
                  <a:moveTo>
                    <a:pt x="70" y="40"/>
                  </a:moveTo>
                  <a:lnTo>
                    <a:pt x="72" y="38"/>
                  </a:lnTo>
                  <a:lnTo>
                    <a:pt x="70" y="38"/>
                  </a:lnTo>
                  <a:lnTo>
                    <a:pt x="62" y="34"/>
                  </a:lnTo>
                  <a:lnTo>
                    <a:pt x="58" y="26"/>
                  </a:lnTo>
                  <a:lnTo>
                    <a:pt x="58" y="18"/>
                  </a:lnTo>
                  <a:lnTo>
                    <a:pt x="52" y="18"/>
                  </a:lnTo>
                  <a:lnTo>
                    <a:pt x="56" y="14"/>
                  </a:lnTo>
                  <a:lnTo>
                    <a:pt x="58" y="8"/>
                  </a:lnTo>
                  <a:lnTo>
                    <a:pt x="58" y="6"/>
                  </a:lnTo>
                  <a:lnTo>
                    <a:pt x="54" y="2"/>
                  </a:lnTo>
                  <a:lnTo>
                    <a:pt x="46" y="6"/>
                  </a:lnTo>
                  <a:lnTo>
                    <a:pt x="44" y="2"/>
                  </a:lnTo>
                  <a:lnTo>
                    <a:pt x="38" y="0"/>
                  </a:lnTo>
                  <a:lnTo>
                    <a:pt x="30" y="2"/>
                  </a:lnTo>
                  <a:lnTo>
                    <a:pt x="28" y="4"/>
                  </a:lnTo>
                  <a:lnTo>
                    <a:pt x="22" y="4"/>
                  </a:lnTo>
                  <a:lnTo>
                    <a:pt x="18" y="2"/>
                  </a:lnTo>
                  <a:lnTo>
                    <a:pt x="12" y="2"/>
                  </a:lnTo>
                  <a:lnTo>
                    <a:pt x="12" y="2"/>
                  </a:lnTo>
                  <a:lnTo>
                    <a:pt x="8" y="2"/>
                  </a:lnTo>
                  <a:lnTo>
                    <a:pt x="8" y="10"/>
                  </a:lnTo>
                  <a:lnTo>
                    <a:pt x="6" y="12"/>
                  </a:lnTo>
                  <a:lnTo>
                    <a:pt x="0" y="16"/>
                  </a:lnTo>
                  <a:lnTo>
                    <a:pt x="0" y="16"/>
                  </a:lnTo>
                  <a:lnTo>
                    <a:pt x="2" y="18"/>
                  </a:lnTo>
                  <a:lnTo>
                    <a:pt x="10" y="14"/>
                  </a:lnTo>
                  <a:lnTo>
                    <a:pt x="18" y="20"/>
                  </a:lnTo>
                  <a:lnTo>
                    <a:pt x="18" y="34"/>
                  </a:lnTo>
                  <a:lnTo>
                    <a:pt x="18" y="46"/>
                  </a:lnTo>
                  <a:lnTo>
                    <a:pt x="20" y="48"/>
                  </a:lnTo>
                  <a:lnTo>
                    <a:pt x="20" y="54"/>
                  </a:lnTo>
                  <a:lnTo>
                    <a:pt x="24" y="56"/>
                  </a:lnTo>
                  <a:lnTo>
                    <a:pt x="26" y="56"/>
                  </a:lnTo>
                  <a:lnTo>
                    <a:pt x="28" y="56"/>
                  </a:lnTo>
                  <a:lnTo>
                    <a:pt x="32" y="58"/>
                  </a:lnTo>
                  <a:lnTo>
                    <a:pt x="38" y="56"/>
                  </a:lnTo>
                  <a:lnTo>
                    <a:pt x="40" y="56"/>
                  </a:lnTo>
                  <a:lnTo>
                    <a:pt x="42" y="54"/>
                  </a:lnTo>
                  <a:lnTo>
                    <a:pt x="46" y="54"/>
                  </a:lnTo>
                  <a:lnTo>
                    <a:pt x="58" y="46"/>
                  </a:lnTo>
                  <a:lnTo>
                    <a:pt x="62" y="42"/>
                  </a:lnTo>
                  <a:lnTo>
                    <a:pt x="62" y="44"/>
                  </a:lnTo>
                  <a:lnTo>
                    <a:pt x="64" y="44"/>
                  </a:lnTo>
                  <a:lnTo>
                    <a:pt x="66" y="40"/>
                  </a:lnTo>
                  <a:lnTo>
                    <a:pt x="70" y="40"/>
                  </a:lnTo>
                  <a:lnTo>
                    <a:pt x="70"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3" name="Freeform 248"/>
            <p:cNvSpPr>
              <a:spLocks/>
            </p:cNvSpPr>
            <p:nvPr/>
          </p:nvSpPr>
          <p:spPr bwMode="auto">
            <a:xfrm>
              <a:off x="3490553" y="3302853"/>
              <a:ext cx="76268" cy="53836"/>
            </a:xfrm>
            <a:custGeom>
              <a:avLst/>
              <a:gdLst/>
              <a:ahLst/>
              <a:cxnLst>
                <a:cxn ang="0">
                  <a:pos x="64" y="8"/>
                </a:cxn>
                <a:cxn ang="0">
                  <a:pos x="62" y="6"/>
                </a:cxn>
                <a:cxn ang="0">
                  <a:pos x="56" y="6"/>
                </a:cxn>
                <a:cxn ang="0">
                  <a:pos x="58" y="4"/>
                </a:cxn>
                <a:cxn ang="0">
                  <a:pos x="56" y="2"/>
                </a:cxn>
                <a:cxn ang="0">
                  <a:pos x="52" y="6"/>
                </a:cxn>
                <a:cxn ang="0">
                  <a:pos x="46" y="6"/>
                </a:cxn>
                <a:cxn ang="0">
                  <a:pos x="44" y="4"/>
                </a:cxn>
                <a:cxn ang="0">
                  <a:pos x="30" y="0"/>
                </a:cxn>
                <a:cxn ang="0">
                  <a:pos x="30" y="0"/>
                </a:cxn>
                <a:cxn ang="0">
                  <a:pos x="26" y="0"/>
                </a:cxn>
                <a:cxn ang="0">
                  <a:pos x="24" y="4"/>
                </a:cxn>
                <a:cxn ang="0">
                  <a:pos x="18" y="10"/>
                </a:cxn>
                <a:cxn ang="0">
                  <a:pos x="18" y="12"/>
                </a:cxn>
                <a:cxn ang="0">
                  <a:pos x="24" y="10"/>
                </a:cxn>
                <a:cxn ang="0">
                  <a:pos x="38" y="12"/>
                </a:cxn>
                <a:cxn ang="0">
                  <a:pos x="36" y="12"/>
                </a:cxn>
                <a:cxn ang="0">
                  <a:pos x="32" y="14"/>
                </a:cxn>
                <a:cxn ang="0">
                  <a:pos x="26" y="18"/>
                </a:cxn>
                <a:cxn ang="0">
                  <a:pos x="22" y="14"/>
                </a:cxn>
                <a:cxn ang="0">
                  <a:pos x="8" y="22"/>
                </a:cxn>
                <a:cxn ang="0">
                  <a:pos x="8" y="24"/>
                </a:cxn>
                <a:cxn ang="0">
                  <a:pos x="4" y="24"/>
                </a:cxn>
                <a:cxn ang="0">
                  <a:pos x="0" y="30"/>
                </a:cxn>
                <a:cxn ang="0">
                  <a:pos x="4" y="26"/>
                </a:cxn>
                <a:cxn ang="0">
                  <a:pos x="0" y="32"/>
                </a:cxn>
                <a:cxn ang="0">
                  <a:pos x="0" y="38"/>
                </a:cxn>
                <a:cxn ang="0">
                  <a:pos x="2" y="42"/>
                </a:cxn>
                <a:cxn ang="0">
                  <a:pos x="4" y="42"/>
                </a:cxn>
                <a:cxn ang="0">
                  <a:pos x="6" y="46"/>
                </a:cxn>
                <a:cxn ang="0">
                  <a:pos x="10" y="48"/>
                </a:cxn>
                <a:cxn ang="0">
                  <a:pos x="12" y="44"/>
                </a:cxn>
                <a:cxn ang="0">
                  <a:pos x="14" y="44"/>
                </a:cxn>
                <a:cxn ang="0">
                  <a:pos x="26" y="32"/>
                </a:cxn>
                <a:cxn ang="0">
                  <a:pos x="26" y="26"/>
                </a:cxn>
                <a:cxn ang="0">
                  <a:pos x="28" y="28"/>
                </a:cxn>
                <a:cxn ang="0">
                  <a:pos x="30" y="26"/>
                </a:cxn>
                <a:cxn ang="0">
                  <a:pos x="32" y="28"/>
                </a:cxn>
                <a:cxn ang="0">
                  <a:pos x="34" y="28"/>
                </a:cxn>
                <a:cxn ang="0">
                  <a:pos x="34" y="24"/>
                </a:cxn>
                <a:cxn ang="0">
                  <a:pos x="38" y="26"/>
                </a:cxn>
                <a:cxn ang="0">
                  <a:pos x="44" y="24"/>
                </a:cxn>
                <a:cxn ang="0">
                  <a:pos x="60" y="14"/>
                </a:cxn>
                <a:cxn ang="0">
                  <a:pos x="66" y="14"/>
                </a:cxn>
                <a:cxn ang="0">
                  <a:pos x="68" y="12"/>
                </a:cxn>
                <a:cxn ang="0">
                  <a:pos x="68" y="12"/>
                </a:cxn>
                <a:cxn ang="0">
                  <a:pos x="64" y="12"/>
                </a:cxn>
                <a:cxn ang="0">
                  <a:pos x="66" y="10"/>
                </a:cxn>
                <a:cxn ang="0">
                  <a:pos x="64" y="8"/>
                </a:cxn>
                <a:cxn ang="0">
                  <a:pos x="64" y="8"/>
                </a:cxn>
              </a:cxnLst>
              <a:rect l="0" t="0" r="r" b="b"/>
              <a:pathLst>
                <a:path w="68" h="48">
                  <a:moveTo>
                    <a:pt x="64" y="8"/>
                  </a:moveTo>
                  <a:lnTo>
                    <a:pt x="62" y="6"/>
                  </a:lnTo>
                  <a:lnTo>
                    <a:pt x="56" y="6"/>
                  </a:lnTo>
                  <a:lnTo>
                    <a:pt x="58" y="4"/>
                  </a:lnTo>
                  <a:lnTo>
                    <a:pt x="56" y="2"/>
                  </a:lnTo>
                  <a:lnTo>
                    <a:pt x="52" y="6"/>
                  </a:lnTo>
                  <a:lnTo>
                    <a:pt x="46" y="6"/>
                  </a:lnTo>
                  <a:lnTo>
                    <a:pt x="44" y="4"/>
                  </a:lnTo>
                  <a:lnTo>
                    <a:pt x="30" y="0"/>
                  </a:lnTo>
                  <a:lnTo>
                    <a:pt x="30" y="0"/>
                  </a:lnTo>
                  <a:lnTo>
                    <a:pt x="26" y="0"/>
                  </a:lnTo>
                  <a:lnTo>
                    <a:pt x="24" y="4"/>
                  </a:lnTo>
                  <a:lnTo>
                    <a:pt x="18" y="10"/>
                  </a:lnTo>
                  <a:lnTo>
                    <a:pt x="18" y="12"/>
                  </a:lnTo>
                  <a:lnTo>
                    <a:pt x="24" y="10"/>
                  </a:lnTo>
                  <a:lnTo>
                    <a:pt x="38" y="12"/>
                  </a:lnTo>
                  <a:lnTo>
                    <a:pt x="36" y="12"/>
                  </a:lnTo>
                  <a:lnTo>
                    <a:pt x="32" y="14"/>
                  </a:lnTo>
                  <a:lnTo>
                    <a:pt x="26" y="18"/>
                  </a:lnTo>
                  <a:lnTo>
                    <a:pt x="22" y="14"/>
                  </a:lnTo>
                  <a:lnTo>
                    <a:pt x="8" y="22"/>
                  </a:lnTo>
                  <a:lnTo>
                    <a:pt x="8" y="24"/>
                  </a:lnTo>
                  <a:lnTo>
                    <a:pt x="4" y="24"/>
                  </a:lnTo>
                  <a:lnTo>
                    <a:pt x="0" y="30"/>
                  </a:lnTo>
                  <a:lnTo>
                    <a:pt x="4" y="26"/>
                  </a:lnTo>
                  <a:lnTo>
                    <a:pt x="0" y="32"/>
                  </a:lnTo>
                  <a:lnTo>
                    <a:pt x="0" y="38"/>
                  </a:lnTo>
                  <a:lnTo>
                    <a:pt x="2" y="42"/>
                  </a:lnTo>
                  <a:lnTo>
                    <a:pt x="4" y="42"/>
                  </a:lnTo>
                  <a:lnTo>
                    <a:pt x="6" y="46"/>
                  </a:lnTo>
                  <a:lnTo>
                    <a:pt x="10" y="48"/>
                  </a:lnTo>
                  <a:lnTo>
                    <a:pt x="12" y="44"/>
                  </a:lnTo>
                  <a:lnTo>
                    <a:pt x="14" y="44"/>
                  </a:lnTo>
                  <a:lnTo>
                    <a:pt x="26" y="32"/>
                  </a:lnTo>
                  <a:lnTo>
                    <a:pt x="26" y="26"/>
                  </a:lnTo>
                  <a:lnTo>
                    <a:pt x="28" y="28"/>
                  </a:lnTo>
                  <a:lnTo>
                    <a:pt x="30" y="26"/>
                  </a:lnTo>
                  <a:lnTo>
                    <a:pt x="32" y="28"/>
                  </a:lnTo>
                  <a:lnTo>
                    <a:pt x="34" y="28"/>
                  </a:lnTo>
                  <a:lnTo>
                    <a:pt x="34" y="24"/>
                  </a:lnTo>
                  <a:lnTo>
                    <a:pt x="38" y="26"/>
                  </a:lnTo>
                  <a:lnTo>
                    <a:pt x="44" y="24"/>
                  </a:lnTo>
                  <a:lnTo>
                    <a:pt x="60" y="14"/>
                  </a:lnTo>
                  <a:lnTo>
                    <a:pt x="66" y="14"/>
                  </a:lnTo>
                  <a:lnTo>
                    <a:pt x="68" y="12"/>
                  </a:lnTo>
                  <a:lnTo>
                    <a:pt x="68" y="12"/>
                  </a:lnTo>
                  <a:lnTo>
                    <a:pt x="64" y="12"/>
                  </a:lnTo>
                  <a:lnTo>
                    <a:pt x="66" y="10"/>
                  </a:lnTo>
                  <a:lnTo>
                    <a:pt x="64" y="8"/>
                  </a:lnTo>
                  <a:lnTo>
                    <a:pt x="6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4" name="Freeform 249"/>
            <p:cNvSpPr>
              <a:spLocks/>
            </p:cNvSpPr>
            <p:nvPr/>
          </p:nvSpPr>
          <p:spPr bwMode="auto">
            <a:xfrm>
              <a:off x="3324556" y="3446417"/>
              <a:ext cx="2243" cy="2243"/>
            </a:xfrm>
            <a:custGeom>
              <a:avLst/>
              <a:gdLst/>
              <a:ahLst/>
              <a:cxnLst>
                <a:cxn ang="0">
                  <a:pos x="0" y="2"/>
                </a:cxn>
                <a:cxn ang="0">
                  <a:pos x="0" y="0"/>
                </a:cxn>
                <a:cxn ang="0">
                  <a:pos x="0" y="0"/>
                </a:cxn>
                <a:cxn ang="0">
                  <a:pos x="2" y="0"/>
                </a:cxn>
                <a:cxn ang="0">
                  <a:pos x="0" y="2"/>
                </a:cxn>
                <a:cxn ang="0">
                  <a:pos x="0" y="2"/>
                </a:cxn>
              </a:cxnLst>
              <a:rect l="0" t="0" r="r" b="b"/>
              <a:pathLst>
                <a:path w="2" h="2">
                  <a:moveTo>
                    <a:pt x="0" y="2"/>
                  </a:moveTo>
                  <a:lnTo>
                    <a:pt x="0" y="0"/>
                  </a:lnTo>
                  <a:lnTo>
                    <a:pt x="0" y="0"/>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5" name="Freeform 250"/>
            <p:cNvSpPr>
              <a:spLocks/>
            </p:cNvSpPr>
            <p:nvPr/>
          </p:nvSpPr>
          <p:spPr bwMode="auto">
            <a:xfrm>
              <a:off x="3342502" y="3464363"/>
              <a:ext cx="8973" cy="15702"/>
            </a:xfrm>
            <a:custGeom>
              <a:avLst/>
              <a:gdLst/>
              <a:ahLst/>
              <a:cxnLst>
                <a:cxn ang="0">
                  <a:pos x="2" y="0"/>
                </a:cxn>
                <a:cxn ang="0">
                  <a:pos x="4" y="2"/>
                </a:cxn>
                <a:cxn ang="0">
                  <a:pos x="4" y="2"/>
                </a:cxn>
                <a:cxn ang="0">
                  <a:pos x="0" y="10"/>
                </a:cxn>
                <a:cxn ang="0">
                  <a:pos x="0" y="14"/>
                </a:cxn>
                <a:cxn ang="0">
                  <a:pos x="4" y="12"/>
                </a:cxn>
                <a:cxn ang="0">
                  <a:pos x="4" y="6"/>
                </a:cxn>
                <a:cxn ang="0">
                  <a:pos x="8" y="0"/>
                </a:cxn>
                <a:cxn ang="0">
                  <a:pos x="2" y="0"/>
                </a:cxn>
                <a:cxn ang="0">
                  <a:pos x="2" y="0"/>
                </a:cxn>
              </a:cxnLst>
              <a:rect l="0" t="0" r="r" b="b"/>
              <a:pathLst>
                <a:path w="8" h="14">
                  <a:moveTo>
                    <a:pt x="2" y="0"/>
                  </a:moveTo>
                  <a:lnTo>
                    <a:pt x="4" y="2"/>
                  </a:lnTo>
                  <a:lnTo>
                    <a:pt x="4" y="2"/>
                  </a:lnTo>
                  <a:lnTo>
                    <a:pt x="0" y="10"/>
                  </a:lnTo>
                  <a:lnTo>
                    <a:pt x="0" y="14"/>
                  </a:lnTo>
                  <a:lnTo>
                    <a:pt x="4" y="12"/>
                  </a:lnTo>
                  <a:lnTo>
                    <a:pt x="4" y="6"/>
                  </a:lnTo>
                  <a:lnTo>
                    <a:pt x="8"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6" name="Freeform 251"/>
            <p:cNvSpPr>
              <a:spLocks/>
            </p:cNvSpPr>
            <p:nvPr/>
          </p:nvSpPr>
          <p:spPr bwMode="auto">
            <a:xfrm>
              <a:off x="1958452" y="2528950"/>
              <a:ext cx="448638" cy="563041"/>
            </a:xfrm>
            <a:custGeom>
              <a:avLst/>
              <a:gdLst/>
              <a:ahLst/>
              <a:cxnLst>
                <a:cxn ang="0">
                  <a:pos x="370" y="368"/>
                </a:cxn>
                <a:cxn ang="0">
                  <a:pos x="362" y="284"/>
                </a:cxn>
                <a:cxn ang="0">
                  <a:pos x="362" y="152"/>
                </a:cxn>
                <a:cxn ang="0">
                  <a:pos x="332" y="50"/>
                </a:cxn>
                <a:cxn ang="0">
                  <a:pos x="252" y="36"/>
                </a:cxn>
                <a:cxn ang="0">
                  <a:pos x="212" y="28"/>
                </a:cxn>
                <a:cxn ang="0">
                  <a:pos x="180" y="20"/>
                </a:cxn>
                <a:cxn ang="0">
                  <a:pos x="170" y="26"/>
                </a:cxn>
                <a:cxn ang="0">
                  <a:pos x="148" y="6"/>
                </a:cxn>
                <a:cxn ang="0">
                  <a:pos x="114" y="26"/>
                </a:cxn>
                <a:cxn ang="0">
                  <a:pos x="108" y="40"/>
                </a:cxn>
                <a:cxn ang="0">
                  <a:pos x="78" y="52"/>
                </a:cxn>
                <a:cxn ang="0">
                  <a:pos x="54" y="94"/>
                </a:cxn>
                <a:cxn ang="0">
                  <a:pos x="60" y="162"/>
                </a:cxn>
                <a:cxn ang="0">
                  <a:pos x="88" y="166"/>
                </a:cxn>
                <a:cxn ang="0">
                  <a:pos x="114" y="180"/>
                </a:cxn>
                <a:cxn ang="0">
                  <a:pos x="84" y="188"/>
                </a:cxn>
                <a:cxn ang="0">
                  <a:pos x="80" y="196"/>
                </a:cxn>
                <a:cxn ang="0">
                  <a:pos x="30" y="190"/>
                </a:cxn>
                <a:cxn ang="0">
                  <a:pos x="10" y="218"/>
                </a:cxn>
                <a:cxn ang="0">
                  <a:pos x="26" y="244"/>
                </a:cxn>
                <a:cxn ang="0">
                  <a:pos x="70" y="246"/>
                </a:cxn>
                <a:cxn ang="0">
                  <a:pos x="96" y="246"/>
                </a:cxn>
                <a:cxn ang="0">
                  <a:pos x="78" y="280"/>
                </a:cxn>
                <a:cxn ang="0">
                  <a:pos x="52" y="300"/>
                </a:cxn>
                <a:cxn ang="0">
                  <a:pos x="24" y="330"/>
                </a:cxn>
                <a:cxn ang="0">
                  <a:pos x="36" y="338"/>
                </a:cxn>
                <a:cxn ang="0">
                  <a:pos x="48" y="352"/>
                </a:cxn>
                <a:cxn ang="0">
                  <a:pos x="54" y="376"/>
                </a:cxn>
                <a:cxn ang="0">
                  <a:pos x="88" y="352"/>
                </a:cxn>
                <a:cxn ang="0">
                  <a:pos x="84" y="406"/>
                </a:cxn>
                <a:cxn ang="0">
                  <a:pos x="108" y="406"/>
                </a:cxn>
                <a:cxn ang="0">
                  <a:pos x="126" y="406"/>
                </a:cxn>
                <a:cxn ang="0">
                  <a:pos x="144" y="420"/>
                </a:cxn>
                <a:cxn ang="0">
                  <a:pos x="122" y="456"/>
                </a:cxn>
                <a:cxn ang="0">
                  <a:pos x="90" y="476"/>
                </a:cxn>
                <a:cxn ang="0">
                  <a:pos x="66" y="496"/>
                </a:cxn>
                <a:cxn ang="0">
                  <a:pos x="88" y="484"/>
                </a:cxn>
                <a:cxn ang="0">
                  <a:pos x="112" y="486"/>
                </a:cxn>
                <a:cxn ang="0">
                  <a:pos x="136" y="464"/>
                </a:cxn>
                <a:cxn ang="0">
                  <a:pos x="154" y="450"/>
                </a:cxn>
                <a:cxn ang="0">
                  <a:pos x="174" y="428"/>
                </a:cxn>
                <a:cxn ang="0">
                  <a:pos x="192" y="400"/>
                </a:cxn>
                <a:cxn ang="0">
                  <a:pos x="200" y="380"/>
                </a:cxn>
                <a:cxn ang="0">
                  <a:pos x="218" y="350"/>
                </a:cxn>
                <a:cxn ang="0">
                  <a:pos x="234" y="334"/>
                </a:cxn>
                <a:cxn ang="0">
                  <a:pos x="254" y="352"/>
                </a:cxn>
                <a:cxn ang="0">
                  <a:pos x="216" y="382"/>
                </a:cxn>
                <a:cxn ang="0">
                  <a:pos x="216" y="396"/>
                </a:cxn>
                <a:cxn ang="0">
                  <a:pos x="236" y="392"/>
                </a:cxn>
                <a:cxn ang="0">
                  <a:pos x="260" y="376"/>
                </a:cxn>
                <a:cxn ang="0">
                  <a:pos x="260" y="360"/>
                </a:cxn>
                <a:cxn ang="0">
                  <a:pos x="264" y="346"/>
                </a:cxn>
                <a:cxn ang="0">
                  <a:pos x="272" y="350"/>
                </a:cxn>
                <a:cxn ang="0">
                  <a:pos x="298" y="358"/>
                </a:cxn>
                <a:cxn ang="0">
                  <a:pos x="334" y="372"/>
                </a:cxn>
                <a:cxn ang="0">
                  <a:pos x="376" y="380"/>
                </a:cxn>
                <a:cxn ang="0">
                  <a:pos x="380" y="386"/>
                </a:cxn>
              </a:cxnLst>
              <a:rect l="0" t="0" r="r" b="b"/>
              <a:pathLst>
                <a:path w="400" h="502">
                  <a:moveTo>
                    <a:pt x="400" y="390"/>
                  </a:moveTo>
                  <a:lnTo>
                    <a:pt x="388" y="376"/>
                  </a:lnTo>
                  <a:lnTo>
                    <a:pt x="386" y="374"/>
                  </a:lnTo>
                  <a:lnTo>
                    <a:pt x="388" y="368"/>
                  </a:lnTo>
                  <a:lnTo>
                    <a:pt x="378" y="368"/>
                  </a:lnTo>
                  <a:lnTo>
                    <a:pt x="376" y="372"/>
                  </a:lnTo>
                  <a:lnTo>
                    <a:pt x="370" y="368"/>
                  </a:lnTo>
                  <a:lnTo>
                    <a:pt x="368" y="370"/>
                  </a:lnTo>
                  <a:lnTo>
                    <a:pt x="362" y="368"/>
                  </a:lnTo>
                  <a:lnTo>
                    <a:pt x="362" y="352"/>
                  </a:lnTo>
                  <a:lnTo>
                    <a:pt x="362" y="336"/>
                  </a:lnTo>
                  <a:lnTo>
                    <a:pt x="362" y="318"/>
                  </a:lnTo>
                  <a:lnTo>
                    <a:pt x="362" y="302"/>
                  </a:lnTo>
                  <a:lnTo>
                    <a:pt x="362" y="284"/>
                  </a:lnTo>
                  <a:lnTo>
                    <a:pt x="362" y="266"/>
                  </a:lnTo>
                  <a:lnTo>
                    <a:pt x="362" y="248"/>
                  </a:lnTo>
                  <a:lnTo>
                    <a:pt x="362" y="230"/>
                  </a:lnTo>
                  <a:lnTo>
                    <a:pt x="362" y="212"/>
                  </a:lnTo>
                  <a:lnTo>
                    <a:pt x="362" y="192"/>
                  </a:lnTo>
                  <a:lnTo>
                    <a:pt x="362" y="172"/>
                  </a:lnTo>
                  <a:lnTo>
                    <a:pt x="362" y="152"/>
                  </a:lnTo>
                  <a:lnTo>
                    <a:pt x="362" y="132"/>
                  </a:lnTo>
                  <a:lnTo>
                    <a:pt x="362" y="110"/>
                  </a:lnTo>
                  <a:lnTo>
                    <a:pt x="362" y="88"/>
                  </a:lnTo>
                  <a:lnTo>
                    <a:pt x="362" y="66"/>
                  </a:lnTo>
                  <a:lnTo>
                    <a:pt x="360" y="66"/>
                  </a:lnTo>
                  <a:lnTo>
                    <a:pt x="358" y="70"/>
                  </a:lnTo>
                  <a:lnTo>
                    <a:pt x="332" y="50"/>
                  </a:lnTo>
                  <a:lnTo>
                    <a:pt x="330" y="50"/>
                  </a:lnTo>
                  <a:lnTo>
                    <a:pt x="328" y="54"/>
                  </a:lnTo>
                  <a:lnTo>
                    <a:pt x="326" y="50"/>
                  </a:lnTo>
                  <a:lnTo>
                    <a:pt x="304" y="56"/>
                  </a:lnTo>
                  <a:lnTo>
                    <a:pt x="296" y="48"/>
                  </a:lnTo>
                  <a:lnTo>
                    <a:pt x="282" y="50"/>
                  </a:lnTo>
                  <a:lnTo>
                    <a:pt x="252" y="36"/>
                  </a:lnTo>
                  <a:lnTo>
                    <a:pt x="238" y="40"/>
                  </a:lnTo>
                  <a:lnTo>
                    <a:pt x="240" y="38"/>
                  </a:lnTo>
                  <a:lnTo>
                    <a:pt x="238" y="36"/>
                  </a:lnTo>
                  <a:lnTo>
                    <a:pt x="220" y="38"/>
                  </a:lnTo>
                  <a:lnTo>
                    <a:pt x="222" y="34"/>
                  </a:lnTo>
                  <a:lnTo>
                    <a:pt x="216" y="32"/>
                  </a:lnTo>
                  <a:lnTo>
                    <a:pt x="212" y="28"/>
                  </a:lnTo>
                  <a:lnTo>
                    <a:pt x="214" y="22"/>
                  </a:lnTo>
                  <a:lnTo>
                    <a:pt x="206" y="20"/>
                  </a:lnTo>
                  <a:lnTo>
                    <a:pt x="206" y="24"/>
                  </a:lnTo>
                  <a:lnTo>
                    <a:pt x="204" y="24"/>
                  </a:lnTo>
                  <a:lnTo>
                    <a:pt x="198" y="18"/>
                  </a:lnTo>
                  <a:lnTo>
                    <a:pt x="186" y="22"/>
                  </a:lnTo>
                  <a:lnTo>
                    <a:pt x="180" y="20"/>
                  </a:lnTo>
                  <a:lnTo>
                    <a:pt x="182" y="18"/>
                  </a:lnTo>
                  <a:lnTo>
                    <a:pt x="178" y="12"/>
                  </a:lnTo>
                  <a:lnTo>
                    <a:pt x="174" y="10"/>
                  </a:lnTo>
                  <a:lnTo>
                    <a:pt x="170" y="14"/>
                  </a:lnTo>
                  <a:lnTo>
                    <a:pt x="170" y="18"/>
                  </a:lnTo>
                  <a:lnTo>
                    <a:pt x="172" y="26"/>
                  </a:lnTo>
                  <a:lnTo>
                    <a:pt x="170" y="26"/>
                  </a:lnTo>
                  <a:lnTo>
                    <a:pt x="168" y="22"/>
                  </a:lnTo>
                  <a:lnTo>
                    <a:pt x="158" y="22"/>
                  </a:lnTo>
                  <a:lnTo>
                    <a:pt x="160" y="18"/>
                  </a:lnTo>
                  <a:lnTo>
                    <a:pt x="168" y="12"/>
                  </a:lnTo>
                  <a:lnTo>
                    <a:pt x="168" y="10"/>
                  </a:lnTo>
                  <a:lnTo>
                    <a:pt x="152" y="0"/>
                  </a:lnTo>
                  <a:lnTo>
                    <a:pt x="148" y="6"/>
                  </a:lnTo>
                  <a:lnTo>
                    <a:pt x="148" y="10"/>
                  </a:lnTo>
                  <a:lnTo>
                    <a:pt x="136" y="22"/>
                  </a:lnTo>
                  <a:lnTo>
                    <a:pt x="120" y="24"/>
                  </a:lnTo>
                  <a:lnTo>
                    <a:pt x="120" y="24"/>
                  </a:lnTo>
                  <a:lnTo>
                    <a:pt x="118" y="26"/>
                  </a:lnTo>
                  <a:lnTo>
                    <a:pt x="118" y="28"/>
                  </a:lnTo>
                  <a:lnTo>
                    <a:pt x="114" y="26"/>
                  </a:lnTo>
                  <a:lnTo>
                    <a:pt x="122" y="18"/>
                  </a:lnTo>
                  <a:lnTo>
                    <a:pt x="110" y="26"/>
                  </a:lnTo>
                  <a:lnTo>
                    <a:pt x="106" y="30"/>
                  </a:lnTo>
                  <a:lnTo>
                    <a:pt x="116" y="34"/>
                  </a:lnTo>
                  <a:lnTo>
                    <a:pt x="110" y="36"/>
                  </a:lnTo>
                  <a:lnTo>
                    <a:pt x="108" y="46"/>
                  </a:lnTo>
                  <a:lnTo>
                    <a:pt x="108" y="40"/>
                  </a:lnTo>
                  <a:lnTo>
                    <a:pt x="106" y="42"/>
                  </a:lnTo>
                  <a:lnTo>
                    <a:pt x="108" y="34"/>
                  </a:lnTo>
                  <a:lnTo>
                    <a:pt x="106" y="32"/>
                  </a:lnTo>
                  <a:lnTo>
                    <a:pt x="82" y="50"/>
                  </a:lnTo>
                  <a:lnTo>
                    <a:pt x="84" y="44"/>
                  </a:lnTo>
                  <a:lnTo>
                    <a:pt x="82" y="44"/>
                  </a:lnTo>
                  <a:lnTo>
                    <a:pt x="78" y="52"/>
                  </a:lnTo>
                  <a:lnTo>
                    <a:pt x="76" y="54"/>
                  </a:lnTo>
                  <a:lnTo>
                    <a:pt x="70" y="62"/>
                  </a:lnTo>
                  <a:lnTo>
                    <a:pt x="68" y="66"/>
                  </a:lnTo>
                  <a:lnTo>
                    <a:pt x="66" y="78"/>
                  </a:lnTo>
                  <a:lnTo>
                    <a:pt x="66" y="76"/>
                  </a:lnTo>
                  <a:lnTo>
                    <a:pt x="60" y="88"/>
                  </a:lnTo>
                  <a:lnTo>
                    <a:pt x="54" y="94"/>
                  </a:lnTo>
                  <a:lnTo>
                    <a:pt x="24" y="98"/>
                  </a:lnTo>
                  <a:lnTo>
                    <a:pt x="24" y="112"/>
                  </a:lnTo>
                  <a:lnTo>
                    <a:pt x="26" y="112"/>
                  </a:lnTo>
                  <a:lnTo>
                    <a:pt x="16" y="116"/>
                  </a:lnTo>
                  <a:lnTo>
                    <a:pt x="50" y="140"/>
                  </a:lnTo>
                  <a:lnTo>
                    <a:pt x="56" y="148"/>
                  </a:lnTo>
                  <a:lnTo>
                    <a:pt x="60" y="162"/>
                  </a:lnTo>
                  <a:lnTo>
                    <a:pt x="70" y="166"/>
                  </a:lnTo>
                  <a:lnTo>
                    <a:pt x="72" y="162"/>
                  </a:lnTo>
                  <a:lnTo>
                    <a:pt x="74" y="160"/>
                  </a:lnTo>
                  <a:lnTo>
                    <a:pt x="74" y="166"/>
                  </a:lnTo>
                  <a:lnTo>
                    <a:pt x="74" y="166"/>
                  </a:lnTo>
                  <a:lnTo>
                    <a:pt x="86" y="164"/>
                  </a:lnTo>
                  <a:lnTo>
                    <a:pt x="88" y="166"/>
                  </a:lnTo>
                  <a:lnTo>
                    <a:pt x="84" y="172"/>
                  </a:lnTo>
                  <a:lnTo>
                    <a:pt x="90" y="180"/>
                  </a:lnTo>
                  <a:lnTo>
                    <a:pt x="92" y="176"/>
                  </a:lnTo>
                  <a:lnTo>
                    <a:pt x="92" y="178"/>
                  </a:lnTo>
                  <a:lnTo>
                    <a:pt x="100" y="180"/>
                  </a:lnTo>
                  <a:lnTo>
                    <a:pt x="114" y="176"/>
                  </a:lnTo>
                  <a:lnTo>
                    <a:pt x="114" y="180"/>
                  </a:lnTo>
                  <a:lnTo>
                    <a:pt x="100" y="186"/>
                  </a:lnTo>
                  <a:lnTo>
                    <a:pt x="92" y="180"/>
                  </a:lnTo>
                  <a:lnTo>
                    <a:pt x="86" y="182"/>
                  </a:lnTo>
                  <a:lnTo>
                    <a:pt x="80" y="176"/>
                  </a:lnTo>
                  <a:lnTo>
                    <a:pt x="84" y="182"/>
                  </a:lnTo>
                  <a:lnTo>
                    <a:pt x="82" y="188"/>
                  </a:lnTo>
                  <a:lnTo>
                    <a:pt x="84" y="188"/>
                  </a:lnTo>
                  <a:lnTo>
                    <a:pt x="84" y="184"/>
                  </a:lnTo>
                  <a:lnTo>
                    <a:pt x="96" y="190"/>
                  </a:lnTo>
                  <a:lnTo>
                    <a:pt x="94" y="194"/>
                  </a:lnTo>
                  <a:lnTo>
                    <a:pt x="94" y="190"/>
                  </a:lnTo>
                  <a:lnTo>
                    <a:pt x="88" y="190"/>
                  </a:lnTo>
                  <a:lnTo>
                    <a:pt x="84" y="200"/>
                  </a:lnTo>
                  <a:lnTo>
                    <a:pt x="80" y="196"/>
                  </a:lnTo>
                  <a:lnTo>
                    <a:pt x="60" y="196"/>
                  </a:lnTo>
                  <a:lnTo>
                    <a:pt x="54" y="192"/>
                  </a:lnTo>
                  <a:lnTo>
                    <a:pt x="58" y="188"/>
                  </a:lnTo>
                  <a:lnTo>
                    <a:pt x="58" y="180"/>
                  </a:lnTo>
                  <a:lnTo>
                    <a:pt x="60" y="178"/>
                  </a:lnTo>
                  <a:lnTo>
                    <a:pt x="46" y="178"/>
                  </a:lnTo>
                  <a:lnTo>
                    <a:pt x="30" y="190"/>
                  </a:lnTo>
                  <a:lnTo>
                    <a:pt x="34" y="194"/>
                  </a:lnTo>
                  <a:lnTo>
                    <a:pt x="24" y="192"/>
                  </a:lnTo>
                  <a:lnTo>
                    <a:pt x="14" y="202"/>
                  </a:lnTo>
                  <a:lnTo>
                    <a:pt x="8" y="204"/>
                  </a:lnTo>
                  <a:lnTo>
                    <a:pt x="8" y="206"/>
                  </a:lnTo>
                  <a:lnTo>
                    <a:pt x="0" y="208"/>
                  </a:lnTo>
                  <a:lnTo>
                    <a:pt x="10" y="218"/>
                  </a:lnTo>
                  <a:lnTo>
                    <a:pt x="26" y="222"/>
                  </a:lnTo>
                  <a:lnTo>
                    <a:pt x="20" y="226"/>
                  </a:lnTo>
                  <a:lnTo>
                    <a:pt x="16" y="222"/>
                  </a:lnTo>
                  <a:lnTo>
                    <a:pt x="16" y="224"/>
                  </a:lnTo>
                  <a:lnTo>
                    <a:pt x="22" y="234"/>
                  </a:lnTo>
                  <a:lnTo>
                    <a:pt x="22" y="240"/>
                  </a:lnTo>
                  <a:lnTo>
                    <a:pt x="26" y="244"/>
                  </a:lnTo>
                  <a:lnTo>
                    <a:pt x="44" y="248"/>
                  </a:lnTo>
                  <a:lnTo>
                    <a:pt x="60" y="244"/>
                  </a:lnTo>
                  <a:lnTo>
                    <a:pt x="66" y="250"/>
                  </a:lnTo>
                  <a:lnTo>
                    <a:pt x="68" y="246"/>
                  </a:lnTo>
                  <a:lnTo>
                    <a:pt x="62" y="242"/>
                  </a:lnTo>
                  <a:lnTo>
                    <a:pt x="66" y="242"/>
                  </a:lnTo>
                  <a:lnTo>
                    <a:pt x="70" y="246"/>
                  </a:lnTo>
                  <a:lnTo>
                    <a:pt x="72" y="252"/>
                  </a:lnTo>
                  <a:lnTo>
                    <a:pt x="76" y="246"/>
                  </a:lnTo>
                  <a:lnTo>
                    <a:pt x="84" y="236"/>
                  </a:lnTo>
                  <a:lnTo>
                    <a:pt x="90" y="238"/>
                  </a:lnTo>
                  <a:lnTo>
                    <a:pt x="94" y="234"/>
                  </a:lnTo>
                  <a:lnTo>
                    <a:pt x="98" y="238"/>
                  </a:lnTo>
                  <a:lnTo>
                    <a:pt x="96" y="246"/>
                  </a:lnTo>
                  <a:lnTo>
                    <a:pt x="88" y="246"/>
                  </a:lnTo>
                  <a:lnTo>
                    <a:pt x="90" y="250"/>
                  </a:lnTo>
                  <a:lnTo>
                    <a:pt x="92" y="250"/>
                  </a:lnTo>
                  <a:lnTo>
                    <a:pt x="98" y="264"/>
                  </a:lnTo>
                  <a:lnTo>
                    <a:pt x="98" y="270"/>
                  </a:lnTo>
                  <a:lnTo>
                    <a:pt x="94" y="276"/>
                  </a:lnTo>
                  <a:lnTo>
                    <a:pt x="78" y="280"/>
                  </a:lnTo>
                  <a:lnTo>
                    <a:pt x="80" y="278"/>
                  </a:lnTo>
                  <a:lnTo>
                    <a:pt x="78" y="278"/>
                  </a:lnTo>
                  <a:lnTo>
                    <a:pt x="68" y="290"/>
                  </a:lnTo>
                  <a:lnTo>
                    <a:pt x="62" y="288"/>
                  </a:lnTo>
                  <a:lnTo>
                    <a:pt x="58" y="292"/>
                  </a:lnTo>
                  <a:lnTo>
                    <a:pt x="52" y="294"/>
                  </a:lnTo>
                  <a:lnTo>
                    <a:pt x="52" y="300"/>
                  </a:lnTo>
                  <a:lnTo>
                    <a:pt x="46" y="300"/>
                  </a:lnTo>
                  <a:lnTo>
                    <a:pt x="34" y="310"/>
                  </a:lnTo>
                  <a:lnTo>
                    <a:pt x="30" y="318"/>
                  </a:lnTo>
                  <a:lnTo>
                    <a:pt x="30" y="324"/>
                  </a:lnTo>
                  <a:lnTo>
                    <a:pt x="26" y="326"/>
                  </a:lnTo>
                  <a:lnTo>
                    <a:pt x="28" y="330"/>
                  </a:lnTo>
                  <a:lnTo>
                    <a:pt x="24" y="330"/>
                  </a:lnTo>
                  <a:lnTo>
                    <a:pt x="24" y="334"/>
                  </a:lnTo>
                  <a:lnTo>
                    <a:pt x="36" y="332"/>
                  </a:lnTo>
                  <a:lnTo>
                    <a:pt x="38" y="332"/>
                  </a:lnTo>
                  <a:lnTo>
                    <a:pt x="30" y="334"/>
                  </a:lnTo>
                  <a:lnTo>
                    <a:pt x="28" y="338"/>
                  </a:lnTo>
                  <a:lnTo>
                    <a:pt x="32" y="340"/>
                  </a:lnTo>
                  <a:lnTo>
                    <a:pt x="36" y="338"/>
                  </a:lnTo>
                  <a:lnTo>
                    <a:pt x="34" y="342"/>
                  </a:lnTo>
                  <a:lnTo>
                    <a:pt x="38" y="348"/>
                  </a:lnTo>
                  <a:lnTo>
                    <a:pt x="42" y="346"/>
                  </a:lnTo>
                  <a:lnTo>
                    <a:pt x="44" y="348"/>
                  </a:lnTo>
                  <a:lnTo>
                    <a:pt x="46" y="348"/>
                  </a:lnTo>
                  <a:lnTo>
                    <a:pt x="44" y="352"/>
                  </a:lnTo>
                  <a:lnTo>
                    <a:pt x="48" y="352"/>
                  </a:lnTo>
                  <a:lnTo>
                    <a:pt x="58" y="352"/>
                  </a:lnTo>
                  <a:lnTo>
                    <a:pt x="58" y="354"/>
                  </a:lnTo>
                  <a:lnTo>
                    <a:pt x="54" y="358"/>
                  </a:lnTo>
                  <a:lnTo>
                    <a:pt x="48" y="368"/>
                  </a:lnTo>
                  <a:lnTo>
                    <a:pt x="50" y="376"/>
                  </a:lnTo>
                  <a:lnTo>
                    <a:pt x="54" y="374"/>
                  </a:lnTo>
                  <a:lnTo>
                    <a:pt x="54" y="376"/>
                  </a:lnTo>
                  <a:lnTo>
                    <a:pt x="52" y="378"/>
                  </a:lnTo>
                  <a:lnTo>
                    <a:pt x="56" y="382"/>
                  </a:lnTo>
                  <a:lnTo>
                    <a:pt x="66" y="384"/>
                  </a:lnTo>
                  <a:lnTo>
                    <a:pt x="76" y="372"/>
                  </a:lnTo>
                  <a:lnTo>
                    <a:pt x="72" y="366"/>
                  </a:lnTo>
                  <a:lnTo>
                    <a:pt x="76" y="360"/>
                  </a:lnTo>
                  <a:lnTo>
                    <a:pt x="88" y="352"/>
                  </a:lnTo>
                  <a:lnTo>
                    <a:pt x="76" y="368"/>
                  </a:lnTo>
                  <a:lnTo>
                    <a:pt x="84" y="388"/>
                  </a:lnTo>
                  <a:lnTo>
                    <a:pt x="80" y="396"/>
                  </a:lnTo>
                  <a:lnTo>
                    <a:pt x="82" y="400"/>
                  </a:lnTo>
                  <a:lnTo>
                    <a:pt x="86" y="400"/>
                  </a:lnTo>
                  <a:lnTo>
                    <a:pt x="84" y="402"/>
                  </a:lnTo>
                  <a:lnTo>
                    <a:pt x="84" y="406"/>
                  </a:lnTo>
                  <a:lnTo>
                    <a:pt x="86" y="406"/>
                  </a:lnTo>
                  <a:lnTo>
                    <a:pt x="78" y="412"/>
                  </a:lnTo>
                  <a:lnTo>
                    <a:pt x="84" y="412"/>
                  </a:lnTo>
                  <a:lnTo>
                    <a:pt x="96" y="404"/>
                  </a:lnTo>
                  <a:lnTo>
                    <a:pt x="104" y="394"/>
                  </a:lnTo>
                  <a:lnTo>
                    <a:pt x="104" y="404"/>
                  </a:lnTo>
                  <a:lnTo>
                    <a:pt x="108" y="406"/>
                  </a:lnTo>
                  <a:lnTo>
                    <a:pt x="114" y="404"/>
                  </a:lnTo>
                  <a:lnTo>
                    <a:pt x="120" y="418"/>
                  </a:lnTo>
                  <a:lnTo>
                    <a:pt x="124" y="414"/>
                  </a:lnTo>
                  <a:lnTo>
                    <a:pt x="122" y="408"/>
                  </a:lnTo>
                  <a:lnTo>
                    <a:pt x="126" y="402"/>
                  </a:lnTo>
                  <a:lnTo>
                    <a:pt x="128" y="402"/>
                  </a:lnTo>
                  <a:lnTo>
                    <a:pt x="126" y="406"/>
                  </a:lnTo>
                  <a:lnTo>
                    <a:pt x="134" y="410"/>
                  </a:lnTo>
                  <a:lnTo>
                    <a:pt x="152" y="400"/>
                  </a:lnTo>
                  <a:lnTo>
                    <a:pt x="146" y="408"/>
                  </a:lnTo>
                  <a:lnTo>
                    <a:pt x="146" y="408"/>
                  </a:lnTo>
                  <a:lnTo>
                    <a:pt x="142" y="412"/>
                  </a:lnTo>
                  <a:lnTo>
                    <a:pt x="140" y="420"/>
                  </a:lnTo>
                  <a:lnTo>
                    <a:pt x="144" y="420"/>
                  </a:lnTo>
                  <a:lnTo>
                    <a:pt x="140" y="424"/>
                  </a:lnTo>
                  <a:lnTo>
                    <a:pt x="138" y="436"/>
                  </a:lnTo>
                  <a:lnTo>
                    <a:pt x="134" y="444"/>
                  </a:lnTo>
                  <a:lnTo>
                    <a:pt x="132" y="444"/>
                  </a:lnTo>
                  <a:lnTo>
                    <a:pt x="126" y="450"/>
                  </a:lnTo>
                  <a:lnTo>
                    <a:pt x="124" y="456"/>
                  </a:lnTo>
                  <a:lnTo>
                    <a:pt x="122" y="456"/>
                  </a:lnTo>
                  <a:lnTo>
                    <a:pt x="104" y="468"/>
                  </a:lnTo>
                  <a:lnTo>
                    <a:pt x="100" y="478"/>
                  </a:lnTo>
                  <a:lnTo>
                    <a:pt x="98" y="478"/>
                  </a:lnTo>
                  <a:lnTo>
                    <a:pt x="96" y="480"/>
                  </a:lnTo>
                  <a:lnTo>
                    <a:pt x="94" y="478"/>
                  </a:lnTo>
                  <a:lnTo>
                    <a:pt x="96" y="476"/>
                  </a:lnTo>
                  <a:lnTo>
                    <a:pt x="90" y="476"/>
                  </a:lnTo>
                  <a:lnTo>
                    <a:pt x="78" y="482"/>
                  </a:lnTo>
                  <a:lnTo>
                    <a:pt x="68" y="494"/>
                  </a:lnTo>
                  <a:lnTo>
                    <a:pt x="62" y="496"/>
                  </a:lnTo>
                  <a:lnTo>
                    <a:pt x="60" y="496"/>
                  </a:lnTo>
                  <a:lnTo>
                    <a:pt x="64" y="502"/>
                  </a:lnTo>
                  <a:lnTo>
                    <a:pt x="66" y="500"/>
                  </a:lnTo>
                  <a:lnTo>
                    <a:pt x="66" y="496"/>
                  </a:lnTo>
                  <a:lnTo>
                    <a:pt x="68" y="500"/>
                  </a:lnTo>
                  <a:lnTo>
                    <a:pt x="72" y="498"/>
                  </a:lnTo>
                  <a:lnTo>
                    <a:pt x="72" y="494"/>
                  </a:lnTo>
                  <a:lnTo>
                    <a:pt x="74" y="498"/>
                  </a:lnTo>
                  <a:lnTo>
                    <a:pt x="80" y="496"/>
                  </a:lnTo>
                  <a:lnTo>
                    <a:pt x="86" y="484"/>
                  </a:lnTo>
                  <a:lnTo>
                    <a:pt x="88" y="484"/>
                  </a:lnTo>
                  <a:lnTo>
                    <a:pt x="88" y="490"/>
                  </a:lnTo>
                  <a:lnTo>
                    <a:pt x="98" y="488"/>
                  </a:lnTo>
                  <a:lnTo>
                    <a:pt x="98" y="486"/>
                  </a:lnTo>
                  <a:lnTo>
                    <a:pt x="100" y="488"/>
                  </a:lnTo>
                  <a:lnTo>
                    <a:pt x="110" y="480"/>
                  </a:lnTo>
                  <a:lnTo>
                    <a:pt x="112" y="482"/>
                  </a:lnTo>
                  <a:lnTo>
                    <a:pt x="112" y="486"/>
                  </a:lnTo>
                  <a:lnTo>
                    <a:pt x="114" y="478"/>
                  </a:lnTo>
                  <a:lnTo>
                    <a:pt x="120" y="478"/>
                  </a:lnTo>
                  <a:lnTo>
                    <a:pt x="126" y="474"/>
                  </a:lnTo>
                  <a:lnTo>
                    <a:pt x="126" y="470"/>
                  </a:lnTo>
                  <a:lnTo>
                    <a:pt x="124" y="468"/>
                  </a:lnTo>
                  <a:lnTo>
                    <a:pt x="128" y="466"/>
                  </a:lnTo>
                  <a:lnTo>
                    <a:pt x="136" y="464"/>
                  </a:lnTo>
                  <a:lnTo>
                    <a:pt x="136" y="462"/>
                  </a:lnTo>
                  <a:lnTo>
                    <a:pt x="134" y="462"/>
                  </a:lnTo>
                  <a:lnTo>
                    <a:pt x="138" y="460"/>
                  </a:lnTo>
                  <a:lnTo>
                    <a:pt x="140" y="462"/>
                  </a:lnTo>
                  <a:lnTo>
                    <a:pt x="140" y="456"/>
                  </a:lnTo>
                  <a:lnTo>
                    <a:pt x="144" y="456"/>
                  </a:lnTo>
                  <a:lnTo>
                    <a:pt x="154" y="450"/>
                  </a:lnTo>
                  <a:lnTo>
                    <a:pt x="156" y="444"/>
                  </a:lnTo>
                  <a:lnTo>
                    <a:pt x="160" y="440"/>
                  </a:lnTo>
                  <a:lnTo>
                    <a:pt x="160" y="438"/>
                  </a:lnTo>
                  <a:lnTo>
                    <a:pt x="164" y="438"/>
                  </a:lnTo>
                  <a:lnTo>
                    <a:pt x="164" y="434"/>
                  </a:lnTo>
                  <a:lnTo>
                    <a:pt x="168" y="434"/>
                  </a:lnTo>
                  <a:lnTo>
                    <a:pt x="174" y="428"/>
                  </a:lnTo>
                  <a:lnTo>
                    <a:pt x="186" y="422"/>
                  </a:lnTo>
                  <a:lnTo>
                    <a:pt x="184" y="418"/>
                  </a:lnTo>
                  <a:lnTo>
                    <a:pt x="186" y="418"/>
                  </a:lnTo>
                  <a:lnTo>
                    <a:pt x="186" y="414"/>
                  </a:lnTo>
                  <a:lnTo>
                    <a:pt x="194" y="410"/>
                  </a:lnTo>
                  <a:lnTo>
                    <a:pt x="196" y="406"/>
                  </a:lnTo>
                  <a:lnTo>
                    <a:pt x="192" y="400"/>
                  </a:lnTo>
                  <a:lnTo>
                    <a:pt x="184" y="400"/>
                  </a:lnTo>
                  <a:lnTo>
                    <a:pt x="186" y="392"/>
                  </a:lnTo>
                  <a:lnTo>
                    <a:pt x="192" y="390"/>
                  </a:lnTo>
                  <a:lnTo>
                    <a:pt x="192" y="388"/>
                  </a:lnTo>
                  <a:lnTo>
                    <a:pt x="192" y="384"/>
                  </a:lnTo>
                  <a:lnTo>
                    <a:pt x="198" y="384"/>
                  </a:lnTo>
                  <a:lnTo>
                    <a:pt x="200" y="380"/>
                  </a:lnTo>
                  <a:lnTo>
                    <a:pt x="198" y="380"/>
                  </a:lnTo>
                  <a:lnTo>
                    <a:pt x="206" y="376"/>
                  </a:lnTo>
                  <a:lnTo>
                    <a:pt x="204" y="372"/>
                  </a:lnTo>
                  <a:lnTo>
                    <a:pt x="200" y="368"/>
                  </a:lnTo>
                  <a:lnTo>
                    <a:pt x="206" y="370"/>
                  </a:lnTo>
                  <a:lnTo>
                    <a:pt x="210" y="364"/>
                  </a:lnTo>
                  <a:lnTo>
                    <a:pt x="218" y="350"/>
                  </a:lnTo>
                  <a:lnTo>
                    <a:pt x="232" y="340"/>
                  </a:lnTo>
                  <a:lnTo>
                    <a:pt x="232" y="334"/>
                  </a:lnTo>
                  <a:lnTo>
                    <a:pt x="236" y="320"/>
                  </a:lnTo>
                  <a:lnTo>
                    <a:pt x="238" y="312"/>
                  </a:lnTo>
                  <a:lnTo>
                    <a:pt x="240" y="316"/>
                  </a:lnTo>
                  <a:lnTo>
                    <a:pt x="238" y="326"/>
                  </a:lnTo>
                  <a:lnTo>
                    <a:pt x="234" y="334"/>
                  </a:lnTo>
                  <a:lnTo>
                    <a:pt x="234" y="340"/>
                  </a:lnTo>
                  <a:lnTo>
                    <a:pt x="240" y="342"/>
                  </a:lnTo>
                  <a:lnTo>
                    <a:pt x="250" y="334"/>
                  </a:lnTo>
                  <a:lnTo>
                    <a:pt x="248" y="338"/>
                  </a:lnTo>
                  <a:lnTo>
                    <a:pt x="240" y="344"/>
                  </a:lnTo>
                  <a:lnTo>
                    <a:pt x="240" y="346"/>
                  </a:lnTo>
                  <a:lnTo>
                    <a:pt x="254" y="352"/>
                  </a:lnTo>
                  <a:lnTo>
                    <a:pt x="252" y="354"/>
                  </a:lnTo>
                  <a:lnTo>
                    <a:pt x="240" y="352"/>
                  </a:lnTo>
                  <a:lnTo>
                    <a:pt x="236" y="348"/>
                  </a:lnTo>
                  <a:lnTo>
                    <a:pt x="224" y="356"/>
                  </a:lnTo>
                  <a:lnTo>
                    <a:pt x="222" y="358"/>
                  </a:lnTo>
                  <a:lnTo>
                    <a:pt x="222" y="368"/>
                  </a:lnTo>
                  <a:lnTo>
                    <a:pt x="216" y="382"/>
                  </a:lnTo>
                  <a:lnTo>
                    <a:pt x="220" y="386"/>
                  </a:lnTo>
                  <a:lnTo>
                    <a:pt x="228" y="382"/>
                  </a:lnTo>
                  <a:lnTo>
                    <a:pt x="226" y="386"/>
                  </a:lnTo>
                  <a:lnTo>
                    <a:pt x="222" y="388"/>
                  </a:lnTo>
                  <a:lnTo>
                    <a:pt x="224" y="390"/>
                  </a:lnTo>
                  <a:lnTo>
                    <a:pt x="218" y="390"/>
                  </a:lnTo>
                  <a:lnTo>
                    <a:pt x="216" y="396"/>
                  </a:lnTo>
                  <a:lnTo>
                    <a:pt x="218" y="398"/>
                  </a:lnTo>
                  <a:lnTo>
                    <a:pt x="224" y="396"/>
                  </a:lnTo>
                  <a:lnTo>
                    <a:pt x="226" y="392"/>
                  </a:lnTo>
                  <a:lnTo>
                    <a:pt x="228" y="394"/>
                  </a:lnTo>
                  <a:lnTo>
                    <a:pt x="234" y="388"/>
                  </a:lnTo>
                  <a:lnTo>
                    <a:pt x="236" y="386"/>
                  </a:lnTo>
                  <a:lnTo>
                    <a:pt x="236" y="392"/>
                  </a:lnTo>
                  <a:lnTo>
                    <a:pt x="238" y="384"/>
                  </a:lnTo>
                  <a:lnTo>
                    <a:pt x="244" y="384"/>
                  </a:lnTo>
                  <a:lnTo>
                    <a:pt x="244" y="376"/>
                  </a:lnTo>
                  <a:lnTo>
                    <a:pt x="246" y="384"/>
                  </a:lnTo>
                  <a:lnTo>
                    <a:pt x="248" y="374"/>
                  </a:lnTo>
                  <a:lnTo>
                    <a:pt x="250" y="376"/>
                  </a:lnTo>
                  <a:lnTo>
                    <a:pt x="260" y="376"/>
                  </a:lnTo>
                  <a:lnTo>
                    <a:pt x="262" y="372"/>
                  </a:lnTo>
                  <a:lnTo>
                    <a:pt x="266" y="370"/>
                  </a:lnTo>
                  <a:lnTo>
                    <a:pt x="262" y="368"/>
                  </a:lnTo>
                  <a:lnTo>
                    <a:pt x="268" y="362"/>
                  </a:lnTo>
                  <a:lnTo>
                    <a:pt x="266" y="360"/>
                  </a:lnTo>
                  <a:lnTo>
                    <a:pt x="260" y="362"/>
                  </a:lnTo>
                  <a:lnTo>
                    <a:pt x="260" y="360"/>
                  </a:lnTo>
                  <a:lnTo>
                    <a:pt x="264" y="358"/>
                  </a:lnTo>
                  <a:lnTo>
                    <a:pt x="264" y="356"/>
                  </a:lnTo>
                  <a:lnTo>
                    <a:pt x="258" y="354"/>
                  </a:lnTo>
                  <a:lnTo>
                    <a:pt x="262" y="352"/>
                  </a:lnTo>
                  <a:lnTo>
                    <a:pt x="264" y="348"/>
                  </a:lnTo>
                  <a:lnTo>
                    <a:pt x="262" y="348"/>
                  </a:lnTo>
                  <a:lnTo>
                    <a:pt x="264" y="346"/>
                  </a:lnTo>
                  <a:lnTo>
                    <a:pt x="266" y="346"/>
                  </a:lnTo>
                  <a:lnTo>
                    <a:pt x="270" y="342"/>
                  </a:lnTo>
                  <a:lnTo>
                    <a:pt x="268" y="350"/>
                  </a:lnTo>
                  <a:lnTo>
                    <a:pt x="268" y="352"/>
                  </a:lnTo>
                  <a:lnTo>
                    <a:pt x="272" y="350"/>
                  </a:lnTo>
                  <a:lnTo>
                    <a:pt x="272" y="344"/>
                  </a:lnTo>
                  <a:lnTo>
                    <a:pt x="272" y="350"/>
                  </a:lnTo>
                  <a:lnTo>
                    <a:pt x="274" y="350"/>
                  </a:lnTo>
                  <a:lnTo>
                    <a:pt x="286" y="346"/>
                  </a:lnTo>
                  <a:lnTo>
                    <a:pt x="286" y="352"/>
                  </a:lnTo>
                  <a:lnTo>
                    <a:pt x="284" y="356"/>
                  </a:lnTo>
                  <a:lnTo>
                    <a:pt x="294" y="354"/>
                  </a:lnTo>
                  <a:lnTo>
                    <a:pt x="290" y="358"/>
                  </a:lnTo>
                  <a:lnTo>
                    <a:pt x="298" y="358"/>
                  </a:lnTo>
                  <a:lnTo>
                    <a:pt x="296" y="362"/>
                  </a:lnTo>
                  <a:lnTo>
                    <a:pt x="304" y="366"/>
                  </a:lnTo>
                  <a:lnTo>
                    <a:pt x="308" y="362"/>
                  </a:lnTo>
                  <a:lnTo>
                    <a:pt x="310" y="368"/>
                  </a:lnTo>
                  <a:lnTo>
                    <a:pt x="318" y="372"/>
                  </a:lnTo>
                  <a:lnTo>
                    <a:pt x="320" y="376"/>
                  </a:lnTo>
                  <a:lnTo>
                    <a:pt x="334" y="372"/>
                  </a:lnTo>
                  <a:lnTo>
                    <a:pt x="350" y="376"/>
                  </a:lnTo>
                  <a:lnTo>
                    <a:pt x="356" y="374"/>
                  </a:lnTo>
                  <a:lnTo>
                    <a:pt x="358" y="376"/>
                  </a:lnTo>
                  <a:lnTo>
                    <a:pt x="356" y="378"/>
                  </a:lnTo>
                  <a:lnTo>
                    <a:pt x="356" y="378"/>
                  </a:lnTo>
                  <a:lnTo>
                    <a:pt x="366" y="382"/>
                  </a:lnTo>
                  <a:lnTo>
                    <a:pt x="376" y="380"/>
                  </a:lnTo>
                  <a:lnTo>
                    <a:pt x="382" y="374"/>
                  </a:lnTo>
                  <a:lnTo>
                    <a:pt x="388" y="380"/>
                  </a:lnTo>
                  <a:lnTo>
                    <a:pt x="384" y="382"/>
                  </a:lnTo>
                  <a:lnTo>
                    <a:pt x="384" y="388"/>
                  </a:lnTo>
                  <a:lnTo>
                    <a:pt x="382" y="376"/>
                  </a:lnTo>
                  <a:lnTo>
                    <a:pt x="380" y="378"/>
                  </a:lnTo>
                  <a:lnTo>
                    <a:pt x="380" y="386"/>
                  </a:lnTo>
                  <a:lnTo>
                    <a:pt x="378" y="388"/>
                  </a:lnTo>
                  <a:lnTo>
                    <a:pt x="394" y="398"/>
                  </a:lnTo>
                  <a:lnTo>
                    <a:pt x="398" y="396"/>
                  </a:lnTo>
                  <a:lnTo>
                    <a:pt x="398" y="392"/>
                  </a:lnTo>
                  <a:lnTo>
                    <a:pt x="400" y="390"/>
                  </a:lnTo>
                  <a:lnTo>
                    <a:pt x="400" y="39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7" name="Freeform 252"/>
            <p:cNvSpPr>
              <a:spLocks/>
            </p:cNvSpPr>
            <p:nvPr/>
          </p:nvSpPr>
          <p:spPr bwMode="auto">
            <a:xfrm>
              <a:off x="2407090" y="2957400"/>
              <a:ext cx="123376" cy="139078"/>
            </a:xfrm>
            <a:custGeom>
              <a:avLst/>
              <a:gdLst/>
              <a:ahLst/>
              <a:cxnLst>
                <a:cxn ang="0">
                  <a:pos x="0" y="12"/>
                </a:cxn>
                <a:cxn ang="0">
                  <a:pos x="6" y="28"/>
                </a:cxn>
                <a:cxn ang="0">
                  <a:pos x="6" y="30"/>
                </a:cxn>
                <a:cxn ang="0">
                  <a:pos x="22" y="38"/>
                </a:cxn>
                <a:cxn ang="0">
                  <a:pos x="26" y="36"/>
                </a:cxn>
                <a:cxn ang="0">
                  <a:pos x="20" y="24"/>
                </a:cxn>
                <a:cxn ang="0">
                  <a:pos x="16" y="20"/>
                </a:cxn>
                <a:cxn ang="0">
                  <a:pos x="20" y="22"/>
                </a:cxn>
                <a:cxn ang="0">
                  <a:pos x="24" y="26"/>
                </a:cxn>
                <a:cxn ang="0">
                  <a:pos x="32" y="30"/>
                </a:cxn>
                <a:cxn ang="0">
                  <a:pos x="34" y="36"/>
                </a:cxn>
                <a:cxn ang="0">
                  <a:pos x="38" y="40"/>
                </a:cxn>
                <a:cxn ang="0">
                  <a:pos x="40" y="34"/>
                </a:cxn>
                <a:cxn ang="0">
                  <a:pos x="36" y="16"/>
                </a:cxn>
                <a:cxn ang="0">
                  <a:pos x="36" y="10"/>
                </a:cxn>
                <a:cxn ang="0">
                  <a:pos x="54" y="38"/>
                </a:cxn>
                <a:cxn ang="0">
                  <a:pos x="62" y="40"/>
                </a:cxn>
                <a:cxn ang="0">
                  <a:pos x="58" y="46"/>
                </a:cxn>
                <a:cxn ang="0">
                  <a:pos x="60" y="48"/>
                </a:cxn>
                <a:cxn ang="0">
                  <a:pos x="70" y="58"/>
                </a:cxn>
                <a:cxn ang="0">
                  <a:pos x="62" y="56"/>
                </a:cxn>
                <a:cxn ang="0">
                  <a:pos x="64" y="62"/>
                </a:cxn>
                <a:cxn ang="0">
                  <a:pos x="64" y="64"/>
                </a:cxn>
                <a:cxn ang="0">
                  <a:pos x="68" y="68"/>
                </a:cxn>
                <a:cxn ang="0">
                  <a:pos x="74" y="72"/>
                </a:cxn>
                <a:cxn ang="0">
                  <a:pos x="72" y="74"/>
                </a:cxn>
                <a:cxn ang="0">
                  <a:pos x="80" y="84"/>
                </a:cxn>
                <a:cxn ang="0">
                  <a:pos x="84" y="92"/>
                </a:cxn>
                <a:cxn ang="0">
                  <a:pos x="80" y="102"/>
                </a:cxn>
                <a:cxn ang="0">
                  <a:pos x="82" y="106"/>
                </a:cxn>
                <a:cxn ang="0">
                  <a:pos x="86" y="98"/>
                </a:cxn>
                <a:cxn ang="0">
                  <a:pos x="94" y="92"/>
                </a:cxn>
                <a:cxn ang="0">
                  <a:pos x="98" y="102"/>
                </a:cxn>
                <a:cxn ang="0">
                  <a:pos x="102" y="110"/>
                </a:cxn>
                <a:cxn ang="0">
                  <a:pos x="98" y="118"/>
                </a:cxn>
                <a:cxn ang="0">
                  <a:pos x="100" y="120"/>
                </a:cxn>
                <a:cxn ang="0">
                  <a:pos x="104" y="120"/>
                </a:cxn>
                <a:cxn ang="0">
                  <a:pos x="108" y="118"/>
                </a:cxn>
                <a:cxn ang="0">
                  <a:pos x="110" y="114"/>
                </a:cxn>
                <a:cxn ang="0">
                  <a:pos x="110" y="96"/>
                </a:cxn>
                <a:cxn ang="0">
                  <a:pos x="96" y="86"/>
                </a:cxn>
                <a:cxn ang="0">
                  <a:pos x="84" y="80"/>
                </a:cxn>
                <a:cxn ang="0">
                  <a:pos x="78" y="68"/>
                </a:cxn>
                <a:cxn ang="0">
                  <a:pos x="58" y="30"/>
                </a:cxn>
                <a:cxn ang="0">
                  <a:pos x="50" y="18"/>
                </a:cxn>
                <a:cxn ang="0">
                  <a:pos x="26" y="6"/>
                </a:cxn>
                <a:cxn ang="0">
                  <a:pos x="8" y="22"/>
                </a:cxn>
                <a:cxn ang="0">
                  <a:pos x="2" y="10"/>
                </a:cxn>
              </a:cxnLst>
              <a:rect l="0" t="0" r="r" b="b"/>
              <a:pathLst>
                <a:path w="110" h="124">
                  <a:moveTo>
                    <a:pt x="2" y="10"/>
                  </a:moveTo>
                  <a:lnTo>
                    <a:pt x="0" y="12"/>
                  </a:lnTo>
                  <a:lnTo>
                    <a:pt x="0" y="20"/>
                  </a:lnTo>
                  <a:lnTo>
                    <a:pt x="6" y="28"/>
                  </a:lnTo>
                  <a:lnTo>
                    <a:pt x="8" y="28"/>
                  </a:lnTo>
                  <a:lnTo>
                    <a:pt x="6" y="30"/>
                  </a:lnTo>
                  <a:lnTo>
                    <a:pt x="20" y="40"/>
                  </a:lnTo>
                  <a:lnTo>
                    <a:pt x="22" y="38"/>
                  </a:lnTo>
                  <a:lnTo>
                    <a:pt x="22" y="36"/>
                  </a:lnTo>
                  <a:lnTo>
                    <a:pt x="26" y="36"/>
                  </a:lnTo>
                  <a:lnTo>
                    <a:pt x="28" y="32"/>
                  </a:lnTo>
                  <a:lnTo>
                    <a:pt x="20" y="24"/>
                  </a:lnTo>
                  <a:lnTo>
                    <a:pt x="14" y="22"/>
                  </a:lnTo>
                  <a:lnTo>
                    <a:pt x="16" y="20"/>
                  </a:lnTo>
                  <a:lnTo>
                    <a:pt x="16" y="20"/>
                  </a:lnTo>
                  <a:lnTo>
                    <a:pt x="20" y="22"/>
                  </a:lnTo>
                  <a:lnTo>
                    <a:pt x="20" y="20"/>
                  </a:lnTo>
                  <a:lnTo>
                    <a:pt x="24" y="26"/>
                  </a:lnTo>
                  <a:lnTo>
                    <a:pt x="28" y="22"/>
                  </a:lnTo>
                  <a:lnTo>
                    <a:pt x="32" y="30"/>
                  </a:lnTo>
                  <a:lnTo>
                    <a:pt x="30" y="36"/>
                  </a:lnTo>
                  <a:lnTo>
                    <a:pt x="34" y="36"/>
                  </a:lnTo>
                  <a:lnTo>
                    <a:pt x="34" y="32"/>
                  </a:lnTo>
                  <a:lnTo>
                    <a:pt x="38" y="40"/>
                  </a:lnTo>
                  <a:lnTo>
                    <a:pt x="40" y="38"/>
                  </a:lnTo>
                  <a:lnTo>
                    <a:pt x="40" y="34"/>
                  </a:lnTo>
                  <a:lnTo>
                    <a:pt x="36" y="16"/>
                  </a:lnTo>
                  <a:lnTo>
                    <a:pt x="36" y="16"/>
                  </a:lnTo>
                  <a:lnTo>
                    <a:pt x="36" y="12"/>
                  </a:lnTo>
                  <a:lnTo>
                    <a:pt x="36" y="10"/>
                  </a:lnTo>
                  <a:lnTo>
                    <a:pt x="46" y="36"/>
                  </a:lnTo>
                  <a:lnTo>
                    <a:pt x="54" y="38"/>
                  </a:lnTo>
                  <a:lnTo>
                    <a:pt x="58" y="46"/>
                  </a:lnTo>
                  <a:lnTo>
                    <a:pt x="62" y="40"/>
                  </a:lnTo>
                  <a:lnTo>
                    <a:pt x="60" y="44"/>
                  </a:lnTo>
                  <a:lnTo>
                    <a:pt x="58" y="46"/>
                  </a:lnTo>
                  <a:lnTo>
                    <a:pt x="60" y="50"/>
                  </a:lnTo>
                  <a:lnTo>
                    <a:pt x="60" y="48"/>
                  </a:lnTo>
                  <a:lnTo>
                    <a:pt x="62" y="50"/>
                  </a:lnTo>
                  <a:lnTo>
                    <a:pt x="70" y="58"/>
                  </a:lnTo>
                  <a:lnTo>
                    <a:pt x="62" y="54"/>
                  </a:lnTo>
                  <a:lnTo>
                    <a:pt x="62" y="56"/>
                  </a:lnTo>
                  <a:lnTo>
                    <a:pt x="62" y="58"/>
                  </a:lnTo>
                  <a:lnTo>
                    <a:pt x="64" y="62"/>
                  </a:lnTo>
                  <a:lnTo>
                    <a:pt x="68" y="62"/>
                  </a:lnTo>
                  <a:lnTo>
                    <a:pt x="64" y="64"/>
                  </a:lnTo>
                  <a:lnTo>
                    <a:pt x="64" y="66"/>
                  </a:lnTo>
                  <a:lnTo>
                    <a:pt x="68" y="68"/>
                  </a:lnTo>
                  <a:lnTo>
                    <a:pt x="72" y="68"/>
                  </a:lnTo>
                  <a:lnTo>
                    <a:pt x="74" y="72"/>
                  </a:lnTo>
                  <a:lnTo>
                    <a:pt x="70" y="68"/>
                  </a:lnTo>
                  <a:lnTo>
                    <a:pt x="72" y="74"/>
                  </a:lnTo>
                  <a:lnTo>
                    <a:pt x="78" y="78"/>
                  </a:lnTo>
                  <a:lnTo>
                    <a:pt x="80" y="84"/>
                  </a:lnTo>
                  <a:lnTo>
                    <a:pt x="88" y="90"/>
                  </a:lnTo>
                  <a:lnTo>
                    <a:pt x="84" y="92"/>
                  </a:lnTo>
                  <a:lnTo>
                    <a:pt x="82" y="98"/>
                  </a:lnTo>
                  <a:lnTo>
                    <a:pt x="80" y="102"/>
                  </a:lnTo>
                  <a:lnTo>
                    <a:pt x="82" y="104"/>
                  </a:lnTo>
                  <a:lnTo>
                    <a:pt x="82" y="106"/>
                  </a:lnTo>
                  <a:lnTo>
                    <a:pt x="86" y="102"/>
                  </a:lnTo>
                  <a:lnTo>
                    <a:pt x="86" y="98"/>
                  </a:lnTo>
                  <a:lnTo>
                    <a:pt x="90" y="96"/>
                  </a:lnTo>
                  <a:lnTo>
                    <a:pt x="94" y="92"/>
                  </a:lnTo>
                  <a:lnTo>
                    <a:pt x="94" y="96"/>
                  </a:lnTo>
                  <a:lnTo>
                    <a:pt x="98" y="102"/>
                  </a:lnTo>
                  <a:lnTo>
                    <a:pt x="98" y="110"/>
                  </a:lnTo>
                  <a:lnTo>
                    <a:pt x="102" y="110"/>
                  </a:lnTo>
                  <a:lnTo>
                    <a:pt x="102" y="116"/>
                  </a:lnTo>
                  <a:lnTo>
                    <a:pt x="98" y="118"/>
                  </a:lnTo>
                  <a:lnTo>
                    <a:pt x="98" y="124"/>
                  </a:lnTo>
                  <a:lnTo>
                    <a:pt x="100" y="120"/>
                  </a:lnTo>
                  <a:lnTo>
                    <a:pt x="100" y="122"/>
                  </a:lnTo>
                  <a:lnTo>
                    <a:pt x="104" y="120"/>
                  </a:lnTo>
                  <a:lnTo>
                    <a:pt x="106" y="116"/>
                  </a:lnTo>
                  <a:lnTo>
                    <a:pt x="108" y="118"/>
                  </a:lnTo>
                  <a:lnTo>
                    <a:pt x="110" y="114"/>
                  </a:lnTo>
                  <a:lnTo>
                    <a:pt x="110" y="114"/>
                  </a:lnTo>
                  <a:lnTo>
                    <a:pt x="108" y="102"/>
                  </a:lnTo>
                  <a:lnTo>
                    <a:pt x="110" y="96"/>
                  </a:lnTo>
                  <a:lnTo>
                    <a:pt x="110" y="94"/>
                  </a:lnTo>
                  <a:lnTo>
                    <a:pt x="96" y="86"/>
                  </a:lnTo>
                  <a:lnTo>
                    <a:pt x="88" y="84"/>
                  </a:lnTo>
                  <a:lnTo>
                    <a:pt x="84" y="80"/>
                  </a:lnTo>
                  <a:lnTo>
                    <a:pt x="80" y="72"/>
                  </a:lnTo>
                  <a:lnTo>
                    <a:pt x="78" y="68"/>
                  </a:lnTo>
                  <a:lnTo>
                    <a:pt x="78" y="66"/>
                  </a:lnTo>
                  <a:lnTo>
                    <a:pt x="58" y="30"/>
                  </a:lnTo>
                  <a:lnTo>
                    <a:pt x="50" y="24"/>
                  </a:lnTo>
                  <a:lnTo>
                    <a:pt x="50" y="18"/>
                  </a:lnTo>
                  <a:lnTo>
                    <a:pt x="36" y="0"/>
                  </a:lnTo>
                  <a:lnTo>
                    <a:pt x="26" y="6"/>
                  </a:lnTo>
                  <a:lnTo>
                    <a:pt x="20" y="16"/>
                  </a:lnTo>
                  <a:lnTo>
                    <a:pt x="8" y="22"/>
                  </a:lnTo>
                  <a:lnTo>
                    <a:pt x="6" y="14"/>
                  </a:lnTo>
                  <a:lnTo>
                    <a:pt x="2" y="10"/>
                  </a:lnTo>
                  <a:lnTo>
                    <a:pt x="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8" name="Freeform 253"/>
            <p:cNvSpPr>
              <a:spLocks/>
            </p:cNvSpPr>
            <p:nvPr/>
          </p:nvSpPr>
          <p:spPr bwMode="auto">
            <a:xfrm>
              <a:off x="4993492" y="3583252"/>
              <a:ext cx="6730" cy="6730"/>
            </a:xfrm>
            <a:custGeom>
              <a:avLst/>
              <a:gdLst/>
              <a:ahLst/>
              <a:cxnLst>
                <a:cxn ang="0">
                  <a:pos x="2" y="6"/>
                </a:cxn>
                <a:cxn ang="0">
                  <a:pos x="4" y="4"/>
                </a:cxn>
                <a:cxn ang="0">
                  <a:pos x="4" y="2"/>
                </a:cxn>
                <a:cxn ang="0">
                  <a:pos x="6" y="0"/>
                </a:cxn>
                <a:cxn ang="0">
                  <a:pos x="4" y="0"/>
                </a:cxn>
                <a:cxn ang="0">
                  <a:pos x="0" y="2"/>
                </a:cxn>
                <a:cxn ang="0">
                  <a:pos x="2" y="6"/>
                </a:cxn>
                <a:cxn ang="0">
                  <a:pos x="2" y="6"/>
                </a:cxn>
              </a:cxnLst>
              <a:rect l="0" t="0" r="r" b="b"/>
              <a:pathLst>
                <a:path w="6" h="6">
                  <a:moveTo>
                    <a:pt x="2" y="6"/>
                  </a:moveTo>
                  <a:lnTo>
                    <a:pt x="4" y="4"/>
                  </a:lnTo>
                  <a:lnTo>
                    <a:pt x="4" y="2"/>
                  </a:lnTo>
                  <a:lnTo>
                    <a:pt x="6" y="0"/>
                  </a:lnTo>
                  <a:lnTo>
                    <a:pt x="4" y="0"/>
                  </a:lnTo>
                  <a:lnTo>
                    <a:pt x="0" y="2"/>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9" name="Freeform 254"/>
            <p:cNvSpPr>
              <a:spLocks/>
            </p:cNvSpPr>
            <p:nvPr/>
          </p:nvSpPr>
          <p:spPr bwMode="auto">
            <a:xfrm>
              <a:off x="4995735" y="3551847"/>
              <a:ext cx="22432" cy="67296"/>
            </a:xfrm>
            <a:custGeom>
              <a:avLst/>
              <a:gdLst/>
              <a:ahLst/>
              <a:cxnLst>
                <a:cxn ang="0">
                  <a:pos x="0" y="34"/>
                </a:cxn>
                <a:cxn ang="0">
                  <a:pos x="2" y="32"/>
                </a:cxn>
                <a:cxn ang="0">
                  <a:pos x="2" y="30"/>
                </a:cxn>
                <a:cxn ang="0">
                  <a:pos x="4" y="28"/>
                </a:cxn>
                <a:cxn ang="0">
                  <a:pos x="2" y="28"/>
                </a:cxn>
                <a:cxn ang="0">
                  <a:pos x="4" y="24"/>
                </a:cxn>
                <a:cxn ang="0">
                  <a:pos x="6" y="20"/>
                </a:cxn>
                <a:cxn ang="0">
                  <a:pos x="12" y="2"/>
                </a:cxn>
                <a:cxn ang="0">
                  <a:pos x="18" y="4"/>
                </a:cxn>
                <a:cxn ang="0">
                  <a:pos x="18" y="0"/>
                </a:cxn>
                <a:cxn ang="0">
                  <a:pos x="20" y="0"/>
                </a:cxn>
                <a:cxn ang="0">
                  <a:pos x="18" y="8"/>
                </a:cxn>
                <a:cxn ang="0">
                  <a:pos x="18" y="14"/>
                </a:cxn>
                <a:cxn ang="0">
                  <a:pos x="16" y="12"/>
                </a:cxn>
                <a:cxn ang="0">
                  <a:pos x="12" y="12"/>
                </a:cxn>
                <a:cxn ang="0">
                  <a:pos x="10" y="16"/>
                </a:cxn>
                <a:cxn ang="0">
                  <a:pos x="10" y="22"/>
                </a:cxn>
                <a:cxn ang="0">
                  <a:pos x="14" y="24"/>
                </a:cxn>
                <a:cxn ang="0">
                  <a:pos x="10" y="24"/>
                </a:cxn>
                <a:cxn ang="0">
                  <a:pos x="8" y="30"/>
                </a:cxn>
                <a:cxn ang="0">
                  <a:pos x="10" y="30"/>
                </a:cxn>
                <a:cxn ang="0">
                  <a:pos x="16" y="28"/>
                </a:cxn>
                <a:cxn ang="0">
                  <a:pos x="16" y="28"/>
                </a:cxn>
                <a:cxn ang="0">
                  <a:pos x="16" y="34"/>
                </a:cxn>
                <a:cxn ang="0">
                  <a:pos x="12" y="42"/>
                </a:cxn>
                <a:cxn ang="0">
                  <a:pos x="10" y="60"/>
                </a:cxn>
                <a:cxn ang="0">
                  <a:pos x="8" y="60"/>
                </a:cxn>
                <a:cxn ang="0">
                  <a:pos x="6" y="54"/>
                </a:cxn>
                <a:cxn ang="0">
                  <a:pos x="4" y="46"/>
                </a:cxn>
                <a:cxn ang="0">
                  <a:pos x="2" y="38"/>
                </a:cxn>
                <a:cxn ang="0">
                  <a:pos x="0" y="34"/>
                </a:cxn>
                <a:cxn ang="0">
                  <a:pos x="0" y="34"/>
                </a:cxn>
              </a:cxnLst>
              <a:rect l="0" t="0" r="r" b="b"/>
              <a:pathLst>
                <a:path w="20" h="60">
                  <a:moveTo>
                    <a:pt x="0" y="34"/>
                  </a:moveTo>
                  <a:lnTo>
                    <a:pt x="2" y="32"/>
                  </a:lnTo>
                  <a:lnTo>
                    <a:pt x="2" y="30"/>
                  </a:lnTo>
                  <a:lnTo>
                    <a:pt x="4" y="28"/>
                  </a:lnTo>
                  <a:lnTo>
                    <a:pt x="2" y="28"/>
                  </a:lnTo>
                  <a:lnTo>
                    <a:pt x="4" y="24"/>
                  </a:lnTo>
                  <a:lnTo>
                    <a:pt x="6" y="20"/>
                  </a:lnTo>
                  <a:lnTo>
                    <a:pt x="12" y="2"/>
                  </a:lnTo>
                  <a:lnTo>
                    <a:pt x="18" y="4"/>
                  </a:lnTo>
                  <a:lnTo>
                    <a:pt x="18" y="0"/>
                  </a:lnTo>
                  <a:lnTo>
                    <a:pt x="20" y="0"/>
                  </a:lnTo>
                  <a:lnTo>
                    <a:pt x="18" y="8"/>
                  </a:lnTo>
                  <a:lnTo>
                    <a:pt x="18" y="14"/>
                  </a:lnTo>
                  <a:lnTo>
                    <a:pt x="16" y="12"/>
                  </a:lnTo>
                  <a:lnTo>
                    <a:pt x="12" y="12"/>
                  </a:lnTo>
                  <a:lnTo>
                    <a:pt x="10" y="16"/>
                  </a:lnTo>
                  <a:lnTo>
                    <a:pt x="10" y="22"/>
                  </a:lnTo>
                  <a:lnTo>
                    <a:pt x="14" y="24"/>
                  </a:lnTo>
                  <a:lnTo>
                    <a:pt x="10" y="24"/>
                  </a:lnTo>
                  <a:lnTo>
                    <a:pt x="8" y="30"/>
                  </a:lnTo>
                  <a:lnTo>
                    <a:pt x="10" y="30"/>
                  </a:lnTo>
                  <a:lnTo>
                    <a:pt x="16" y="28"/>
                  </a:lnTo>
                  <a:lnTo>
                    <a:pt x="16" y="28"/>
                  </a:lnTo>
                  <a:lnTo>
                    <a:pt x="16" y="34"/>
                  </a:lnTo>
                  <a:lnTo>
                    <a:pt x="12" y="42"/>
                  </a:lnTo>
                  <a:lnTo>
                    <a:pt x="10" y="60"/>
                  </a:lnTo>
                  <a:lnTo>
                    <a:pt x="8" y="60"/>
                  </a:lnTo>
                  <a:lnTo>
                    <a:pt x="6" y="54"/>
                  </a:lnTo>
                  <a:lnTo>
                    <a:pt x="4" y="46"/>
                  </a:lnTo>
                  <a:lnTo>
                    <a:pt x="2" y="38"/>
                  </a:lnTo>
                  <a:lnTo>
                    <a:pt x="0" y="34"/>
                  </a:lnTo>
                  <a:lnTo>
                    <a:pt x="0"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0" name="Freeform 255"/>
            <p:cNvSpPr>
              <a:spLocks/>
            </p:cNvSpPr>
            <p:nvPr/>
          </p:nvSpPr>
          <p:spPr bwMode="auto">
            <a:xfrm>
              <a:off x="4829740" y="3058344"/>
              <a:ext cx="145807" cy="123376"/>
            </a:xfrm>
            <a:custGeom>
              <a:avLst/>
              <a:gdLst/>
              <a:ahLst/>
              <a:cxnLst>
                <a:cxn ang="0">
                  <a:pos x="4" y="104"/>
                </a:cxn>
                <a:cxn ang="0">
                  <a:pos x="6" y="94"/>
                </a:cxn>
                <a:cxn ang="0">
                  <a:pos x="0" y="88"/>
                </a:cxn>
                <a:cxn ang="0">
                  <a:pos x="10" y="80"/>
                </a:cxn>
                <a:cxn ang="0">
                  <a:pos x="10" y="72"/>
                </a:cxn>
                <a:cxn ang="0">
                  <a:pos x="4" y="50"/>
                </a:cxn>
                <a:cxn ang="0">
                  <a:pos x="22" y="50"/>
                </a:cxn>
                <a:cxn ang="0">
                  <a:pos x="22" y="46"/>
                </a:cxn>
                <a:cxn ang="0">
                  <a:pos x="28" y="44"/>
                </a:cxn>
                <a:cxn ang="0">
                  <a:pos x="36" y="46"/>
                </a:cxn>
                <a:cxn ang="0">
                  <a:pos x="32" y="40"/>
                </a:cxn>
                <a:cxn ang="0">
                  <a:pos x="36" y="36"/>
                </a:cxn>
                <a:cxn ang="0">
                  <a:pos x="36" y="28"/>
                </a:cxn>
                <a:cxn ang="0">
                  <a:pos x="46" y="24"/>
                </a:cxn>
                <a:cxn ang="0">
                  <a:pos x="48" y="20"/>
                </a:cxn>
                <a:cxn ang="0">
                  <a:pos x="44" y="18"/>
                </a:cxn>
                <a:cxn ang="0">
                  <a:pos x="44" y="14"/>
                </a:cxn>
                <a:cxn ang="0">
                  <a:pos x="48" y="12"/>
                </a:cxn>
                <a:cxn ang="0">
                  <a:pos x="48" y="12"/>
                </a:cxn>
                <a:cxn ang="0">
                  <a:pos x="54" y="8"/>
                </a:cxn>
                <a:cxn ang="0">
                  <a:pos x="60" y="8"/>
                </a:cxn>
                <a:cxn ang="0">
                  <a:pos x="64" y="0"/>
                </a:cxn>
                <a:cxn ang="0">
                  <a:pos x="70" y="0"/>
                </a:cxn>
                <a:cxn ang="0">
                  <a:pos x="82" y="2"/>
                </a:cxn>
                <a:cxn ang="0">
                  <a:pos x="86" y="4"/>
                </a:cxn>
                <a:cxn ang="0">
                  <a:pos x="84" y="10"/>
                </a:cxn>
                <a:cxn ang="0">
                  <a:pos x="98" y="6"/>
                </a:cxn>
                <a:cxn ang="0">
                  <a:pos x="104" y="12"/>
                </a:cxn>
                <a:cxn ang="0">
                  <a:pos x="106" y="22"/>
                </a:cxn>
                <a:cxn ang="0">
                  <a:pos x="104" y="32"/>
                </a:cxn>
                <a:cxn ang="0">
                  <a:pos x="116" y="48"/>
                </a:cxn>
                <a:cxn ang="0">
                  <a:pos x="118" y="54"/>
                </a:cxn>
                <a:cxn ang="0">
                  <a:pos x="124" y="54"/>
                </a:cxn>
                <a:cxn ang="0">
                  <a:pos x="130" y="58"/>
                </a:cxn>
                <a:cxn ang="0">
                  <a:pos x="130" y="62"/>
                </a:cxn>
                <a:cxn ang="0">
                  <a:pos x="122" y="68"/>
                </a:cxn>
                <a:cxn ang="0">
                  <a:pos x="114" y="66"/>
                </a:cxn>
                <a:cxn ang="0">
                  <a:pos x="110" y="70"/>
                </a:cxn>
                <a:cxn ang="0">
                  <a:pos x="116" y="92"/>
                </a:cxn>
                <a:cxn ang="0">
                  <a:pos x="106" y="92"/>
                </a:cxn>
                <a:cxn ang="0">
                  <a:pos x="102" y="98"/>
                </a:cxn>
                <a:cxn ang="0">
                  <a:pos x="100" y="108"/>
                </a:cxn>
                <a:cxn ang="0">
                  <a:pos x="98" y="110"/>
                </a:cxn>
                <a:cxn ang="0">
                  <a:pos x="94" y="108"/>
                </a:cxn>
                <a:cxn ang="0">
                  <a:pos x="86" y="110"/>
                </a:cxn>
                <a:cxn ang="0">
                  <a:pos x="80" y="104"/>
                </a:cxn>
                <a:cxn ang="0">
                  <a:pos x="76" y="108"/>
                </a:cxn>
                <a:cxn ang="0">
                  <a:pos x="68" y="104"/>
                </a:cxn>
                <a:cxn ang="0">
                  <a:pos x="60" y="108"/>
                </a:cxn>
                <a:cxn ang="0">
                  <a:pos x="58" y="104"/>
                </a:cxn>
                <a:cxn ang="0">
                  <a:pos x="54" y="104"/>
                </a:cxn>
                <a:cxn ang="0">
                  <a:pos x="50" y="100"/>
                </a:cxn>
                <a:cxn ang="0">
                  <a:pos x="36" y="96"/>
                </a:cxn>
                <a:cxn ang="0">
                  <a:pos x="28" y="96"/>
                </a:cxn>
                <a:cxn ang="0">
                  <a:pos x="18" y="96"/>
                </a:cxn>
                <a:cxn ang="0">
                  <a:pos x="14" y="100"/>
                </a:cxn>
                <a:cxn ang="0">
                  <a:pos x="4" y="104"/>
                </a:cxn>
                <a:cxn ang="0">
                  <a:pos x="4" y="104"/>
                </a:cxn>
              </a:cxnLst>
              <a:rect l="0" t="0" r="r" b="b"/>
              <a:pathLst>
                <a:path w="130" h="110">
                  <a:moveTo>
                    <a:pt x="4" y="104"/>
                  </a:moveTo>
                  <a:lnTo>
                    <a:pt x="6" y="94"/>
                  </a:lnTo>
                  <a:lnTo>
                    <a:pt x="0" y="88"/>
                  </a:lnTo>
                  <a:lnTo>
                    <a:pt x="10" y="80"/>
                  </a:lnTo>
                  <a:lnTo>
                    <a:pt x="10" y="72"/>
                  </a:lnTo>
                  <a:lnTo>
                    <a:pt x="4" y="50"/>
                  </a:lnTo>
                  <a:lnTo>
                    <a:pt x="22" y="50"/>
                  </a:lnTo>
                  <a:lnTo>
                    <a:pt x="22" y="46"/>
                  </a:lnTo>
                  <a:lnTo>
                    <a:pt x="28" y="44"/>
                  </a:lnTo>
                  <a:lnTo>
                    <a:pt x="36" y="46"/>
                  </a:lnTo>
                  <a:lnTo>
                    <a:pt x="32" y="40"/>
                  </a:lnTo>
                  <a:lnTo>
                    <a:pt x="36" y="36"/>
                  </a:lnTo>
                  <a:lnTo>
                    <a:pt x="36" y="28"/>
                  </a:lnTo>
                  <a:lnTo>
                    <a:pt x="46" y="24"/>
                  </a:lnTo>
                  <a:lnTo>
                    <a:pt x="48" y="20"/>
                  </a:lnTo>
                  <a:lnTo>
                    <a:pt x="44" y="18"/>
                  </a:lnTo>
                  <a:lnTo>
                    <a:pt x="44" y="14"/>
                  </a:lnTo>
                  <a:lnTo>
                    <a:pt x="48" y="12"/>
                  </a:lnTo>
                  <a:lnTo>
                    <a:pt x="48" y="12"/>
                  </a:lnTo>
                  <a:lnTo>
                    <a:pt x="54" y="8"/>
                  </a:lnTo>
                  <a:lnTo>
                    <a:pt x="60" y="8"/>
                  </a:lnTo>
                  <a:lnTo>
                    <a:pt x="64" y="0"/>
                  </a:lnTo>
                  <a:lnTo>
                    <a:pt x="70" y="0"/>
                  </a:lnTo>
                  <a:lnTo>
                    <a:pt x="82" y="2"/>
                  </a:lnTo>
                  <a:lnTo>
                    <a:pt x="86" y="4"/>
                  </a:lnTo>
                  <a:lnTo>
                    <a:pt x="84" y="10"/>
                  </a:lnTo>
                  <a:lnTo>
                    <a:pt x="98" y="6"/>
                  </a:lnTo>
                  <a:lnTo>
                    <a:pt x="104" y="12"/>
                  </a:lnTo>
                  <a:lnTo>
                    <a:pt x="106" y="22"/>
                  </a:lnTo>
                  <a:lnTo>
                    <a:pt x="104" y="32"/>
                  </a:lnTo>
                  <a:lnTo>
                    <a:pt x="116" y="48"/>
                  </a:lnTo>
                  <a:lnTo>
                    <a:pt x="118" y="54"/>
                  </a:lnTo>
                  <a:lnTo>
                    <a:pt x="124" y="54"/>
                  </a:lnTo>
                  <a:lnTo>
                    <a:pt x="130" y="58"/>
                  </a:lnTo>
                  <a:lnTo>
                    <a:pt x="130" y="62"/>
                  </a:lnTo>
                  <a:lnTo>
                    <a:pt x="122" y="68"/>
                  </a:lnTo>
                  <a:lnTo>
                    <a:pt x="114" y="66"/>
                  </a:lnTo>
                  <a:lnTo>
                    <a:pt x="110" y="70"/>
                  </a:lnTo>
                  <a:lnTo>
                    <a:pt x="116" y="92"/>
                  </a:lnTo>
                  <a:lnTo>
                    <a:pt x="106" y="92"/>
                  </a:lnTo>
                  <a:lnTo>
                    <a:pt x="102" y="98"/>
                  </a:lnTo>
                  <a:lnTo>
                    <a:pt x="100" y="108"/>
                  </a:lnTo>
                  <a:lnTo>
                    <a:pt x="98" y="110"/>
                  </a:lnTo>
                  <a:lnTo>
                    <a:pt x="94" y="108"/>
                  </a:lnTo>
                  <a:lnTo>
                    <a:pt x="86" y="110"/>
                  </a:lnTo>
                  <a:lnTo>
                    <a:pt x="80" y="104"/>
                  </a:lnTo>
                  <a:lnTo>
                    <a:pt x="76" y="108"/>
                  </a:lnTo>
                  <a:lnTo>
                    <a:pt x="68" y="104"/>
                  </a:lnTo>
                  <a:lnTo>
                    <a:pt x="60" y="108"/>
                  </a:lnTo>
                  <a:lnTo>
                    <a:pt x="58" y="104"/>
                  </a:lnTo>
                  <a:lnTo>
                    <a:pt x="54" y="104"/>
                  </a:lnTo>
                  <a:lnTo>
                    <a:pt x="50" y="100"/>
                  </a:lnTo>
                  <a:lnTo>
                    <a:pt x="36" y="96"/>
                  </a:lnTo>
                  <a:lnTo>
                    <a:pt x="28" y="96"/>
                  </a:lnTo>
                  <a:lnTo>
                    <a:pt x="18" y="96"/>
                  </a:lnTo>
                  <a:lnTo>
                    <a:pt x="14" y="100"/>
                  </a:lnTo>
                  <a:lnTo>
                    <a:pt x="4" y="104"/>
                  </a:lnTo>
                  <a:lnTo>
                    <a:pt x="4" y="10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1" name="Freeform 256"/>
            <p:cNvSpPr>
              <a:spLocks/>
            </p:cNvSpPr>
            <p:nvPr/>
          </p:nvSpPr>
          <p:spPr bwMode="auto">
            <a:xfrm>
              <a:off x="4852171" y="3581009"/>
              <a:ext cx="168239" cy="165997"/>
            </a:xfrm>
            <a:custGeom>
              <a:avLst/>
              <a:gdLst/>
              <a:ahLst/>
              <a:cxnLst>
                <a:cxn ang="0">
                  <a:pos x="126" y="4"/>
                </a:cxn>
                <a:cxn ang="0">
                  <a:pos x="114" y="10"/>
                </a:cxn>
                <a:cxn ang="0">
                  <a:pos x="106" y="10"/>
                </a:cxn>
                <a:cxn ang="0">
                  <a:pos x="102" y="6"/>
                </a:cxn>
                <a:cxn ang="0">
                  <a:pos x="98" y="2"/>
                </a:cxn>
                <a:cxn ang="0">
                  <a:pos x="88" y="2"/>
                </a:cxn>
                <a:cxn ang="0">
                  <a:pos x="80" y="4"/>
                </a:cxn>
                <a:cxn ang="0">
                  <a:pos x="76" y="2"/>
                </a:cxn>
                <a:cxn ang="0">
                  <a:pos x="30" y="2"/>
                </a:cxn>
                <a:cxn ang="0">
                  <a:pos x="8" y="2"/>
                </a:cxn>
                <a:cxn ang="0">
                  <a:pos x="4" y="0"/>
                </a:cxn>
                <a:cxn ang="0">
                  <a:pos x="4" y="20"/>
                </a:cxn>
                <a:cxn ang="0">
                  <a:pos x="0" y="28"/>
                </a:cxn>
                <a:cxn ang="0">
                  <a:pos x="2" y="36"/>
                </a:cxn>
                <a:cxn ang="0">
                  <a:pos x="6" y="52"/>
                </a:cxn>
                <a:cxn ang="0">
                  <a:pos x="6" y="80"/>
                </a:cxn>
                <a:cxn ang="0">
                  <a:pos x="6" y="106"/>
                </a:cxn>
                <a:cxn ang="0">
                  <a:pos x="6" y="132"/>
                </a:cxn>
                <a:cxn ang="0">
                  <a:pos x="16" y="144"/>
                </a:cxn>
                <a:cxn ang="0">
                  <a:pos x="38" y="144"/>
                </a:cxn>
                <a:cxn ang="0">
                  <a:pos x="58" y="144"/>
                </a:cxn>
                <a:cxn ang="0">
                  <a:pos x="78" y="144"/>
                </a:cxn>
                <a:cxn ang="0">
                  <a:pos x="90" y="140"/>
                </a:cxn>
                <a:cxn ang="0">
                  <a:pos x="92" y="144"/>
                </a:cxn>
                <a:cxn ang="0">
                  <a:pos x="116" y="144"/>
                </a:cxn>
                <a:cxn ang="0">
                  <a:pos x="126" y="146"/>
                </a:cxn>
                <a:cxn ang="0">
                  <a:pos x="136" y="138"/>
                </a:cxn>
                <a:cxn ang="0">
                  <a:pos x="142" y="132"/>
                </a:cxn>
                <a:cxn ang="0">
                  <a:pos x="146" y="116"/>
                </a:cxn>
                <a:cxn ang="0">
                  <a:pos x="142" y="108"/>
                </a:cxn>
                <a:cxn ang="0">
                  <a:pos x="124" y="68"/>
                </a:cxn>
                <a:cxn ang="0">
                  <a:pos x="118" y="56"/>
                </a:cxn>
                <a:cxn ang="0">
                  <a:pos x="108" y="42"/>
                </a:cxn>
                <a:cxn ang="0">
                  <a:pos x="104" y="32"/>
                </a:cxn>
                <a:cxn ang="0">
                  <a:pos x="106" y="24"/>
                </a:cxn>
                <a:cxn ang="0">
                  <a:pos x="116" y="42"/>
                </a:cxn>
                <a:cxn ang="0">
                  <a:pos x="126" y="58"/>
                </a:cxn>
                <a:cxn ang="0">
                  <a:pos x="132" y="52"/>
                </a:cxn>
                <a:cxn ang="0">
                  <a:pos x="134" y="28"/>
                </a:cxn>
                <a:cxn ang="0">
                  <a:pos x="130" y="12"/>
                </a:cxn>
                <a:cxn ang="0">
                  <a:pos x="128" y="8"/>
                </a:cxn>
              </a:cxnLst>
              <a:rect l="0" t="0" r="r" b="b"/>
              <a:pathLst>
                <a:path w="150" h="148">
                  <a:moveTo>
                    <a:pt x="128" y="8"/>
                  </a:moveTo>
                  <a:lnTo>
                    <a:pt x="126" y="4"/>
                  </a:lnTo>
                  <a:lnTo>
                    <a:pt x="120" y="8"/>
                  </a:lnTo>
                  <a:lnTo>
                    <a:pt x="114" y="10"/>
                  </a:lnTo>
                  <a:lnTo>
                    <a:pt x="112" y="8"/>
                  </a:lnTo>
                  <a:lnTo>
                    <a:pt x="106" y="10"/>
                  </a:lnTo>
                  <a:lnTo>
                    <a:pt x="104" y="6"/>
                  </a:lnTo>
                  <a:lnTo>
                    <a:pt x="102" y="6"/>
                  </a:lnTo>
                  <a:lnTo>
                    <a:pt x="102" y="6"/>
                  </a:lnTo>
                  <a:lnTo>
                    <a:pt x="98" y="2"/>
                  </a:lnTo>
                  <a:lnTo>
                    <a:pt x="94" y="2"/>
                  </a:lnTo>
                  <a:lnTo>
                    <a:pt x="88" y="2"/>
                  </a:lnTo>
                  <a:lnTo>
                    <a:pt x="86" y="2"/>
                  </a:lnTo>
                  <a:lnTo>
                    <a:pt x="80" y="4"/>
                  </a:lnTo>
                  <a:lnTo>
                    <a:pt x="82" y="2"/>
                  </a:lnTo>
                  <a:lnTo>
                    <a:pt x="76" y="2"/>
                  </a:lnTo>
                  <a:lnTo>
                    <a:pt x="58" y="12"/>
                  </a:lnTo>
                  <a:lnTo>
                    <a:pt x="30" y="2"/>
                  </a:lnTo>
                  <a:lnTo>
                    <a:pt x="16" y="0"/>
                  </a:lnTo>
                  <a:lnTo>
                    <a:pt x="8" y="2"/>
                  </a:lnTo>
                  <a:lnTo>
                    <a:pt x="6" y="0"/>
                  </a:lnTo>
                  <a:lnTo>
                    <a:pt x="4" y="0"/>
                  </a:lnTo>
                  <a:lnTo>
                    <a:pt x="2" y="4"/>
                  </a:lnTo>
                  <a:lnTo>
                    <a:pt x="4" y="20"/>
                  </a:lnTo>
                  <a:lnTo>
                    <a:pt x="0" y="24"/>
                  </a:lnTo>
                  <a:lnTo>
                    <a:pt x="0" y="28"/>
                  </a:lnTo>
                  <a:lnTo>
                    <a:pt x="2" y="32"/>
                  </a:lnTo>
                  <a:lnTo>
                    <a:pt x="2" y="36"/>
                  </a:lnTo>
                  <a:lnTo>
                    <a:pt x="6" y="40"/>
                  </a:lnTo>
                  <a:lnTo>
                    <a:pt x="6" y="52"/>
                  </a:lnTo>
                  <a:lnTo>
                    <a:pt x="6" y="66"/>
                  </a:lnTo>
                  <a:lnTo>
                    <a:pt x="6" y="80"/>
                  </a:lnTo>
                  <a:lnTo>
                    <a:pt x="6" y="92"/>
                  </a:lnTo>
                  <a:lnTo>
                    <a:pt x="6" y="106"/>
                  </a:lnTo>
                  <a:lnTo>
                    <a:pt x="6" y="118"/>
                  </a:lnTo>
                  <a:lnTo>
                    <a:pt x="6" y="132"/>
                  </a:lnTo>
                  <a:lnTo>
                    <a:pt x="6" y="144"/>
                  </a:lnTo>
                  <a:lnTo>
                    <a:pt x="16" y="144"/>
                  </a:lnTo>
                  <a:lnTo>
                    <a:pt x="26" y="144"/>
                  </a:lnTo>
                  <a:lnTo>
                    <a:pt x="38" y="144"/>
                  </a:lnTo>
                  <a:lnTo>
                    <a:pt x="48" y="144"/>
                  </a:lnTo>
                  <a:lnTo>
                    <a:pt x="58" y="144"/>
                  </a:lnTo>
                  <a:lnTo>
                    <a:pt x="68" y="144"/>
                  </a:lnTo>
                  <a:lnTo>
                    <a:pt x="78" y="144"/>
                  </a:lnTo>
                  <a:lnTo>
                    <a:pt x="90" y="144"/>
                  </a:lnTo>
                  <a:lnTo>
                    <a:pt x="90" y="140"/>
                  </a:lnTo>
                  <a:lnTo>
                    <a:pt x="92" y="142"/>
                  </a:lnTo>
                  <a:lnTo>
                    <a:pt x="92" y="144"/>
                  </a:lnTo>
                  <a:lnTo>
                    <a:pt x="104" y="144"/>
                  </a:lnTo>
                  <a:lnTo>
                    <a:pt x="116" y="144"/>
                  </a:lnTo>
                  <a:lnTo>
                    <a:pt x="120" y="148"/>
                  </a:lnTo>
                  <a:lnTo>
                    <a:pt x="126" y="146"/>
                  </a:lnTo>
                  <a:lnTo>
                    <a:pt x="128" y="140"/>
                  </a:lnTo>
                  <a:lnTo>
                    <a:pt x="136" y="138"/>
                  </a:lnTo>
                  <a:lnTo>
                    <a:pt x="138" y="132"/>
                  </a:lnTo>
                  <a:lnTo>
                    <a:pt x="142" y="132"/>
                  </a:lnTo>
                  <a:lnTo>
                    <a:pt x="148" y="128"/>
                  </a:lnTo>
                  <a:lnTo>
                    <a:pt x="146" y="116"/>
                  </a:lnTo>
                  <a:lnTo>
                    <a:pt x="150" y="116"/>
                  </a:lnTo>
                  <a:lnTo>
                    <a:pt x="142" y="108"/>
                  </a:lnTo>
                  <a:lnTo>
                    <a:pt x="126" y="78"/>
                  </a:lnTo>
                  <a:lnTo>
                    <a:pt x="124" y="68"/>
                  </a:lnTo>
                  <a:lnTo>
                    <a:pt x="120" y="62"/>
                  </a:lnTo>
                  <a:lnTo>
                    <a:pt x="118" y="56"/>
                  </a:lnTo>
                  <a:lnTo>
                    <a:pt x="112" y="50"/>
                  </a:lnTo>
                  <a:lnTo>
                    <a:pt x="108" y="42"/>
                  </a:lnTo>
                  <a:lnTo>
                    <a:pt x="108" y="36"/>
                  </a:lnTo>
                  <a:lnTo>
                    <a:pt x="104" y="32"/>
                  </a:lnTo>
                  <a:lnTo>
                    <a:pt x="106" y="24"/>
                  </a:lnTo>
                  <a:lnTo>
                    <a:pt x="106" y="24"/>
                  </a:lnTo>
                  <a:lnTo>
                    <a:pt x="108" y="32"/>
                  </a:lnTo>
                  <a:lnTo>
                    <a:pt x="116" y="42"/>
                  </a:lnTo>
                  <a:lnTo>
                    <a:pt x="116" y="46"/>
                  </a:lnTo>
                  <a:lnTo>
                    <a:pt x="126" y="58"/>
                  </a:lnTo>
                  <a:lnTo>
                    <a:pt x="132" y="56"/>
                  </a:lnTo>
                  <a:lnTo>
                    <a:pt x="132" y="52"/>
                  </a:lnTo>
                  <a:lnTo>
                    <a:pt x="136" y="34"/>
                  </a:lnTo>
                  <a:lnTo>
                    <a:pt x="134" y="28"/>
                  </a:lnTo>
                  <a:lnTo>
                    <a:pt x="132" y="20"/>
                  </a:lnTo>
                  <a:lnTo>
                    <a:pt x="130" y="12"/>
                  </a:lnTo>
                  <a:lnTo>
                    <a:pt x="128" y="8"/>
                  </a:lnTo>
                  <a:lnTo>
                    <a:pt x="12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2" name="Freeform 257"/>
            <p:cNvSpPr>
              <a:spLocks/>
            </p:cNvSpPr>
            <p:nvPr/>
          </p:nvSpPr>
          <p:spPr bwMode="auto">
            <a:xfrm>
              <a:off x="5181921" y="3078533"/>
              <a:ext cx="610149" cy="325263"/>
            </a:xfrm>
            <a:custGeom>
              <a:avLst/>
              <a:gdLst/>
              <a:ahLst/>
              <a:cxnLst>
                <a:cxn ang="0">
                  <a:pos x="326" y="4"/>
                </a:cxn>
                <a:cxn ang="0">
                  <a:pos x="330" y="30"/>
                </a:cxn>
                <a:cxn ang="0">
                  <a:pos x="346" y="32"/>
                </a:cxn>
                <a:cxn ang="0">
                  <a:pos x="358" y="34"/>
                </a:cxn>
                <a:cxn ang="0">
                  <a:pos x="360" y="44"/>
                </a:cxn>
                <a:cxn ang="0">
                  <a:pos x="406" y="26"/>
                </a:cxn>
                <a:cxn ang="0">
                  <a:pos x="450" y="102"/>
                </a:cxn>
                <a:cxn ang="0">
                  <a:pos x="482" y="104"/>
                </a:cxn>
                <a:cxn ang="0">
                  <a:pos x="536" y="126"/>
                </a:cxn>
                <a:cxn ang="0">
                  <a:pos x="526" y="154"/>
                </a:cxn>
                <a:cxn ang="0">
                  <a:pos x="508" y="180"/>
                </a:cxn>
                <a:cxn ang="0">
                  <a:pos x="484" y="188"/>
                </a:cxn>
                <a:cxn ang="0">
                  <a:pos x="464" y="216"/>
                </a:cxn>
                <a:cxn ang="0">
                  <a:pos x="452" y="236"/>
                </a:cxn>
                <a:cxn ang="0">
                  <a:pos x="452" y="268"/>
                </a:cxn>
                <a:cxn ang="0">
                  <a:pos x="386" y="256"/>
                </a:cxn>
                <a:cxn ang="0">
                  <a:pos x="358" y="264"/>
                </a:cxn>
                <a:cxn ang="0">
                  <a:pos x="326" y="266"/>
                </a:cxn>
                <a:cxn ang="0">
                  <a:pos x="306" y="280"/>
                </a:cxn>
                <a:cxn ang="0">
                  <a:pos x="270" y="276"/>
                </a:cxn>
                <a:cxn ang="0">
                  <a:pos x="262" y="256"/>
                </a:cxn>
                <a:cxn ang="0">
                  <a:pos x="236" y="242"/>
                </a:cxn>
                <a:cxn ang="0">
                  <a:pos x="200" y="238"/>
                </a:cxn>
                <a:cxn ang="0">
                  <a:pos x="168" y="210"/>
                </a:cxn>
                <a:cxn ang="0">
                  <a:pos x="134" y="216"/>
                </a:cxn>
                <a:cxn ang="0">
                  <a:pos x="126" y="268"/>
                </a:cxn>
                <a:cxn ang="0">
                  <a:pos x="108" y="270"/>
                </a:cxn>
                <a:cxn ang="0">
                  <a:pos x="80" y="276"/>
                </a:cxn>
                <a:cxn ang="0">
                  <a:pos x="72" y="256"/>
                </a:cxn>
                <a:cxn ang="0">
                  <a:pos x="60" y="238"/>
                </a:cxn>
                <a:cxn ang="0">
                  <a:pos x="54" y="226"/>
                </a:cxn>
                <a:cxn ang="0">
                  <a:pos x="72" y="216"/>
                </a:cxn>
                <a:cxn ang="0">
                  <a:pos x="94" y="212"/>
                </a:cxn>
                <a:cxn ang="0">
                  <a:pos x="108" y="212"/>
                </a:cxn>
                <a:cxn ang="0">
                  <a:pos x="100" y="200"/>
                </a:cxn>
                <a:cxn ang="0">
                  <a:pos x="90" y="182"/>
                </a:cxn>
                <a:cxn ang="0">
                  <a:pos x="60" y="176"/>
                </a:cxn>
                <a:cxn ang="0">
                  <a:pos x="30" y="194"/>
                </a:cxn>
                <a:cxn ang="0">
                  <a:pos x="26" y="170"/>
                </a:cxn>
                <a:cxn ang="0">
                  <a:pos x="0" y="152"/>
                </a:cxn>
                <a:cxn ang="0">
                  <a:pos x="6" y="122"/>
                </a:cxn>
                <a:cxn ang="0">
                  <a:pos x="30" y="118"/>
                </a:cxn>
                <a:cxn ang="0">
                  <a:pos x="48" y="92"/>
                </a:cxn>
                <a:cxn ang="0">
                  <a:pos x="72" y="82"/>
                </a:cxn>
                <a:cxn ang="0">
                  <a:pos x="102" y="96"/>
                </a:cxn>
                <a:cxn ang="0">
                  <a:pos x="110" y="98"/>
                </a:cxn>
                <a:cxn ang="0">
                  <a:pos x="150" y="98"/>
                </a:cxn>
                <a:cxn ang="0">
                  <a:pos x="180" y="102"/>
                </a:cxn>
                <a:cxn ang="0">
                  <a:pos x="202" y="90"/>
                </a:cxn>
                <a:cxn ang="0">
                  <a:pos x="192" y="70"/>
                </a:cxn>
                <a:cxn ang="0">
                  <a:pos x="210" y="52"/>
                </a:cxn>
                <a:cxn ang="0">
                  <a:pos x="194" y="42"/>
                </a:cxn>
                <a:cxn ang="0">
                  <a:pos x="228" y="26"/>
                </a:cxn>
                <a:cxn ang="0">
                  <a:pos x="290" y="10"/>
                </a:cxn>
              </a:cxnLst>
              <a:rect l="0" t="0" r="r" b="b"/>
              <a:pathLst>
                <a:path w="544" h="290">
                  <a:moveTo>
                    <a:pt x="290" y="10"/>
                  </a:moveTo>
                  <a:lnTo>
                    <a:pt x="290" y="4"/>
                  </a:lnTo>
                  <a:lnTo>
                    <a:pt x="300" y="0"/>
                  </a:lnTo>
                  <a:lnTo>
                    <a:pt x="326" y="4"/>
                  </a:lnTo>
                  <a:lnTo>
                    <a:pt x="328" y="14"/>
                  </a:lnTo>
                  <a:lnTo>
                    <a:pt x="330" y="16"/>
                  </a:lnTo>
                  <a:lnTo>
                    <a:pt x="328" y="26"/>
                  </a:lnTo>
                  <a:lnTo>
                    <a:pt x="330" y="30"/>
                  </a:lnTo>
                  <a:lnTo>
                    <a:pt x="342" y="28"/>
                  </a:lnTo>
                  <a:lnTo>
                    <a:pt x="342" y="24"/>
                  </a:lnTo>
                  <a:lnTo>
                    <a:pt x="346" y="28"/>
                  </a:lnTo>
                  <a:lnTo>
                    <a:pt x="346" y="32"/>
                  </a:lnTo>
                  <a:lnTo>
                    <a:pt x="350" y="34"/>
                  </a:lnTo>
                  <a:lnTo>
                    <a:pt x="348" y="30"/>
                  </a:lnTo>
                  <a:lnTo>
                    <a:pt x="350" y="30"/>
                  </a:lnTo>
                  <a:lnTo>
                    <a:pt x="358" y="34"/>
                  </a:lnTo>
                  <a:lnTo>
                    <a:pt x="362" y="30"/>
                  </a:lnTo>
                  <a:lnTo>
                    <a:pt x="364" y="34"/>
                  </a:lnTo>
                  <a:lnTo>
                    <a:pt x="358" y="40"/>
                  </a:lnTo>
                  <a:lnTo>
                    <a:pt x="360" y="44"/>
                  </a:lnTo>
                  <a:lnTo>
                    <a:pt x="374" y="42"/>
                  </a:lnTo>
                  <a:lnTo>
                    <a:pt x="388" y="28"/>
                  </a:lnTo>
                  <a:lnTo>
                    <a:pt x="404" y="22"/>
                  </a:lnTo>
                  <a:lnTo>
                    <a:pt x="406" y="26"/>
                  </a:lnTo>
                  <a:lnTo>
                    <a:pt x="400" y="28"/>
                  </a:lnTo>
                  <a:lnTo>
                    <a:pt x="402" y="32"/>
                  </a:lnTo>
                  <a:lnTo>
                    <a:pt x="420" y="48"/>
                  </a:lnTo>
                  <a:lnTo>
                    <a:pt x="450" y="102"/>
                  </a:lnTo>
                  <a:lnTo>
                    <a:pt x="458" y="92"/>
                  </a:lnTo>
                  <a:lnTo>
                    <a:pt x="464" y="96"/>
                  </a:lnTo>
                  <a:lnTo>
                    <a:pt x="466" y="104"/>
                  </a:lnTo>
                  <a:lnTo>
                    <a:pt x="482" y="104"/>
                  </a:lnTo>
                  <a:lnTo>
                    <a:pt x="494" y="98"/>
                  </a:lnTo>
                  <a:lnTo>
                    <a:pt x="518" y="126"/>
                  </a:lnTo>
                  <a:lnTo>
                    <a:pt x="532" y="130"/>
                  </a:lnTo>
                  <a:lnTo>
                    <a:pt x="536" y="126"/>
                  </a:lnTo>
                  <a:lnTo>
                    <a:pt x="544" y="136"/>
                  </a:lnTo>
                  <a:lnTo>
                    <a:pt x="542" y="144"/>
                  </a:lnTo>
                  <a:lnTo>
                    <a:pt x="536" y="152"/>
                  </a:lnTo>
                  <a:lnTo>
                    <a:pt x="526" y="154"/>
                  </a:lnTo>
                  <a:lnTo>
                    <a:pt x="522" y="164"/>
                  </a:lnTo>
                  <a:lnTo>
                    <a:pt x="522" y="178"/>
                  </a:lnTo>
                  <a:lnTo>
                    <a:pt x="514" y="184"/>
                  </a:lnTo>
                  <a:lnTo>
                    <a:pt x="508" y="180"/>
                  </a:lnTo>
                  <a:lnTo>
                    <a:pt x="500" y="180"/>
                  </a:lnTo>
                  <a:lnTo>
                    <a:pt x="494" y="178"/>
                  </a:lnTo>
                  <a:lnTo>
                    <a:pt x="488" y="178"/>
                  </a:lnTo>
                  <a:lnTo>
                    <a:pt x="484" y="188"/>
                  </a:lnTo>
                  <a:lnTo>
                    <a:pt x="478" y="202"/>
                  </a:lnTo>
                  <a:lnTo>
                    <a:pt x="478" y="206"/>
                  </a:lnTo>
                  <a:lnTo>
                    <a:pt x="480" y="214"/>
                  </a:lnTo>
                  <a:lnTo>
                    <a:pt x="464" y="216"/>
                  </a:lnTo>
                  <a:lnTo>
                    <a:pt x="458" y="218"/>
                  </a:lnTo>
                  <a:lnTo>
                    <a:pt x="448" y="222"/>
                  </a:lnTo>
                  <a:lnTo>
                    <a:pt x="452" y="228"/>
                  </a:lnTo>
                  <a:lnTo>
                    <a:pt x="452" y="236"/>
                  </a:lnTo>
                  <a:lnTo>
                    <a:pt x="458" y="250"/>
                  </a:lnTo>
                  <a:lnTo>
                    <a:pt x="458" y="254"/>
                  </a:lnTo>
                  <a:lnTo>
                    <a:pt x="454" y="256"/>
                  </a:lnTo>
                  <a:lnTo>
                    <a:pt x="452" y="268"/>
                  </a:lnTo>
                  <a:lnTo>
                    <a:pt x="440" y="264"/>
                  </a:lnTo>
                  <a:lnTo>
                    <a:pt x="438" y="260"/>
                  </a:lnTo>
                  <a:lnTo>
                    <a:pt x="408" y="256"/>
                  </a:lnTo>
                  <a:lnTo>
                    <a:pt x="386" y="256"/>
                  </a:lnTo>
                  <a:lnTo>
                    <a:pt x="376" y="256"/>
                  </a:lnTo>
                  <a:lnTo>
                    <a:pt x="370" y="250"/>
                  </a:lnTo>
                  <a:lnTo>
                    <a:pt x="360" y="256"/>
                  </a:lnTo>
                  <a:lnTo>
                    <a:pt x="358" y="264"/>
                  </a:lnTo>
                  <a:lnTo>
                    <a:pt x="344" y="260"/>
                  </a:lnTo>
                  <a:lnTo>
                    <a:pt x="334" y="258"/>
                  </a:lnTo>
                  <a:lnTo>
                    <a:pt x="328" y="260"/>
                  </a:lnTo>
                  <a:lnTo>
                    <a:pt x="326" y="266"/>
                  </a:lnTo>
                  <a:lnTo>
                    <a:pt x="322" y="272"/>
                  </a:lnTo>
                  <a:lnTo>
                    <a:pt x="318" y="272"/>
                  </a:lnTo>
                  <a:lnTo>
                    <a:pt x="316" y="276"/>
                  </a:lnTo>
                  <a:lnTo>
                    <a:pt x="306" y="280"/>
                  </a:lnTo>
                  <a:lnTo>
                    <a:pt x="296" y="290"/>
                  </a:lnTo>
                  <a:lnTo>
                    <a:pt x="286" y="286"/>
                  </a:lnTo>
                  <a:lnTo>
                    <a:pt x="272" y="288"/>
                  </a:lnTo>
                  <a:lnTo>
                    <a:pt x="270" y="276"/>
                  </a:lnTo>
                  <a:lnTo>
                    <a:pt x="262" y="274"/>
                  </a:lnTo>
                  <a:lnTo>
                    <a:pt x="262" y="268"/>
                  </a:lnTo>
                  <a:lnTo>
                    <a:pt x="264" y="266"/>
                  </a:lnTo>
                  <a:lnTo>
                    <a:pt x="262" y="256"/>
                  </a:lnTo>
                  <a:lnTo>
                    <a:pt x="260" y="256"/>
                  </a:lnTo>
                  <a:lnTo>
                    <a:pt x="256" y="248"/>
                  </a:lnTo>
                  <a:lnTo>
                    <a:pt x="246" y="242"/>
                  </a:lnTo>
                  <a:lnTo>
                    <a:pt x="236" y="242"/>
                  </a:lnTo>
                  <a:lnTo>
                    <a:pt x="226" y="244"/>
                  </a:lnTo>
                  <a:lnTo>
                    <a:pt x="216" y="244"/>
                  </a:lnTo>
                  <a:lnTo>
                    <a:pt x="206" y="246"/>
                  </a:lnTo>
                  <a:lnTo>
                    <a:pt x="200" y="238"/>
                  </a:lnTo>
                  <a:lnTo>
                    <a:pt x="194" y="232"/>
                  </a:lnTo>
                  <a:lnTo>
                    <a:pt x="188" y="226"/>
                  </a:lnTo>
                  <a:lnTo>
                    <a:pt x="180" y="218"/>
                  </a:lnTo>
                  <a:lnTo>
                    <a:pt x="168" y="210"/>
                  </a:lnTo>
                  <a:lnTo>
                    <a:pt x="160" y="206"/>
                  </a:lnTo>
                  <a:lnTo>
                    <a:pt x="152" y="210"/>
                  </a:lnTo>
                  <a:lnTo>
                    <a:pt x="144" y="212"/>
                  </a:lnTo>
                  <a:lnTo>
                    <a:pt x="134" y="216"/>
                  </a:lnTo>
                  <a:lnTo>
                    <a:pt x="126" y="218"/>
                  </a:lnTo>
                  <a:lnTo>
                    <a:pt x="126" y="236"/>
                  </a:lnTo>
                  <a:lnTo>
                    <a:pt x="126" y="252"/>
                  </a:lnTo>
                  <a:lnTo>
                    <a:pt x="126" y="268"/>
                  </a:lnTo>
                  <a:lnTo>
                    <a:pt x="126" y="284"/>
                  </a:lnTo>
                  <a:lnTo>
                    <a:pt x="124" y="286"/>
                  </a:lnTo>
                  <a:lnTo>
                    <a:pt x="116" y="284"/>
                  </a:lnTo>
                  <a:lnTo>
                    <a:pt x="108" y="270"/>
                  </a:lnTo>
                  <a:lnTo>
                    <a:pt x="102" y="266"/>
                  </a:lnTo>
                  <a:lnTo>
                    <a:pt x="86" y="270"/>
                  </a:lnTo>
                  <a:lnTo>
                    <a:pt x="80" y="276"/>
                  </a:lnTo>
                  <a:lnTo>
                    <a:pt x="80" y="276"/>
                  </a:lnTo>
                  <a:lnTo>
                    <a:pt x="80" y="268"/>
                  </a:lnTo>
                  <a:lnTo>
                    <a:pt x="82" y="264"/>
                  </a:lnTo>
                  <a:lnTo>
                    <a:pt x="82" y="260"/>
                  </a:lnTo>
                  <a:lnTo>
                    <a:pt x="72" y="256"/>
                  </a:lnTo>
                  <a:lnTo>
                    <a:pt x="68" y="254"/>
                  </a:lnTo>
                  <a:lnTo>
                    <a:pt x="64" y="252"/>
                  </a:lnTo>
                  <a:lnTo>
                    <a:pt x="64" y="244"/>
                  </a:lnTo>
                  <a:lnTo>
                    <a:pt x="60" y="238"/>
                  </a:lnTo>
                  <a:lnTo>
                    <a:pt x="56" y="234"/>
                  </a:lnTo>
                  <a:lnTo>
                    <a:pt x="52" y="232"/>
                  </a:lnTo>
                  <a:lnTo>
                    <a:pt x="48" y="228"/>
                  </a:lnTo>
                  <a:lnTo>
                    <a:pt x="54" y="226"/>
                  </a:lnTo>
                  <a:lnTo>
                    <a:pt x="66" y="228"/>
                  </a:lnTo>
                  <a:lnTo>
                    <a:pt x="64" y="218"/>
                  </a:lnTo>
                  <a:lnTo>
                    <a:pt x="66" y="216"/>
                  </a:lnTo>
                  <a:lnTo>
                    <a:pt x="72" y="216"/>
                  </a:lnTo>
                  <a:lnTo>
                    <a:pt x="76" y="212"/>
                  </a:lnTo>
                  <a:lnTo>
                    <a:pt x="80" y="210"/>
                  </a:lnTo>
                  <a:lnTo>
                    <a:pt x="88" y="214"/>
                  </a:lnTo>
                  <a:lnTo>
                    <a:pt x="94" y="212"/>
                  </a:lnTo>
                  <a:lnTo>
                    <a:pt x="104" y="216"/>
                  </a:lnTo>
                  <a:lnTo>
                    <a:pt x="110" y="216"/>
                  </a:lnTo>
                  <a:lnTo>
                    <a:pt x="110" y="214"/>
                  </a:lnTo>
                  <a:lnTo>
                    <a:pt x="108" y="212"/>
                  </a:lnTo>
                  <a:lnTo>
                    <a:pt x="110" y="212"/>
                  </a:lnTo>
                  <a:lnTo>
                    <a:pt x="110" y="208"/>
                  </a:lnTo>
                  <a:lnTo>
                    <a:pt x="102" y="202"/>
                  </a:lnTo>
                  <a:lnTo>
                    <a:pt x="100" y="200"/>
                  </a:lnTo>
                  <a:lnTo>
                    <a:pt x="98" y="196"/>
                  </a:lnTo>
                  <a:lnTo>
                    <a:pt x="96" y="192"/>
                  </a:lnTo>
                  <a:lnTo>
                    <a:pt x="90" y="186"/>
                  </a:lnTo>
                  <a:lnTo>
                    <a:pt x="90" y="182"/>
                  </a:lnTo>
                  <a:lnTo>
                    <a:pt x="82" y="178"/>
                  </a:lnTo>
                  <a:lnTo>
                    <a:pt x="72" y="180"/>
                  </a:lnTo>
                  <a:lnTo>
                    <a:pt x="70" y="178"/>
                  </a:lnTo>
                  <a:lnTo>
                    <a:pt x="60" y="176"/>
                  </a:lnTo>
                  <a:lnTo>
                    <a:pt x="50" y="184"/>
                  </a:lnTo>
                  <a:lnTo>
                    <a:pt x="28" y="188"/>
                  </a:lnTo>
                  <a:lnTo>
                    <a:pt x="34" y="192"/>
                  </a:lnTo>
                  <a:lnTo>
                    <a:pt x="30" y="194"/>
                  </a:lnTo>
                  <a:lnTo>
                    <a:pt x="20" y="188"/>
                  </a:lnTo>
                  <a:lnTo>
                    <a:pt x="22" y="184"/>
                  </a:lnTo>
                  <a:lnTo>
                    <a:pt x="28" y="184"/>
                  </a:lnTo>
                  <a:lnTo>
                    <a:pt x="26" y="170"/>
                  </a:lnTo>
                  <a:lnTo>
                    <a:pt x="20" y="164"/>
                  </a:lnTo>
                  <a:lnTo>
                    <a:pt x="10" y="166"/>
                  </a:lnTo>
                  <a:lnTo>
                    <a:pt x="6" y="154"/>
                  </a:lnTo>
                  <a:lnTo>
                    <a:pt x="0" y="152"/>
                  </a:lnTo>
                  <a:lnTo>
                    <a:pt x="2" y="140"/>
                  </a:lnTo>
                  <a:lnTo>
                    <a:pt x="6" y="136"/>
                  </a:lnTo>
                  <a:lnTo>
                    <a:pt x="4" y="132"/>
                  </a:lnTo>
                  <a:lnTo>
                    <a:pt x="6" y="122"/>
                  </a:lnTo>
                  <a:lnTo>
                    <a:pt x="10" y="118"/>
                  </a:lnTo>
                  <a:lnTo>
                    <a:pt x="12" y="108"/>
                  </a:lnTo>
                  <a:lnTo>
                    <a:pt x="24" y="124"/>
                  </a:lnTo>
                  <a:lnTo>
                    <a:pt x="30" y="118"/>
                  </a:lnTo>
                  <a:lnTo>
                    <a:pt x="26" y="106"/>
                  </a:lnTo>
                  <a:lnTo>
                    <a:pt x="38" y="100"/>
                  </a:lnTo>
                  <a:lnTo>
                    <a:pt x="38" y="96"/>
                  </a:lnTo>
                  <a:lnTo>
                    <a:pt x="48" y="92"/>
                  </a:lnTo>
                  <a:lnTo>
                    <a:pt x="54" y="84"/>
                  </a:lnTo>
                  <a:lnTo>
                    <a:pt x="62" y="82"/>
                  </a:lnTo>
                  <a:lnTo>
                    <a:pt x="68" y="88"/>
                  </a:lnTo>
                  <a:lnTo>
                    <a:pt x="72" y="82"/>
                  </a:lnTo>
                  <a:lnTo>
                    <a:pt x="78" y="82"/>
                  </a:lnTo>
                  <a:lnTo>
                    <a:pt x="80" y="86"/>
                  </a:lnTo>
                  <a:lnTo>
                    <a:pt x="94" y="86"/>
                  </a:lnTo>
                  <a:lnTo>
                    <a:pt x="102" y="96"/>
                  </a:lnTo>
                  <a:lnTo>
                    <a:pt x="106" y="106"/>
                  </a:lnTo>
                  <a:lnTo>
                    <a:pt x="108" y="106"/>
                  </a:lnTo>
                  <a:lnTo>
                    <a:pt x="108" y="98"/>
                  </a:lnTo>
                  <a:lnTo>
                    <a:pt x="110" y="98"/>
                  </a:lnTo>
                  <a:lnTo>
                    <a:pt x="122" y="106"/>
                  </a:lnTo>
                  <a:lnTo>
                    <a:pt x="136" y="96"/>
                  </a:lnTo>
                  <a:lnTo>
                    <a:pt x="146" y="100"/>
                  </a:lnTo>
                  <a:lnTo>
                    <a:pt x="150" y="98"/>
                  </a:lnTo>
                  <a:lnTo>
                    <a:pt x="156" y="96"/>
                  </a:lnTo>
                  <a:lnTo>
                    <a:pt x="164" y="106"/>
                  </a:lnTo>
                  <a:lnTo>
                    <a:pt x="172" y="108"/>
                  </a:lnTo>
                  <a:lnTo>
                    <a:pt x="180" y="102"/>
                  </a:lnTo>
                  <a:lnTo>
                    <a:pt x="194" y="104"/>
                  </a:lnTo>
                  <a:lnTo>
                    <a:pt x="198" y="102"/>
                  </a:lnTo>
                  <a:lnTo>
                    <a:pt x="202" y="92"/>
                  </a:lnTo>
                  <a:lnTo>
                    <a:pt x="202" y="90"/>
                  </a:lnTo>
                  <a:lnTo>
                    <a:pt x="194" y="88"/>
                  </a:lnTo>
                  <a:lnTo>
                    <a:pt x="184" y="84"/>
                  </a:lnTo>
                  <a:lnTo>
                    <a:pt x="180" y="76"/>
                  </a:lnTo>
                  <a:lnTo>
                    <a:pt x="192" y="70"/>
                  </a:lnTo>
                  <a:lnTo>
                    <a:pt x="194" y="66"/>
                  </a:lnTo>
                  <a:lnTo>
                    <a:pt x="190" y="60"/>
                  </a:lnTo>
                  <a:lnTo>
                    <a:pt x="194" y="54"/>
                  </a:lnTo>
                  <a:lnTo>
                    <a:pt x="210" y="52"/>
                  </a:lnTo>
                  <a:lnTo>
                    <a:pt x="196" y="48"/>
                  </a:lnTo>
                  <a:lnTo>
                    <a:pt x="196" y="44"/>
                  </a:lnTo>
                  <a:lnTo>
                    <a:pt x="200" y="42"/>
                  </a:lnTo>
                  <a:lnTo>
                    <a:pt x="194" y="42"/>
                  </a:lnTo>
                  <a:lnTo>
                    <a:pt x="196" y="36"/>
                  </a:lnTo>
                  <a:lnTo>
                    <a:pt x="192" y="32"/>
                  </a:lnTo>
                  <a:lnTo>
                    <a:pt x="214" y="34"/>
                  </a:lnTo>
                  <a:lnTo>
                    <a:pt x="228" y="26"/>
                  </a:lnTo>
                  <a:lnTo>
                    <a:pt x="234" y="28"/>
                  </a:lnTo>
                  <a:lnTo>
                    <a:pt x="244" y="22"/>
                  </a:lnTo>
                  <a:lnTo>
                    <a:pt x="252" y="18"/>
                  </a:lnTo>
                  <a:lnTo>
                    <a:pt x="290" y="10"/>
                  </a:lnTo>
                  <a:lnTo>
                    <a:pt x="29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3" name="Freeform 258"/>
            <p:cNvSpPr>
              <a:spLocks/>
            </p:cNvSpPr>
            <p:nvPr/>
          </p:nvSpPr>
          <p:spPr bwMode="auto">
            <a:xfrm>
              <a:off x="5590182" y="3130127"/>
              <a:ext cx="917466" cy="639310"/>
            </a:xfrm>
            <a:custGeom>
              <a:avLst/>
              <a:gdLst/>
              <a:ahLst/>
              <a:cxnLst>
                <a:cxn ang="0">
                  <a:pos x="720" y="82"/>
                </a:cxn>
                <a:cxn ang="0">
                  <a:pos x="640" y="6"/>
                </a:cxn>
                <a:cxn ang="0">
                  <a:pos x="610" y="72"/>
                </a:cxn>
                <a:cxn ang="0">
                  <a:pos x="562" y="122"/>
                </a:cxn>
                <a:cxn ang="0">
                  <a:pos x="608" y="136"/>
                </a:cxn>
                <a:cxn ang="0">
                  <a:pos x="550" y="164"/>
                </a:cxn>
                <a:cxn ang="0">
                  <a:pos x="510" y="194"/>
                </a:cxn>
                <a:cxn ang="0">
                  <a:pos x="436" y="228"/>
                </a:cxn>
                <a:cxn ang="0">
                  <a:pos x="312" y="216"/>
                </a:cxn>
                <a:cxn ang="0">
                  <a:pos x="230" y="160"/>
                </a:cxn>
                <a:cxn ang="0">
                  <a:pos x="206" y="118"/>
                </a:cxn>
                <a:cxn ang="0">
                  <a:pos x="172" y="106"/>
                </a:cxn>
                <a:cxn ang="0">
                  <a:pos x="130" y="132"/>
                </a:cxn>
                <a:cxn ang="0">
                  <a:pos x="94" y="172"/>
                </a:cxn>
                <a:cxn ang="0">
                  <a:pos x="88" y="222"/>
                </a:cxn>
                <a:cxn ang="0">
                  <a:pos x="26" y="258"/>
                </a:cxn>
                <a:cxn ang="0">
                  <a:pos x="2" y="270"/>
                </a:cxn>
                <a:cxn ang="0">
                  <a:pos x="16" y="302"/>
                </a:cxn>
                <a:cxn ang="0">
                  <a:pos x="26" y="318"/>
                </a:cxn>
                <a:cxn ang="0">
                  <a:pos x="38" y="336"/>
                </a:cxn>
                <a:cxn ang="0">
                  <a:pos x="80" y="336"/>
                </a:cxn>
                <a:cxn ang="0">
                  <a:pos x="82" y="356"/>
                </a:cxn>
                <a:cxn ang="0">
                  <a:pos x="70" y="374"/>
                </a:cxn>
                <a:cxn ang="0">
                  <a:pos x="72" y="390"/>
                </a:cxn>
                <a:cxn ang="0">
                  <a:pos x="70" y="410"/>
                </a:cxn>
                <a:cxn ang="0">
                  <a:pos x="102" y="426"/>
                </a:cxn>
                <a:cxn ang="0">
                  <a:pos x="140" y="438"/>
                </a:cxn>
                <a:cxn ang="0">
                  <a:pos x="156" y="456"/>
                </a:cxn>
                <a:cxn ang="0">
                  <a:pos x="188" y="462"/>
                </a:cxn>
                <a:cxn ang="0">
                  <a:pos x="212" y="458"/>
                </a:cxn>
                <a:cxn ang="0">
                  <a:pos x="242" y="462"/>
                </a:cxn>
                <a:cxn ang="0">
                  <a:pos x="304" y="444"/>
                </a:cxn>
                <a:cxn ang="0">
                  <a:pos x="326" y="458"/>
                </a:cxn>
                <a:cxn ang="0">
                  <a:pos x="322" y="510"/>
                </a:cxn>
                <a:cxn ang="0">
                  <a:pos x="346" y="532"/>
                </a:cxn>
                <a:cxn ang="0">
                  <a:pos x="368" y="548"/>
                </a:cxn>
                <a:cxn ang="0">
                  <a:pos x="376" y="538"/>
                </a:cxn>
                <a:cxn ang="0">
                  <a:pos x="404" y="538"/>
                </a:cxn>
                <a:cxn ang="0">
                  <a:pos x="440" y="540"/>
                </a:cxn>
                <a:cxn ang="0">
                  <a:pos x="466" y="550"/>
                </a:cxn>
                <a:cxn ang="0">
                  <a:pos x="486" y="570"/>
                </a:cxn>
                <a:cxn ang="0">
                  <a:pos x="508" y="552"/>
                </a:cxn>
                <a:cxn ang="0">
                  <a:pos x="534" y="534"/>
                </a:cxn>
                <a:cxn ang="0">
                  <a:pos x="546" y="538"/>
                </a:cxn>
                <a:cxn ang="0">
                  <a:pos x="564" y="534"/>
                </a:cxn>
                <a:cxn ang="0">
                  <a:pos x="592" y="514"/>
                </a:cxn>
                <a:cxn ang="0">
                  <a:pos x="610" y="496"/>
                </a:cxn>
                <a:cxn ang="0">
                  <a:pos x="622" y="474"/>
                </a:cxn>
                <a:cxn ang="0">
                  <a:pos x="640" y="440"/>
                </a:cxn>
                <a:cxn ang="0">
                  <a:pos x="636" y="424"/>
                </a:cxn>
                <a:cxn ang="0">
                  <a:pos x="640" y="406"/>
                </a:cxn>
                <a:cxn ang="0">
                  <a:pos x="646" y="402"/>
                </a:cxn>
                <a:cxn ang="0">
                  <a:pos x="610" y="352"/>
                </a:cxn>
                <a:cxn ang="0">
                  <a:pos x="626" y="332"/>
                </a:cxn>
                <a:cxn ang="0">
                  <a:pos x="650" y="320"/>
                </a:cxn>
                <a:cxn ang="0">
                  <a:pos x="618" y="314"/>
                </a:cxn>
                <a:cxn ang="0">
                  <a:pos x="590" y="282"/>
                </a:cxn>
                <a:cxn ang="0">
                  <a:pos x="644" y="248"/>
                </a:cxn>
                <a:cxn ang="0">
                  <a:pos x="642" y="282"/>
                </a:cxn>
                <a:cxn ang="0">
                  <a:pos x="666" y="270"/>
                </a:cxn>
                <a:cxn ang="0">
                  <a:pos x="728" y="232"/>
                </a:cxn>
                <a:cxn ang="0">
                  <a:pos x="762" y="218"/>
                </a:cxn>
                <a:cxn ang="0">
                  <a:pos x="792" y="174"/>
                </a:cxn>
              </a:cxnLst>
              <a:rect l="0" t="0" r="r" b="b"/>
              <a:pathLst>
                <a:path w="818" h="570">
                  <a:moveTo>
                    <a:pt x="786" y="120"/>
                  </a:moveTo>
                  <a:lnTo>
                    <a:pt x="782" y="122"/>
                  </a:lnTo>
                  <a:lnTo>
                    <a:pt x="768" y="122"/>
                  </a:lnTo>
                  <a:lnTo>
                    <a:pt x="760" y="96"/>
                  </a:lnTo>
                  <a:lnTo>
                    <a:pt x="746" y="88"/>
                  </a:lnTo>
                  <a:lnTo>
                    <a:pt x="742" y="86"/>
                  </a:lnTo>
                  <a:lnTo>
                    <a:pt x="720" y="82"/>
                  </a:lnTo>
                  <a:lnTo>
                    <a:pt x="720" y="76"/>
                  </a:lnTo>
                  <a:lnTo>
                    <a:pt x="716" y="56"/>
                  </a:lnTo>
                  <a:lnTo>
                    <a:pt x="704" y="26"/>
                  </a:lnTo>
                  <a:lnTo>
                    <a:pt x="694" y="12"/>
                  </a:lnTo>
                  <a:lnTo>
                    <a:pt x="678" y="8"/>
                  </a:lnTo>
                  <a:lnTo>
                    <a:pt x="668" y="0"/>
                  </a:lnTo>
                  <a:lnTo>
                    <a:pt x="640" y="6"/>
                  </a:lnTo>
                  <a:lnTo>
                    <a:pt x="632" y="6"/>
                  </a:lnTo>
                  <a:lnTo>
                    <a:pt x="620" y="18"/>
                  </a:lnTo>
                  <a:lnTo>
                    <a:pt x="620" y="22"/>
                  </a:lnTo>
                  <a:lnTo>
                    <a:pt x="628" y="22"/>
                  </a:lnTo>
                  <a:lnTo>
                    <a:pt x="630" y="32"/>
                  </a:lnTo>
                  <a:lnTo>
                    <a:pt x="618" y="42"/>
                  </a:lnTo>
                  <a:lnTo>
                    <a:pt x="610" y="72"/>
                  </a:lnTo>
                  <a:lnTo>
                    <a:pt x="590" y="84"/>
                  </a:lnTo>
                  <a:lnTo>
                    <a:pt x="570" y="74"/>
                  </a:lnTo>
                  <a:lnTo>
                    <a:pt x="560" y="90"/>
                  </a:lnTo>
                  <a:lnTo>
                    <a:pt x="562" y="100"/>
                  </a:lnTo>
                  <a:lnTo>
                    <a:pt x="558" y="108"/>
                  </a:lnTo>
                  <a:lnTo>
                    <a:pt x="560" y="114"/>
                  </a:lnTo>
                  <a:lnTo>
                    <a:pt x="562" y="122"/>
                  </a:lnTo>
                  <a:lnTo>
                    <a:pt x="578" y="124"/>
                  </a:lnTo>
                  <a:lnTo>
                    <a:pt x="584" y="122"/>
                  </a:lnTo>
                  <a:lnTo>
                    <a:pt x="596" y="114"/>
                  </a:lnTo>
                  <a:lnTo>
                    <a:pt x="600" y="120"/>
                  </a:lnTo>
                  <a:lnTo>
                    <a:pt x="608" y="126"/>
                  </a:lnTo>
                  <a:lnTo>
                    <a:pt x="608" y="130"/>
                  </a:lnTo>
                  <a:lnTo>
                    <a:pt x="608" y="136"/>
                  </a:lnTo>
                  <a:lnTo>
                    <a:pt x="612" y="138"/>
                  </a:lnTo>
                  <a:lnTo>
                    <a:pt x="612" y="140"/>
                  </a:lnTo>
                  <a:lnTo>
                    <a:pt x="596" y="142"/>
                  </a:lnTo>
                  <a:lnTo>
                    <a:pt x="578" y="142"/>
                  </a:lnTo>
                  <a:lnTo>
                    <a:pt x="562" y="160"/>
                  </a:lnTo>
                  <a:lnTo>
                    <a:pt x="554" y="164"/>
                  </a:lnTo>
                  <a:lnTo>
                    <a:pt x="550" y="164"/>
                  </a:lnTo>
                  <a:lnTo>
                    <a:pt x="540" y="174"/>
                  </a:lnTo>
                  <a:lnTo>
                    <a:pt x="534" y="178"/>
                  </a:lnTo>
                  <a:lnTo>
                    <a:pt x="524" y="176"/>
                  </a:lnTo>
                  <a:lnTo>
                    <a:pt x="516" y="172"/>
                  </a:lnTo>
                  <a:lnTo>
                    <a:pt x="512" y="174"/>
                  </a:lnTo>
                  <a:lnTo>
                    <a:pt x="506" y="186"/>
                  </a:lnTo>
                  <a:lnTo>
                    <a:pt x="510" y="194"/>
                  </a:lnTo>
                  <a:lnTo>
                    <a:pt x="512" y="196"/>
                  </a:lnTo>
                  <a:lnTo>
                    <a:pt x="486" y="218"/>
                  </a:lnTo>
                  <a:lnTo>
                    <a:pt x="472" y="222"/>
                  </a:lnTo>
                  <a:lnTo>
                    <a:pt x="464" y="220"/>
                  </a:lnTo>
                  <a:lnTo>
                    <a:pt x="454" y="220"/>
                  </a:lnTo>
                  <a:lnTo>
                    <a:pt x="438" y="226"/>
                  </a:lnTo>
                  <a:lnTo>
                    <a:pt x="436" y="228"/>
                  </a:lnTo>
                  <a:lnTo>
                    <a:pt x="416" y="236"/>
                  </a:lnTo>
                  <a:lnTo>
                    <a:pt x="410" y="232"/>
                  </a:lnTo>
                  <a:lnTo>
                    <a:pt x="402" y="232"/>
                  </a:lnTo>
                  <a:lnTo>
                    <a:pt x="384" y="226"/>
                  </a:lnTo>
                  <a:lnTo>
                    <a:pt x="372" y="216"/>
                  </a:lnTo>
                  <a:lnTo>
                    <a:pt x="362" y="214"/>
                  </a:lnTo>
                  <a:lnTo>
                    <a:pt x="312" y="216"/>
                  </a:lnTo>
                  <a:lnTo>
                    <a:pt x="308" y="214"/>
                  </a:lnTo>
                  <a:lnTo>
                    <a:pt x="298" y="204"/>
                  </a:lnTo>
                  <a:lnTo>
                    <a:pt x="288" y="186"/>
                  </a:lnTo>
                  <a:lnTo>
                    <a:pt x="256" y="172"/>
                  </a:lnTo>
                  <a:lnTo>
                    <a:pt x="248" y="174"/>
                  </a:lnTo>
                  <a:lnTo>
                    <a:pt x="226" y="168"/>
                  </a:lnTo>
                  <a:lnTo>
                    <a:pt x="230" y="160"/>
                  </a:lnTo>
                  <a:lnTo>
                    <a:pt x="228" y="144"/>
                  </a:lnTo>
                  <a:lnTo>
                    <a:pt x="222" y="124"/>
                  </a:lnTo>
                  <a:lnTo>
                    <a:pt x="218" y="120"/>
                  </a:lnTo>
                  <a:lnTo>
                    <a:pt x="218" y="120"/>
                  </a:lnTo>
                  <a:lnTo>
                    <a:pt x="218" y="120"/>
                  </a:lnTo>
                  <a:lnTo>
                    <a:pt x="208" y="116"/>
                  </a:lnTo>
                  <a:lnTo>
                    <a:pt x="206" y="118"/>
                  </a:lnTo>
                  <a:lnTo>
                    <a:pt x="202" y="116"/>
                  </a:lnTo>
                  <a:lnTo>
                    <a:pt x="200" y="112"/>
                  </a:lnTo>
                  <a:lnTo>
                    <a:pt x="192" y="106"/>
                  </a:lnTo>
                  <a:lnTo>
                    <a:pt x="188" y="96"/>
                  </a:lnTo>
                  <a:lnTo>
                    <a:pt x="184" y="100"/>
                  </a:lnTo>
                  <a:lnTo>
                    <a:pt x="178" y="98"/>
                  </a:lnTo>
                  <a:lnTo>
                    <a:pt x="172" y="106"/>
                  </a:lnTo>
                  <a:lnTo>
                    <a:pt x="162" y="108"/>
                  </a:lnTo>
                  <a:lnTo>
                    <a:pt x="158" y="118"/>
                  </a:lnTo>
                  <a:lnTo>
                    <a:pt x="158" y="132"/>
                  </a:lnTo>
                  <a:lnTo>
                    <a:pt x="150" y="138"/>
                  </a:lnTo>
                  <a:lnTo>
                    <a:pt x="144" y="134"/>
                  </a:lnTo>
                  <a:lnTo>
                    <a:pt x="136" y="134"/>
                  </a:lnTo>
                  <a:lnTo>
                    <a:pt x="130" y="132"/>
                  </a:lnTo>
                  <a:lnTo>
                    <a:pt x="124" y="132"/>
                  </a:lnTo>
                  <a:lnTo>
                    <a:pt x="120" y="142"/>
                  </a:lnTo>
                  <a:lnTo>
                    <a:pt x="114" y="156"/>
                  </a:lnTo>
                  <a:lnTo>
                    <a:pt x="114" y="160"/>
                  </a:lnTo>
                  <a:lnTo>
                    <a:pt x="116" y="168"/>
                  </a:lnTo>
                  <a:lnTo>
                    <a:pt x="100" y="170"/>
                  </a:lnTo>
                  <a:lnTo>
                    <a:pt x="94" y="172"/>
                  </a:lnTo>
                  <a:lnTo>
                    <a:pt x="84" y="176"/>
                  </a:lnTo>
                  <a:lnTo>
                    <a:pt x="88" y="182"/>
                  </a:lnTo>
                  <a:lnTo>
                    <a:pt x="88" y="190"/>
                  </a:lnTo>
                  <a:lnTo>
                    <a:pt x="94" y="204"/>
                  </a:lnTo>
                  <a:lnTo>
                    <a:pt x="94" y="208"/>
                  </a:lnTo>
                  <a:lnTo>
                    <a:pt x="90" y="210"/>
                  </a:lnTo>
                  <a:lnTo>
                    <a:pt x="88" y="222"/>
                  </a:lnTo>
                  <a:lnTo>
                    <a:pt x="86" y="228"/>
                  </a:lnTo>
                  <a:lnTo>
                    <a:pt x="66" y="238"/>
                  </a:lnTo>
                  <a:lnTo>
                    <a:pt x="60" y="244"/>
                  </a:lnTo>
                  <a:lnTo>
                    <a:pt x="42" y="248"/>
                  </a:lnTo>
                  <a:lnTo>
                    <a:pt x="38" y="256"/>
                  </a:lnTo>
                  <a:lnTo>
                    <a:pt x="34" y="258"/>
                  </a:lnTo>
                  <a:lnTo>
                    <a:pt x="26" y="258"/>
                  </a:lnTo>
                  <a:lnTo>
                    <a:pt x="24" y="254"/>
                  </a:lnTo>
                  <a:lnTo>
                    <a:pt x="22" y="254"/>
                  </a:lnTo>
                  <a:lnTo>
                    <a:pt x="16" y="256"/>
                  </a:lnTo>
                  <a:lnTo>
                    <a:pt x="14" y="258"/>
                  </a:lnTo>
                  <a:lnTo>
                    <a:pt x="4" y="264"/>
                  </a:lnTo>
                  <a:lnTo>
                    <a:pt x="2" y="268"/>
                  </a:lnTo>
                  <a:lnTo>
                    <a:pt x="2" y="270"/>
                  </a:lnTo>
                  <a:lnTo>
                    <a:pt x="0" y="284"/>
                  </a:lnTo>
                  <a:lnTo>
                    <a:pt x="0" y="288"/>
                  </a:lnTo>
                  <a:lnTo>
                    <a:pt x="4" y="290"/>
                  </a:lnTo>
                  <a:lnTo>
                    <a:pt x="12" y="288"/>
                  </a:lnTo>
                  <a:lnTo>
                    <a:pt x="14" y="292"/>
                  </a:lnTo>
                  <a:lnTo>
                    <a:pt x="14" y="296"/>
                  </a:lnTo>
                  <a:lnTo>
                    <a:pt x="16" y="302"/>
                  </a:lnTo>
                  <a:lnTo>
                    <a:pt x="16" y="310"/>
                  </a:lnTo>
                  <a:lnTo>
                    <a:pt x="14" y="310"/>
                  </a:lnTo>
                  <a:lnTo>
                    <a:pt x="10" y="312"/>
                  </a:lnTo>
                  <a:lnTo>
                    <a:pt x="12" y="314"/>
                  </a:lnTo>
                  <a:lnTo>
                    <a:pt x="22" y="316"/>
                  </a:lnTo>
                  <a:lnTo>
                    <a:pt x="22" y="320"/>
                  </a:lnTo>
                  <a:lnTo>
                    <a:pt x="26" y="318"/>
                  </a:lnTo>
                  <a:lnTo>
                    <a:pt x="28" y="320"/>
                  </a:lnTo>
                  <a:lnTo>
                    <a:pt x="30" y="324"/>
                  </a:lnTo>
                  <a:lnTo>
                    <a:pt x="30" y="328"/>
                  </a:lnTo>
                  <a:lnTo>
                    <a:pt x="30" y="330"/>
                  </a:lnTo>
                  <a:lnTo>
                    <a:pt x="34" y="334"/>
                  </a:lnTo>
                  <a:lnTo>
                    <a:pt x="38" y="332"/>
                  </a:lnTo>
                  <a:lnTo>
                    <a:pt x="38" y="336"/>
                  </a:lnTo>
                  <a:lnTo>
                    <a:pt x="40" y="336"/>
                  </a:lnTo>
                  <a:lnTo>
                    <a:pt x="52" y="340"/>
                  </a:lnTo>
                  <a:lnTo>
                    <a:pt x="56" y="340"/>
                  </a:lnTo>
                  <a:lnTo>
                    <a:pt x="68" y="334"/>
                  </a:lnTo>
                  <a:lnTo>
                    <a:pt x="74" y="332"/>
                  </a:lnTo>
                  <a:lnTo>
                    <a:pt x="80" y="334"/>
                  </a:lnTo>
                  <a:lnTo>
                    <a:pt x="80" y="336"/>
                  </a:lnTo>
                  <a:lnTo>
                    <a:pt x="82" y="338"/>
                  </a:lnTo>
                  <a:lnTo>
                    <a:pt x="84" y="338"/>
                  </a:lnTo>
                  <a:lnTo>
                    <a:pt x="84" y="342"/>
                  </a:lnTo>
                  <a:lnTo>
                    <a:pt x="88" y="340"/>
                  </a:lnTo>
                  <a:lnTo>
                    <a:pt x="88" y="340"/>
                  </a:lnTo>
                  <a:lnTo>
                    <a:pt x="84" y="352"/>
                  </a:lnTo>
                  <a:lnTo>
                    <a:pt x="82" y="356"/>
                  </a:lnTo>
                  <a:lnTo>
                    <a:pt x="82" y="358"/>
                  </a:lnTo>
                  <a:lnTo>
                    <a:pt x="78" y="358"/>
                  </a:lnTo>
                  <a:lnTo>
                    <a:pt x="78" y="362"/>
                  </a:lnTo>
                  <a:lnTo>
                    <a:pt x="76" y="364"/>
                  </a:lnTo>
                  <a:lnTo>
                    <a:pt x="70" y="364"/>
                  </a:lnTo>
                  <a:lnTo>
                    <a:pt x="72" y="368"/>
                  </a:lnTo>
                  <a:lnTo>
                    <a:pt x="70" y="374"/>
                  </a:lnTo>
                  <a:lnTo>
                    <a:pt x="72" y="378"/>
                  </a:lnTo>
                  <a:lnTo>
                    <a:pt x="76" y="378"/>
                  </a:lnTo>
                  <a:lnTo>
                    <a:pt x="76" y="380"/>
                  </a:lnTo>
                  <a:lnTo>
                    <a:pt x="78" y="386"/>
                  </a:lnTo>
                  <a:lnTo>
                    <a:pt x="76" y="388"/>
                  </a:lnTo>
                  <a:lnTo>
                    <a:pt x="74" y="386"/>
                  </a:lnTo>
                  <a:lnTo>
                    <a:pt x="72" y="390"/>
                  </a:lnTo>
                  <a:lnTo>
                    <a:pt x="70" y="390"/>
                  </a:lnTo>
                  <a:lnTo>
                    <a:pt x="66" y="386"/>
                  </a:lnTo>
                  <a:lnTo>
                    <a:pt x="64" y="388"/>
                  </a:lnTo>
                  <a:lnTo>
                    <a:pt x="64" y="392"/>
                  </a:lnTo>
                  <a:lnTo>
                    <a:pt x="68" y="396"/>
                  </a:lnTo>
                  <a:lnTo>
                    <a:pt x="66" y="406"/>
                  </a:lnTo>
                  <a:lnTo>
                    <a:pt x="70" y="410"/>
                  </a:lnTo>
                  <a:lnTo>
                    <a:pt x="70" y="412"/>
                  </a:lnTo>
                  <a:lnTo>
                    <a:pt x="78" y="412"/>
                  </a:lnTo>
                  <a:lnTo>
                    <a:pt x="78" y="414"/>
                  </a:lnTo>
                  <a:lnTo>
                    <a:pt x="84" y="414"/>
                  </a:lnTo>
                  <a:lnTo>
                    <a:pt x="84" y="416"/>
                  </a:lnTo>
                  <a:lnTo>
                    <a:pt x="98" y="424"/>
                  </a:lnTo>
                  <a:lnTo>
                    <a:pt x="102" y="426"/>
                  </a:lnTo>
                  <a:lnTo>
                    <a:pt x="102" y="422"/>
                  </a:lnTo>
                  <a:lnTo>
                    <a:pt x="116" y="426"/>
                  </a:lnTo>
                  <a:lnTo>
                    <a:pt x="128" y="434"/>
                  </a:lnTo>
                  <a:lnTo>
                    <a:pt x="130" y="440"/>
                  </a:lnTo>
                  <a:lnTo>
                    <a:pt x="132" y="442"/>
                  </a:lnTo>
                  <a:lnTo>
                    <a:pt x="136" y="438"/>
                  </a:lnTo>
                  <a:lnTo>
                    <a:pt x="140" y="438"/>
                  </a:lnTo>
                  <a:lnTo>
                    <a:pt x="140" y="446"/>
                  </a:lnTo>
                  <a:lnTo>
                    <a:pt x="142" y="446"/>
                  </a:lnTo>
                  <a:lnTo>
                    <a:pt x="142" y="448"/>
                  </a:lnTo>
                  <a:lnTo>
                    <a:pt x="148" y="448"/>
                  </a:lnTo>
                  <a:lnTo>
                    <a:pt x="154" y="448"/>
                  </a:lnTo>
                  <a:lnTo>
                    <a:pt x="154" y="452"/>
                  </a:lnTo>
                  <a:lnTo>
                    <a:pt x="156" y="456"/>
                  </a:lnTo>
                  <a:lnTo>
                    <a:pt x="160" y="454"/>
                  </a:lnTo>
                  <a:lnTo>
                    <a:pt x="164" y="460"/>
                  </a:lnTo>
                  <a:lnTo>
                    <a:pt x="166" y="458"/>
                  </a:lnTo>
                  <a:lnTo>
                    <a:pt x="172" y="460"/>
                  </a:lnTo>
                  <a:lnTo>
                    <a:pt x="172" y="458"/>
                  </a:lnTo>
                  <a:lnTo>
                    <a:pt x="182" y="462"/>
                  </a:lnTo>
                  <a:lnTo>
                    <a:pt x="188" y="462"/>
                  </a:lnTo>
                  <a:lnTo>
                    <a:pt x="190" y="460"/>
                  </a:lnTo>
                  <a:lnTo>
                    <a:pt x="192" y="460"/>
                  </a:lnTo>
                  <a:lnTo>
                    <a:pt x="200" y="458"/>
                  </a:lnTo>
                  <a:lnTo>
                    <a:pt x="202" y="460"/>
                  </a:lnTo>
                  <a:lnTo>
                    <a:pt x="202" y="466"/>
                  </a:lnTo>
                  <a:lnTo>
                    <a:pt x="204" y="468"/>
                  </a:lnTo>
                  <a:lnTo>
                    <a:pt x="212" y="458"/>
                  </a:lnTo>
                  <a:lnTo>
                    <a:pt x="218" y="454"/>
                  </a:lnTo>
                  <a:lnTo>
                    <a:pt x="218" y="454"/>
                  </a:lnTo>
                  <a:lnTo>
                    <a:pt x="222" y="454"/>
                  </a:lnTo>
                  <a:lnTo>
                    <a:pt x="224" y="456"/>
                  </a:lnTo>
                  <a:lnTo>
                    <a:pt x="232" y="458"/>
                  </a:lnTo>
                  <a:lnTo>
                    <a:pt x="236" y="458"/>
                  </a:lnTo>
                  <a:lnTo>
                    <a:pt x="242" y="462"/>
                  </a:lnTo>
                  <a:lnTo>
                    <a:pt x="258" y="454"/>
                  </a:lnTo>
                  <a:lnTo>
                    <a:pt x="278" y="438"/>
                  </a:lnTo>
                  <a:lnTo>
                    <a:pt x="288" y="440"/>
                  </a:lnTo>
                  <a:lnTo>
                    <a:pt x="298" y="436"/>
                  </a:lnTo>
                  <a:lnTo>
                    <a:pt x="300" y="438"/>
                  </a:lnTo>
                  <a:lnTo>
                    <a:pt x="300" y="442"/>
                  </a:lnTo>
                  <a:lnTo>
                    <a:pt x="304" y="444"/>
                  </a:lnTo>
                  <a:lnTo>
                    <a:pt x="304" y="450"/>
                  </a:lnTo>
                  <a:lnTo>
                    <a:pt x="314" y="452"/>
                  </a:lnTo>
                  <a:lnTo>
                    <a:pt x="316" y="452"/>
                  </a:lnTo>
                  <a:lnTo>
                    <a:pt x="316" y="456"/>
                  </a:lnTo>
                  <a:lnTo>
                    <a:pt x="320" y="454"/>
                  </a:lnTo>
                  <a:lnTo>
                    <a:pt x="324" y="454"/>
                  </a:lnTo>
                  <a:lnTo>
                    <a:pt x="326" y="458"/>
                  </a:lnTo>
                  <a:lnTo>
                    <a:pt x="328" y="464"/>
                  </a:lnTo>
                  <a:lnTo>
                    <a:pt x="332" y="464"/>
                  </a:lnTo>
                  <a:lnTo>
                    <a:pt x="334" y="478"/>
                  </a:lnTo>
                  <a:lnTo>
                    <a:pt x="334" y="486"/>
                  </a:lnTo>
                  <a:lnTo>
                    <a:pt x="332" y="494"/>
                  </a:lnTo>
                  <a:lnTo>
                    <a:pt x="324" y="502"/>
                  </a:lnTo>
                  <a:lnTo>
                    <a:pt x="322" y="510"/>
                  </a:lnTo>
                  <a:lnTo>
                    <a:pt x="322" y="516"/>
                  </a:lnTo>
                  <a:lnTo>
                    <a:pt x="320" y="520"/>
                  </a:lnTo>
                  <a:lnTo>
                    <a:pt x="322" y="522"/>
                  </a:lnTo>
                  <a:lnTo>
                    <a:pt x="330" y="516"/>
                  </a:lnTo>
                  <a:lnTo>
                    <a:pt x="336" y="516"/>
                  </a:lnTo>
                  <a:lnTo>
                    <a:pt x="338" y="526"/>
                  </a:lnTo>
                  <a:lnTo>
                    <a:pt x="346" y="532"/>
                  </a:lnTo>
                  <a:lnTo>
                    <a:pt x="342" y="542"/>
                  </a:lnTo>
                  <a:lnTo>
                    <a:pt x="350" y="544"/>
                  </a:lnTo>
                  <a:lnTo>
                    <a:pt x="352" y="548"/>
                  </a:lnTo>
                  <a:lnTo>
                    <a:pt x="356" y="552"/>
                  </a:lnTo>
                  <a:lnTo>
                    <a:pt x="360" y="552"/>
                  </a:lnTo>
                  <a:lnTo>
                    <a:pt x="364" y="548"/>
                  </a:lnTo>
                  <a:lnTo>
                    <a:pt x="368" y="548"/>
                  </a:lnTo>
                  <a:lnTo>
                    <a:pt x="368" y="550"/>
                  </a:lnTo>
                  <a:lnTo>
                    <a:pt x="368" y="556"/>
                  </a:lnTo>
                  <a:lnTo>
                    <a:pt x="374" y="556"/>
                  </a:lnTo>
                  <a:lnTo>
                    <a:pt x="376" y="552"/>
                  </a:lnTo>
                  <a:lnTo>
                    <a:pt x="374" y="548"/>
                  </a:lnTo>
                  <a:lnTo>
                    <a:pt x="374" y="540"/>
                  </a:lnTo>
                  <a:lnTo>
                    <a:pt x="376" y="538"/>
                  </a:lnTo>
                  <a:lnTo>
                    <a:pt x="382" y="540"/>
                  </a:lnTo>
                  <a:lnTo>
                    <a:pt x="386" y="536"/>
                  </a:lnTo>
                  <a:lnTo>
                    <a:pt x="392" y="538"/>
                  </a:lnTo>
                  <a:lnTo>
                    <a:pt x="398" y="536"/>
                  </a:lnTo>
                  <a:lnTo>
                    <a:pt x="400" y="536"/>
                  </a:lnTo>
                  <a:lnTo>
                    <a:pt x="402" y="536"/>
                  </a:lnTo>
                  <a:lnTo>
                    <a:pt x="404" y="538"/>
                  </a:lnTo>
                  <a:lnTo>
                    <a:pt x="408" y="534"/>
                  </a:lnTo>
                  <a:lnTo>
                    <a:pt x="412" y="534"/>
                  </a:lnTo>
                  <a:lnTo>
                    <a:pt x="422" y="528"/>
                  </a:lnTo>
                  <a:lnTo>
                    <a:pt x="432" y="534"/>
                  </a:lnTo>
                  <a:lnTo>
                    <a:pt x="440" y="534"/>
                  </a:lnTo>
                  <a:lnTo>
                    <a:pt x="440" y="536"/>
                  </a:lnTo>
                  <a:lnTo>
                    <a:pt x="440" y="540"/>
                  </a:lnTo>
                  <a:lnTo>
                    <a:pt x="442" y="548"/>
                  </a:lnTo>
                  <a:lnTo>
                    <a:pt x="450" y="552"/>
                  </a:lnTo>
                  <a:lnTo>
                    <a:pt x="458" y="554"/>
                  </a:lnTo>
                  <a:lnTo>
                    <a:pt x="462" y="552"/>
                  </a:lnTo>
                  <a:lnTo>
                    <a:pt x="462" y="554"/>
                  </a:lnTo>
                  <a:lnTo>
                    <a:pt x="462" y="552"/>
                  </a:lnTo>
                  <a:lnTo>
                    <a:pt x="466" y="550"/>
                  </a:lnTo>
                  <a:lnTo>
                    <a:pt x="472" y="552"/>
                  </a:lnTo>
                  <a:lnTo>
                    <a:pt x="474" y="554"/>
                  </a:lnTo>
                  <a:lnTo>
                    <a:pt x="482" y="552"/>
                  </a:lnTo>
                  <a:lnTo>
                    <a:pt x="482" y="554"/>
                  </a:lnTo>
                  <a:lnTo>
                    <a:pt x="480" y="562"/>
                  </a:lnTo>
                  <a:lnTo>
                    <a:pt x="484" y="568"/>
                  </a:lnTo>
                  <a:lnTo>
                    <a:pt x="486" y="570"/>
                  </a:lnTo>
                  <a:lnTo>
                    <a:pt x="490" y="568"/>
                  </a:lnTo>
                  <a:lnTo>
                    <a:pt x="490" y="566"/>
                  </a:lnTo>
                  <a:lnTo>
                    <a:pt x="488" y="562"/>
                  </a:lnTo>
                  <a:lnTo>
                    <a:pt x="490" y="554"/>
                  </a:lnTo>
                  <a:lnTo>
                    <a:pt x="494" y="556"/>
                  </a:lnTo>
                  <a:lnTo>
                    <a:pt x="500" y="552"/>
                  </a:lnTo>
                  <a:lnTo>
                    <a:pt x="508" y="552"/>
                  </a:lnTo>
                  <a:lnTo>
                    <a:pt x="510" y="550"/>
                  </a:lnTo>
                  <a:lnTo>
                    <a:pt x="516" y="550"/>
                  </a:lnTo>
                  <a:lnTo>
                    <a:pt x="524" y="546"/>
                  </a:lnTo>
                  <a:lnTo>
                    <a:pt x="526" y="536"/>
                  </a:lnTo>
                  <a:lnTo>
                    <a:pt x="532" y="542"/>
                  </a:lnTo>
                  <a:lnTo>
                    <a:pt x="532" y="542"/>
                  </a:lnTo>
                  <a:lnTo>
                    <a:pt x="534" y="534"/>
                  </a:lnTo>
                  <a:lnTo>
                    <a:pt x="538" y="538"/>
                  </a:lnTo>
                  <a:lnTo>
                    <a:pt x="538" y="540"/>
                  </a:lnTo>
                  <a:lnTo>
                    <a:pt x="544" y="540"/>
                  </a:lnTo>
                  <a:lnTo>
                    <a:pt x="542" y="538"/>
                  </a:lnTo>
                  <a:lnTo>
                    <a:pt x="544" y="538"/>
                  </a:lnTo>
                  <a:lnTo>
                    <a:pt x="546" y="540"/>
                  </a:lnTo>
                  <a:lnTo>
                    <a:pt x="546" y="538"/>
                  </a:lnTo>
                  <a:lnTo>
                    <a:pt x="546" y="536"/>
                  </a:lnTo>
                  <a:lnTo>
                    <a:pt x="550" y="534"/>
                  </a:lnTo>
                  <a:lnTo>
                    <a:pt x="550" y="538"/>
                  </a:lnTo>
                  <a:lnTo>
                    <a:pt x="554" y="534"/>
                  </a:lnTo>
                  <a:lnTo>
                    <a:pt x="558" y="536"/>
                  </a:lnTo>
                  <a:lnTo>
                    <a:pt x="562" y="534"/>
                  </a:lnTo>
                  <a:lnTo>
                    <a:pt x="564" y="534"/>
                  </a:lnTo>
                  <a:lnTo>
                    <a:pt x="572" y="532"/>
                  </a:lnTo>
                  <a:lnTo>
                    <a:pt x="578" y="524"/>
                  </a:lnTo>
                  <a:lnTo>
                    <a:pt x="586" y="522"/>
                  </a:lnTo>
                  <a:lnTo>
                    <a:pt x="586" y="518"/>
                  </a:lnTo>
                  <a:lnTo>
                    <a:pt x="588" y="520"/>
                  </a:lnTo>
                  <a:lnTo>
                    <a:pt x="588" y="518"/>
                  </a:lnTo>
                  <a:lnTo>
                    <a:pt x="592" y="514"/>
                  </a:lnTo>
                  <a:lnTo>
                    <a:pt x="594" y="512"/>
                  </a:lnTo>
                  <a:lnTo>
                    <a:pt x="592" y="510"/>
                  </a:lnTo>
                  <a:lnTo>
                    <a:pt x="594" y="508"/>
                  </a:lnTo>
                  <a:lnTo>
                    <a:pt x="600" y="508"/>
                  </a:lnTo>
                  <a:lnTo>
                    <a:pt x="606" y="500"/>
                  </a:lnTo>
                  <a:lnTo>
                    <a:pt x="608" y="498"/>
                  </a:lnTo>
                  <a:lnTo>
                    <a:pt x="610" y="496"/>
                  </a:lnTo>
                  <a:lnTo>
                    <a:pt x="612" y="496"/>
                  </a:lnTo>
                  <a:lnTo>
                    <a:pt x="612" y="492"/>
                  </a:lnTo>
                  <a:lnTo>
                    <a:pt x="616" y="482"/>
                  </a:lnTo>
                  <a:lnTo>
                    <a:pt x="614" y="478"/>
                  </a:lnTo>
                  <a:lnTo>
                    <a:pt x="618" y="476"/>
                  </a:lnTo>
                  <a:lnTo>
                    <a:pt x="618" y="480"/>
                  </a:lnTo>
                  <a:lnTo>
                    <a:pt x="622" y="474"/>
                  </a:lnTo>
                  <a:lnTo>
                    <a:pt x="626" y="466"/>
                  </a:lnTo>
                  <a:lnTo>
                    <a:pt x="630" y="460"/>
                  </a:lnTo>
                  <a:lnTo>
                    <a:pt x="634" y="454"/>
                  </a:lnTo>
                  <a:lnTo>
                    <a:pt x="636" y="454"/>
                  </a:lnTo>
                  <a:lnTo>
                    <a:pt x="638" y="456"/>
                  </a:lnTo>
                  <a:lnTo>
                    <a:pt x="640" y="444"/>
                  </a:lnTo>
                  <a:lnTo>
                    <a:pt x="640" y="440"/>
                  </a:lnTo>
                  <a:lnTo>
                    <a:pt x="644" y="440"/>
                  </a:lnTo>
                  <a:lnTo>
                    <a:pt x="644" y="436"/>
                  </a:lnTo>
                  <a:lnTo>
                    <a:pt x="644" y="434"/>
                  </a:lnTo>
                  <a:lnTo>
                    <a:pt x="640" y="436"/>
                  </a:lnTo>
                  <a:lnTo>
                    <a:pt x="646" y="430"/>
                  </a:lnTo>
                  <a:lnTo>
                    <a:pt x="642" y="428"/>
                  </a:lnTo>
                  <a:lnTo>
                    <a:pt x="636" y="424"/>
                  </a:lnTo>
                  <a:lnTo>
                    <a:pt x="630" y="426"/>
                  </a:lnTo>
                  <a:lnTo>
                    <a:pt x="624" y="424"/>
                  </a:lnTo>
                  <a:lnTo>
                    <a:pt x="624" y="422"/>
                  </a:lnTo>
                  <a:lnTo>
                    <a:pt x="630" y="422"/>
                  </a:lnTo>
                  <a:lnTo>
                    <a:pt x="646" y="412"/>
                  </a:lnTo>
                  <a:lnTo>
                    <a:pt x="642" y="408"/>
                  </a:lnTo>
                  <a:lnTo>
                    <a:pt x="640" y="406"/>
                  </a:lnTo>
                  <a:lnTo>
                    <a:pt x="636" y="402"/>
                  </a:lnTo>
                  <a:lnTo>
                    <a:pt x="630" y="400"/>
                  </a:lnTo>
                  <a:lnTo>
                    <a:pt x="628" y="398"/>
                  </a:lnTo>
                  <a:lnTo>
                    <a:pt x="622" y="398"/>
                  </a:lnTo>
                  <a:lnTo>
                    <a:pt x="622" y="398"/>
                  </a:lnTo>
                  <a:lnTo>
                    <a:pt x="628" y="396"/>
                  </a:lnTo>
                  <a:lnTo>
                    <a:pt x="646" y="402"/>
                  </a:lnTo>
                  <a:lnTo>
                    <a:pt x="638" y="392"/>
                  </a:lnTo>
                  <a:lnTo>
                    <a:pt x="638" y="390"/>
                  </a:lnTo>
                  <a:lnTo>
                    <a:pt x="632" y="386"/>
                  </a:lnTo>
                  <a:lnTo>
                    <a:pt x="628" y="368"/>
                  </a:lnTo>
                  <a:lnTo>
                    <a:pt x="622" y="360"/>
                  </a:lnTo>
                  <a:lnTo>
                    <a:pt x="610" y="354"/>
                  </a:lnTo>
                  <a:lnTo>
                    <a:pt x="610" y="352"/>
                  </a:lnTo>
                  <a:lnTo>
                    <a:pt x="616" y="340"/>
                  </a:lnTo>
                  <a:lnTo>
                    <a:pt x="622" y="334"/>
                  </a:lnTo>
                  <a:lnTo>
                    <a:pt x="622" y="332"/>
                  </a:lnTo>
                  <a:lnTo>
                    <a:pt x="622" y="330"/>
                  </a:lnTo>
                  <a:lnTo>
                    <a:pt x="622" y="328"/>
                  </a:lnTo>
                  <a:lnTo>
                    <a:pt x="626" y="328"/>
                  </a:lnTo>
                  <a:lnTo>
                    <a:pt x="626" y="332"/>
                  </a:lnTo>
                  <a:lnTo>
                    <a:pt x="628" y="330"/>
                  </a:lnTo>
                  <a:lnTo>
                    <a:pt x="632" y="326"/>
                  </a:lnTo>
                  <a:lnTo>
                    <a:pt x="632" y="322"/>
                  </a:lnTo>
                  <a:lnTo>
                    <a:pt x="642" y="320"/>
                  </a:lnTo>
                  <a:lnTo>
                    <a:pt x="646" y="316"/>
                  </a:lnTo>
                  <a:lnTo>
                    <a:pt x="648" y="316"/>
                  </a:lnTo>
                  <a:lnTo>
                    <a:pt x="650" y="320"/>
                  </a:lnTo>
                  <a:lnTo>
                    <a:pt x="654" y="316"/>
                  </a:lnTo>
                  <a:lnTo>
                    <a:pt x="656" y="310"/>
                  </a:lnTo>
                  <a:lnTo>
                    <a:pt x="648" y="308"/>
                  </a:lnTo>
                  <a:lnTo>
                    <a:pt x="640" y="308"/>
                  </a:lnTo>
                  <a:lnTo>
                    <a:pt x="632" y="302"/>
                  </a:lnTo>
                  <a:lnTo>
                    <a:pt x="624" y="306"/>
                  </a:lnTo>
                  <a:lnTo>
                    <a:pt x="618" y="314"/>
                  </a:lnTo>
                  <a:lnTo>
                    <a:pt x="614" y="314"/>
                  </a:lnTo>
                  <a:lnTo>
                    <a:pt x="606" y="312"/>
                  </a:lnTo>
                  <a:lnTo>
                    <a:pt x="602" y="302"/>
                  </a:lnTo>
                  <a:lnTo>
                    <a:pt x="594" y="298"/>
                  </a:lnTo>
                  <a:lnTo>
                    <a:pt x="588" y="290"/>
                  </a:lnTo>
                  <a:lnTo>
                    <a:pt x="590" y="286"/>
                  </a:lnTo>
                  <a:lnTo>
                    <a:pt x="590" y="282"/>
                  </a:lnTo>
                  <a:lnTo>
                    <a:pt x="592" y="280"/>
                  </a:lnTo>
                  <a:lnTo>
                    <a:pt x="600" y="280"/>
                  </a:lnTo>
                  <a:lnTo>
                    <a:pt x="608" y="278"/>
                  </a:lnTo>
                  <a:lnTo>
                    <a:pt x="614" y="268"/>
                  </a:lnTo>
                  <a:lnTo>
                    <a:pt x="626" y="262"/>
                  </a:lnTo>
                  <a:lnTo>
                    <a:pt x="636" y="250"/>
                  </a:lnTo>
                  <a:lnTo>
                    <a:pt x="644" y="248"/>
                  </a:lnTo>
                  <a:lnTo>
                    <a:pt x="644" y="246"/>
                  </a:lnTo>
                  <a:lnTo>
                    <a:pt x="650" y="256"/>
                  </a:lnTo>
                  <a:lnTo>
                    <a:pt x="640" y="268"/>
                  </a:lnTo>
                  <a:lnTo>
                    <a:pt x="640" y="272"/>
                  </a:lnTo>
                  <a:lnTo>
                    <a:pt x="638" y="274"/>
                  </a:lnTo>
                  <a:lnTo>
                    <a:pt x="644" y="276"/>
                  </a:lnTo>
                  <a:lnTo>
                    <a:pt x="642" y="282"/>
                  </a:lnTo>
                  <a:lnTo>
                    <a:pt x="638" y="282"/>
                  </a:lnTo>
                  <a:lnTo>
                    <a:pt x="636" y="286"/>
                  </a:lnTo>
                  <a:lnTo>
                    <a:pt x="636" y="286"/>
                  </a:lnTo>
                  <a:lnTo>
                    <a:pt x="646" y="282"/>
                  </a:lnTo>
                  <a:lnTo>
                    <a:pt x="652" y="276"/>
                  </a:lnTo>
                  <a:lnTo>
                    <a:pt x="666" y="268"/>
                  </a:lnTo>
                  <a:lnTo>
                    <a:pt x="666" y="270"/>
                  </a:lnTo>
                  <a:lnTo>
                    <a:pt x="678" y="266"/>
                  </a:lnTo>
                  <a:lnTo>
                    <a:pt x="686" y="256"/>
                  </a:lnTo>
                  <a:lnTo>
                    <a:pt x="698" y="250"/>
                  </a:lnTo>
                  <a:lnTo>
                    <a:pt x="712" y="238"/>
                  </a:lnTo>
                  <a:lnTo>
                    <a:pt x="720" y="240"/>
                  </a:lnTo>
                  <a:lnTo>
                    <a:pt x="730" y="240"/>
                  </a:lnTo>
                  <a:lnTo>
                    <a:pt x="728" y="232"/>
                  </a:lnTo>
                  <a:lnTo>
                    <a:pt x="730" y="230"/>
                  </a:lnTo>
                  <a:lnTo>
                    <a:pt x="740" y="228"/>
                  </a:lnTo>
                  <a:lnTo>
                    <a:pt x="748" y="222"/>
                  </a:lnTo>
                  <a:lnTo>
                    <a:pt x="752" y="214"/>
                  </a:lnTo>
                  <a:lnTo>
                    <a:pt x="756" y="212"/>
                  </a:lnTo>
                  <a:lnTo>
                    <a:pt x="760" y="218"/>
                  </a:lnTo>
                  <a:lnTo>
                    <a:pt x="762" y="218"/>
                  </a:lnTo>
                  <a:lnTo>
                    <a:pt x="762" y="214"/>
                  </a:lnTo>
                  <a:lnTo>
                    <a:pt x="770" y="204"/>
                  </a:lnTo>
                  <a:lnTo>
                    <a:pt x="770" y="190"/>
                  </a:lnTo>
                  <a:lnTo>
                    <a:pt x="768" y="180"/>
                  </a:lnTo>
                  <a:lnTo>
                    <a:pt x="780" y="170"/>
                  </a:lnTo>
                  <a:lnTo>
                    <a:pt x="792" y="172"/>
                  </a:lnTo>
                  <a:lnTo>
                    <a:pt x="792" y="174"/>
                  </a:lnTo>
                  <a:lnTo>
                    <a:pt x="796" y="172"/>
                  </a:lnTo>
                  <a:lnTo>
                    <a:pt x="804" y="152"/>
                  </a:lnTo>
                  <a:lnTo>
                    <a:pt x="810" y="128"/>
                  </a:lnTo>
                  <a:lnTo>
                    <a:pt x="818" y="124"/>
                  </a:lnTo>
                  <a:lnTo>
                    <a:pt x="818" y="106"/>
                  </a:lnTo>
                  <a:lnTo>
                    <a:pt x="786" y="1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4" name="Freeform 259"/>
            <p:cNvSpPr>
              <a:spLocks/>
            </p:cNvSpPr>
            <p:nvPr/>
          </p:nvSpPr>
          <p:spPr bwMode="auto">
            <a:xfrm>
              <a:off x="4814037" y="3154802"/>
              <a:ext cx="271426" cy="181699"/>
            </a:xfrm>
            <a:custGeom>
              <a:avLst/>
              <a:gdLst/>
              <a:ahLst/>
              <a:cxnLst>
                <a:cxn ang="0">
                  <a:pos x="6" y="88"/>
                </a:cxn>
                <a:cxn ang="0">
                  <a:pos x="38" y="96"/>
                </a:cxn>
                <a:cxn ang="0">
                  <a:pos x="64" y="84"/>
                </a:cxn>
                <a:cxn ang="0">
                  <a:pos x="94" y="90"/>
                </a:cxn>
                <a:cxn ang="0">
                  <a:pos x="98" y="104"/>
                </a:cxn>
                <a:cxn ang="0">
                  <a:pos x="104" y="122"/>
                </a:cxn>
                <a:cxn ang="0">
                  <a:pos x="86" y="136"/>
                </a:cxn>
                <a:cxn ang="0">
                  <a:pos x="82" y="142"/>
                </a:cxn>
                <a:cxn ang="0">
                  <a:pos x="98" y="142"/>
                </a:cxn>
                <a:cxn ang="0">
                  <a:pos x="102" y="134"/>
                </a:cxn>
                <a:cxn ang="0">
                  <a:pos x="110" y="134"/>
                </a:cxn>
                <a:cxn ang="0">
                  <a:pos x="114" y="128"/>
                </a:cxn>
                <a:cxn ang="0">
                  <a:pos x="128" y="120"/>
                </a:cxn>
                <a:cxn ang="0">
                  <a:pos x="136" y="122"/>
                </a:cxn>
                <a:cxn ang="0">
                  <a:pos x="132" y="128"/>
                </a:cxn>
                <a:cxn ang="0">
                  <a:pos x="156" y="130"/>
                </a:cxn>
                <a:cxn ang="0">
                  <a:pos x="142" y="144"/>
                </a:cxn>
                <a:cxn ang="0">
                  <a:pos x="154" y="160"/>
                </a:cxn>
                <a:cxn ang="0">
                  <a:pos x="170" y="156"/>
                </a:cxn>
                <a:cxn ang="0">
                  <a:pos x="188" y="150"/>
                </a:cxn>
                <a:cxn ang="0">
                  <a:pos x="186" y="142"/>
                </a:cxn>
                <a:cxn ang="0">
                  <a:pos x="180" y="146"/>
                </a:cxn>
                <a:cxn ang="0">
                  <a:pos x="170" y="138"/>
                </a:cxn>
                <a:cxn ang="0">
                  <a:pos x="168" y="132"/>
                </a:cxn>
                <a:cxn ang="0">
                  <a:pos x="162" y="130"/>
                </a:cxn>
                <a:cxn ang="0">
                  <a:pos x="162" y="126"/>
                </a:cxn>
                <a:cxn ang="0">
                  <a:pos x="168" y="132"/>
                </a:cxn>
                <a:cxn ang="0">
                  <a:pos x="174" y="134"/>
                </a:cxn>
                <a:cxn ang="0">
                  <a:pos x="178" y="126"/>
                </a:cxn>
                <a:cxn ang="0">
                  <a:pos x="196" y="116"/>
                </a:cxn>
                <a:cxn ang="0">
                  <a:pos x="208" y="110"/>
                </a:cxn>
                <a:cxn ang="0">
                  <a:pos x="226" y="94"/>
                </a:cxn>
                <a:cxn ang="0">
                  <a:pos x="238" y="82"/>
                </a:cxn>
                <a:cxn ang="0">
                  <a:pos x="236" y="70"/>
                </a:cxn>
                <a:cxn ang="0">
                  <a:pos x="242" y="60"/>
                </a:cxn>
                <a:cxn ang="0">
                  <a:pos x="206" y="40"/>
                </a:cxn>
                <a:cxn ang="0">
                  <a:pos x="174" y="24"/>
                </a:cxn>
                <a:cxn ang="0">
                  <a:pos x="166" y="12"/>
                </a:cxn>
                <a:cxn ang="0">
                  <a:pos x="120" y="6"/>
                </a:cxn>
                <a:cxn ang="0">
                  <a:pos x="112" y="24"/>
                </a:cxn>
                <a:cxn ang="0">
                  <a:pos x="94" y="18"/>
                </a:cxn>
                <a:cxn ang="0">
                  <a:pos x="74" y="22"/>
                </a:cxn>
                <a:cxn ang="0">
                  <a:pos x="64" y="14"/>
                </a:cxn>
                <a:cxn ang="0">
                  <a:pos x="32" y="10"/>
                </a:cxn>
                <a:cxn ang="0">
                  <a:pos x="22" y="30"/>
                </a:cxn>
                <a:cxn ang="0">
                  <a:pos x="26" y="42"/>
                </a:cxn>
                <a:cxn ang="0">
                  <a:pos x="8" y="70"/>
                </a:cxn>
              </a:cxnLst>
              <a:rect l="0" t="0" r="r" b="b"/>
              <a:pathLst>
                <a:path w="242" h="162">
                  <a:moveTo>
                    <a:pt x="4" y="70"/>
                  </a:moveTo>
                  <a:lnTo>
                    <a:pt x="0" y="84"/>
                  </a:lnTo>
                  <a:lnTo>
                    <a:pt x="6" y="88"/>
                  </a:lnTo>
                  <a:lnTo>
                    <a:pt x="10" y="94"/>
                  </a:lnTo>
                  <a:lnTo>
                    <a:pt x="34" y="92"/>
                  </a:lnTo>
                  <a:lnTo>
                    <a:pt x="38" y="96"/>
                  </a:lnTo>
                  <a:lnTo>
                    <a:pt x="60" y="88"/>
                  </a:lnTo>
                  <a:lnTo>
                    <a:pt x="60" y="88"/>
                  </a:lnTo>
                  <a:lnTo>
                    <a:pt x="64" y="84"/>
                  </a:lnTo>
                  <a:lnTo>
                    <a:pt x="72" y="82"/>
                  </a:lnTo>
                  <a:lnTo>
                    <a:pt x="82" y="88"/>
                  </a:lnTo>
                  <a:lnTo>
                    <a:pt x="94" y="90"/>
                  </a:lnTo>
                  <a:lnTo>
                    <a:pt x="94" y="92"/>
                  </a:lnTo>
                  <a:lnTo>
                    <a:pt x="94" y="100"/>
                  </a:lnTo>
                  <a:lnTo>
                    <a:pt x="98" y="104"/>
                  </a:lnTo>
                  <a:lnTo>
                    <a:pt x="100" y="112"/>
                  </a:lnTo>
                  <a:lnTo>
                    <a:pt x="106" y="114"/>
                  </a:lnTo>
                  <a:lnTo>
                    <a:pt x="104" y="122"/>
                  </a:lnTo>
                  <a:lnTo>
                    <a:pt x="92" y="122"/>
                  </a:lnTo>
                  <a:lnTo>
                    <a:pt x="92" y="130"/>
                  </a:lnTo>
                  <a:lnTo>
                    <a:pt x="86" y="136"/>
                  </a:lnTo>
                  <a:lnTo>
                    <a:pt x="86" y="140"/>
                  </a:lnTo>
                  <a:lnTo>
                    <a:pt x="82" y="140"/>
                  </a:lnTo>
                  <a:lnTo>
                    <a:pt x="82" y="142"/>
                  </a:lnTo>
                  <a:lnTo>
                    <a:pt x="84" y="142"/>
                  </a:lnTo>
                  <a:lnTo>
                    <a:pt x="88" y="146"/>
                  </a:lnTo>
                  <a:lnTo>
                    <a:pt x="98" y="142"/>
                  </a:lnTo>
                  <a:lnTo>
                    <a:pt x="102" y="144"/>
                  </a:lnTo>
                  <a:lnTo>
                    <a:pt x="102" y="144"/>
                  </a:lnTo>
                  <a:lnTo>
                    <a:pt x="102" y="134"/>
                  </a:lnTo>
                  <a:lnTo>
                    <a:pt x="104" y="138"/>
                  </a:lnTo>
                  <a:lnTo>
                    <a:pt x="104" y="136"/>
                  </a:lnTo>
                  <a:lnTo>
                    <a:pt x="110" y="134"/>
                  </a:lnTo>
                  <a:lnTo>
                    <a:pt x="112" y="130"/>
                  </a:lnTo>
                  <a:lnTo>
                    <a:pt x="110" y="124"/>
                  </a:lnTo>
                  <a:lnTo>
                    <a:pt x="114" y="128"/>
                  </a:lnTo>
                  <a:lnTo>
                    <a:pt x="116" y="122"/>
                  </a:lnTo>
                  <a:lnTo>
                    <a:pt x="128" y="118"/>
                  </a:lnTo>
                  <a:lnTo>
                    <a:pt x="128" y="120"/>
                  </a:lnTo>
                  <a:lnTo>
                    <a:pt x="130" y="120"/>
                  </a:lnTo>
                  <a:lnTo>
                    <a:pt x="132" y="116"/>
                  </a:lnTo>
                  <a:lnTo>
                    <a:pt x="136" y="122"/>
                  </a:lnTo>
                  <a:lnTo>
                    <a:pt x="130" y="122"/>
                  </a:lnTo>
                  <a:lnTo>
                    <a:pt x="134" y="124"/>
                  </a:lnTo>
                  <a:lnTo>
                    <a:pt x="132" y="128"/>
                  </a:lnTo>
                  <a:lnTo>
                    <a:pt x="142" y="130"/>
                  </a:lnTo>
                  <a:lnTo>
                    <a:pt x="152" y="128"/>
                  </a:lnTo>
                  <a:lnTo>
                    <a:pt x="156" y="130"/>
                  </a:lnTo>
                  <a:lnTo>
                    <a:pt x="158" y="132"/>
                  </a:lnTo>
                  <a:lnTo>
                    <a:pt x="150" y="136"/>
                  </a:lnTo>
                  <a:lnTo>
                    <a:pt x="142" y="144"/>
                  </a:lnTo>
                  <a:lnTo>
                    <a:pt x="154" y="148"/>
                  </a:lnTo>
                  <a:lnTo>
                    <a:pt x="154" y="152"/>
                  </a:lnTo>
                  <a:lnTo>
                    <a:pt x="154" y="160"/>
                  </a:lnTo>
                  <a:lnTo>
                    <a:pt x="160" y="162"/>
                  </a:lnTo>
                  <a:lnTo>
                    <a:pt x="166" y="160"/>
                  </a:lnTo>
                  <a:lnTo>
                    <a:pt x="170" y="156"/>
                  </a:lnTo>
                  <a:lnTo>
                    <a:pt x="174" y="154"/>
                  </a:lnTo>
                  <a:lnTo>
                    <a:pt x="180" y="148"/>
                  </a:lnTo>
                  <a:lnTo>
                    <a:pt x="188" y="150"/>
                  </a:lnTo>
                  <a:lnTo>
                    <a:pt x="194" y="150"/>
                  </a:lnTo>
                  <a:lnTo>
                    <a:pt x="196" y="142"/>
                  </a:lnTo>
                  <a:lnTo>
                    <a:pt x="186" y="142"/>
                  </a:lnTo>
                  <a:lnTo>
                    <a:pt x="184" y="146"/>
                  </a:lnTo>
                  <a:lnTo>
                    <a:pt x="180" y="144"/>
                  </a:lnTo>
                  <a:lnTo>
                    <a:pt x="180" y="146"/>
                  </a:lnTo>
                  <a:lnTo>
                    <a:pt x="176" y="144"/>
                  </a:lnTo>
                  <a:lnTo>
                    <a:pt x="172" y="138"/>
                  </a:lnTo>
                  <a:lnTo>
                    <a:pt x="170" y="138"/>
                  </a:lnTo>
                  <a:lnTo>
                    <a:pt x="170" y="136"/>
                  </a:lnTo>
                  <a:lnTo>
                    <a:pt x="168" y="136"/>
                  </a:lnTo>
                  <a:lnTo>
                    <a:pt x="168" y="132"/>
                  </a:lnTo>
                  <a:lnTo>
                    <a:pt x="164" y="132"/>
                  </a:lnTo>
                  <a:lnTo>
                    <a:pt x="164" y="134"/>
                  </a:lnTo>
                  <a:lnTo>
                    <a:pt x="162" y="130"/>
                  </a:lnTo>
                  <a:lnTo>
                    <a:pt x="158" y="128"/>
                  </a:lnTo>
                  <a:lnTo>
                    <a:pt x="162" y="128"/>
                  </a:lnTo>
                  <a:lnTo>
                    <a:pt x="162" y="126"/>
                  </a:lnTo>
                  <a:lnTo>
                    <a:pt x="164" y="128"/>
                  </a:lnTo>
                  <a:lnTo>
                    <a:pt x="168" y="128"/>
                  </a:lnTo>
                  <a:lnTo>
                    <a:pt x="168" y="132"/>
                  </a:lnTo>
                  <a:lnTo>
                    <a:pt x="170" y="128"/>
                  </a:lnTo>
                  <a:lnTo>
                    <a:pt x="172" y="134"/>
                  </a:lnTo>
                  <a:lnTo>
                    <a:pt x="174" y="134"/>
                  </a:lnTo>
                  <a:lnTo>
                    <a:pt x="172" y="128"/>
                  </a:lnTo>
                  <a:lnTo>
                    <a:pt x="176" y="122"/>
                  </a:lnTo>
                  <a:lnTo>
                    <a:pt x="178" y="126"/>
                  </a:lnTo>
                  <a:lnTo>
                    <a:pt x="184" y="120"/>
                  </a:lnTo>
                  <a:lnTo>
                    <a:pt x="190" y="120"/>
                  </a:lnTo>
                  <a:lnTo>
                    <a:pt x="196" y="116"/>
                  </a:lnTo>
                  <a:lnTo>
                    <a:pt x="198" y="118"/>
                  </a:lnTo>
                  <a:lnTo>
                    <a:pt x="200" y="116"/>
                  </a:lnTo>
                  <a:lnTo>
                    <a:pt x="208" y="110"/>
                  </a:lnTo>
                  <a:lnTo>
                    <a:pt x="216" y="108"/>
                  </a:lnTo>
                  <a:lnTo>
                    <a:pt x="216" y="102"/>
                  </a:lnTo>
                  <a:lnTo>
                    <a:pt x="226" y="94"/>
                  </a:lnTo>
                  <a:lnTo>
                    <a:pt x="236" y="94"/>
                  </a:lnTo>
                  <a:lnTo>
                    <a:pt x="240" y="86"/>
                  </a:lnTo>
                  <a:lnTo>
                    <a:pt x="238" y="82"/>
                  </a:lnTo>
                  <a:lnTo>
                    <a:pt x="236" y="76"/>
                  </a:lnTo>
                  <a:lnTo>
                    <a:pt x="240" y="74"/>
                  </a:lnTo>
                  <a:lnTo>
                    <a:pt x="236" y="70"/>
                  </a:lnTo>
                  <a:lnTo>
                    <a:pt x="242" y="66"/>
                  </a:lnTo>
                  <a:lnTo>
                    <a:pt x="240" y="60"/>
                  </a:lnTo>
                  <a:lnTo>
                    <a:pt x="242" y="60"/>
                  </a:lnTo>
                  <a:lnTo>
                    <a:pt x="218" y="50"/>
                  </a:lnTo>
                  <a:lnTo>
                    <a:pt x="214" y="52"/>
                  </a:lnTo>
                  <a:lnTo>
                    <a:pt x="206" y="40"/>
                  </a:lnTo>
                  <a:lnTo>
                    <a:pt x="196" y="44"/>
                  </a:lnTo>
                  <a:lnTo>
                    <a:pt x="182" y="40"/>
                  </a:lnTo>
                  <a:lnTo>
                    <a:pt x="174" y="24"/>
                  </a:lnTo>
                  <a:lnTo>
                    <a:pt x="164" y="22"/>
                  </a:lnTo>
                  <a:lnTo>
                    <a:pt x="162" y="14"/>
                  </a:lnTo>
                  <a:lnTo>
                    <a:pt x="166" y="12"/>
                  </a:lnTo>
                  <a:lnTo>
                    <a:pt x="158" y="0"/>
                  </a:lnTo>
                  <a:lnTo>
                    <a:pt x="130" y="6"/>
                  </a:lnTo>
                  <a:lnTo>
                    <a:pt x="120" y="6"/>
                  </a:lnTo>
                  <a:lnTo>
                    <a:pt x="116" y="12"/>
                  </a:lnTo>
                  <a:lnTo>
                    <a:pt x="114" y="22"/>
                  </a:lnTo>
                  <a:lnTo>
                    <a:pt x="112" y="24"/>
                  </a:lnTo>
                  <a:lnTo>
                    <a:pt x="108" y="22"/>
                  </a:lnTo>
                  <a:lnTo>
                    <a:pt x="100" y="24"/>
                  </a:lnTo>
                  <a:lnTo>
                    <a:pt x="94" y="18"/>
                  </a:lnTo>
                  <a:lnTo>
                    <a:pt x="90" y="22"/>
                  </a:lnTo>
                  <a:lnTo>
                    <a:pt x="82" y="18"/>
                  </a:lnTo>
                  <a:lnTo>
                    <a:pt x="74" y="22"/>
                  </a:lnTo>
                  <a:lnTo>
                    <a:pt x="72" y="18"/>
                  </a:lnTo>
                  <a:lnTo>
                    <a:pt x="68" y="18"/>
                  </a:lnTo>
                  <a:lnTo>
                    <a:pt x="64" y="14"/>
                  </a:lnTo>
                  <a:lnTo>
                    <a:pt x="50" y="10"/>
                  </a:lnTo>
                  <a:lnTo>
                    <a:pt x="42" y="10"/>
                  </a:lnTo>
                  <a:lnTo>
                    <a:pt x="32" y="10"/>
                  </a:lnTo>
                  <a:lnTo>
                    <a:pt x="28" y="14"/>
                  </a:lnTo>
                  <a:lnTo>
                    <a:pt x="18" y="18"/>
                  </a:lnTo>
                  <a:lnTo>
                    <a:pt x="22" y="30"/>
                  </a:lnTo>
                  <a:lnTo>
                    <a:pt x="26" y="32"/>
                  </a:lnTo>
                  <a:lnTo>
                    <a:pt x="26" y="40"/>
                  </a:lnTo>
                  <a:lnTo>
                    <a:pt x="26" y="42"/>
                  </a:lnTo>
                  <a:lnTo>
                    <a:pt x="12" y="54"/>
                  </a:lnTo>
                  <a:lnTo>
                    <a:pt x="8" y="64"/>
                  </a:lnTo>
                  <a:lnTo>
                    <a:pt x="8" y="70"/>
                  </a:lnTo>
                  <a:lnTo>
                    <a:pt x="4" y="70"/>
                  </a:lnTo>
                  <a:lnTo>
                    <a:pt x="4" y="7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5" name="Freeform 260"/>
            <p:cNvSpPr>
              <a:spLocks/>
            </p:cNvSpPr>
            <p:nvPr/>
          </p:nvSpPr>
          <p:spPr bwMode="auto">
            <a:xfrm>
              <a:off x="4719823" y="3316311"/>
              <a:ext cx="58323" cy="58323"/>
            </a:xfrm>
            <a:custGeom>
              <a:avLst/>
              <a:gdLst/>
              <a:ahLst/>
              <a:cxnLst>
                <a:cxn ang="0">
                  <a:pos x="44" y="8"/>
                </a:cxn>
                <a:cxn ang="0">
                  <a:pos x="48" y="6"/>
                </a:cxn>
                <a:cxn ang="0">
                  <a:pos x="48" y="8"/>
                </a:cxn>
                <a:cxn ang="0">
                  <a:pos x="44" y="18"/>
                </a:cxn>
                <a:cxn ang="0">
                  <a:pos x="46" y="18"/>
                </a:cxn>
                <a:cxn ang="0">
                  <a:pos x="52" y="24"/>
                </a:cxn>
                <a:cxn ang="0">
                  <a:pos x="50" y="24"/>
                </a:cxn>
                <a:cxn ang="0">
                  <a:pos x="48" y="24"/>
                </a:cxn>
                <a:cxn ang="0">
                  <a:pos x="46" y="24"/>
                </a:cxn>
                <a:cxn ang="0">
                  <a:pos x="50" y="30"/>
                </a:cxn>
                <a:cxn ang="0">
                  <a:pos x="50" y="32"/>
                </a:cxn>
                <a:cxn ang="0">
                  <a:pos x="44" y="34"/>
                </a:cxn>
                <a:cxn ang="0">
                  <a:pos x="42" y="34"/>
                </a:cxn>
                <a:cxn ang="0">
                  <a:pos x="44" y="36"/>
                </a:cxn>
                <a:cxn ang="0">
                  <a:pos x="44" y="38"/>
                </a:cxn>
                <a:cxn ang="0">
                  <a:pos x="44" y="38"/>
                </a:cxn>
                <a:cxn ang="0">
                  <a:pos x="42" y="36"/>
                </a:cxn>
                <a:cxn ang="0">
                  <a:pos x="40" y="36"/>
                </a:cxn>
                <a:cxn ang="0">
                  <a:pos x="38" y="40"/>
                </a:cxn>
                <a:cxn ang="0">
                  <a:pos x="38" y="42"/>
                </a:cxn>
                <a:cxn ang="0">
                  <a:pos x="36" y="42"/>
                </a:cxn>
                <a:cxn ang="0">
                  <a:pos x="36" y="46"/>
                </a:cxn>
                <a:cxn ang="0">
                  <a:pos x="36" y="48"/>
                </a:cxn>
                <a:cxn ang="0">
                  <a:pos x="36" y="50"/>
                </a:cxn>
                <a:cxn ang="0">
                  <a:pos x="36" y="52"/>
                </a:cxn>
                <a:cxn ang="0">
                  <a:pos x="34" y="52"/>
                </a:cxn>
                <a:cxn ang="0">
                  <a:pos x="34" y="50"/>
                </a:cxn>
                <a:cxn ang="0">
                  <a:pos x="32" y="50"/>
                </a:cxn>
                <a:cxn ang="0">
                  <a:pos x="30" y="48"/>
                </a:cxn>
                <a:cxn ang="0">
                  <a:pos x="30" y="48"/>
                </a:cxn>
                <a:cxn ang="0">
                  <a:pos x="28" y="46"/>
                </a:cxn>
                <a:cxn ang="0">
                  <a:pos x="28" y="44"/>
                </a:cxn>
                <a:cxn ang="0">
                  <a:pos x="26" y="44"/>
                </a:cxn>
                <a:cxn ang="0">
                  <a:pos x="24" y="46"/>
                </a:cxn>
                <a:cxn ang="0">
                  <a:pos x="24" y="44"/>
                </a:cxn>
                <a:cxn ang="0">
                  <a:pos x="24" y="44"/>
                </a:cxn>
                <a:cxn ang="0">
                  <a:pos x="26" y="44"/>
                </a:cxn>
                <a:cxn ang="0">
                  <a:pos x="20" y="38"/>
                </a:cxn>
                <a:cxn ang="0">
                  <a:pos x="20" y="34"/>
                </a:cxn>
                <a:cxn ang="0">
                  <a:pos x="4" y="20"/>
                </a:cxn>
                <a:cxn ang="0">
                  <a:pos x="4" y="14"/>
                </a:cxn>
                <a:cxn ang="0">
                  <a:pos x="2" y="10"/>
                </a:cxn>
                <a:cxn ang="0">
                  <a:pos x="0" y="8"/>
                </a:cxn>
                <a:cxn ang="0">
                  <a:pos x="0" y="2"/>
                </a:cxn>
                <a:cxn ang="0">
                  <a:pos x="4" y="0"/>
                </a:cxn>
                <a:cxn ang="0">
                  <a:pos x="8" y="6"/>
                </a:cxn>
                <a:cxn ang="0">
                  <a:pos x="10" y="0"/>
                </a:cxn>
                <a:cxn ang="0">
                  <a:pos x="12" y="0"/>
                </a:cxn>
                <a:cxn ang="0">
                  <a:pos x="16" y="0"/>
                </a:cxn>
                <a:cxn ang="0">
                  <a:pos x="28" y="4"/>
                </a:cxn>
                <a:cxn ang="0">
                  <a:pos x="30" y="2"/>
                </a:cxn>
                <a:cxn ang="0">
                  <a:pos x="38" y="4"/>
                </a:cxn>
                <a:cxn ang="0">
                  <a:pos x="42" y="8"/>
                </a:cxn>
                <a:cxn ang="0">
                  <a:pos x="44" y="8"/>
                </a:cxn>
                <a:cxn ang="0">
                  <a:pos x="44" y="8"/>
                </a:cxn>
              </a:cxnLst>
              <a:rect l="0" t="0" r="r" b="b"/>
              <a:pathLst>
                <a:path w="52" h="52">
                  <a:moveTo>
                    <a:pt x="44" y="8"/>
                  </a:moveTo>
                  <a:lnTo>
                    <a:pt x="48" y="6"/>
                  </a:lnTo>
                  <a:lnTo>
                    <a:pt x="48" y="8"/>
                  </a:lnTo>
                  <a:lnTo>
                    <a:pt x="44" y="18"/>
                  </a:lnTo>
                  <a:lnTo>
                    <a:pt x="46" y="18"/>
                  </a:lnTo>
                  <a:lnTo>
                    <a:pt x="52" y="24"/>
                  </a:lnTo>
                  <a:lnTo>
                    <a:pt x="50" y="24"/>
                  </a:lnTo>
                  <a:lnTo>
                    <a:pt x="48" y="24"/>
                  </a:lnTo>
                  <a:lnTo>
                    <a:pt x="46" y="24"/>
                  </a:lnTo>
                  <a:lnTo>
                    <a:pt x="50" y="30"/>
                  </a:lnTo>
                  <a:lnTo>
                    <a:pt x="50" y="32"/>
                  </a:lnTo>
                  <a:lnTo>
                    <a:pt x="44" y="34"/>
                  </a:lnTo>
                  <a:lnTo>
                    <a:pt x="42" y="34"/>
                  </a:lnTo>
                  <a:lnTo>
                    <a:pt x="44" y="36"/>
                  </a:lnTo>
                  <a:lnTo>
                    <a:pt x="44" y="38"/>
                  </a:lnTo>
                  <a:lnTo>
                    <a:pt x="44" y="38"/>
                  </a:lnTo>
                  <a:lnTo>
                    <a:pt x="42" y="36"/>
                  </a:lnTo>
                  <a:lnTo>
                    <a:pt x="40" y="36"/>
                  </a:lnTo>
                  <a:lnTo>
                    <a:pt x="38" y="40"/>
                  </a:lnTo>
                  <a:lnTo>
                    <a:pt x="38" y="42"/>
                  </a:lnTo>
                  <a:lnTo>
                    <a:pt x="36" y="42"/>
                  </a:lnTo>
                  <a:lnTo>
                    <a:pt x="36" y="46"/>
                  </a:lnTo>
                  <a:lnTo>
                    <a:pt x="36" y="48"/>
                  </a:lnTo>
                  <a:lnTo>
                    <a:pt x="36" y="50"/>
                  </a:lnTo>
                  <a:lnTo>
                    <a:pt x="36" y="52"/>
                  </a:lnTo>
                  <a:lnTo>
                    <a:pt x="34" y="52"/>
                  </a:lnTo>
                  <a:lnTo>
                    <a:pt x="34" y="50"/>
                  </a:lnTo>
                  <a:lnTo>
                    <a:pt x="32" y="50"/>
                  </a:lnTo>
                  <a:lnTo>
                    <a:pt x="30" y="48"/>
                  </a:lnTo>
                  <a:lnTo>
                    <a:pt x="30" y="48"/>
                  </a:lnTo>
                  <a:lnTo>
                    <a:pt x="28" y="46"/>
                  </a:lnTo>
                  <a:lnTo>
                    <a:pt x="28" y="44"/>
                  </a:lnTo>
                  <a:lnTo>
                    <a:pt x="26" y="44"/>
                  </a:lnTo>
                  <a:lnTo>
                    <a:pt x="24" y="46"/>
                  </a:lnTo>
                  <a:lnTo>
                    <a:pt x="24" y="44"/>
                  </a:lnTo>
                  <a:lnTo>
                    <a:pt x="24" y="44"/>
                  </a:lnTo>
                  <a:lnTo>
                    <a:pt x="26" y="44"/>
                  </a:lnTo>
                  <a:lnTo>
                    <a:pt x="20" y="38"/>
                  </a:lnTo>
                  <a:lnTo>
                    <a:pt x="20" y="34"/>
                  </a:lnTo>
                  <a:lnTo>
                    <a:pt x="4" y="20"/>
                  </a:lnTo>
                  <a:lnTo>
                    <a:pt x="4" y="14"/>
                  </a:lnTo>
                  <a:lnTo>
                    <a:pt x="2" y="10"/>
                  </a:lnTo>
                  <a:lnTo>
                    <a:pt x="0" y="8"/>
                  </a:lnTo>
                  <a:lnTo>
                    <a:pt x="0" y="2"/>
                  </a:lnTo>
                  <a:lnTo>
                    <a:pt x="4" y="0"/>
                  </a:lnTo>
                  <a:lnTo>
                    <a:pt x="8" y="6"/>
                  </a:lnTo>
                  <a:lnTo>
                    <a:pt x="10" y="0"/>
                  </a:lnTo>
                  <a:lnTo>
                    <a:pt x="12" y="0"/>
                  </a:lnTo>
                  <a:lnTo>
                    <a:pt x="16" y="0"/>
                  </a:lnTo>
                  <a:lnTo>
                    <a:pt x="28" y="4"/>
                  </a:lnTo>
                  <a:lnTo>
                    <a:pt x="30" y="2"/>
                  </a:lnTo>
                  <a:lnTo>
                    <a:pt x="38" y="4"/>
                  </a:lnTo>
                  <a:lnTo>
                    <a:pt x="42" y="8"/>
                  </a:lnTo>
                  <a:lnTo>
                    <a:pt x="44" y="8"/>
                  </a:lnTo>
                  <a:lnTo>
                    <a:pt x="4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6" name="Freeform 261"/>
            <p:cNvSpPr>
              <a:spLocks/>
            </p:cNvSpPr>
            <p:nvPr/>
          </p:nvSpPr>
          <p:spPr bwMode="auto">
            <a:xfrm>
              <a:off x="4668229" y="4000486"/>
              <a:ext cx="284886" cy="278156"/>
            </a:xfrm>
            <a:custGeom>
              <a:avLst/>
              <a:gdLst/>
              <a:ahLst/>
              <a:cxnLst>
                <a:cxn ang="0">
                  <a:pos x="244" y="50"/>
                </a:cxn>
                <a:cxn ang="0">
                  <a:pos x="250" y="38"/>
                </a:cxn>
                <a:cxn ang="0">
                  <a:pos x="250" y="22"/>
                </a:cxn>
                <a:cxn ang="0">
                  <a:pos x="232" y="8"/>
                </a:cxn>
                <a:cxn ang="0">
                  <a:pos x="220" y="10"/>
                </a:cxn>
                <a:cxn ang="0">
                  <a:pos x="212" y="10"/>
                </a:cxn>
                <a:cxn ang="0">
                  <a:pos x="196" y="0"/>
                </a:cxn>
                <a:cxn ang="0">
                  <a:pos x="192" y="2"/>
                </a:cxn>
                <a:cxn ang="0">
                  <a:pos x="188" y="0"/>
                </a:cxn>
                <a:cxn ang="0">
                  <a:pos x="172" y="0"/>
                </a:cxn>
                <a:cxn ang="0">
                  <a:pos x="168" y="4"/>
                </a:cxn>
                <a:cxn ang="0">
                  <a:pos x="148" y="8"/>
                </a:cxn>
                <a:cxn ang="0">
                  <a:pos x="138" y="8"/>
                </a:cxn>
                <a:cxn ang="0">
                  <a:pos x="136" y="12"/>
                </a:cxn>
                <a:cxn ang="0">
                  <a:pos x="114" y="8"/>
                </a:cxn>
                <a:cxn ang="0">
                  <a:pos x="110" y="10"/>
                </a:cxn>
                <a:cxn ang="0">
                  <a:pos x="96" y="0"/>
                </a:cxn>
                <a:cxn ang="0">
                  <a:pos x="88" y="20"/>
                </a:cxn>
                <a:cxn ang="0">
                  <a:pos x="84" y="30"/>
                </a:cxn>
                <a:cxn ang="0">
                  <a:pos x="72" y="78"/>
                </a:cxn>
                <a:cxn ang="0">
                  <a:pos x="54" y="98"/>
                </a:cxn>
                <a:cxn ang="0">
                  <a:pos x="52" y="112"/>
                </a:cxn>
                <a:cxn ang="0">
                  <a:pos x="34" y="132"/>
                </a:cxn>
                <a:cxn ang="0">
                  <a:pos x="26" y="134"/>
                </a:cxn>
                <a:cxn ang="0">
                  <a:pos x="20" y="130"/>
                </a:cxn>
                <a:cxn ang="0">
                  <a:pos x="12" y="134"/>
                </a:cxn>
                <a:cxn ang="0">
                  <a:pos x="4" y="136"/>
                </a:cxn>
                <a:cxn ang="0">
                  <a:pos x="0" y="148"/>
                </a:cxn>
                <a:cxn ang="0">
                  <a:pos x="12" y="148"/>
                </a:cxn>
                <a:cxn ang="0">
                  <a:pos x="32" y="148"/>
                </a:cxn>
                <a:cxn ang="0">
                  <a:pos x="52" y="148"/>
                </a:cxn>
                <a:cxn ang="0">
                  <a:pos x="62" y="168"/>
                </a:cxn>
                <a:cxn ang="0">
                  <a:pos x="72" y="178"/>
                </a:cxn>
                <a:cxn ang="0">
                  <a:pos x="94" y="176"/>
                </a:cxn>
                <a:cxn ang="0">
                  <a:pos x="112" y="162"/>
                </a:cxn>
                <a:cxn ang="0">
                  <a:pos x="124" y="168"/>
                </a:cxn>
                <a:cxn ang="0">
                  <a:pos x="128" y="188"/>
                </a:cxn>
                <a:cxn ang="0">
                  <a:pos x="130" y="212"/>
                </a:cxn>
                <a:cxn ang="0">
                  <a:pos x="134" y="222"/>
                </a:cxn>
                <a:cxn ang="0">
                  <a:pos x="144" y="216"/>
                </a:cxn>
                <a:cxn ang="0">
                  <a:pos x="156" y="214"/>
                </a:cxn>
                <a:cxn ang="0">
                  <a:pos x="164" y="222"/>
                </a:cxn>
                <a:cxn ang="0">
                  <a:pos x="176" y="224"/>
                </a:cxn>
                <a:cxn ang="0">
                  <a:pos x="198" y="226"/>
                </a:cxn>
                <a:cxn ang="0">
                  <a:pos x="212" y="234"/>
                </a:cxn>
                <a:cxn ang="0">
                  <a:pos x="222" y="246"/>
                </a:cxn>
                <a:cxn ang="0">
                  <a:pos x="230" y="246"/>
                </a:cxn>
                <a:cxn ang="0">
                  <a:pos x="232" y="234"/>
                </a:cxn>
                <a:cxn ang="0">
                  <a:pos x="218" y="228"/>
                </a:cxn>
                <a:cxn ang="0">
                  <a:pos x="222" y="204"/>
                </a:cxn>
                <a:cxn ang="0">
                  <a:pos x="222" y="190"/>
                </a:cxn>
                <a:cxn ang="0">
                  <a:pos x="224" y="184"/>
                </a:cxn>
                <a:cxn ang="0">
                  <a:pos x="244" y="178"/>
                </a:cxn>
                <a:cxn ang="0">
                  <a:pos x="234" y="164"/>
                </a:cxn>
                <a:cxn ang="0">
                  <a:pos x="228" y="146"/>
                </a:cxn>
                <a:cxn ang="0">
                  <a:pos x="226" y="138"/>
                </a:cxn>
                <a:cxn ang="0">
                  <a:pos x="226" y="126"/>
                </a:cxn>
                <a:cxn ang="0">
                  <a:pos x="226" y="122"/>
                </a:cxn>
                <a:cxn ang="0">
                  <a:pos x="228" y="108"/>
                </a:cxn>
                <a:cxn ang="0">
                  <a:pos x="224" y="102"/>
                </a:cxn>
                <a:cxn ang="0">
                  <a:pos x="234" y="86"/>
                </a:cxn>
                <a:cxn ang="0">
                  <a:pos x="234" y="72"/>
                </a:cxn>
                <a:cxn ang="0">
                  <a:pos x="244" y="54"/>
                </a:cxn>
              </a:cxnLst>
              <a:rect l="0" t="0" r="r" b="b"/>
              <a:pathLst>
                <a:path w="254" h="248">
                  <a:moveTo>
                    <a:pt x="244" y="54"/>
                  </a:moveTo>
                  <a:lnTo>
                    <a:pt x="244" y="50"/>
                  </a:lnTo>
                  <a:lnTo>
                    <a:pt x="254" y="40"/>
                  </a:lnTo>
                  <a:lnTo>
                    <a:pt x="250" y="38"/>
                  </a:lnTo>
                  <a:lnTo>
                    <a:pt x="248" y="34"/>
                  </a:lnTo>
                  <a:lnTo>
                    <a:pt x="250" y="22"/>
                  </a:lnTo>
                  <a:lnTo>
                    <a:pt x="248" y="22"/>
                  </a:lnTo>
                  <a:lnTo>
                    <a:pt x="232" y="8"/>
                  </a:lnTo>
                  <a:lnTo>
                    <a:pt x="230" y="10"/>
                  </a:lnTo>
                  <a:lnTo>
                    <a:pt x="220" y="10"/>
                  </a:lnTo>
                  <a:lnTo>
                    <a:pt x="216" y="12"/>
                  </a:lnTo>
                  <a:lnTo>
                    <a:pt x="212" y="10"/>
                  </a:lnTo>
                  <a:lnTo>
                    <a:pt x="204" y="0"/>
                  </a:lnTo>
                  <a:lnTo>
                    <a:pt x="196" y="0"/>
                  </a:lnTo>
                  <a:lnTo>
                    <a:pt x="196" y="4"/>
                  </a:lnTo>
                  <a:lnTo>
                    <a:pt x="192" y="2"/>
                  </a:lnTo>
                  <a:lnTo>
                    <a:pt x="190" y="4"/>
                  </a:lnTo>
                  <a:lnTo>
                    <a:pt x="188" y="0"/>
                  </a:lnTo>
                  <a:lnTo>
                    <a:pt x="178" y="2"/>
                  </a:lnTo>
                  <a:lnTo>
                    <a:pt x="172" y="0"/>
                  </a:lnTo>
                  <a:lnTo>
                    <a:pt x="172" y="4"/>
                  </a:lnTo>
                  <a:lnTo>
                    <a:pt x="168" y="4"/>
                  </a:lnTo>
                  <a:lnTo>
                    <a:pt x="164" y="2"/>
                  </a:lnTo>
                  <a:lnTo>
                    <a:pt x="148" y="8"/>
                  </a:lnTo>
                  <a:lnTo>
                    <a:pt x="142" y="6"/>
                  </a:lnTo>
                  <a:lnTo>
                    <a:pt x="138" y="8"/>
                  </a:lnTo>
                  <a:lnTo>
                    <a:pt x="138" y="12"/>
                  </a:lnTo>
                  <a:lnTo>
                    <a:pt x="136" y="12"/>
                  </a:lnTo>
                  <a:lnTo>
                    <a:pt x="124" y="12"/>
                  </a:lnTo>
                  <a:lnTo>
                    <a:pt x="114" y="8"/>
                  </a:lnTo>
                  <a:lnTo>
                    <a:pt x="112" y="10"/>
                  </a:lnTo>
                  <a:lnTo>
                    <a:pt x="110" y="10"/>
                  </a:lnTo>
                  <a:lnTo>
                    <a:pt x="104" y="2"/>
                  </a:lnTo>
                  <a:lnTo>
                    <a:pt x="96" y="0"/>
                  </a:lnTo>
                  <a:lnTo>
                    <a:pt x="88" y="10"/>
                  </a:lnTo>
                  <a:lnTo>
                    <a:pt x="88" y="20"/>
                  </a:lnTo>
                  <a:lnTo>
                    <a:pt x="84" y="20"/>
                  </a:lnTo>
                  <a:lnTo>
                    <a:pt x="84" y="30"/>
                  </a:lnTo>
                  <a:lnTo>
                    <a:pt x="76" y="44"/>
                  </a:lnTo>
                  <a:lnTo>
                    <a:pt x="72" y="78"/>
                  </a:lnTo>
                  <a:lnTo>
                    <a:pt x="60" y="88"/>
                  </a:lnTo>
                  <a:lnTo>
                    <a:pt x="54" y="98"/>
                  </a:lnTo>
                  <a:lnTo>
                    <a:pt x="52" y="102"/>
                  </a:lnTo>
                  <a:lnTo>
                    <a:pt x="52" y="112"/>
                  </a:lnTo>
                  <a:lnTo>
                    <a:pt x="46" y="122"/>
                  </a:lnTo>
                  <a:lnTo>
                    <a:pt x="34" y="132"/>
                  </a:lnTo>
                  <a:lnTo>
                    <a:pt x="30" y="134"/>
                  </a:lnTo>
                  <a:lnTo>
                    <a:pt x="26" y="134"/>
                  </a:lnTo>
                  <a:lnTo>
                    <a:pt x="26" y="128"/>
                  </a:lnTo>
                  <a:lnTo>
                    <a:pt x="20" y="130"/>
                  </a:lnTo>
                  <a:lnTo>
                    <a:pt x="16" y="134"/>
                  </a:lnTo>
                  <a:lnTo>
                    <a:pt x="12" y="134"/>
                  </a:lnTo>
                  <a:lnTo>
                    <a:pt x="8" y="132"/>
                  </a:lnTo>
                  <a:lnTo>
                    <a:pt x="4" y="136"/>
                  </a:lnTo>
                  <a:lnTo>
                    <a:pt x="2" y="146"/>
                  </a:lnTo>
                  <a:lnTo>
                    <a:pt x="0" y="148"/>
                  </a:lnTo>
                  <a:lnTo>
                    <a:pt x="0" y="154"/>
                  </a:lnTo>
                  <a:lnTo>
                    <a:pt x="12" y="148"/>
                  </a:lnTo>
                  <a:lnTo>
                    <a:pt x="22" y="148"/>
                  </a:lnTo>
                  <a:lnTo>
                    <a:pt x="32" y="148"/>
                  </a:lnTo>
                  <a:lnTo>
                    <a:pt x="42" y="148"/>
                  </a:lnTo>
                  <a:lnTo>
                    <a:pt x="52" y="148"/>
                  </a:lnTo>
                  <a:lnTo>
                    <a:pt x="56" y="152"/>
                  </a:lnTo>
                  <a:lnTo>
                    <a:pt x="62" y="168"/>
                  </a:lnTo>
                  <a:lnTo>
                    <a:pt x="70" y="178"/>
                  </a:lnTo>
                  <a:lnTo>
                    <a:pt x="72" y="178"/>
                  </a:lnTo>
                  <a:lnTo>
                    <a:pt x="84" y="176"/>
                  </a:lnTo>
                  <a:lnTo>
                    <a:pt x="94" y="176"/>
                  </a:lnTo>
                  <a:lnTo>
                    <a:pt x="96" y="162"/>
                  </a:lnTo>
                  <a:lnTo>
                    <a:pt x="112" y="162"/>
                  </a:lnTo>
                  <a:lnTo>
                    <a:pt x="112" y="166"/>
                  </a:lnTo>
                  <a:lnTo>
                    <a:pt x="124" y="168"/>
                  </a:lnTo>
                  <a:lnTo>
                    <a:pt x="126" y="170"/>
                  </a:lnTo>
                  <a:lnTo>
                    <a:pt x="128" y="188"/>
                  </a:lnTo>
                  <a:lnTo>
                    <a:pt x="126" y="196"/>
                  </a:lnTo>
                  <a:lnTo>
                    <a:pt x="130" y="212"/>
                  </a:lnTo>
                  <a:lnTo>
                    <a:pt x="128" y="218"/>
                  </a:lnTo>
                  <a:lnTo>
                    <a:pt x="134" y="222"/>
                  </a:lnTo>
                  <a:lnTo>
                    <a:pt x="136" y="216"/>
                  </a:lnTo>
                  <a:lnTo>
                    <a:pt x="144" y="216"/>
                  </a:lnTo>
                  <a:lnTo>
                    <a:pt x="154" y="216"/>
                  </a:lnTo>
                  <a:lnTo>
                    <a:pt x="156" y="214"/>
                  </a:lnTo>
                  <a:lnTo>
                    <a:pt x="160" y="214"/>
                  </a:lnTo>
                  <a:lnTo>
                    <a:pt x="164" y="222"/>
                  </a:lnTo>
                  <a:lnTo>
                    <a:pt x="172" y="218"/>
                  </a:lnTo>
                  <a:lnTo>
                    <a:pt x="176" y="224"/>
                  </a:lnTo>
                  <a:lnTo>
                    <a:pt x="186" y="228"/>
                  </a:lnTo>
                  <a:lnTo>
                    <a:pt x="198" y="226"/>
                  </a:lnTo>
                  <a:lnTo>
                    <a:pt x="202" y="232"/>
                  </a:lnTo>
                  <a:lnTo>
                    <a:pt x="212" y="234"/>
                  </a:lnTo>
                  <a:lnTo>
                    <a:pt x="214" y="240"/>
                  </a:lnTo>
                  <a:lnTo>
                    <a:pt x="222" y="246"/>
                  </a:lnTo>
                  <a:lnTo>
                    <a:pt x="226" y="246"/>
                  </a:lnTo>
                  <a:lnTo>
                    <a:pt x="230" y="246"/>
                  </a:lnTo>
                  <a:lnTo>
                    <a:pt x="234" y="248"/>
                  </a:lnTo>
                  <a:lnTo>
                    <a:pt x="232" y="234"/>
                  </a:lnTo>
                  <a:lnTo>
                    <a:pt x="224" y="234"/>
                  </a:lnTo>
                  <a:lnTo>
                    <a:pt x="218" y="228"/>
                  </a:lnTo>
                  <a:lnTo>
                    <a:pt x="222" y="210"/>
                  </a:lnTo>
                  <a:lnTo>
                    <a:pt x="222" y="204"/>
                  </a:lnTo>
                  <a:lnTo>
                    <a:pt x="222" y="194"/>
                  </a:lnTo>
                  <a:lnTo>
                    <a:pt x="222" y="190"/>
                  </a:lnTo>
                  <a:lnTo>
                    <a:pt x="224" y="188"/>
                  </a:lnTo>
                  <a:lnTo>
                    <a:pt x="224" y="184"/>
                  </a:lnTo>
                  <a:lnTo>
                    <a:pt x="226" y="184"/>
                  </a:lnTo>
                  <a:lnTo>
                    <a:pt x="244" y="178"/>
                  </a:lnTo>
                  <a:lnTo>
                    <a:pt x="242" y="170"/>
                  </a:lnTo>
                  <a:lnTo>
                    <a:pt x="234" y="164"/>
                  </a:lnTo>
                  <a:lnTo>
                    <a:pt x="228" y="156"/>
                  </a:lnTo>
                  <a:lnTo>
                    <a:pt x="228" y="146"/>
                  </a:lnTo>
                  <a:lnTo>
                    <a:pt x="226" y="142"/>
                  </a:lnTo>
                  <a:lnTo>
                    <a:pt x="226" y="138"/>
                  </a:lnTo>
                  <a:lnTo>
                    <a:pt x="226" y="128"/>
                  </a:lnTo>
                  <a:lnTo>
                    <a:pt x="226" y="126"/>
                  </a:lnTo>
                  <a:lnTo>
                    <a:pt x="226" y="126"/>
                  </a:lnTo>
                  <a:lnTo>
                    <a:pt x="226" y="122"/>
                  </a:lnTo>
                  <a:lnTo>
                    <a:pt x="228" y="114"/>
                  </a:lnTo>
                  <a:lnTo>
                    <a:pt x="228" y="108"/>
                  </a:lnTo>
                  <a:lnTo>
                    <a:pt x="226" y="106"/>
                  </a:lnTo>
                  <a:lnTo>
                    <a:pt x="224" y="102"/>
                  </a:lnTo>
                  <a:lnTo>
                    <a:pt x="228" y="96"/>
                  </a:lnTo>
                  <a:lnTo>
                    <a:pt x="234" y="86"/>
                  </a:lnTo>
                  <a:lnTo>
                    <a:pt x="234" y="74"/>
                  </a:lnTo>
                  <a:lnTo>
                    <a:pt x="234" y="72"/>
                  </a:lnTo>
                  <a:lnTo>
                    <a:pt x="236" y="64"/>
                  </a:lnTo>
                  <a:lnTo>
                    <a:pt x="244" y="54"/>
                  </a:lnTo>
                  <a:lnTo>
                    <a:pt x="244"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7" name="Freeform 262"/>
            <p:cNvSpPr>
              <a:spLocks/>
            </p:cNvSpPr>
            <p:nvPr/>
          </p:nvSpPr>
          <p:spPr bwMode="auto">
            <a:xfrm>
              <a:off x="4728796" y="4415476"/>
              <a:ext cx="246751" cy="217590"/>
            </a:xfrm>
            <a:custGeom>
              <a:avLst/>
              <a:gdLst/>
              <a:ahLst/>
              <a:cxnLst>
                <a:cxn ang="0">
                  <a:pos x="18" y="104"/>
                </a:cxn>
                <a:cxn ang="0">
                  <a:pos x="16" y="98"/>
                </a:cxn>
                <a:cxn ang="0">
                  <a:pos x="6" y="94"/>
                </a:cxn>
                <a:cxn ang="0">
                  <a:pos x="0" y="98"/>
                </a:cxn>
                <a:cxn ang="0">
                  <a:pos x="24" y="148"/>
                </a:cxn>
                <a:cxn ang="0">
                  <a:pos x="22" y="162"/>
                </a:cxn>
                <a:cxn ang="0">
                  <a:pos x="20" y="166"/>
                </a:cxn>
                <a:cxn ang="0">
                  <a:pos x="22" y="170"/>
                </a:cxn>
                <a:cxn ang="0">
                  <a:pos x="26" y="184"/>
                </a:cxn>
                <a:cxn ang="0">
                  <a:pos x="28" y="184"/>
                </a:cxn>
                <a:cxn ang="0">
                  <a:pos x="32" y="188"/>
                </a:cxn>
                <a:cxn ang="0">
                  <a:pos x="38" y="192"/>
                </a:cxn>
                <a:cxn ang="0">
                  <a:pos x="48" y="194"/>
                </a:cxn>
                <a:cxn ang="0">
                  <a:pos x="72" y="188"/>
                </a:cxn>
                <a:cxn ang="0">
                  <a:pos x="78" y="184"/>
                </a:cxn>
                <a:cxn ang="0">
                  <a:pos x="90" y="184"/>
                </a:cxn>
                <a:cxn ang="0">
                  <a:pos x="114" y="186"/>
                </a:cxn>
                <a:cxn ang="0">
                  <a:pos x="124" y="184"/>
                </a:cxn>
                <a:cxn ang="0">
                  <a:pos x="126" y="178"/>
                </a:cxn>
                <a:cxn ang="0">
                  <a:pos x="144" y="174"/>
                </a:cxn>
                <a:cxn ang="0">
                  <a:pos x="176" y="144"/>
                </a:cxn>
                <a:cxn ang="0">
                  <a:pos x="202" y="108"/>
                </a:cxn>
                <a:cxn ang="0">
                  <a:pos x="220" y="70"/>
                </a:cxn>
                <a:cxn ang="0">
                  <a:pos x="210" y="56"/>
                </a:cxn>
                <a:cxn ang="0">
                  <a:pos x="204" y="8"/>
                </a:cxn>
                <a:cxn ang="0">
                  <a:pos x="194" y="4"/>
                </a:cxn>
                <a:cxn ang="0">
                  <a:pos x="176" y="0"/>
                </a:cxn>
                <a:cxn ang="0">
                  <a:pos x="158" y="10"/>
                </a:cxn>
                <a:cxn ang="0">
                  <a:pos x="142" y="26"/>
                </a:cxn>
                <a:cxn ang="0">
                  <a:pos x="126" y="42"/>
                </a:cxn>
                <a:cxn ang="0">
                  <a:pos x="112" y="54"/>
                </a:cxn>
                <a:cxn ang="0">
                  <a:pos x="92" y="50"/>
                </a:cxn>
                <a:cxn ang="0">
                  <a:pos x="68" y="70"/>
                </a:cxn>
                <a:cxn ang="0">
                  <a:pos x="56" y="66"/>
                </a:cxn>
                <a:cxn ang="0">
                  <a:pos x="58" y="52"/>
                </a:cxn>
                <a:cxn ang="0">
                  <a:pos x="46" y="56"/>
                </a:cxn>
                <a:cxn ang="0">
                  <a:pos x="46" y="96"/>
                </a:cxn>
                <a:cxn ang="0">
                  <a:pos x="36" y="104"/>
                </a:cxn>
              </a:cxnLst>
              <a:rect l="0" t="0" r="r" b="b"/>
              <a:pathLst>
                <a:path w="220" h="194">
                  <a:moveTo>
                    <a:pt x="36" y="104"/>
                  </a:moveTo>
                  <a:lnTo>
                    <a:pt x="18" y="104"/>
                  </a:lnTo>
                  <a:lnTo>
                    <a:pt x="16" y="100"/>
                  </a:lnTo>
                  <a:lnTo>
                    <a:pt x="16" y="98"/>
                  </a:lnTo>
                  <a:lnTo>
                    <a:pt x="8" y="92"/>
                  </a:lnTo>
                  <a:lnTo>
                    <a:pt x="6" y="94"/>
                  </a:lnTo>
                  <a:lnTo>
                    <a:pt x="4" y="98"/>
                  </a:lnTo>
                  <a:lnTo>
                    <a:pt x="0" y="98"/>
                  </a:lnTo>
                  <a:lnTo>
                    <a:pt x="14" y="130"/>
                  </a:lnTo>
                  <a:lnTo>
                    <a:pt x="24" y="148"/>
                  </a:lnTo>
                  <a:lnTo>
                    <a:pt x="26" y="158"/>
                  </a:lnTo>
                  <a:lnTo>
                    <a:pt x="22" y="162"/>
                  </a:lnTo>
                  <a:lnTo>
                    <a:pt x="20" y="162"/>
                  </a:lnTo>
                  <a:lnTo>
                    <a:pt x="20" y="166"/>
                  </a:lnTo>
                  <a:lnTo>
                    <a:pt x="22" y="168"/>
                  </a:lnTo>
                  <a:lnTo>
                    <a:pt x="22" y="170"/>
                  </a:lnTo>
                  <a:lnTo>
                    <a:pt x="26" y="178"/>
                  </a:lnTo>
                  <a:lnTo>
                    <a:pt x="26" y="184"/>
                  </a:lnTo>
                  <a:lnTo>
                    <a:pt x="28" y="188"/>
                  </a:lnTo>
                  <a:lnTo>
                    <a:pt x="28" y="184"/>
                  </a:lnTo>
                  <a:lnTo>
                    <a:pt x="32" y="184"/>
                  </a:lnTo>
                  <a:lnTo>
                    <a:pt x="32" y="188"/>
                  </a:lnTo>
                  <a:lnTo>
                    <a:pt x="38" y="188"/>
                  </a:lnTo>
                  <a:lnTo>
                    <a:pt x="38" y="192"/>
                  </a:lnTo>
                  <a:lnTo>
                    <a:pt x="42" y="194"/>
                  </a:lnTo>
                  <a:lnTo>
                    <a:pt x="48" y="194"/>
                  </a:lnTo>
                  <a:lnTo>
                    <a:pt x="54" y="190"/>
                  </a:lnTo>
                  <a:lnTo>
                    <a:pt x="72" y="188"/>
                  </a:lnTo>
                  <a:lnTo>
                    <a:pt x="74" y="186"/>
                  </a:lnTo>
                  <a:lnTo>
                    <a:pt x="78" y="184"/>
                  </a:lnTo>
                  <a:lnTo>
                    <a:pt x="82" y="182"/>
                  </a:lnTo>
                  <a:lnTo>
                    <a:pt x="90" y="184"/>
                  </a:lnTo>
                  <a:lnTo>
                    <a:pt x="98" y="182"/>
                  </a:lnTo>
                  <a:lnTo>
                    <a:pt x="114" y="186"/>
                  </a:lnTo>
                  <a:lnTo>
                    <a:pt x="114" y="182"/>
                  </a:lnTo>
                  <a:lnTo>
                    <a:pt x="124" y="184"/>
                  </a:lnTo>
                  <a:lnTo>
                    <a:pt x="124" y="180"/>
                  </a:lnTo>
                  <a:lnTo>
                    <a:pt x="126" y="178"/>
                  </a:lnTo>
                  <a:lnTo>
                    <a:pt x="138" y="178"/>
                  </a:lnTo>
                  <a:lnTo>
                    <a:pt x="144" y="174"/>
                  </a:lnTo>
                  <a:lnTo>
                    <a:pt x="162" y="160"/>
                  </a:lnTo>
                  <a:lnTo>
                    <a:pt x="176" y="144"/>
                  </a:lnTo>
                  <a:lnTo>
                    <a:pt x="184" y="138"/>
                  </a:lnTo>
                  <a:lnTo>
                    <a:pt x="202" y="108"/>
                  </a:lnTo>
                  <a:lnTo>
                    <a:pt x="214" y="96"/>
                  </a:lnTo>
                  <a:lnTo>
                    <a:pt x="220" y="70"/>
                  </a:lnTo>
                  <a:lnTo>
                    <a:pt x="210" y="70"/>
                  </a:lnTo>
                  <a:lnTo>
                    <a:pt x="210" y="56"/>
                  </a:lnTo>
                  <a:lnTo>
                    <a:pt x="208" y="32"/>
                  </a:lnTo>
                  <a:lnTo>
                    <a:pt x="204" y="8"/>
                  </a:lnTo>
                  <a:lnTo>
                    <a:pt x="198" y="4"/>
                  </a:lnTo>
                  <a:lnTo>
                    <a:pt x="194" y="4"/>
                  </a:lnTo>
                  <a:lnTo>
                    <a:pt x="184" y="2"/>
                  </a:lnTo>
                  <a:lnTo>
                    <a:pt x="176" y="0"/>
                  </a:lnTo>
                  <a:lnTo>
                    <a:pt x="174" y="2"/>
                  </a:lnTo>
                  <a:lnTo>
                    <a:pt x="158" y="10"/>
                  </a:lnTo>
                  <a:lnTo>
                    <a:pt x="148" y="18"/>
                  </a:lnTo>
                  <a:lnTo>
                    <a:pt x="142" y="26"/>
                  </a:lnTo>
                  <a:lnTo>
                    <a:pt x="136" y="32"/>
                  </a:lnTo>
                  <a:lnTo>
                    <a:pt x="126" y="42"/>
                  </a:lnTo>
                  <a:lnTo>
                    <a:pt x="122" y="52"/>
                  </a:lnTo>
                  <a:lnTo>
                    <a:pt x="112" y="54"/>
                  </a:lnTo>
                  <a:lnTo>
                    <a:pt x="100" y="50"/>
                  </a:lnTo>
                  <a:lnTo>
                    <a:pt x="92" y="50"/>
                  </a:lnTo>
                  <a:lnTo>
                    <a:pt x="78" y="68"/>
                  </a:lnTo>
                  <a:lnTo>
                    <a:pt x="68" y="70"/>
                  </a:lnTo>
                  <a:lnTo>
                    <a:pt x="58" y="68"/>
                  </a:lnTo>
                  <a:lnTo>
                    <a:pt x="56" y="66"/>
                  </a:lnTo>
                  <a:lnTo>
                    <a:pt x="60" y="58"/>
                  </a:lnTo>
                  <a:lnTo>
                    <a:pt x="58" y="52"/>
                  </a:lnTo>
                  <a:lnTo>
                    <a:pt x="46" y="40"/>
                  </a:lnTo>
                  <a:lnTo>
                    <a:pt x="46" y="56"/>
                  </a:lnTo>
                  <a:lnTo>
                    <a:pt x="46" y="72"/>
                  </a:lnTo>
                  <a:lnTo>
                    <a:pt x="46" y="96"/>
                  </a:lnTo>
                  <a:lnTo>
                    <a:pt x="36" y="104"/>
                  </a:lnTo>
                  <a:lnTo>
                    <a:pt x="36" y="10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8" name="Freeform 263"/>
            <p:cNvSpPr>
              <a:spLocks/>
            </p:cNvSpPr>
            <p:nvPr/>
          </p:nvSpPr>
          <p:spPr bwMode="auto">
            <a:xfrm>
              <a:off x="3380636" y="4413233"/>
              <a:ext cx="296101" cy="585474"/>
            </a:xfrm>
            <a:custGeom>
              <a:avLst/>
              <a:gdLst/>
              <a:ahLst/>
              <a:cxnLst>
                <a:cxn ang="0">
                  <a:pos x="18" y="516"/>
                </a:cxn>
                <a:cxn ang="0">
                  <a:pos x="6" y="488"/>
                </a:cxn>
                <a:cxn ang="0">
                  <a:pos x="2" y="464"/>
                </a:cxn>
                <a:cxn ang="0">
                  <a:pos x="14" y="426"/>
                </a:cxn>
                <a:cxn ang="0">
                  <a:pos x="24" y="384"/>
                </a:cxn>
                <a:cxn ang="0">
                  <a:pos x="20" y="370"/>
                </a:cxn>
                <a:cxn ang="0">
                  <a:pos x="26" y="364"/>
                </a:cxn>
                <a:cxn ang="0">
                  <a:pos x="20" y="348"/>
                </a:cxn>
                <a:cxn ang="0">
                  <a:pos x="18" y="328"/>
                </a:cxn>
                <a:cxn ang="0">
                  <a:pos x="20" y="308"/>
                </a:cxn>
                <a:cxn ang="0">
                  <a:pos x="32" y="260"/>
                </a:cxn>
                <a:cxn ang="0">
                  <a:pos x="32" y="226"/>
                </a:cxn>
                <a:cxn ang="0">
                  <a:pos x="40" y="202"/>
                </a:cxn>
                <a:cxn ang="0">
                  <a:pos x="46" y="174"/>
                </a:cxn>
                <a:cxn ang="0">
                  <a:pos x="40" y="156"/>
                </a:cxn>
                <a:cxn ang="0">
                  <a:pos x="38" y="140"/>
                </a:cxn>
                <a:cxn ang="0">
                  <a:pos x="52" y="92"/>
                </a:cxn>
                <a:cxn ang="0">
                  <a:pos x="68" y="74"/>
                </a:cxn>
                <a:cxn ang="0">
                  <a:pos x="66" y="46"/>
                </a:cxn>
                <a:cxn ang="0">
                  <a:pos x="84" y="20"/>
                </a:cxn>
                <a:cxn ang="0">
                  <a:pos x="100" y="4"/>
                </a:cxn>
                <a:cxn ang="0">
                  <a:pos x="124" y="2"/>
                </a:cxn>
                <a:cxn ang="0">
                  <a:pos x="146" y="8"/>
                </a:cxn>
                <a:cxn ang="0">
                  <a:pos x="168" y="30"/>
                </a:cxn>
                <a:cxn ang="0">
                  <a:pos x="208" y="50"/>
                </a:cxn>
                <a:cxn ang="0">
                  <a:pos x="200" y="74"/>
                </a:cxn>
                <a:cxn ang="0">
                  <a:pos x="222" y="82"/>
                </a:cxn>
                <a:cxn ang="0">
                  <a:pos x="252" y="54"/>
                </a:cxn>
                <a:cxn ang="0">
                  <a:pos x="264" y="66"/>
                </a:cxn>
                <a:cxn ang="0">
                  <a:pos x="250" y="84"/>
                </a:cxn>
                <a:cxn ang="0">
                  <a:pos x="210" y="124"/>
                </a:cxn>
                <a:cxn ang="0">
                  <a:pos x="204" y="152"/>
                </a:cxn>
                <a:cxn ang="0">
                  <a:pos x="200" y="184"/>
                </a:cxn>
                <a:cxn ang="0">
                  <a:pos x="210" y="198"/>
                </a:cxn>
                <a:cxn ang="0">
                  <a:pos x="218" y="220"/>
                </a:cxn>
                <a:cxn ang="0">
                  <a:pos x="222" y="234"/>
                </a:cxn>
                <a:cxn ang="0">
                  <a:pos x="206" y="256"/>
                </a:cxn>
                <a:cxn ang="0">
                  <a:pos x="152" y="266"/>
                </a:cxn>
                <a:cxn ang="0">
                  <a:pos x="152" y="274"/>
                </a:cxn>
                <a:cxn ang="0">
                  <a:pos x="148" y="284"/>
                </a:cxn>
                <a:cxn ang="0">
                  <a:pos x="142" y="302"/>
                </a:cxn>
                <a:cxn ang="0">
                  <a:pos x="116" y="298"/>
                </a:cxn>
                <a:cxn ang="0">
                  <a:pos x="112" y="320"/>
                </a:cxn>
                <a:cxn ang="0">
                  <a:pos x="120" y="328"/>
                </a:cxn>
                <a:cxn ang="0">
                  <a:pos x="128" y="320"/>
                </a:cxn>
                <a:cxn ang="0">
                  <a:pos x="130" y="334"/>
                </a:cxn>
                <a:cxn ang="0">
                  <a:pos x="118" y="328"/>
                </a:cxn>
                <a:cxn ang="0">
                  <a:pos x="122" y="338"/>
                </a:cxn>
                <a:cxn ang="0">
                  <a:pos x="110" y="348"/>
                </a:cxn>
                <a:cxn ang="0">
                  <a:pos x="104" y="376"/>
                </a:cxn>
                <a:cxn ang="0">
                  <a:pos x="88" y="380"/>
                </a:cxn>
                <a:cxn ang="0">
                  <a:pos x="82" y="406"/>
                </a:cxn>
                <a:cxn ang="0">
                  <a:pos x="102" y="418"/>
                </a:cxn>
                <a:cxn ang="0">
                  <a:pos x="102" y="432"/>
                </a:cxn>
                <a:cxn ang="0">
                  <a:pos x="96" y="438"/>
                </a:cxn>
                <a:cxn ang="0">
                  <a:pos x="76" y="462"/>
                </a:cxn>
                <a:cxn ang="0">
                  <a:pos x="68" y="476"/>
                </a:cxn>
                <a:cxn ang="0">
                  <a:pos x="66" y="478"/>
                </a:cxn>
                <a:cxn ang="0">
                  <a:pos x="56" y="496"/>
                </a:cxn>
                <a:cxn ang="0">
                  <a:pos x="58" y="510"/>
                </a:cxn>
              </a:cxnLst>
              <a:rect l="0" t="0" r="r" b="b"/>
              <a:pathLst>
                <a:path w="264" h="522">
                  <a:moveTo>
                    <a:pt x="68" y="522"/>
                  </a:moveTo>
                  <a:lnTo>
                    <a:pt x="48" y="518"/>
                  </a:lnTo>
                  <a:lnTo>
                    <a:pt x="18" y="516"/>
                  </a:lnTo>
                  <a:lnTo>
                    <a:pt x="14" y="510"/>
                  </a:lnTo>
                  <a:lnTo>
                    <a:pt x="14" y="488"/>
                  </a:lnTo>
                  <a:lnTo>
                    <a:pt x="6" y="488"/>
                  </a:lnTo>
                  <a:lnTo>
                    <a:pt x="2" y="492"/>
                  </a:lnTo>
                  <a:lnTo>
                    <a:pt x="0" y="478"/>
                  </a:lnTo>
                  <a:lnTo>
                    <a:pt x="2" y="464"/>
                  </a:lnTo>
                  <a:lnTo>
                    <a:pt x="12" y="450"/>
                  </a:lnTo>
                  <a:lnTo>
                    <a:pt x="14" y="440"/>
                  </a:lnTo>
                  <a:lnTo>
                    <a:pt x="14" y="426"/>
                  </a:lnTo>
                  <a:lnTo>
                    <a:pt x="20" y="416"/>
                  </a:lnTo>
                  <a:lnTo>
                    <a:pt x="22" y="406"/>
                  </a:lnTo>
                  <a:lnTo>
                    <a:pt x="24" y="384"/>
                  </a:lnTo>
                  <a:lnTo>
                    <a:pt x="26" y="378"/>
                  </a:lnTo>
                  <a:lnTo>
                    <a:pt x="20" y="374"/>
                  </a:lnTo>
                  <a:lnTo>
                    <a:pt x="20" y="370"/>
                  </a:lnTo>
                  <a:lnTo>
                    <a:pt x="26" y="370"/>
                  </a:lnTo>
                  <a:lnTo>
                    <a:pt x="28" y="368"/>
                  </a:lnTo>
                  <a:lnTo>
                    <a:pt x="26" y="364"/>
                  </a:lnTo>
                  <a:lnTo>
                    <a:pt x="20" y="364"/>
                  </a:lnTo>
                  <a:lnTo>
                    <a:pt x="22" y="354"/>
                  </a:lnTo>
                  <a:lnTo>
                    <a:pt x="20" y="348"/>
                  </a:lnTo>
                  <a:lnTo>
                    <a:pt x="20" y="340"/>
                  </a:lnTo>
                  <a:lnTo>
                    <a:pt x="18" y="338"/>
                  </a:lnTo>
                  <a:lnTo>
                    <a:pt x="18" y="328"/>
                  </a:lnTo>
                  <a:lnTo>
                    <a:pt x="22" y="318"/>
                  </a:lnTo>
                  <a:lnTo>
                    <a:pt x="22" y="314"/>
                  </a:lnTo>
                  <a:lnTo>
                    <a:pt x="20" y="308"/>
                  </a:lnTo>
                  <a:lnTo>
                    <a:pt x="22" y="286"/>
                  </a:lnTo>
                  <a:lnTo>
                    <a:pt x="26" y="266"/>
                  </a:lnTo>
                  <a:lnTo>
                    <a:pt x="32" y="260"/>
                  </a:lnTo>
                  <a:lnTo>
                    <a:pt x="30" y="248"/>
                  </a:lnTo>
                  <a:lnTo>
                    <a:pt x="30" y="228"/>
                  </a:lnTo>
                  <a:lnTo>
                    <a:pt x="32" y="226"/>
                  </a:lnTo>
                  <a:lnTo>
                    <a:pt x="38" y="218"/>
                  </a:lnTo>
                  <a:lnTo>
                    <a:pt x="38" y="204"/>
                  </a:lnTo>
                  <a:lnTo>
                    <a:pt x="40" y="202"/>
                  </a:lnTo>
                  <a:lnTo>
                    <a:pt x="42" y="194"/>
                  </a:lnTo>
                  <a:lnTo>
                    <a:pt x="46" y="186"/>
                  </a:lnTo>
                  <a:lnTo>
                    <a:pt x="46" y="174"/>
                  </a:lnTo>
                  <a:lnTo>
                    <a:pt x="44" y="170"/>
                  </a:lnTo>
                  <a:lnTo>
                    <a:pt x="44" y="164"/>
                  </a:lnTo>
                  <a:lnTo>
                    <a:pt x="40" y="156"/>
                  </a:lnTo>
                  <a:lnTo>
                    <a:pt x="40" y="150"/>
                  </a:lnTo>
                  <a:lnTo>
                    <a:pt x="38" y="148"/>
                  </a:lnTo>
                  <a:lnTo>
                    <a:pt x="38" y="140"/>
                  </a:lnTo>
                  <a:lnTo>
                    <a:pt x="46" y="124"/>
                  </a:lnTo>
                  <a:lnTo>
                    <a:pt x="46" y="110"/>
                  </a:lnTo>
                  <a:lnTo>
                    <a:pt x="52" y="92"/>
                  </a:lnTo>
                  <a:lnTo>
                    <a:pt x="58" y="86"/>
                  </a:lnTo>
                  <a:lnTo>
                    <a:pt x="60" y="78"/>
                  </a:lnTo>
                  <a:lnTo>
                    <a:pt x="68" y="74"/>
                  </a:lnTo>
                  <a:lnTo>
                    <a:pt x="64" y="54"/>
                  </a:lnTo>
                  <a:lnTo>
                    <a:pt x="64" y="50"/>
                  </a:lnTo>
                  <a:lnTo>
                    <a:pt x="66" y="46"/>
                  </a:lnTo>
                  <a:lnTo>
                    <a:pt x="66" y="38"/>
                  </a:lnTo>
                  <a:lnTo>
                    <a:pt x="82" y="32"/>
                  </a:lnTo>
                  <a:lnTo>
                    <a:pt x="84" y="20"/>
                  </a:lnTo>
                  <a:lnTo>
                    <a:pt x="82" y="14"/>
                  </a:lnTo>
                  <a:lnTo>
                    <a:pt x="96" y="0"/>
                  </a:lnTo>
                  <a:lnTo>
                    <a:pt x="100" y="4"/>
                  </a:lnTo>
                  <a:lnTo>
                    <a:pt x="116" y="6"/>
                  </a:lnTo>
                  <a:lnTo>
                    <a:pt x="120" y="12"/>
                  </a:lnTo>
                  <a:lnTo>
                    <a:pt x="124" y="2"/>
                  </a:lnTo>
                  <a:lnTo>
                    <a:pt x="138" y="4"/>
                  </a:lnTo>
                  <a:lnTo>
                    <a:pt x="142" y="6"/>
                  </a:lnTo>
                  <a:lnTo>
                    <a:pt x="146" y="8"/>
                  </a:lnTo>
                  <a:lnTo>
                    <a:pt x="156" y="18"/>
                  </a:lnTo>
                  <a:lnTo>
                    <a:pt x="164" y="26"/>
                  </a:lnTo>
                  <a:lnTo>
                    <a:pt x="168" y="30"/>
                  </a:lnTo>
                  <a:lnTo>
                    <a:pt x="184" y="34"/>
                  </a:lnTo>
                  <a:lnTo>
                    <a:pt x="198" y="42"/>
                  </a:lnTo>
                  <a:lnTo>
                    <a:pt x="208" y="50"/>
                  </a:lnTo>
                  <a:lnTo>
                    <a:pt x="210" y="56"/>
                  </a:lnTo>
                  <a:lnTo>
                    <a:pt x="202" y="70"/>
                  </a:lnTo>
                  <a:lnTo>
                    <a:pt x="200" y="74"/>
                  </a:lnTo>
                  <a:lnTo>
                    <a:pt x="200" y="78"/>
                  </a:lnTo>
                  <a:lnTo>
                    <a:pt x="214" y="78"/>
                  </a:lnTo>
                  <a:lnTo>
                    <a:pt x="222" y="82"/>
                  </a:lnTo>
                  <a:lnTo>
                    <a:pt x="238" y="80"/>
                  </a:lnTo>
                  <a:lnTo>
                    <a:pt x="250" y="68"/>
                  </a:lnTo>
                  <a:lnTo>
                    <a:pt x="252" y="54"/>
                  </a:lnTo>
                  <a:lnTo>
                    <a:pt x="260" y="54"/>
                  </a:lnTo>
                  <a:lnTo>
                    <a:pt x="260" y="56"/>
                  </a:lnTo>
                  <a:lnTo>
                    <a:pt x="264" y="66"/>
                  </a:lnTo>
                  <a:lnTo>
                    <a:pt x="262" y="76"/>
                  </a:lnTo>
                  <a:lnTo>
                    <a:pt x="256" y="82"/>
                  </a:lnTo>
                  <a:lnTo>
                    <a:pt x="250" y="84"/>
                  </a:lnTo>
                  <a:lnTo>
                    <a:pt x="234" y="98"/>
                  </a:lnTo>
                  <a:lnTo>
                    <a:pt x="224" y="114"/>
                  </a:lnTo>
                  <a:lnTo>
                    <a:pt x="210" y="124"/>
                  </a:lnTo>
                  <a:lnTo>
                    <a:pt x="208" y="128"/>
                  </a:lnTo>
                  <a:lnTo>
                    <a:pt x="208" y="144"/>
                  </a:lnTo>
                  <a:lnTo>
                    <a:pt x="204" y="152"/>
                  </a:lnTo>
                  <a:lnTo>
                    <a:pt x="204" y="166"/>
                  </a:lnTo>
                  <a:lnTo>
                    <a:pt x="200" y="174"/>
                  </a:lnTo>
                  <a:lnTo>
                    <a:pt x="200" y="184"/>
                  </a:lnTo>
                  <a:lnTo>
                    <a:pt x="198" y="188"/>
                  </a:lnTo>
                  <a:lnTo>
                    <a:pt x="200" y="194"/>
                  </a:lnTo>
                  <a:lnTo>
                    <a:pt x="210" y="198"/>
                  </a:lnTo>
                  <a:lnTo>
                    <a:pt x="216" y="206"/>
                  </a:lnTo>
                  <a:lnTo>
                    <a:pt x="214" y="214"/>
                  </a:lnTo>
                  <a:lnTo>
                    <a:pt x="218" y="220"/>
                  </a:lnTo>
                  <a:lnTo>
                    <a:pt x="222" y="222"/>
                  </a:lnTo>
                  <a:lnTo>
                    <a:pt x="224" y="232"/>
                  </a:lnTo>
                  <a:lnTo>
                    <a:pt x="222" y="234"/>
                  </a:lnTo>
                  <a:lnTo>
                    <a:pt x="212" y="246"/>
                  </a:lnTo>
                  <a:lnTo>
                    <a:pt x="212" y="252"/>
                  </a:lnTo>
                  <a:lnTo>
                    <a:pt x="206" y="256"/>
                  </a:lnTo>
                  <a:lnTo>
                    <a:pt x="186" y="262"/>
                  </a:lnTo>
                  <a:lnTo>
                    <a:pt x="166" y="266"/>
                  </a:lnTo>
                  <a:lnTo>
                    <a:pt x="152" y="266"/>
                  </a:lnTo>
                  <a:lnTo>
                    <a:pt x="148" y="262"/>
                  </a:lnTo>
                  <a:lnTo>
                    <a:pt x="148" y="270"/>
                  </a:lnTo>
                  <a:lnTo>
                    <a:pt x="152" y="274"/>
                  </a:lnTo>
                  <a:lnTo>
                    <a:pt x="150" y="280"/>
                  </a:lnTo>
                  <a:lnTo>
                    <a:pt x="150" y="282"/>
                  </a:lnTo>
                  <a:lnTo>
                    <a:pt x="148" y="284"/>
                  </a:lnTo>
                  <a:lnTo>
                    <a:pt x="148" y="298"/>
                  </a:lnTo>
                  <a:lnTo>
                    <a:pt x="146" y="300"/>
                  </a:lnTo>
                  <a:lnTo>
                    <a:pt x="142" y="302"/>
                  </a:lnTo>
                  <a:lnTo>
                    <a:pt x="138" y="304"/>
                  </a:lnTo>
                  <a:lnTo>
                    <a:pt x="128" y="304"/>
                  </a:lnTo>
                  <a:lnTo>
                    <a:pt x="116" y="298"/>
                  </a:lnTo>
                  <a:lnTo>
                    <a:pt x="112" y="296"/>
                  </a:lnTo>
                  <a:lnTo>
                    <a:pt x="110" y="300"/>
                  </a:lnTo>
                  <a:lnTo>
                    <a:pt x="112" y="320"/>
                  </a:lnTo>
                  <a:lnTo>
                    <a:pt x="118" y="324"/>
                  </a:lnTo>
                  <a:lnTo>
                    <a:pt x="118" y="326"/>
                  </a:lnTo>
                  <a:lnTo>
                    <a:pt x="120" y="328"/>
                  </a:lnTo>
                  <a:lnTo>
                    <a:pt x="124" y="326"/>
                  </a:lnTo>
                  <a:lnTo>
                    <a:pt x="122" y="324"/>
                  </a:lnTo>
                  <a:lnTo>
                    <a:pt x="128" y="320"/>
                  </a:lnTo>
                  <a:lnTo>
                    <a:pt x="130" y="324"/>
                  </a:lnTo>
                  <a:lnTo>
                    <a:pt x="132" y="330"/>
                  </a:lnTo>
                  <a:lnTo>
                    <a:pt x="130" y="334"/>
                  </a:lnTo>
                  <a:lnTo>
                    <a:pt x="122" y="334"/>
                  </a:lnTo>
                  <a:lnTo>
                    <a:pt x="122" y="332"/>
                  </a:lnTo>
                  <a:lnTo>
                    <a:pt x="118" y="328"/>
                  </a:lnTo>
                  <a:lnTo>
                    <a:pt x="112" y="332"/>
                  </a:lnTo>
                  <a:lnTo>
                    <a:pt x="112" y="334"/>
                  </a:lnTo>
                  <a:lnTo>
                    <a:pt x="122" y="338"/>
                  </a:lnTo>
                  <a:lnTo>
                    <a:pt x="114" y="342"/>
                  </a:lnTo>
                  <a:lnTo>
                    <a:pt x="112" y="344"/>
                  </a:lnTo>
                  <a:lnTo>
                    <a:pt x="110" y="348"/>
                  </a:lnTo>
                  <a:lnTo>
                    <a:pt x="110" y="362"/>
                  </a:lnTo>
                  <a:lnTo>
                    <a:pt x="104" y="370"/>
                  </a:lnTo>
                  <a:lnTo>
                    <a:pt x="104" y="376"/>
                  </a:lnTo>
                  <a:lnTo>
                    <a:pt x="96" y="376"/>
                  </a:lnTo>
                  <a:lnTo>
                    <a:pt x="92" y="380"/>
                  </a:lnTo>
                  <a:lnTo>
                    <a:pt x="88" y="380"/>
                  </a:lnTo>
                  <a:lnTo>
                    <a:pt x="78" y="394"/>
                  </a:lnTo>
                  <a:lnTo>
                    <a:pt x="78" y="398"/>
                  </a:lnTo>
                  <a:lnTo>
                    <a:pt x="82" y="406"/>
                  </a:lnTo>
                  <a:lnTo>
                    <a:pt x="90" y="414"/>
                  </a:lnTo>
                  <a:lnTo>
                    <a:pt x="102" y="416"/>
                  </a:lnTo>
                  <a:lnTo>
                    <a:pt x="102" y="418"/>
                  </a:lnTo>
                  <a:lnTo>
                    <a:pt x="104" y="424"/>
                  </a:lnTo>
                  <a:lnTo>
                    <a:pt x="100" y="428"/>
                  </a:lnTo>
                  <a:lnTo>
                    <a:pt x="102" y="432"/>
                  </a:lnTo>
                  <a:lnTo>
                    <a:pt x="100" y="434"/>
                  </a:lnTo>
                  <a:lnTo>
                    <a:pt x="100" y="436"/>
                  </a:lnTo>
                  <a:lnTo>
                    <a:pt x="96" y="438"/>
                  </a:lnTo>
                  <a:lnTo>
                    <a:pt x="78" y="454"/>
                  </a:lnTo>
                  <a:lnTo>
                    <a:pt x="76" y="458"/>
                  </a:lnTo>
                  <a:lnTo>
                    <a:pt x="76" y="462"/>
                  </a:lnTo>
                  <a:lnTo>
                    <a:pt x="78" y="460"/>
                  </a:lnTo>
                  <a:lnTo>
                    <a:pt x="74" y="472"/>
                  </a:lnTo>
                  <a:lnTo>
                    <a:pt x="68" y="476"/>
                  </a:lnTo>
                  <a:lnTo>
                    <a:pt x="64" y="470"/>
                  </a:lnTo>
                  <a:lnTo>
                    <a:pt x="64" y="474"/>
                  </a:lnTo>
                  <a:lnTo>
                    <a:pt x="66" y="478"/>
                  </a:lnTo>
                  <a:lnTo>
                    <a:pt x="58" y="484"/>
                  </a:lnTo>
                  <a:lnTo>
                    <a:pt x="54" y="496"/>
                  </a:lnTo>
                  <a:lnTo>
                    <a:pt x="56" y="496"/>
                  </a:lnTo>
                  <a:lnTo>
                    <a:pt x="58" y="506"/>
                  </a:lnTo>
                  <a:lnTo>
                    <a:pt x="54" y="508"/>
                  </a:lnTo>
                  <a:lnTo>
                    <a:pt x="58" y="510"/>
                  </a:lnTo>
                  <a:lnTo>
                    <a:pt x="68" y="522"/>
                  </a:lnTo>
                  <a:lnTo>
                    <a:pt x="68" y="5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9" name="Freeform 264"/>
            <p:cNvSpPr>
              <a:spLocks/>
            </p:cNvSpPr>
            <p:nvPr/>
          </p:nvSpPr>
          <p:spPr bwMode="auto">
            <a:xfrm>
              <a:off x="3097994" y="3807571"/>
              <a:ext cx="58323" cy="65053"/>
            </a:xfrm>
            <a:custGeom>
              <a:avLst/>
              <a:gdLst/>
              <a:ahLst/>
              <a:cxnLst>
                <a:cxn ang="0">
                  <a:pos x="40" y="0"/>
                </a:cxn>
                <a:cxn ang="0">
                  <a:pos x="30" y="0"/>
                </a:cxn>
                <a:cxn ang="0">
                  <a:pos x="18" y="0"/>
                </a:cxn>
                <a:cxn ang="0">
                  <a:pos x="18" y="6"/>
                </a:cxn>
                <a:cxn ang="0">
                  <a:pos x="8" y="6"/>
                </a:cxn>
                <a:cxn ang="0">
                  <a:pos x="20" y="16"/>
                </a:cxn>
                <a:cxn ang="0">
                  <a:pos x="22" y="20"/>
                </a:cxn>
                <a:cxn ang="0">
                  <a:pos x="22" y="24"/>
                </a:cxn>
                <a:cxn ang="0">
                  <a:pos x="10" y="24"/>
                </a:cxn>
                <a:cxn ang="0">
                  <a:pos x="0" y="38"/>
                </a:cxn>
                <a:cxn ang="0">
                  <a:pos x="2" y="40"/>
                </a:cxn>
                <a:cxn ang="0">
                  <a:pos x="0" y="46"/>
                </a:cxn>
                <a:cxn ang="0">
                  <a:pos x="12" y="54"/>
                </a:cxn>
                <a:cxn ang="0">
                  <a:pos x="28" y="58"/>
                </a:cxn>
                <a:cxn ang="0">
                  <a:pos x="30" y="54"/>
                </a:cxn>
                <a:cxn ang="0">
                  <a:pos x="36" y="52"/>
                </a:cxn>
                <a:cxn ang="0">
                  <a:pos x="36" y="48"/>
                </a:cxn>
                <a:cxn ang="0">
                  <a:pos x="40" y="44"/>
                </a:cxn>
                <a:cxn ang="0">
                  <a:pos x="40" y="40"/>
                </a:cxn>
                <a:cxn ang="0">
                  <a:pos x="50" y="32"/>
                </a:cxn>
                <a:cxn ang="0">
                  <a:pos x="52" y="30"/>
                </a:cxn>
                <a:cxn ang="0">
                  <a:pos x="50" y="28"/>
                </a:cxn>
                <a:cxn ang="0">
                  <a:pos x="48" y="30"/>
                </a:cxn>
                <a:cxn ang="0">
                  <a:pos x="44" y="28"/>
                </a:cxn>
                <a:cxn ang="0">
                  <a:pos x="40" y="26"/>
                </a:cxn>
                <a:cxn ang="0">
                  <a:pos x="40" y="0"/>
                </a:cxn>
                <a:cxn ang="0">
                  <a:pos x="40" y="0"/>
                </a:cxn>
              </a:cxnLst>
              <a:rect l="0" t="0" r="r" b="b"/>
              <a:pathLst>
                <a:path w="52" h="58">
                  <a:moveTo>
                    <a:pt x="40" y="0"/>
                  </a:moveTo>
                  <a:lnTo>
                    <a:pt x="30" y="0"/>
                  </a:lnTo>
                  <a:lnTo>
                    <a:pt x="18" y="0"/>
                  </a:lnTo>
                  <a:lnTo>
                    <a:pt x="18" y="6"/>
                  </a:lnTo>
                  <a:lnTo>
                    <a:pt x="8" y="6"/>
                  </a:lnTo>
                  <a:lnTo>
                    <a:pt x="20" y="16"/>
                  </a:lnTo>
                  <a:lnTo>
                    <a:pt x="22" y="20"/>
                  </a:lnTo>
                  <a:lnTo>
                    <a:pt x="22" y="24"/>
                  </a:lnTo>
                  <a:lnTo>
                    <a:pt x="10" y="24"/>
                  </a:lnTo>
                  <a:lnTo>
                    <a:pt x="0" y="38"/>
                  </a:lnTo>
                  <a:lnTo>
                    <a:pt x="2" y="40"/>
                  </a:lnTo>
                  <a:lnTo>
                    <a:pt x="0" y="46"/>
                  </a:lnTo>
                  <a:lnTo>
                    <a:pt x="12" y="54"/>
                  </a:lnTo>
                  <a:lnTo>
                    <a:pt x="28" y="58"/>
                  </a:lnTo>
                  <a:lnTo>
                    <a:pt x="30" y="54"/>
                  </a:lnTo>
                  <a:lnTo>
                    <a:pt x="36" y="52"/>
                  </a:lnTo>
                  <a:lnTo>
                    <a:pt x="36" y="48"/>
                  </a:lnTo>
                  <a:lnTo>
                    <a:pt x="40" y="44"/>
                  </a:lnTo>
                  <a:lnTo>
                    <a:pt x="40" y="40"/>
                  </a:lnTo>
                  <a:lnTo>
                    <a:pt x="50" y="32"/>
                  </a:lnTo>
                  <a:lnTo>
                    <a:pt x="52" y="30"/>
                  </a:lnTo>
                  <a:lnTo>
                    <a:pt x="50" y="28"/>
                  </a:lnTo>
                  <a:lnTo>
                    <a:pt x="48" y="30"/>
                  </a:lnTo>
                  <a:lnTo>
                    <a:pt x="44" y="28"/>
                  </a:lnTo>
                  <a:lnTo>
                    <a:pt x="40" y="26"/>
                  </a:lnTo>
                  <a:lnTo>
                    <a:pt x="40" y="0"/>
                  </a:lnTo>
                  <a:lnTo>
                    <a:pt x="4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0" name="Freeform 265"/>
            <p:cNvSpPr>
              <a:spLocks/>
            </p:cNvSpPr>
            <p:nvPr/>
          </p:nvSpPr>
          <p:spPr bwMode="auto">
            <a:xfrm>
              <a:off x="4814037" y="4200129"/>
              <a:ext cx="174969" cy="152537"/>
            </a:xfrm>
            <a:custGeom>
              <a:avLst/>
              <a:gdLst/>
              <a:ahLst/>
              <a:cxnLst>
                <a:cxn ang="0">
                  <a:pos x="76" y="120"/>
                </a:cxn>
                <a:cxn ang="0">
                  <a:pos x="84" y="114"/>
                </a:cxn>
                <a:cxn ang="0">
                  <a:pos x="88" y="114"/>
                </a:cxn>
                <a:cxn ang="0">
                  <a:pos x="102" y="102"/>
                </a:cxn>
                <a:cxn ang="0">
                  <a:pos x="110" y="102"/>
                </a:cxn>
                <a:cxn ang="0">
                  <a:pos x="116" y="92"/>
                </a:cxn>
                <a:cxn ang="0">
                  <a:pos x="140" y="84"/>
                </a:cxn>
                <a:cxn ang="0">
                  <a:pos x="146" y="80"/>
                </a:cxn>
                <a:cxn ang="0">
                  <a:pos x="146" y="70"/>
                </a:cxn>
                <a:cxn ang="0">
                  <a:pos x="154" y="60"/>
                </a:cxn>
                <a:cxn ang="0">
                  <a:pos x="150" y="46"/>
                </a:cxn>
                <a:cxn ang="0">
                  <a:pos x="156" y="34"/>
                </a:cxn>
                <a:cxn ang="0">
                  <a:pos x="150" y="20"/>
                </a:cxn>
                <a:cxn ang="0">
                  <a:pos x="146" y="18"/>
                </a:cxn>
                <a:cxn ang="0">
                  <a:pos x="126" y="6"/>
                </a:cxn>
                <a:cxn ang="0">
                  <a:pos x="120" y="10"/>
                </a:cxn>
                <a:cxn ang="0">
                  <a:pos x="114" y="0"/>
                </a:cxn>
                <a:cxn ang="0">
                  <a:pos x="94" y="6"/>
                </a:cxn>
                <a:cxn ang="0">
                  <a:pos x="92" y="12"/>
                </a:cxn>
                <a:cxn ang="0">
                  <a:pos x="92" y="26"/>
                </a:cxn>
                <a:cxn ang="0">
                  <a:pos x="88" y="50"/>
                </a:cxn>
                <a:cxn ang="0">
                  <a:pos x="102" y="56"/>
                </a:cxn>
                <a:cxn ang="0">
                  <a:pos x="100" y="68"/>
                </a:cxn>
                <a:cxn ang="0">
                  <a:pos x="92" y="68"/>
                </a:cxn>
                <a:cxn ang="0">
                  <a:pos x="82" y="56"/>
                </a:cxn>
                <a:cxn ang="0">
                  <a:pos x="68" y="48"/>
                </a:cxn>
                <a:cxn ang="0">
                  <a:pos x="46" y="46"/>
                </a:cxn>
                <a:cxn ang="0">
                  <a:pos x="34" y="44"/>
                </a:cxn>
                <a:cxn ang="0">
                  <a:pos x="26" y="36"/>
                </a:cxn>
                <a:cxn ang="0">
                  <a:pos x="26" y="64"/>
                </a:cxn>
                <a:cxn ang="0">
                  <a:pos x="18" y="66"/>
                </a:cxn>
                <a:cxn ang="0">
                  <a:pos x="0" y="66"/>
                </a:cxn>
                <a:cxn ang="0">
                  <a:pos x="0" y="86"/>
                </a:cxn>
                <a:cxn ang="0">
                  <a:pos x="0" y="116"/>
                </a:cxn>
                <a:cxn ang="0">
                  <a:pos x="28" y="126"/>
                </a:cxn>
                <a:cxn ang="0">
                  <a:pos x="42" y="132"/>
                </a:cxn>
                <a:cxn ang="0">
                  <a:pos x="58" y="134"/>
                </a:cxn>
                <a:cxn ang="0">
                  <a:pos x="64" y="136"/>
                </a:cxn>
                <a:cxn ang="0">
                  <a:pos x="66" y="134"/>
                </a:cxn>
              </a:cxnLst>
              <a:rect l="0" t="0" r="r" b="b"/>
              <a:pathLst>
                <a:path w="156" h="136">
                  <a:moveTo>
                    <a:pt x="66" y="134"/>
                  </a:moveTo>
                  <a:lnTo>
                    <a:pt x="76" y="120"/>
                  </a:lnTo>
                  <a:lnTo>
                    <a:pt x="78" y="118"/>
                  </a:lnTo>
                  <a:lnTo>
                    <a:pt x="84" y="114"/>
                  </a:lnTo>
                  <a:lnTo>
                    <a:pt x="88" y="116"/>
                  </a:lnTo>
                  <a:lnTo>
                    <a:pt x="88" y="114"/>
                  </a:lnTo>
                  <a:lnTo>
                    <a:pt x="90" y="108"/>
                  </a:lnTo>
                  <a:lnTo>
                    <a:pt x="102" y="102"/>
                  </a:lnTo>
                  <a:lnTo>
                    <a:pt x="106" y="102"/>
                  </a:lnTo>
                  <a:lnTo>
                    <a:pt x="110" y="102"/>
                  </a:lnTo>
                  <a:lnTo>
                    <a:pt x="106" y="94"/>
                  </a:lnTo>
                  <a:lnTo>
                    <a:pt x="116" y="92"/>
                  </a:lnTo>
                  <a:lnTo>
                    <a:pt x="128" y="88"/>
                  </a:lnTo>
                  <a:lnTo>
                    <a:pt x="140" y="84"/>
                  </a:lnTo>
                  <a:lnTo>
                    <a:pt x="148" y="80"/>
                  </a:lnTo>
                  <a:lnTo>
                    <a:pt x="146" y="80"/>
                  </a:lnTo>
                  <a:lnTo>
                    <a:pt x="144" y="76"/>
                  </a:lnTo>
                  <a:lnTo>
                    <a:pt x="146" y="70"/>
                  </a:lnTo>
                  <a:lnTo>
                    <a:pt x="148" y="62"/>
                  </a:lnTo>
                  <a:lnTo>
                    <a:pt x="154" y="60"/>
                  </a:lnTo>
                  <a:lnTo>
                    <a:pt x="150" y="56"/>
                  </a:lnTo>
                  <a:lnTo>
                    <a:pt x="150" y="46"/>
                  </a:lnTo>
                  <a:lnTo>
                    <a:pt x="152" y="38"/>
                  </a:lnTo>
                  <a:lnTo>
                    <a:pt x="156" y="34"/>
                  </a:lnTo>
                  <a:lnTo>
                    <a:pt x="152" y="22"/>
                  </a:lnTo>
                  <a:lnTo>
                    <a:pt x="150" y="20"/>
                  </a:lnTo>
                  <a:lnTo>
                    <a:pt x="148" y="20"/>
                  </a:lnTo>
                  <a:lnTo>
                    <a:pt x="146" y="18"/>
                  </a:lnTo>
                  <a:lnTo>
                    <a:pt x="130" y="12"/>
                  </a:lnTo>
                  <a:lnTo>
                    <a:pt x="126" y="6"/>
                  </a:lnTo>
                  <a:lnTo>
                    <a:pt x="122" y="6"/>
                  </a:lnTo>
                  <a:lnTo>
                    <a:pt x="120" y="10"/>
                  </a:lnTo>
                  <a:lnTo>
                    <a:pt x="114" y="6"/>
                  </a:lnTo>
                  <a:lnTo>
                    <a:pt x="114" y="0"/>
                  </a:lnTo>
                  <a:lnTo>
                    <a:pt x="96" y="6"/>
                  </a:lnTo>
                  <a:lnTo>
                    <a:pt x="94" y="6"/>
                  </a:lnTo>
                  <a:lnTo>
                    <a:pt x="94" y="10"/>
                  </a:lnTo>
                  <a:lnTo>
                    <a:pt x="92" y="12"/>
                  </a:lnTo>
                  <a:lnTo>
                    <a:pt x="92" y="16"/>
                  </a:lnTo>
                  <a:lnTo>
                    <a:pt x="92" y="26"/>
                  </a:lnTo>
                  <a:lnTo>
                    <a:pt x="92" y="32"/>
                  </a:lnTo>
                  <a:lnTo>
                    <a:pt x="88" y="50"/>
                  </a:lnTo>
                  <a:lnTo>
                    <a:pt x="94" y="56"/>
                  </a:lnTo>
                  <a:lnTo>
                    <a:pt x="102" y="56"/>
                  </a:lnTo>
                  <a:lnTo>
                    <a:pt x="104" y="70"/>
                  </a:lnTo>
                  <a:lnTo>
                    <a:pt x="100" y="68"/>
                  </a:lnTo>
                  <a:lnTo>
                    <a:pt x="96" y="68"/>
                  </a:lnTo>
                  <a:lnTo>
                    <a:pt x="92" y="68"/>
                  </a:lnTo>
                  <a:lnTo>
                    <a:pt x="84" y="62"/>
                  </a:lnTo>
                  <a:lnTo>
                    <a:pt x="82" y="56"/>
                  </a:lnTo>
                  <a:lnTo>
                    <a:pt x="72" y="54"/>
                  </a:lnTo>
                  <a:lnTo>
                    <a:pt x="68" y="48"/>
                  </a:lnTo>
                  <a:lnTo>
                    <a:pt x="56" y="50"/>
                  </a:lnTo>
                  <a:lnTo>
                    <a:pt x="46" y="46"/>
                  </a:lnTo>
                  <a:lnTo>
                    <a:pt x="42" y="40"/>
                  </a:lnTo>
                  <a:lnTo>
                    <a:pt x="34" y="44"/>
                  </a:lnTo>
                  <a:lnTo>
                    <a:pt x="30" y="36"/>
                  </a:lnTo>
                  <a:lnTo>
                    <a:pt x="26" y="36"/>
                  </a:lnTo>
                  <a:lnTo>
                    <a:pt x="28" y="38"/>
                  </a:lnTo>
                  <a:lnTo>
                    <a:pt x="26" y="64"/>
                  </a:lnTo>
                  <a:lnTo>
                    <a:pt x="28" y="66"/>
                  </a:lnTo>
                  <a:lnTo>
                    <a:pt x="18" y="66"/>
                  </a:lnTo>
                  <a:lnTo>
                    <a:pt x="10" y="66"/>
                  </a:lnTo>
                  <a:lnTo>
                    <a:pt x="0" y="66"/>
                  </a:lnTo>
                  <a:lnTo>
                    <a:pt x="0" y="76"/>
                  </a:lnTo>
                  <a:lnTo>
                    <a:pt x="0" y="86"/>
                  </a:lnTo>
                  <a:lnTo>
                    <a:pt x="0" y="100"/>
                  </a:lnTo>
                  <a:lnTo>
                    <a:pt x="0" y="116"/>
                  </a:lnTo>
                  <a:lnTo>
                    <a:pt x="16" y="130"/>
                  </a:lnTo>
                  <a:lnTo>
                    <a:pt x="28" y="126"/>
                  </a:lnTo>
                  <a:lnTo>
                    <a:pt x="36" y="128"/>
                  </a:lnTo>
                  <a:lnTo>
                    <a:pt x="42" y="132"/>
                  </a:lnTo>
                  <a:lnTo>
                    <a:pt x="52" y="134"/>
                  </a:lnTo>
                  <a:lnTo>
                    <a:pt x="58" y="134"/>
                  </a:lnTo>
                  <a:lnTo>
                    <a:pt x="62" y="136"/>
                  </a:lnTo>
                  <a:lnTo>
                    <a:pt x="64" y="136"/>
                  </a:lnTo>
                  <a:lnTo>
                    <a:pt x="66" y="134"/>
                  </a:lnTo>
                  <a:lnTo>
                    <a:pt x="66"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1" name="Freeform 266"/>
            <p:cNvSpPr>
              <a:spLocks/>
            </p:cNvSpPr>
            <p:nvPr/>
          </p:nvSpPr>
          <p:spPr bwMode="auto">
            <a:xfrm>
              <a:off x="5157246" y="3385850"/>
              <a:ext cx="80755" cy="67296"/>
            </a:xfrm>
            <a:custGeom>
              <a:avLst/>
              <a:gdLst/>
              <a:ahLst/>
              <a:cxnLst>
                <a:cxn ang="0">
                  <a:pos x="54" y="60"/>
                </a:cxn>
                <a:cxn ang="0">
                  <a:pos x="54" y="50"/>
                </a:cxn>
                <a:cxn ang="0">
                  <a:pos x="56" y="48"/>
                </a:cxn>
                <a:cxn ang="0">
                  <a:pos x="58" y="52"/>
                </a:cxn>
                <a:cxn ang="0">
                  <a:pos x="58" y="48"/>
                </a:cxn>
                <a:cxn ang="0">
                  <a:pos x="62" y="32"/>
                </a:cxn>
                <a:cxn ang="0">
                  <a:pos x="66" y="28"/>
                </a:cxn>
                <a:cxn ang="0">
                  <a:pos x="70" y="28"/>
                </a:cxn>
                <a:cxn ang="0">
                  <a:pos x="72" y="30"/>
                </a:cxn>
                <a:cxn ang="0">
                  <a:pos x="70" y="26"/>
                </a:cxn>
                <a:cxn ang="0">
                  <a:pos x="68" y="24"/>
                </a:cxn>
                <a:cxn ang="0">
                  <a:pos x="62" y="24"/>
                </a:cxn>
                <a:cxn ang="0">
                  <a:pos x="54" y="10"/>
                </a:cxn>
                <a:cxn ang="0">
                  <a:pos x="48" y="2"/>
                </a:cxn>
                <a:cxn ang="0">
                  <a:pos x="38" y="12"/>
                </a:cxn>
                <a:cxn ang="0">
                  <a:pos x="32" y="12"/>
                </a:cxn>
                <a:cxn ang="0">
                  <a:pos x="30" y="6"/>
                </a:cxn>
                <a:cxn ang="0">
                  <a:pos x="20" y="0"/>
                </a:cxn>
                <a:cxn ang="0">
                  <a:pos x="16" y="6"/>
                </a:cxn>
                <a:cxn ang="0">
                  <a:pos x="22" y="10"/>
                </a:cxn>
                <a:cxn ang="0">
                  <a:pos x="22" y="12"/>
                </a:cxn>
                <a:cxn ang="0">
                  <a:pos x="22" y="14"/>
                </a:cxn>
                <a:cxn ang="0">
                  <a:pos x="14" y="12"/>
                </a:cxn>
                <a:cxn ang="0">
                  <a:pos x="6" y="8"/>
                </a:cxn>
                <a:cxn ang="0">
                  <a:pos x="0" y="12"/>
                </a:cxn>
                <a:cxn ang="0">
                  <a:pos x="0" y="12"/>
                </a:cxn>
                <a:cxn ang="0">
                  <a:pos x="4" y="16"/>
                </a:cxn>
                <a:cxn ang="0">
                  <a:pos x="6" y="18"/>
                </a:cxn>
                <a:cxn ang="0">
                  <a:pos x="6" y="24"/>
                </a:cxn>
                <a:cxn ang="0">
                  <a:pos x="12" y="30"/>
                </a:cxn>
                <a:cxn ang="0">
                  <a:pos x="12" y="34"/>
                </a:cxn>
                <a:cxn ang="0">
                  <a:pos x="10" y="34"/>
                </a:cxn>
                <a:cxn ang="0">
                  <a:pos x="10" y="36"/>
                </a:cxn>
                <a:cxn ang="0">
                  <a:pos x="16" y="40"/>
                </a:cxn>
                <a:cxn ang="0">
                  <a:pos x="20" y="42"/>
                </a:cxn>
                <a:cxn ang="0">
                  <a:pos x="20" y="46"/>
                </a:cxn>
                <a:cxn ang="0">
                  <a:pos x="20" y="46"/>
                </a:cxn>
                <a:cxn ang="0">
                  <a:pos x="20" y="48"/>
                </a:cxn>
                <a:cxn ang="0">
                  <a:pos x="18" y="48"/>
                </a:cxn>
                <a:cxn ang="0">
                  <a:pos x="20" y="54"/>
                </a:cxn>
                <a:cxn ang="0">
                  <a:pos x="24" y="54"/>
                </a:cxn>
                <a:cxn ang="0">
                  <a:pos x="30" y="44"/>
                </a:cxn>
                <a:cxn ang="0">
                  <a:pos x="40" y="40"/>
                </a:cxn>
                <a:cxn ang="0">
                  <a:pos x="44" y="44"/>
                </a:cxn>
                <a:cxn ang="0">
                  <a:pos x="46" y="52"/>
                </a:cxn>
                <a:cxn ang="0">
                  <a:pos x="42" y="56"/>
                </a:cxn>
                <a:cxn ang="0">
                  <a:pos x="48" y="60"/>
                </a:cxn>
                <a:cxn ang="0">
                  <a:pos x="54" y="60"/>
                </a:cxn>
                <a:cxn ang="0">
                  <a:pos x="54" y="60"/>
                </a:cxn>
              </a:cxnLst>
              <a:rect l="0" t="0" r="r" b="b"/>
              <a:pathLst>
                <a:path w="72" h="60">
                  <a:moveTo>
                    <a:pt x="54" y="60"/>
                  </a:moveTo>
                  <a:lnTo>
                    <a:pt x="54" y="50"/>
                  </a:lnTo>
                  <a:lnTo>
                    <a:pt x="56" y="48"/>
                  </a:lnTo>
                  <a:lnTo>
                    <a:pt x="58" y="52"/>
                  </a:lnTo>
                  <a:lnTo>
                    <a:pt x="58" y="48"/>
                  </a:lnTo>
                  <a:lnTo>
                    <a:pt x="62" y="32"/>
                  </a:lnTo>
                  <a:lnTo>
                    <a:pt x="66" y="28"/>
                  </a:lnTo>
                  <a:lnTo>
                    <a:pt x="70" y="28"/>
                  </a:lnTo>
                  <a:lnTo>
                    <a:pt x="72" y="30"/>
                  </a:lnTo>
                  <a:lnTo>
                    <a:pt x="70" y="26"/>
                  </a:lnTo>
                  <a:lnTo>
                    <a:pt x="68" y="24"/>
                  </a:lnTo>
                  <a:lnTo>
                    <a:pt x="62" y="24"/>
                  </a:lnTo>
                  <a:lnTo>
                    <a:pt x="54" y="10"/>
                  </a:lnTo>
                  <a:lnTo>
                    <a:pt x="48" y="2"/>
                  </a:lnTo>
                  <a:lnTo>
                    <a:pt x="38" y="12"/>
                  </a:lnTo>
                  <a:lnTo>
                    <a:pt x="32" y="12"/>
                  </a:lnTo>
                  <a:lnTo>
                    <a:pt x="30" y="6"/>
                  </a:lnTo>
                  <a:lnTo>
                    <a:pt x="20" y="0"/>
                  </a:lnTo>
                  <a:lnTo>
                    <a:pt x="16" y="6"/>
                  </a:lnTo>
                  <a:lnTo>
                    <a:pt x="22" y="10"/>
                  </a:lnTo>
                  <a:lnTo>
                    <a:pt x="22" y="12"/>
                  </a:lnTo>
                  <a:lnTo>
                    <a:pt x="22" y="14"/>
                  </a:lnTo>
                  <a:lnTo>
                    <a:pt x="14" y="12"/>
                  </a:lnTo>
                  <a:lnTo>
                    <a:pt x="6" y="8"/>
                  </a:lnTo>
                  <a:lnTo>
                    <a:pt x="0" y="12"/>
                  </a:lnTo>
                  <a:lnTo>
                    <a:pt x="0" y="12"/>
                  </a:lnTo>
                  <a:lnTo>
                    <a:pt x="4" y="16"/>
                  </a:lnTo>
                  <a:lnTo>
                    <a:pt x="6" y="18"/>
                  </a:lnTo>
                  <a:lnTo>
                    <a:pt x="6" y="24"/>
                  </a:lnTo>
                  <a:lnTo>
                    <a:pt x="12" y="30"/>
                  </a:lnTo>
                  <a:lnTo>
                    <a:pt x="12" y="34"/>
                  </a:lnTo>
                  <a:lnTo>
                    <a:pt x="10" y="34"/>
                  </a:lnTo>
                  <a:lnTo>
                    <a:pt x="10" y="36"/>
                  </a:lnTo>
                  <a:lnTo>
                    <a:pt x="16" y="40"/>
                  </a:lnTo>
                  <a:lnTo>
                    <a:pt x="20" y="42"/>
                  </a:lnTo>
                  <a:lnTo>
                    <a:pt x="20" y="46"/>
                  </a:lnTo>
                  <a:lnTo>
                    <a:pt x="20" y="46"/>
                  </a:lnTo>
                  <a:lnTo>
                    <a:pt x="20" y="48"/>
                  </a:lnTo>
                  <a:lnTo>
                    <a:pt x="18" y="48"/>
                  </a:lnTo>
                  <a:lnTo>
                    <a:pt x="20" y="54"/>
                  </a:lnTo>
                  <a:lnTo>
                    <a:pt x="24" y="54"/>
                  </a:lnTo>
                  <a:lnTo>
                    <a:pt x="30" y="44"/>
                  </a:lnTo>
                  <a:lnTo>
                    <a:pt x="40" y="40"/>
                  </a:lnTo>
                  <a:lnTo>
                    <a:pt x="44" y="44"/>
                  </a:lnTo>
                  <a:lnTo>
                    <a:pt x="46" y="52"/>
                  </a:lnTo>
                  <a:lnTo>
                    <a:pt x="42" y="56"/>
                  </a:lnTo>
                  <a:lnTo>
                    <a:pt x="48" y="60"/>
                  </a:lnTo>
                  <a:lnTo>
                    <a:pt x="54" y="60"/>
                  </a:lnTo>
                  <a:lnTo>
                    <a:pt x="54" y="6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2" name="Freeform 267"/>
            <p:cNvSpPr>
              <a:spLocks/>
            </p:cNvSpPr>
            <p:nvPr/>
          </p:nvSpPr>
          <p:spPr bwMode="auto">
            <a:xfrm>
              <a:off x="3268477" y="4058809"/>
              <a:ext cx="85241" cy="94214"/>
            </a:xfrm>
            <a:custGeom>
              <a:avLst/>
              <a:gdLst/>
              <a:ahLst/>
              <a:cxnLst>
                <a:cxn ang="0">
                  <a:pos x="74" y="20"/>
                </a:cxn>
                <a:cxn ang="0">
                  <a:pos x="64" y="14"/>
                </a:cxn>
                <a:cxn ang="0">
                  <a:pos x="62" y="16"/>
                </a:cxn>
                <a:cxn ang="0">
                  <a:pos x="48" y="16"/>
                </a:cxn>
                <a:cxn ang="0">
                  <a:pos x="46" y="10"/>
                </a:cxn>
                <a:cxn ang="0">
                  <a:pos x="42" y="8"/>
                </a:cxn>
                <a:cxn ang="0">
                  <a:pos x="36" y="4"/>
                </a:cxn>
                <a:cxn ang="0">
                  <a:pos x="26" y="0"/>
                </a:cxn>
                <a:cxn ang="0">
                  <a:pos x="16" y="8"/>
                </a:cxn>
                <a:cxn ang="0">
                  <a:pos x="12" y="8"/>
                </a:cxn>
                <a:cxn ang="0">
                  <a:pos x="10" y="8"/>
                </a:cxn>
                <a:cxn ang="0">
                  <a:pos x="10" y="16"/>
                </a:cxn>
                <a:cxn ang="0">
                  <a:pos x="6" y="22"/>
                </a:cxn>
                <a:cxn ang="0">
                  <a:pos x="6" y="28"/>
                </a:cxn>
                <a:cxn ang="0">
                  <a:pos x="0" y="32"/>
                </a:cxn>
                <a:cxn ang="0">
                  <a:pos x="0" y="50"/>
                </a:cxn>
                <a:cxn ang="0">
                  <a:pos x="8" y="54"/>
                </a:cxn>
                <a:cxn ang="0">
                  <a:pos x="12" y="48"/>
                </a:cxn>
                <a:cxn ang="0">
                  <a:pos x="14" y="52"/>
                </a:cxn>
                <a:cxn ang="0">
                  <a:pos x="12" y="60"/>
                </a:cxn>
                <a:cxn ang="0">
                  <a:pos x="6" y="64"/>
                </a:cxn>
                <a:cxn ang="0">
                  <a:pos x="8" y="70"/>
                </a:cxn>
                <a:cxn ang="0">
                  <a:pos x="4" y="74"/>
                </a:cxn>
                <a:cxn ang="0">
                  <a:pos x="4" y="78"/>
                </a:cxn>
                <a:cxn ang="0">
                  <a:pos x="10" y="78"/>
                </a:cxn>
                <a:cxn ang="0">
                  <a:pos x="12" y="80"/>
                </a:cxn>
                <a:cxn ang="0">
                  <a:pos x="16" y="80"/>
                </a:cxn>
                <a:cxn ang="0">
                  <a:pos x="18" y="84"/>
                </a:cxn>
                <a:cxn ang="0">
                  <a:pos x="24" y="84"/>
                </a:cxn>
                <a:cxn ang="0">
                  <a:pos x="28" y="80"/>
                </a:cxn>
                <a:cxn ang="0">
                  <a:pos x="30" y="70"/>
                </a:cxn>
                <a:cxn ang="0">
                  <a:pos x="32" y="66"/>
                </a:cxn>
                <a:cxn ang="0">
                  <a:pos x="36" y="66"/>
                </a:cxn>
                <a:cxn ang="0">
                  <a:pos x="38" y="60"/>
                </a:cxn>
                <a:cxn ang="0">
                  <a:pos x="56" y="52"/>
                </a:cxn>
                <a:cxn ang="0">
                  <a:pos x="68" y="42"/>
                </a:cxn>
                <a:cxn ang="0">
                  <a:pos x="74" y="32"/>
                </a:cxn>
                <a:cxn ang="0">
                  <a:pos x="76" y="32"/>
                </a:cxn>
                <a:cxn ang="0">
                  <a:pos x="70" y="22"/>
                </a:cxn>
                <a:cxn ang="0">
                  <a:pos x="70" y="20"/>
                </a:cxn>
                <a:cxn ang="0">
                  <a:pos x="74" y="20"/>
                </a:cxn>
                <a:cxn ang="0">
                  <a:pos x="74" y="20"/>
                </a:cxn>
              </a:cxnLst>
              <a:rect l="0" t="0" r="r" b="b"/>
              <a:pathLst>
                <a:path w="76" h="84">
                  <a:moveTo>
                    <a:pt x="74" y="20"/>
                  </a:moveTo>
                  <a:lnTo>
                    <a:pt x="64" y="14"/>
                  </a:lnTo>
                  <a:lnTo>
                    <a:pt x="62" y="16"/>
                  </a:lnTo>
                  <a:lnTo>
                    <a:pt x="48" y="16"/>
                  </a:lnTo>
                  <a:lnTo>
                    <a:pt x="46" y="10"/>
                  </a:lnTo>
                  <a:lnTo>
                    <a:pt x="42" y="8"/>
                  </a:lnTo>
                  <a:lnTo>
                    <a:pt x="36" y="4"/>
                  </a:lnTo>
                  <a:lnTo>
                    <a:pt x="26" y="0"/>
                  </a:lnTo>
                  <a:lnTo>
                    <a:pt x="16" y="8"/>
                  </a:lnTo>
                  <a:lnTo>
                    <a:pt x="12" y="8"/>
                  </a:lnTo>
                  <a:lnTo>
                    <a:pt x="10" y="8"/>
                  </a:lnTo>
                  <a:lnTo>
                    <a:pt x="10" y="16"/>
                  </a:lnTo>
                  <a:lnTo>
                    <a:pt x="6" y="22"/>
                  </a:lnTo>
                  <a:lnTo>
                    <a:pt x="6" y="28"/>
                  </a:lnTo>
                  <a:lnTo>
                    <a:pt x="0" y="32"/>
                  </a:lnTo>
                  <a:lnTo>
                    <a:pt x="0" y="50"/>
                  </a:lnTo>
                  <a:lnTo>
                    <a:pt x="8" y="54"/>
                  </a:lnTo>
                  <a:lnTo>
                    <a:pt x="12" y="48"/>
                  </a:lnTo>
                  <a:lnTo>
                    <a:pt x="14" y="52"/>
                  </a:lnTo>
                  <a:lnTo>
                    <a:pt x="12" y="60"/>
                  </a:lnTo>
                  <a:lnTo>
                    <a:pt x="6" y="64"/>
                  </a:lnTo>
                  <a:lnTo>
                    <a:pt x="8" y="70"/>
                  </a:lnTo>
                  <a:lnTo>
                    <a:pt x="4" y="74"/>
                  </a:lnTo>
                  <a:lnTo>
                    <a:pt x="4" y="78"/>
                  </a:lnTo>
                  <a:lnTo>
                    <a:pt x="10" y="78"/>
                  </a:lnTo>
                  <a:lnTo>
                    <a:pt x="12" y="80"/>
                  </a:lnTo>
                  <a:lnTo>
                    <a:pt x="16" y="80"/>
                  </a:lnTo>
                  <a:lnTo>
                    <a:pt x="18" y="84"/>
                  </a:lnTo>
                  <a:lnTo>
                    <a:pt x="24" y="84"/>
                  </a:lnTo>
                  <a:lnTo>
                    <a:pt x="28" y="80"/>
                  </a:lnTo>
                  <a:lnTo>
                    <a:pt x="30" y="70"/>
                  </a:lnTo>
                  <a:lnTo>
                    <a:pt x="32" y="66"/>
                  </a:lnTo>
                  <a:lnTo>
                    <a:pt x="36" y="66"/>
                  </a:lnTo>
                  <a:lnTo>
                    <a:pt x="38" y="60"/>
                  </a:lnTo>
                  <a:lnTo>
                    <a:pt x="56" y="52"/>
                  </a:lnTo>
                  <a:lnTo>
                    <a:pt x="68" y="42"/>
                  </a:lnTo>
                  <a:lnTo>
                    <a:pt x="74" y="32"/>
                  </a:lnTo>
                  <a:lnTo>
                    <a:pt x="76" y="32"/>
                  </a:lnTo>
                  <a:lnTo>
                    <a:pt x="70" y="22"/>
                  </a:lnTo>
                  <a:lnTo>
                    <a:pt x="70" y="20"/>
                  </a:lnTo>
                  <a:lnTo>
                    <a:pt x="74" y="20"/>
                  </a:lnTo>
                  <a:lnTo>
                    <a:pt x="7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3" name="Freeform 268"/>
            <p:cNvSpPr>
              <a:spLocks/>
            </p:cNvSpPr>
            <p:nvPr/>
          </p:nvSpPr>
          <p:spPr bwMode="auto">
            <a:xfrm>
              <a:off x="3297638" y="3892812"/>
              <a:ext cx="181699" cy="248995"/>
            </a:xfrm>
            <a:custGeom>
              <a:avLst/>
              <a:gdLst/>
              <a:ahLst/>
              <a:cxnLst>
                <a:cxn ang="0">
                  <a:pos x="122" y="208"/>
                </a:cxn>
                <a:cxn ang="0">
                  <a:pos x="114" y="218"/>
                </a:cxn>
                <a:cxn ang="0">
                  <a:pos x="112" y="214"/>
                </a:cxn>
                <a:cxn ang="0">
                  <a:pos x="116" y="200"/>
                </a:cxn>
                <a:cxn ang="0">
                  <a:pos x="102" y="198"/>
                </a:cxn>
                <a:cxn ang="0">
                  <a:pos x="88" y="200"/>
                </a:cxn>
                <a:cxn ang="0">
                  <a:pos x="76" y="196"/>
                </a:cxn>
                <a:cxn ang="0">
                  <a:pos x="72" y="190"/>
                </a:cxn>
                <a:cxn ang="0">
                  <a:pos x="64" y="180"/>
                </a:cxn>
                <a:cxn ang="0">
                  <a:pos x="56" y="170"/>
                </a:cxn>
                <a:cxn ang="0">
                  <a:pos x="38" y="162"/>
                </a:cxn>
                <a:cxn ang="0">
                  <a:pos x="22" y="164"/>
                </a:cxn>
                <a:cxn ang="0">
                  <a:pos x="16" y="156"/>
                </a:cxn>
                <a:cxn ang="0">
                  <a:pos x="0" y="148"/>
                </a:cxn>
                <a:cxn ang="0">
                  <a:pos x="0" y="142"/>
                </a:cxn>
                <a:cxn ang="0">
                  <a:pos x="6" y="134"/>
                </a:cxn>
                <a:cxn ang="0">
                  <a:pos x="18" y="124"/>
                </a:cxn>
                <a:cxn ang="0">
                  <a:pos x="26" y="114"/>
                </a:cxn>
                <a:cxn ang="0">
                  <a:pos x="20" y="114"/>
                </a:cxn>
                <a:cxn ang="0">
                  <a:pos x="18" y="94"/>
                </a:cxn>
                <a:cxn ang="0">
                  <a:pos x="20" y="80"/>
                </a:cxn>
                <a:cxn ang="0">
                  <a:pos x="14" y="68"/>
                </a:cxn>
                <a:cxn ang="0">
                  <a:pos x="18" y="64"/>
                </a:cxn>
                <a:cxn ang="0">
                  <a:pos x="20" y="54"/>
                </a:cxn>
                <a:cxn ang="0">
                  <a:pos x="28" y="60"/>
                </a:cxn>
                <a:cxn ang="0">
                  <a:pos x="34" y="46"/>
                </a:cxn>
                <a:cxn ang="0">
                  <a:pos x="42" y="38"/>
                </a:cxn>
                <a:cxn ang="0">
                  <a:pos x="52" y="20"/>
                </a:cxn>
                <a:cxn ang="0">
                  <a:pos x="58" y="20"/>
                </a:cxn>
                <a:cxn ang="0">
                  <a:pos x="64" y="14"/>
                </a:cxn>
                <a:cxn ang="0">
                  <a:pos x="76" y="14"/>
                </a:cxn>
                <a:cxn ang="0">
                  <a:pos x="92" y="2"/>
                </a:cxn>
                <a:cxn ang="0">
                  <a:pos x="94" y="0"/>
                </a:cxn>
                <a:cxn ang="0">
                  <a:pos x="104" y="2"/>
                </a:cxn>
                <a:cxn ang="0">
                  <a:pos x="102" y="8"/>
                </a:cxn>
                <a:cxn ang="0">
                  <a:pos x="84" y="20"/>
                </a:cxn>
                <a:cxn ang="0">
                  <a:pos x="78" y="36"/>
                </a:cxn>
                <a:cxn ang="0">
                  <a:pos x="80" y="44"/>
                </a:cxn>
                <a:cxn ang="0">
                  <a:pos x="88" y="56"/>
                </a:cxn>
                <a:cxn ang="0">
                  <a:pos x="92" y="70"/>
                </a:cxn>
                <a:cxn ang="0">
                  <a:pos x="112" y="70"/>
                </a:cxn>
                <a:cxn ang="0">
                  <a:pos x="128" y="84"/>
                </a:cxn>
                <a:cxn ang="0">
                  <a:pos x="142" y="86"/>
                </a:cxn>
                <a:cxn ang="0">
                  <a:pos x="152" y="84"/>
                </a:cxn>
                <a:cxn ang="0">
                  <a:pos x="150" y="96"/>
                </a:cxn>
                <a:cxn ang="0">
                  <a:pos x="150" y="112"/>
                </a:cxn>
                <a:cxn ang="0">
                  <a:pos x="156" y="122"/>
                </a:cxn>
                <a:cxn ang="0">
                  <a:pos x="156" y="136"/>
                </a:cxn>
                <a:cxn ang="0">
                  <a:pos x="158" y="150"/>
                </a:cxn>
                <a:cxn ang="0">
                  <a:pos x="154" y="140"/>
                </a:cxn>
                <a:cxn ang="0">
                  <a:pos x="144" y="140"/>
                </a:cxn>
                <a:cxn ang="0">
                  <a:pos x="122" y="144"/>
                </a:cxn>
                <a:cxn ang="0">
                  <a:pos x="124" y="152"/>
                </a:cxn>
                <a:cxn ang="0">
                  <a:pos x="130" y="158"/>
                </a:cxn>
                <a:cxn ang="0">
                  <a:pos x="118" y="160"/>
                </a:cxn>
                <a:cxn ang="0">
                  <a:pos x="124" y="174"/>
                </a:cxn>
                <a:cxn ang="0">
                  <a:pos x="124" y="194"/>
                </a:cxn>
              </a:cxnLst>
              <a:rect l="0" t="0" r="r" b="b"/>
              <a:pathLst>
                <a:path w="162" h="222">
                  <a:moveTo>
                    <a:pt x="124" y="194"/>
                  </a:moveTo>
                  <a:lnTo>
                    <a:pt x="122" y="208"/>
                  </a:lnTo>
                  <a:lnTo>
                    <a:pt x="120" y="222"/>
                  </a:lnTo>
                  <a:lnTo>
                    <a:pt x="114" y="218"/>
                  </a:lnTo>
                  <a:lnTo>
                    <a:pt x="112" y="216"/>
                  </a:lnTo>
                  <a:lnTo>
                    <a:pt x="112" y="214"/>
                  </a:lnTo>
                  <a:lnTo>
                    <a:pt x="118" y="204"/>
                  </a:lnTo>
                  <a:lnTo>
                    <a:pt x="116" y="200"/>
                  </a:lnTo>
                  <a:lnTo>
                    <a:pt x="106" y="196"/>
                  </a:lnTo>
                  <a:lnTo>
                    <a:pt x="102" y="198"/>
                  </a:lnTo>
                  <a:lnTo>
                    <a:pt x="94" y="196"/>
                  </a:lnTo>
                  <a:lnTo>
                    <a:pt x="88" y="200"/>
                  </a:lnTo>
                  <a:lnTo>
                    <a:pt x="78" y="198"/>
                  </a:lnTo>
                  <a:lnTo>
                    <a:pt x="76" y="196"/>
                  </a:lnTo>
                  <a:lnTo>
                    <a:pt x="76" y="192"/>
                  </a:lnTo>
                  <a:lnTo>
                    <a:pt x="72" y="190"/>
                  </a:lnTo>
                  <a:lnTo>
                    <a:pt x="70" y="182"/>
                  </a:lnTo>
                  <a:lnTo>
                    <a:pt x="64" y="180"/>
                  </a:lnTo>
                  <a:lnTo>
                    <a:pt x="60" y="174"/>
                  </a:lnTo>
                  <a:lnTo>
                    <a:pt x="56" y="170"/>
                  </a:lnTo>
                  <a:lnTo>
                    <a:pt x="48" y="168"/>
                  </a:lnTo>
                  <a:lnTo>
                    <a:pt x="38" y="162"/>
                  </a:lnTo>
                  <a:lnTo>
                    <a:pt x="36" y="164"/>
                  </a:lnTo>
                  <a:lnTo>
                    <a:pt x="22" y="164"/>
                  </a:lnTo>
                  <a:lnTo>
                    <a:pt x="20" y="158"/>
                  </a:lnTo>
                  <a:lnTo>
                    <a:pt x="16" y="156"/>
                  </a:lnTo>
                  <a:lnTo>
                    <a:pt x="10" y="152"/>
                  </a:lnTo>
                  <a:lnTo>
                    <a:pt x="0" y="148"/>
                  </a:lnTo>
                  <a:lnTo>
                    <a:pt x="0" y="144"/>
                  </a:lnTo>
                  <a:lnTo>
                    <a:pt x="0" y="142"/>
                  </a:lnTo>
                  <a:lnTo>
                    <a:pt x="4" y="142"/>
                  </a:lnTo>
                  <a:lnTo>
                    <a:pt x="6" y="134"/>
                  </a:lnTo>
                  <a:lnTo>
                    <a:pt x="16" y="130"/>
                  </a:lnTo>
                  <a:lnTo>
                    <a:pt x="18" y="124"/>
                  </a:lnTo>
                  <a:lnTo>
                    <a:pt x="26" y="114"/>
                  </a:lnTo>
                  <a:lnTo>
                    <a:pt x="26" y="114"/>
                  </a:lnTo>
                  <a:lnTo>
                    <a:pt x="24" y="114"/>
                  </a:lnTo>
                  <a:lnTo>
                    <a:pt x="20" y="114"/>
                  </a:lnTo>
                  <a:lnTo>
                    <a:pt x="20" y="106"/>
                  </a:lnTo>
                  <a:lnTo>
                    <a:pt x="18" y="94"/>
                  </a:lnTo>
                  <a:lnTo>
                    <a:pt x="20" y="90"/>
                  </a:lnTo>
                  <a:lnTo>
                    <a:pt x="20" y="80"/>
                  </a:lnTo>
                  <a:lnTo>
                    <a:pt x="16" y="76"/>
                  </a:lnTo>
                  <a:lnTo>
                    <a:pt x="14" y="68"/>
                  </a:lnTo>
                  <a:lnTo>
                    <a:pt x="16" y="64"/>
                  </a:lnTo>
                  <a:lnTo>
                    <a:pt x="18" y="64"/>
                  </a:lnTo>
                  <a:lnTo>
                    <a:pt x="22" y="60"/>
                  </a:lnTo>
                  <a:lnTo>
                    <a:pt x="20" y="54"/>
                  </a:lnTo>
                  <a:lnTo>
                    <a:pt x="20" y="50"/>
                  </a:lnTo>
                  <a:lnTo>
                    <a:pt x="28" y="60"/>
                  </a:lnTo>
                  <a:lnTo>
                    <a:pt x="28" y="50"/>
                  </a:lnTo>
                  <a:lnTo>
                    <a:pt x="34" y="46"/>
                  </a:lnTo>
                  <a:lnTo>
                    <a:pt x="38" y="40"/>
                  </a:lnTo>
                  <a:lnTo>
                    <a:pt x="42" y="38"/>
                  </a:lnTo>
                  <a:lnTo>
                    <a:pt x="44" y="26"/>
                  </a:lnTo>
                  <a:lnTo>
                    <a:pt x="52" y="20"/>
                  </a:lnTo>
                  <a:lnTo>
                    <a:pt x="56" y="20"/>
                  </a:lnTo>
                  <a:lnTo>
                    <a:pt x="58" y="20"/>
                  </a:lnTo>
                  <a:lnTo>
                    <a:pt x="60" y="22"/>
                  </a:lnTo>
                  <a:lnTo>
                    <a:pt x="64" y="14"/>
                  </a:lnTo>
                  <a:lnTo>
                    <a:pt x="70" y="16"/>
                  </a:lnTo>
                  <a:lnTo>
                    <a:pt x="76" y="14"/>
                  </a:lnTo>
                  <a:lnTo>
                    <a:pt x="88" y="8"/>
                  </a:lnTo>
                  <a:lnTo>
                    <a:pt x="92" y="2"/>
                  </a:lnTo>
                  <a:lnTo>
                    <a:pt x="94" y="2"/>
                  </a:lnTo>
                  <a:lnTo>
                    <a:pt x="94" y="0"/>
                  </a:lnTo>
                  <a:lnTo>
                    <a:pt x="98" y="0"/>
                  </a:lnTo>
                  <a:lnTo>
                    <a:pt x="104" y="2"/>
                  </a:lnTo>
                  <a:lnTo>
                    <a:pt x="104" y="4"/>
                  </a:lnTo>
                  <a:lnTo>
                    <a:pt x="102" y="8"/>
                  </a:lnTo>
                  <a:lnTo>
                    <a:pt x="94" y="10"/>
                  </a:lnTo>
                  <a:lnTo>
                    <a:pt x="84" y="20"/>
                  </a:lnTo>
                  <a:lnTo>
                    <a:pt x="82" y="26"/>
                  </a:lnTo>
                  <a:lnTo>
                    <a:pt x="78" y="36"/>
                  </a:lnTo>
                  <a:lnTo>
                    <a:pt x="74" y="44"/>
                  </a:lnTo>
                  <a:lnTo>
                    <a:pt x="80" y="44"/>
                  </a:lnTo>
                  <a:lnTo>
                    <a:pt x="82" y="50"/>
                  </a:lnTo>
                  <a:lnTo>
                    <a:pt x="88" y="56"/>
                  </a:lnTo>
                  <a:lnTo>
                    <a:pt x="88" y="66"/>
                  </a:lnTo>
                  <a:lnTo>
                    <a:pt x="92" y="70"/>
                  </a:lnTo>
                  <a:lnTo>
                    <a:pt x="100" y="72"/>
                  </a:lnTo>
                  <a:lnTo>
                    <a:pt x="112" y="70"/>
                  </a:lnTo>
                  <a:lnTo>
                    <a:pt x="118" y="74"/>
                  </a:lnTo>
                  <a:lnTo>
                    <a:pt x="128" y="84"/>
                  </a:lnTo>
                  <a:lnTo>
                    <a:pt x="134" y="84"/>
                  </a:lnTo>
                  <a:lnTo>
                    <a:pt x="142" y="86"/>
                  </a:lnTo>
                  <a:lnTo>
                    <a:pt x="150" y="82"/>
                  </a:lnTo>
                  <a:lnTo>
                    <a:pt x="152" y="84"/>
                  </a:lnTo>
                  <a:lnTo>
                    <a:pt x="154" y="86"/>
                  </a:lnTo>
                  <a:lnTo>
                    <a:pt x="150" y="96"/>
                  </a:lnTo>
                  <a:lnTo>
                    <a:pt x="148" y="104"/>
                  </a:lnTo>
                  <a:lnTo>
                    <a:pt x="150" y="112"/>
                  </a:lnTo>
                  <a:lnTo>
                    <a:pt x="154" y="116"/>
                  </a:lnTo>
                  <a:lnTo>
                    <a:pt x="156" y="122"/>
                  </a:lnTo>
                  <a:lnTo>
                    <a:pt x="150" y="130"/>
                  </a:lnTo>
                  <a:lnTo>
                    <a:pt x="156" y="136"/>
                  </a:lnTo>
                  <a:lnTo>
                    <a:pt x="162" y="148"/>
                  </a:lnTo>
                  <a:lnTo>
                    <a:pt x="158" y="150"/>
                  </a:lnTo>
                  <a:lnTo>
                    <a:pt x="156" y="144"/>
                  </a:lnTo>
                  <a:lnTo>
                    <a:pt x="154" y="140"/>
                  </a:lnTo>
                  <a:lnTo>
                    <a:pt x="146" y="142"/>
                  </a:lnTo>
                  <a:lnTo>
                    <a:pt x="144" y="140"/>
                  </a:lnTo>
                  <a:lnTo>
                    <a:pt x="142" y="144"/>
                  </a:lnTo>
                  <a:lnTo>
                    <a:pt x="122" y="144"/>
                  </a:lnTo>
                  <a:lnTo>
                    <a:pt x="122" y="152"/>
                  </a:lnTo>
                  <a:lnTo>
                    <a:pt x="124" y="152"/>
                  </a:lnTo>
                  <a:lnTo>
                    <a:pt x="128" y="152"/>
                  </a:lnTo>
                  <a:lnTo>
                    <a:pt x="130" y="158"/>
                  </a:lnTo>
                  <a:lnTo>
                    <a:pt x="126" y="158"/>
                  </a:lnTo>
                  <a:lnTo>
                    <a:pt x="118" y="160"/>
                  </a:lnTo>
                  <a:lnTo>
                    <a:pt x="118" y="168"/>
                  </a:lnTo>
                  <a:lnTo>
                    <a:pt x="124" y="174"/>
                  </a:lnTo>
                  <a:lnTo>
                    <a:pt x="126" y="182"/>
                  </a:lnTo>
                  <a:lnTo>
                    <a:pt x="124" y="194"/>
                  </a:lnTo>
                  <a:lnTo>
                    <a:pt x="124" y="19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4" name="Freeform 269"/>
            <p:cNvSpPr>
              <a:spLocks/>
            </p:cNvSpPr>
            <p:nvPr/>
          </p:nvSpPr>
          <p:spPr bwMode="auto">
            <a:xfrm>
              <a:off x="3373907" y="4000486"/>
              <a:ext cx="585474" cy="614635"/>
            </a:xfrm>
            <a:custGeom>
              <a:avLst/>
              <a:gdLst/>
              <a:ahLst/>
              <a:cxnLst>
                <a:cxn ang="0">
                  <a:pos x="288" y="526"/>
                </a:cxn>
                <a:cxn ang="0">
                  <a:pos x="322" y="480"/>
                </a:cxn>
                <a:cxn ang="0">
                  <a:pos x="338" y="448"/>
                </a:cxn>
                <a:cxn ang="0">
                  <a:pos x="342" y="420"/>
                </a:cxn>
                <a:cxn ang="0">
                  <a:pos x="386" y="390"/>
                </a:cxn>
                <a:cxn ang="0">
                  <a:pos x="394" y="384"/>
                </a:cxn>
                <a:cxn ang="0">
                  <a:pos x="424" y="382"/>
                </a:cxn>
                <a:cxn ang="0">
                  <a:pos x="446" y="350"/>
                </a:cxn>
                <a:cxn ang="0">
                  <a:pos x="462" y="308"/>
                </a:cxn>
                <a:cxn ang="0">
                  <a:pos x="470" y="244"/>
                </a:cxn>
                <a:cxn ang="0">
                  <a:pos x="502" y="210"/>
                </a:cxn>
                <a:cxn ang="0">
                  <a:pos x="522" y="164"/>
                </a:cxn>
                <a:cxn ang="0">
                  <a:pos x="492" y="136"/>
                </a:cxn>
                <a:cxn ang="0">
                  <a:pos x="428" y="108"/>
                </a:cxn>
                <a:cxn ang="0">
                  <a:pos x="396" y="100"/>
                </a:cxn>
                <a:cxn ang="0">
                  <a:pos x="388" y="90"/>
                </a:cxn>
                <a:cxn ang="0">
                  <a:pos x="366" y="84"/>
                </a:cxn>
                <a:cxn ang="0">
                  <a:pos x="340" y="90"/>
                </a:cxn>
                <a:cxn ang="0">
                  <a:pos x="310" y="96"/>
                </a:cxn>
                <a:cxn ang="0">
                  <a:pos x="302" y="94"/>
                </a:cxn>
                <a:cxn ang="0">
                  <a:pos x="308" y="84"/>
                </a:cxn>
                <a:cxn ang="0">
                  <a:pos x="302" y="86"/>
                </a:cxn>
                <a:cxn ang="0">
                  <a:pos x="314" y="46"/>
                </a:cxn>
                <a:cxn ang="0">
                  <a:pos x="298" y="16"/>
                </a:cxn>
                <a:cxn ang="0">
                  <a:pos x="272" y="42"/>
                </a:cxn>
                <a:cxn ang="0">
                  <a:pos x="248" y="38"/>
                </a:cxn>
                <a:cxn ang="0">
                  <a:pos x="234" y="44"/>
                </a:cxn>
                <a:cxn ang="0">
                  <a:pos x="208" y="50"/>
                </a:cxn>
                <a:cxn ang="0">
                  <a:pos x="190" y="46"/>
                </a:cxn>
                <a:cxn ang="0">
                  <a:pos x="192" y="18"/>
                </a:cxn>
                <a:cxn ang="0">
                  <a:pos x="184" y="0"/>
                </a:cxn>
                <a:cxn ang="0">
                  <a:pos x="168" y="10"/>
                </a:cxn>
                <a:cxn ang="0">
                  <a:pos x="140" y="18"/>
                </a:cxn>
                <a:cxn ang="0">
                  <a:pos x="128" y="22"/>
                </a:cxn>
                <a:cxn ang="0">
                  <a:pos x="140" y="40"/>
                </a:cxn>
                <a:cxn ang="0">
                  <a:pos x="110" y="60"/>
                </a:cxn>
                <a:cxn ang="0">
                  <a:pos x="88" y="48"/>
                </a:cxn>
                <a:cxn ang="0">
                  <a:pos x="74" y="48"/>
                </a:cxn>
                <a:cxn ang="0">
                  <a:pos x="60" y="56"/>
                </a:cxn>
                <a:cxn ang="0">
                  <a:pos x="50" y="72"/>
                </a:cxn>
                <a:cxn ang="0">
                  <a:pos x="54" y="112"/>
                </a:cxn>
                <a:cxn ang="0">
                  <a:pos x="30" y="132"/>
                </a:cxn>
                <a:cxn ang="0">
                  <a:pos x="4" y="160"/>
                </a:cxn>
                <a:cxn ang="0">
                  <a:pos x="12" y="196"/>
                </a:cxn>
                <a:cxn ang="0">
                  <a:pos x="36" y="200"/>
                </a:cxn>
                <a:cxn ang="0">
                  <a:pos x="56" y="216"/>
                </a:cxn>
                <a:cxn ang="0">
                  <a:pos x="112" y="200"/>
                </a:cxn>
                <a:cxn ang="0">
                  <a:pos x="112" y="220"/>
                </a:cxn>
                <a:cxn ang="0">
                  <a:pos x="144" y="242"/>
                </a:cxn>
                <a:cxn ang="0">
                  <a:pos x="174" y="254"/>
                </a:cxn>
                <a:cxn ang="0">
                  <a:pos x="178" y="276"/>
                </a:cxn>
                <a:cxn ang="0">
                  <a:pos x="206" y="302"/>
                </a:cxn>
                <a:cxn ang="0">
                  <a:pos x="212" y="336"/>
                </a:cxn>
                <a:cxn ang="0">
                  <a:pos x="212" y="348"/>
                </a:cxn>
                <a:cxn ang="0">
                  <a:pos x="234" y="372"/>
                </a:cxn>
                <a:cxn ang="0">
                  <a:pos x="246" y="396"/>
                </a:cxn>
                <a:cxn ang="0">
                  <a:pos x="262" y="406"/>
                </a:cxn>
                <a:cxn ang="0">
                  <a:pos x="270" y="434"/>
                </a:cxn>
                <a:cxn ang="0">
                  <a:pos x="240" y="466"/>
                </a:cxn>
                <a:cxn ang="0">
                  <a:pos x="224" y="490"/>
                </a:cxn>
                <a:cxn ang="0">
                  <a:pos x="242" y="504"/>
                </a:cxn>
                <a:cxn ang="0">
                  <a:pos x="262" y="516"/>
                </a:cxn>
                <a:cxn ang="0">
                  <a:pos x="272" y="538"/>
                </a:cxn>
              </a:cxnLst>
              <a:rect l="0" t="0" r="r" b="b"/>
              <a:pathLst>
                <a:path w="522" h="548">
                  <a:moveTo>
                    <a:pt x="274" y="548"/>
                  </a:moveTo>
                  <a:lnTo>
                    <a:pt x="280" y="542"/>
                  </a:lnTo>
                  <a:lnTo>
                    <a:pt x="286" y="534"/>
                  </a:lnTo>
                  <a:lnTo>
                    <a:pt x="288" y="526"/>
                  </a:lnTo>
                  <a:lnTo>
                    <a:pt x="304" y="512"/>
                  </a:lnTo>
                  <a:lnTo>
                    <a:pt x="314" y="496"/>
                  </a:lnTo>
                  <a:lnTo>
                    <a:pt x="316" y="492"/>
                  </a:lnTo>
                  <a:lnTo>
                    <a:pt x="322" y="480"/>
                  </a:lnTo>
                  <a:lnTo>
                    <a:pt x="328" y="472"/>
                  </a:lnTo>
                  <a:lnTo>
                    <a:pt x="334" y="468"/>
                  </a:lnTo>
                  <a:lnTo>
                    <a:pt x="336" y="464"/>
                  </a:lnTo>
                  <a:lnTo>
                    <a:pt x="338" y="448"/>
                  </a:lnTo>
                  <a:lnTo>
                    <a:pt x="340" y="446"/>
                  </a:lnTo>
                  <a:lnTo>
                    <a:pt x="338" y="442"/>
                  </a:lnTo>
                  <a:lnTo>
                    <a:pt x="336" y="430"/>
                  </a:lnTo>
                  <a:lnTo>
                    <a:pt x="342" y="420"/>
                  </a:lnTo>
                  <a:lnTo>
                    <a:pt x="364" y="400"/>
                  </a:lnTo>
                  <a:lnTo>
                    <a:pt x="372" y="396"/>
                  </a:lnTo>
                  <a:lnTo>
                    <a:pt x="380" y="394"/>
                  </a:lnTo>
                  <a:lnTo>
                    <a:pt x="386" y="390"/>
                  </a:lnTo>
                  <a:lnTo>
                    <a:pt x="390" y="388"/>
                  </a:lnTo>
                  <a:lnTo>
                    <a:pt x="390" y="386"/>
                  </a:lnTo>
                  <a:lnTo>
                    <a:pt x="392" y="384"/>
                  </a:lnTo>
                  <a:lnTo>
                    <a:pt x="394" y="384"/>
                  </a:lnTo>
                  <a:lnTo>
                    <a:pt x="400" y="384"/>
                  </a:lnTo>
                  <a:lnTo>
                    <a:pt x="406" y="384"/>
                  </a:lnTo>
                  <a:lnTo>
                    <a:pt x="410" y="382"/>
                  </a:lnTo>
                  <a:lnTo>
                    <a:pt x="424" y="382"/>
                  </a:lnTo>
                  <a:lnTo>
                    <a:pt x="426" y="378"/>
                  </a:lnTo>
                  <a:lnTo>
                    <a:pt x="436" y="370"/>
                  </a:lnTo>
                  <a:lnTo>
                    <a:pt x="440" y="360"/>
                  </a:lnTo>
                  <a:lnTo>
                    <a:pt x="446" y="350"/>
                  </a:lnTo>
                  <a:lnTo>
                    <a:pt x="450" y="340"/>
                  </a:lnTo>
                  <a:lnTo>
                    <a:pt x="456" y="334"/>
                  </a:lnTo>
                  <a:lnTo>
                    <a:pt x="458" y="316"/>
                  </a:lnTo>
                  <a:lnTo>
                    <a:pt x="462" y="308"/>
                  </a:lnTo>
                  <a:lnTo>
                    <a:pt x="466" y="284"/>
                  </a:lnTo>
                  <a:lnTo>
                    <a:pt x="464" y="264"/>
                  </a:lnTo>
                  <a:lnTo>
                    <a:pt x="466" y="246"/>
                  </a:lnTo>
                  <a:lnTo>
                    <a:pt x="470" y="244"/>
                  </a:lnTo>
                  <a:lnTo>
                    <a:pt x="474" y="244"/>
                  </a:lnTo>
                  <a:lnTo>
                    <a:pt x="478" y="242"/>
                  </a:lnTo>
                  <a:lnTo>
                    <a:pt x="488" y="220"/>
                  </a:lnTo>
                  <a:lnTo>
                    <a:pt x="502" y="210"/>
                  </a:lnTo>
                  <a:lnTo>
                    <a:pt x="502" y="208"/>
                  </a:lnTo>
                  <a:lnTo>
                    <a:pt x="516" y="190"/>
                  </a:lnTo>
                  <a:lnTo>
                    <a:pt x="520" y="178"/>
                  </a:lnTo>
                  <a:lnTo>
                    <a:pt x="522" y="164"/>
                  </a:lnTo>
                  <a:lnTo>
                    <a:pt x="522" y="160"/>
                  </a:lnTo>
                  <a:lnTo>
                    <a:pt x="518" y="146"/>
                  </a:lnTo>
                  <a:lnTo>
                    <a:pt x="514" y="140"/>
                  </a:lnTo>
                  <a:lnTo>
                    <a:pt x="492" y="136"/>
                  </a:lnTo>
                  <a:lnTo>
                    <a:pt x="472" y="120"/>
                  </a:lnTo>
                  <a:lnTo>
                    <a:pt x="460" y="112"/>
                  </a:lnTo>
                  <a:lnTo>
                    <a:pt x="454" y="110"/>
                  </a:lnTo>
                  <a:lnTo>
                    <a:pt x="428" y="108"/>
                  </a:lnTo>
                  <a:lnTo>
                    <a:pt x="408" y="104"/>
                  </a:lnTo>
                  <a:lnTo>
                    <a:pt x="406" y="102"/>
                  </a:lnTo>
                  <a:lnTo>
                    <a:pt x="394" y="106"/>
                  </a:lnTo>
                  <a:lnTo>
                    <a:pt x="396" y="100"/>
                  </a:lnTo>
                  <a:lnTo>
                    <a:pt x="394" y="100"/>
                  </a:lnTo>
                  <a:lnTo>
                    <a:pt x="392" y="100"/>
                  </a:lnTo>
                  <a:lnTo>
                    <a:pt x="392" y="96"/>
                  </a:lnTo>
                  <a:lnTo>
                    <a:pt x="388" y="90"/>
                  </a:lnTo>
                  <a:lnTo>
                    <a:pt x="382" y="94"/>
                  </a:lnTo>
                  <a:lnTo>
                    <a:pt x="380" y="88"/>
                  </a:lnTo>
                  <a:lnTo>
                    <a:pt x="370" y="84"/>
                  </a:lnTo>
                  <a:lnTo>
                    <a:pt x="366" y="84"/>
                  </a:lnTo>
                  <a:lnTo>
                    <a:pt x="358" y="80"/>
                  </a:lnTo>
                  <a:lnTo>
                    <a:pt x="348" y="78"/>
                  </a:lnTo>
                  <a:lnTo>
                    <a:pt x="346" y="80"/>
                  </a:lnTo>
                  <a:lnTo>
                    <a:pt x="340" y="90"/>
                  </a:lnTo>
                  <a:lnTo>
                    <a:pt x="334" y="92"/>
                  </a:lnTo>
                  <a:lnTo>
                    <a:pt x="328" y="104"/>
                  </a:lnTo>
                  <a:lnTo>
                    <a:pt x="328" y="94"/>
                  </a:lnTo>
                  <a:lnTo>
                    <a:pt x="310" y="96"/>
                  </a:lnTo>
                  <a:lnTo>
                    <a:pt x="308" y="96"/>
                  </a:lnTo>
                  <a:lnTo>
                    <a:pt x="302" y="96"/>
                  </a:lnTo>
                  <a:lnTo>
                    <a:pt x="300" y="98"/>
                  </a:lnTo>
                  <a:lnTo>
                    <a:pt x="302" y="94"/>
                  </a:lnTo>
                  <a:lnTo>
                    <a:pt x="308" y="96"/>
                  </a:lnTo>
                  <a:lnTo>
                    <a:pt x="310" y="94"/>
                  </a:lnTo>
                  <a:lnTo>
                    <a:pt x="312" y="88"/>
                  </a:lnTo>
                  <a:lnTo>
                    <a:pt x="308" y="84"/>
                  </a:lnTo>
                  <a:lnTo>
                    <a:pt x="310" y="82"/>
                  </a:lnTo>
                  <a:lnTo>
                    <a:pt x="306" y="82"/>
                  </a:lnTo>
                  <a:lnTo>
                    <a:pt x="304" y="86"/>
                  </a:lnTo>
                  <a:lnTo>
                    <a:pt x="302" y="86"/>
                  </a:lnTo>
                  <a:lnTo>
                    <a:pt x="302" y="76"/>
                  </a:lnTo>
                  <a:lnTo>
                    <a:pt x="318" y="58"/>
                  </a:lnTo>
                  <a:lnTo>
                    <a:pt x="320" y="48"/>
                  </a:lnTo>
                  <a:lnTo>
                    <a:pt x="314" y="46"/>
                  </a:lnTo>
                  <a:lnTo>
                    <a:pt x="310" y="32"/>
                  </a:lnTo>
                  <a:lnTo>
                    <a:pt x="304" y="18"/>
                  </a:lnTo>
                  <a:lnTo>
                    <a:pt x="302" y="14"/>
                  </a:lnTo>
                  <a:lnTo>
                    <a:pt x="298" y="16"/>
                  </a:lnTo>
                  <a:lnTo>
                    <a:pt x="290" y="28"/>
                  </a:lnTo>
                  <a:lnTo>
                    <a:pt x="286" y="36"/>
                  </a:lnTo>
                  <a:lnTo>
                    <a:pt x="280" y="42"/>
                  </a:lnTo>
                  <a:lnTo>
                    <a:pt x="272" y="42"/>
                  </a:lnTo>
                  <a:lnTo>
                    <a:pt x="266" y="44"/>
                  </a:lnTo>
                  <a:lnTo>
                    <a:pt x="260" y="40"/>
                  </a:lnTo>
                  <a:lnTo>
                    <a:pt x="254" y="36"/>
                  </a:lnTo>
                  <a:lnTo>
                    <a:pt x="248" y="38"/>
                  </a:lnTo>
                  <a:lnTo>
                    <a:pt x="242" y="38"/>
                  </a:lnTo>
                  <a:lnTo>
                    <a:pt x="242" y="38"/>
                  </a:lnTo>
                  <a:lnTo>
                    <a:pt x="240" y="46"/>
                  </a:lnTo>
                  <a:lnTo>
                    <a:pt x="234" y="44"/>
                  </a:lnTo>
                  <a:lnTo>
                    <a:pt x="228" y="44"/>
                  </a:lnTo>
                  <a:lnTo>
                    <a:pt x="224" y="44"/>
                  </a:lnTo>
                  <a:lnTo>
                    <a:pt x="218" y="48"/>
                  </a:lnTo>
                  <a:lnTo>
                    <a:pt x="208" y="50"/>
                  </a:lnTo>
                  <a:lnTo>
                    <a:pt x="204" y="54"/>
                  </a:lnTo>
                  <a:lnTo>
                    <a:pt x="198" y="52"/>
                  </a:lnTo>
                  <a:lnTo>
                    <a:pt x="194" y="50"/>
                  </a:lnTo>
                  <a:lnTo>
                    <a:pt x="190" y="46"/>
                  </a:lnTo>
                  <a:lnTo>
                    <a:pt x="190" y="40"/>
                  </a:lnTo>
                  <a:lnTo>
                    <a:pt x="188" y="36"/>
                  </a:lnTo>
                  <a:lnTo>
                    <a:pt x="190" y="22"/>
                  </a:lnTo>
                  <a:lnTo>
                    <a:pt x="192" y="18"/>
                  </a:lnTo>
                  <a:lnTo>
                    <a:pt x="190" y="10"/>
                  </a:lnTo>
                  <a:lnTo>
                    <a:pt x="186" y="10"/>
                  </a:lnTo>
                  <a:lnTo>
                    <a:pt x="186" y="4"/>
                  </a:lnTo>
                  <a:lnTo>
                    <a:pt x="184" y="0"/>
                  </a:lnTo>
                  <a:lnTo>
                    <a:pt x="178" y="2"/>
                  </a:lnTo>
                  <a:lnTo>
                    <a:pt x="178" y="4"/>
                  </a:lnTo>
                  <a:lnTo>
                    <a:pt x="172" y="10"/>
                  </a:lnTo>
                  <a:lnTo>
                    <a:pt x="168" y="10"/>
                  </a:lnTo>
                  <a:lnTo>
                    <a:pt x="162" y="14"/>
                  </a:lnTo>
                  <a:lnTo>
                    <a:pt x="150" y="16"/>
                  </a:lnTo>
                  <a:lnTo>
                    <a:pt x="146" y="18"/>
                  </a:lnTo>
                  <a:lnTo>
                    <a:pt x="140" y="18"/>
                  </a:lnTo>
                  <a:lnTo>
                    <a:pt x="130" y="14"/>
                  </a:lnTo>
                  <a:lnTo>
                    <a:pt x="122" y="12"/>
                  </a:lnTo>
                  <a:lnTo>
                    <a:pt x="122" y="18"/>
                  </a:lnTo>
                  <a:lnTo>
                    <a:pt x="128" y="22"/>
                  </a:lnTo>
                  <a:lnTo>
                    <a:pt x="128" y="28"/>
                  </a:lnTo>
                  <a:lnTo>
                    <a:pt x="130" y="38"/>
                  </a:lnTo>
                  <a:lnTo>
                    <a:pt x="140" y="38"/>
                  </a:lnTo>
                  <a:lnTo>
                    <a:pt x="140" y="40"/>
                  </a:lnTo>
                  <a:lnTo>
                    <a:pt x="132" y="44"/>
                  </a:lnTo>
                  <a:lnTo>
                    <a:pt x="128" y="50"/>
                  </a:lnTo>
                  <a:lnTo>
                    <a:pt x="114" y="56"/>
                  </a:lnTo>
                  <a:lnTo>
                    <a:pt x="110" y="60"/>
                  </a:lnTo>
                  <a:lnTo>
                    <a:pt x="100" y="60"/>
                  </a:lnTo>
                  <a:lnTo>
                    <a:pt x="94" y="52"/>
                  </a:lnTo>
                  <a:lnTo>
                    <a:pt x="90" y="54"/>
                  </a:lnTo>
                  <a:lnTo>
                    <a:pt x="88" y="48"/>
                  </a:lnTo>
                  <a:lnTo>
                    <a:pt x="86" y="44"/>
                  </a:lnTo>
                  <a:lnTo>
                    <a:pt x="78" y="46"/>
                  </a:lnTo>
                  <a:lnTo>
                    <a:pt x="76" y="44"/>
                  </a:lnTo>
                  <a:lnTo>
                    <a:pt x="74" y="48"/>
                  </a:lnTo>
                  <a:lnTo>
                    <a:pt x="54" y="48"/>
                  </a:lnTo>
                  <a:lnTo>
                    <a:pt x="54" y="56"/>
                  </a:lnTo>
                  <a:lnTo>
                    <a:pt x="56" y="56"/>
                  </a:lnTo>
                  <a:lnTo>
                    <a:pt x="60" y="56"/>
                  </a:lnTo>
                  <a:lnTo>
                    <a:pt x="62" y="62"/>
                  </a:lnTo>
                  <a:lnTo>
                    <a:pt x="58" y="62"/>
                  </a:lnTo>
                  <a:lnTo>
                    <a:pt x="50" y="64"/>
                  </a:lnTo>
                  <a:lnTo>
                    <a:pt x="50" y="72"/>
                  </a:lnTo>
                  <a:lnTo>
                    <a:pt x="56" y="78"/>
                  </a:lnTo>
                  <a:lnTo>
                    <a:pt x="58" y="86"/>
                  </a:lnTo>
                  <a:lnTo>
                    <a:pt x="56" y="98"/>
                  </a:lnTo>
                  <a:lnTo>
                    <a:pt x="54" y="112"/>
                  </a:lnTo>
                  <a:lnTo>
                    <a:pt x="52" y="126"/>
                  </a:lnTo>
                  <a:lnTo>
                    <a:pt x="50" y="126"/>
                  </a:lnTo>
                  <a:lnTo>
                    <a:pt x="44" y="126"/>
                  </a:lnTo>
                  <a:lnTo>
                    <a:pt x="30" y="132"/>
                  </a:lnTo>
                  <a:lnTo>
                    <a:pt x="18" y="138"/>
                  </a:lnTo>
                  <a:lnTo>
                    <a:pt x="10" y="148"/>
                  </a:lnTo>
                  <a:lnTo>
                    <a:pt x="10" y="158"/>
                  </a:lnTo>
                  <a:lnTo>
                    <a:pt x="4" y="160"/>
                  </a:lnTo>
                  <a:lnTo>
                    <a:pt x="0" y="172"/>
                  </a:lnTo>
                  <a:lnTo>
                    <a:pt x="4" y="180"/>
                  </a:lnTo>
                  <a:lnTo>
                    <a:pt x="12" y="190"/>
                  </a:lnTo>
                  <a:lnTo>
                    <a:pt x="12" y="196"/>
                  </a:lnTo>
                  <a:lnTo>
                    <a:pt x="20" y="196"/>
                  </a:lnTo>
                  <a:lnTo>
                    <a:pt x="22" y="202"/>
                  </a:lnTo>
                  <a:lnTo>
                    <a:pt x="30" y="204"/>
                  </a:lnTo>
                  <a:lnTo>
                    <a:pt x="36" y="200"/>
                  </a:lnTo>
                  <a:lnTo>
                    <a:pt x="44" y="194"/>
                  </a:lnTo>
                  <a:lnTo>
                    <a:pt x="44" y="216"/>
                  </a:lnTo>
                  <a:lnTo>
                    <a:pt x="48" y="218"/>
                  </a:lnTo>
                  <a:lnTo>
                    <a:pt x="56" y="216"/>
                  </a:lnTo>
                  <a:lnTo>
                    <a:pt x="72" y="218"/>
                  </a:lnTo>
                  <a:lnTo>
                    <a:pt x="84" y="212"/>
                  </a:lnTo>
                  <a:lnTo>
                    <a:pt x="96" y="200"/>
                  </a:lnTo>
                  <a:lnTo>
                    <a:pt x="112" y="200"/>
                  </a:lnTo>
                  <a:lnTo>
                    <a:pt x="114" y="202"/>
                  </a:lnTo>
                  <a:lnTo>
                    <a:pt x="114" y="206"/>
                  </a:lnTo>
                  <a:lnTo>
                    <a:pt x="114" y="214"/>
                  </a:lnTo>
                  <a:lnTo>
                    <a:pt x="112" y="220"/>
                  </a:lnTo>
                  <a:lnTo>
                    <a:pt x="116" y="230"/>
                  </a:lnTo>
                  <a:lnTo>
                    <a:pt x="124" y="236"/>
                  </a:lnTo>
                  <a:lnTo>
                    <a:pt x="140" y="238"/>
                  </a:lnTo>
                  <a:lnTo>
                    <a:pt x="144" y="242"/>
                  </a:lnTo>
                  <a:lnTo>
                    <a:pt x="156" y="246"/>
                  </a:lnTo>
                  <a:lnTo>
                    <a:pt x="160" y="250"/>
                  </a:lnTo>
                  <a:lnTo>
                    <a:pt x="170" y="250"/>
                  </a:lnTo>
                  <a:lnTo>
                    <a:pt x="174" y="254"/>
                  </a:lnTo>
                  <a:lnTo>
                    <a:pt x="178" y="258"/>
                  </a:lnTo>
                  <a:lnTo>
                    <a:pt x="180" y="268"/>
                  </a:lnTo>
                  <a:lnTo>
                    <a:pt x="180" y="274"/>
                  </a:lnTo>
                  <a:lnTo>
                    <a:pt x="178" y="276"/>
                  </a:lnTo>
                  <a:lnTo>
                    <a:pt x="184" y="288"/>
                  </a:lnTo>
                  <a:lnTo>
                    <a:pt x="206" y="290"/>
                  </a:lnTo>
                  <a:lnTo>
                    <a:pt x="206" y="298"/>
                  </a:lnTo>
                  <a:lnTo>
                    <a:pt x="206" y="302"/>
                  </a:lnTo>
                  <a:lnTo>
                    <a:pt x="212" y="304"/>
                  </a:lnTo>
                  <a:lnTo>
                    <a:pt x="216" y="316"/>
                  </a:lnTo>
                  <a:lnTo>
                    <a:pt x="216" y="328"/>
                  </a:lnTo>
                  <a:lnTo>
                    <a:pt x="212" y="336"/>
                  </a:lnTo>
                  <a:lnTo>
                    <a:pt x="214" y="342"/>
                  </a:lnTo>
                  <a:lnTo>
                    <a:pt x="212" y="344"/>
                  </a:lnTo>
                  <a:lnTo>
                    <a:pt x="210" y="344"/>
                  </a:lnTo>
                  <a:lnTo>
                    <a:pt x="212" y="348"/>
                  </a:lnTo>
                  <a:lnTo>
                    <a:pt x="212" y="368"/>
                  </a:lnTo>
                  <a:lnTo>
                    <a:pt x="214" y="370"/>
                  </a:lnTo>
                  <a:lnTo>
                    <a:pt x="224" y="374"/>
                  </a:lnTo>
                  <a:lnTo>
                    <a:pt x="234" y="372"/>
                  </a:lnTo>
                  <a:lnTo>
                    <a:pt x="242" y="374"/>
                  </a:lnTo>
                  <a:lnTo>
                    <a:pt x="244" y="378"/>
                  </a:lnTo>
                  <a:lnTo>
                    <a:pt x="244" y="394"/>
                  </a:lnTo>
                  <a:lnTo>
                    <a:pt x="246" y="396"/>
                  </a:lnTo>
                  <a:lnTo>
                    <a:pt x="250" y="398"/>
                  </a:lnTo>
                  <a:lnTo>
                    <a:pt x="258" y="396"/>
                  </a:lnTo>
                  <a:lnTo>
                    <a:pt x="260" y="398"/>
                  </a:lnTo>
                  <a:lnTo>
                    <a:pt x="262" y="406"/>
                  </a:lnTo>
                  <a:lnTo>
                    <a:pt x="258" y="422"/>
                  </a:lnTo>
                  <a:lnTo>
                    <a:pt x="266" y="422"/>
                  </a:lnTo>
                  <a:lnTo>
                    <a:pt x="266" y="424"/>
                  </a:lnTo>
                  <a:lnTo>
                    <a:pt x="270" y="434"/>
                  </a:lnTo>
                  <a:lnTo>
                    <a:pt x="268" y="444"/>
                  </a:lnTo>
                  <a:lnTo>
                    <a:pt x="262" y="450"/>
                  </a:lnTo>
                  <a:lnTo>
                    <a:pt x="256" y="452"/>
                  </a:lnTo>
                  <a:lnTo>
                    <a:pt x="240" y="466"/>
                  </a:lnTo>
                  <a:lnTo>
                    <a:pt x="230" y="482"/>
                  </a:lnTo>
                  <a:lnTo>
                    <a:pt x="216" y="492"/>
                  </a:lnTo>
                  <a:lnTo>
                    <a:pt x="222" y="492"/>
                  </a:lnTo>
                  <a:lnTo>
                    <a:pt x="224" y="490"/>
                  </a:lnTo>
                  <a:lnTo>
                    <a:pt x="228" y="490"/>
                  </a:lnTo>
                  <a:lnTo>
                    <a:pt x="236" y="498"/>
                  </a:lnTo>
                  <a:lnTo>
                    <a:pt x="238" y="504"/>
                  </a:lnTo>
                  <a:lnTo>
                    <a:pt x="242" y="504"/>
                  </a:lnTo>
                  <a:lnTo>
                    <a:pt x="244" y="502"/>
                  </a:lnTo>
                  <a:lnTo>
                    <a:pt x="250" y="508"/>
                  </a:lnTo>
                  <a:lnTo>
                    <a:pt x="258" y="512"/>
                  </a:lnTo>
                  <a:lnTo>
                    <a:pt x="262" y="516"/>
                  </a:lnTo>
                  <a:lnTo>
                    <a:pt x="268" y="520"/>
                  </a:lnTo>
                  <a:lnTo>
                    <a:pt x="270" y="526"/>
                  </a:lnTo>
                  <a:lnTo>
                    <a:pt x="278" y="532"/>
                  </a:lnTo>
                  <a:lnTo>
                    <a:pt x="272" y="538"/>
                  </a:lnTo>
                  <a:lnTo>
                    <a:pt x="272" y="546"/>
                  </a:lnTo>
                  <a:lnTo>
                    <a:pt x="274" y="548"/>
                  </a:lnTo>
                  <a:lnTo>
                    <a:pt x="274" y="5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5" name="Freeform 270"/>
            <p:cNvSpPr>
              <a:spLocks/>
            </p:cNvSpPr>
            <p:nvPr/>
          </p:nvSpPr>
          <p:spPr bwMode="auto">
            <a:xfrm>
              <a:off x="4558313" y="2542410"/>
              <a:ext cx="390315" cy="466585"/>
            </a:xfrm>
            <a:custGeom>
              <a:avLst/>
              <a:gdLst/>
              <a:ahLst/>
              <a:cxnLst>
                <a:cxn ang="0">
                  <a:pos x="2" y="348"/>
                </a:cxn>
                <a:cxn ang="0">
                  <a:pos x="2" y="336"/>
                </a:cxn>
                <a:cxn ang="0">
                  <a:pos x="28" y="334"/>
                </a:cxn>
                <a:cxn ang="0">
                  <a:pos x="30" y="330"/>
                </a:cxn>
                <a:cxn ang="0">
                  <a:pos x="0" y="326"/>
                </a:cxn>
                <a:cxn ang="0">
                  <a:pos x="16" y="310"/>
                </a:cxn>
                <a:cxn ang="0">
                  <a:pos x="14" y="304"/>
                </a:cxn>
                <a:cxn ang="0">
                  <a:pos x="20" y="294"/>
                </a:cxn>
                <a:cxn ang="0">
                  <a:pos x="28" y="286"/>
                </a:cxn>
                <a:cxn ang="0">
                  <a:pos x="40" y="274"/>
                </a:cxn>
                <a:cxn ang="0">
                  <a:pos x="56" y="270"/>
                </a:cxn>
                <a:cxn ang="0">
                  <a:pos x="70" y="266"/>
                </a:cxn>
                <a:cxn ang="0">
                  <a:pos x="68" y="264"/>
                </a:cxn>
                <a:cxn ang="0">
                  <a:pos x="68" y="246"/>
                </a:cxn>
                <a:cxn ang="0">
                  <a:pos x="92" y="214"/>
                </a:cxn>
                <a:cxn ang="0">
                  <a:pos x="102" y="206"/>
                </a:cxn>
                <a:cxn ang="0">
                  <a:pos x="100" y="188"/>
                </a:cxn>
                <a:cxn ang="0">
                  <a:pos x="114" y="168"/>
                </a:cxn>
                <a:cxn ang="0">
                  <a:pos x="122" y="152"/>
                </a:cxn>
                <a:cxn ang="0">
                  <a:pos x="144" y="132"/>
                </a:cxn>
                <a:cxn ang="0">
                  <a:pos x="144" y="118"/>
                </a:cxn>
                <a:cxn ang="0">
                  <a:pos x="150" y="112"/>
                </a:cxn>
                <a:cxn ang="0">
                  <a:pos x="166" y="102"/>
                </a:cxn>
                <a:cxn ang="0">
                  <a:pos x="170" y="90"/>
                </a:cxn>
                <a:cxn ang="0">
                  <a:pos x="176" y="64"/>
                </a:cxn>
                <a:cxn ang="0">
                  <a:pos x="184" y="62"/>
                </a:cxn>
                <a:cxn ang="0">
                  <a:pos x="196" y="52"/>
                </a:cxn>
                <a:cxn ang="0">
                  <a:pos x="210" y="58"/>
                </a:cxn>
                <a:cxn ang="0">
                  <a:pos x="218" y="48"/>
                </a:cxn>
                <a:cxn ang="0">
                  <a:pos x="224" y="38"/>
                </a:cxn>
                <a:cxn ang="0">
                  <a:pos x="238" y="40"/>
                </a:cxn>
                <a:cxn ang="0">
                  <a:pos x="262" y="18"/>
                </a:cxn>
                <a:cxn ang="0">
                  <a:pos x="278" y="10"/>
                </a:cxn>
                <a:cxn ang="0">
                  <a:pos x="288" y="6"/>
                </a:cxn>
                <a:cxn ang="0">
                  <a:pos x="294" y="22"/>
                </a:cxn>
                <a:cxn ang="0">
                  <a:pos x="308" y="16"/>
                </a:cxn>
                <a:cxn ang="0">
                  <a:pos x="324" y="10"/>
                </a:cxn>
                <a:cxn ang="0">
                  <a:pos x="348" y="30"/>
                </a:cxn>
                <a:cxn ang="0">
                  <a:pos x="346" y="52"/>
                </a:cxn>
                <a:cxn ang="0">
                  <a:pos x="320" y="74"/>
                </a:cxn>
                <a:cxn ang="0">
                  <a:pos x="278" y="60"/>
                </a:cxn>
                <a:cxn ang="0">
                  <a:pos x="224" y="74"/>
                </a:cxn>
                <a:cxn ang="0">
                  <a:pos x="204" y="86"/>
                </a:cxn>
                <a:cxn ang="0">
                  <a:pos x="176" y="110"/>
                </a:cxn>
                <a:cxn ang="0">
                  <a:pos x="152" y="146"/>
                </a:cxn>
                <a:cxn ang="0">
                  <a:pos x="126" y="212"/>
                </a:cxn>
                <a:cxn ang="0">
                  <a:pos x="96" y="260"/>
                </a:cxn>
                <a:cxn ang="0">
                  <a:pos x="102" y="322"/>
                </a:cxn>
                <a:cxn ang="0">
                  <a:pos x="98" y="356"/>
                </a:cxn>
                <a:cxn ang="0">
                  <a:pos x="86" y="392"/>
                </a:cxn>
                <a:cxn ang="0">
                  <a:pos x="76" y="384"/>
                </a:cxn>
                <a:cxn ang="0">
                  <a:pos x="72" y="376"/>
                </a:cxn>
                <a:cxn ang="0">
                  <a:pos x="60" y="390"/>
                </a:cxn>
                <a:cxn ang="0">
                  <a:pos x="28" y="414"/>
                </a:cxn>
                <a:cxn ang="0">
                  <a:pos x="20" y="410"/>
                </a:cxn>
                <a:cxn ang="0">
                  <a:pos x="16" y="384"/>
                </a:cxn>
                <a:cxn ang="0">
                  <a:pos x="6" y="374"/>
                </a:cxn>
                <a:cxn ang="0">
                  <a:pos x="20" y="352"/>
                </a:cxn>
                <a:cxn ang="0">
                  <a:pos x="10" y="362"/>
                </a:cxn>
              </a:cxnLst>
              <a:rect l="0" t="0" r="r" b="b"/>
              <a:pathLst>
                <a:path w="348" h="416">
                  <a:moveTo>
                    <a:pt x="10" y="362"/>
                  </a:moveTo>
                  <a:lnTo>
                    <a:pt x="8" y="356"/>
                  </a:lnTo>
                  <a:lnTo>
                    <a:pt x="4" y="360"/>
                  </a:lnTo>
                  <a:lnTo>
                    <a:pt x="2" y="354"/>
                  </a:lnTo>
                  <a:lnTo>
                    <a:pt x="10" y="346"/>
                  </a:lnTo>
                  <a:lnTo>
                    <a:pt x="2" y="348"/>
                  </a:lnTo>
                  <a:lnTo>
                    <a:pt x="0" y="342"/>
                  </a:lnTo>
                  <a:lnTo>
                    <a:pt x="4" y="344"/>
                  </a:lnTo>
                  <a:lnTo>
                    <a:pt x="4" y="340"/>
                  </a:lnTo>
                  <a:lnTo>
                    <a:pt x="0" y="342"/>
                  </a:lnTo>
                  <a:lnTo>
                    <a:pt x="0" y="338"/>
                  </a:lnTo>
                  <a:lnTo>
                    <a:pt x="2" y="336"/>
                  </a:lnTo>
                  <a:lnTo>
                    <a:pt x="22" y="334"/>
                  </a:lnTo>
                  <a:lnTo>
                    <a:pt x="24" y="336"/>
                  </a:lnTo>
                  <a:lnTo>
                    <a:pt x="26" y="340"/>
                  </a:lnTo>
                  <a:lnTo>
                    <a:pt x="28" y="338"/>
                  </a:lnTo>
                  <a:lnTo>
                    <a:pt x="26" y="336"/>
                  </a:lnTo>
                  <a:lnTo>
                    <a:pt x="28" y="334"/>
                  </a:lnTo>
                  <a:lnTo>
                    <a:pt x="34" y="332"/>
                  </a:lnTo>
                  <a:lnTo>
                    <a:pt x="36" y="330"/>
                  </a:lnTo>
                  <a:lnTo>
                    <a:pt x="30" y="330"/>
                  </a:lnTo>
                  <a:lnTo>
                    <a:pt x="34" y="322"/>
                  </a:lnTo>
                  <a:lnTo>
                    <a:pt x="30" y="324"/>
                  </a:lnTo>
                  <a:lnTo>
                    <a:pt x="30" y="330"/>
                  </a:lnTo>
                  <a:lnTo>
                    <a:pt x="26" y="332"/>
                  </a:lnTo>
                  <a:lnTo>
                    <a:pt x="20" y="332"/>
                  </a:lnTo>
                  <a:lnTo>
                    <a:pt x="20" y="326"/>
                  </a:lnTo>
                  <a:lnTo>
                    <a:pt x="18" y="332"/>
                  </a:lnTo>
                  <a:lnTo>
                    <a:pt x="2" y="334"/>
                  </a:lnTo>
                  <a:lnTo>
                    <a:pt x="0" y="326"/>
                  </a:lnTo>
                  <a:lnTo>
                    <a:pt x="4" y="324"/>
                  </a:lnTo>
                  <a:lnTo>
                    <a:pt x="4" y="320"/>
                  </a:lnTo>
                  <a:lnTo>
                    <a:pt x="0" y="316"/>
                  </a:lnTo>
                  <a:lnTo>
                    <a:pt x="6" y="314"/>
                  </a:lnTo>
                  <a:lnTo>
                    <a:pt x="12" y="312"/>
                  </a:lnTo>
                  <a:lnTo>
                    <a:pt x="16" y="310"/>
                  </a:lnTo>
                  <a:lnTo>
                    <a:pt x="2" y="312"/>
                  </a:lnTo>
                  <a:lnTo>
                    <a:pt x="2" y="306"/>
                  </a:lnTo>
                  <a:lnTo>
                    <a:pt x="6" y="308"/>
                  </a:lnTo>
                  <a:lnTo>
                    <a:pt x="6" y="304"/>
                  </a:lnTo>
                  <a:lnTo>
                    <a:pt x="12" y="304"/>
                  </a:lnTo>
                  <a:lnTo>
                    <a:pt x="14" y="304"/>
                  </a:lnTo>
                  <a:lnTo>
                    <a:pt x="18" y="298"/>
                  </a:lnTo>
                  <a:lnTo>
                    <a:pt x="20" y="304"/>
                  </a:lnTo>
                  <a:lnTo>
                    <a:pt x="20" y="298"/>
                  </a:lnTo>
                  <a:lnTo>
                    <a:pt x="22" y="296"/>
                  </a:lnTo>
                  <a:lnTo>
                    <a:pt x="18" y="296"/>
                  </a:lnTo>
                  <a:lnTo>
                    <a:pt x="20" y="294"/>
                  </a:lnTo>
                  <a:lnTo>
                    <a:pt x="18" y="294"/>
                  </a:lnTo>
                  <a:lnTo>
                    <a:pt x="34" y="292"/>
                  </a:lnTo>
                  <a:lnTo>
                    <a:pt x="32" y="292"/>
                  </a:lnTo>
                  <a:lnTo>
                    <a:pt x="34" y="290"/>
                  </a:lnTo>
                  <a:lnTo>
                    <a:pt x="26" y="288"/>
                  </a:lnTo>
                  <a:lnTo>
                    <a:pt x="28" y="286"/>
                  </a:lnTo>
                  <a:lnTo>
                    <a:pt x="26" y="284"/>
                  </a:lnTo>
                  <a:lnTo>
                    <a:pt x="28" y="280"/>
                  </a:lnTo>
                  <a:lnTo>
                    <a:pt x="32" y="282"/>
                  </a:lnTo>
                  <a:lnTo>
                    <a:pt x="34" y="280"/>
                  </a:lnTo>
                  <a:lnTo>
                    <a:pt x="34" y="276"/>
                  </a:lnTo>
                  <a:lnTo>
                    <a:pt x="40" y="274"/>
                  </a:lnTo>
                  <a:lnTo>
                    <a:pt x="40" y="272"/>
                  </a:lnTo>
                  <a:lnTo>
                    <a:pt x="44" y="274"/>
                  </a:lnTo>
                  <a:lnTo>
                    <a:pt x="44" y="270"/>
                  </a:lnTo>
                  <a:lnTo>
                    <a:pt x="48" y="268"/>
                  </a:lnTo>
                  <a:lnTo>
                    <a:pt x="54" y="264"/>
                  </a:lnTo>
                  <a:lnTo>
                    <a:pt x="56" y="270"/>
                  </a:lnTo>
                  <a:lnTo>
                    <a:pt x="58" y="268"/>
                  </a:lnTo>
                  <a:lnTo>
                    <a:pt x="58" y="264"/>
                  </a:lnTo>
                  <a:lnTo>
                    <a:pt x="62" y="260"/>
                  </a:lnTo>
                  <a:lnTo>
                    <a:pt x="66" y="268"/>
                  </a:lnTo>
                  <a:lnTo>
                    <a:pt x="68" y="268"/>
                  </a:lnTo>
                  <a:lnTo>
                    <a:pt x="70" y="266"/>
                  </a:lnTo>
                  <a:lnTo>
                    <a:pt x="76" y="264"/>
                  </a:lnTo>
                  <a:lnTo>
                    <a:pt x="74" y="260"/>
                  </a:lnTo>
                  <a:lnTo>
                    <a:pt x="84" y="256"/>
                  </a:lnTo>
                  <a:lnTo>
                    <a:pt x="86" y="254"/>
                  </a:lnTo>
                  <a:lnTo>
                    <a:pt x="84" y="252"/>
                  </a:lnTo>
                  <a:lnTo>
                    <a:pt x="68" y="264"/>
                  </a:lnTo>
                  <a:lnTo>
                    <a:pt x="66" y="260"/>
                  </a:lnTo>
                  <a:lnTo>
                    <a:pt x="66" y="256"/>
                  </a:lnTo>
                  <a:lnTo>
                    <a:pt x="64" y="258"/>
                  </a:lnTo>
                  <a:lnTo>
                    <a:pt x="62" y="254"/>
                  </a:lnTo>
                  <a:lnTo>
                    <a:pt x="68" y="250"/>
                  </a:lnTo>
                  <a:lnTo>
                    <a:pt x="68" y="246"/>
                  </a:lnTo>
                  <a:lnTo>
                    <a:pt x="78" y="232"/>
                  </a:lnTo>
                  <a:lnTo>
                    <a:pt x="86" y="234"/>
                  </a:lnTo>
                  <a:lnTo>
                    <a:pt x="86" y="226"/>
                  </a:lnTo>
                  <a:lnTo>
                    <a:pt x="84" y="226"/>
                  </a:lnTo>
                  <a:lnTo>
                    <a:pt x="86" y="220"/>
                  </a:lnTo>
                  <a:lnTo>
                    <a:pt x="92" y="214"/>
                  </a:lnTo>
                  <a:lnTo>
                    <a:pt x="98" y="212"/>
                  </a:lnTo>
                  <a:lnTo>
                    <a:pt x="98" y="208"/>
                  </a:lnTo>
                  <a:lnTo>
                    <a:pt x="94" y="210"/>
                  </a:lnTo>
                  <a:lnTo>
                    <a:pt x="98" y="204"/>
                  </a:lnTo>
                  <a:lnTo>
                    <a:pt x="98" y="200"/>
                  </a:lnTo>
                  <a:lnTo>
                    <a:pt x="102" y="206"/>
                  </a:lnTo>
                  <a:lnTo>
                    <a:pt x="100" y="198"/>
                  </a:lnTo>
                  <a:lnTo>
                    <a:pt x="102" y="196"/>
                  </a:lnTo>
                  <a:lnTo>
                    <a:pt x="104" y="188"/>
                  </a:lnTo>
                  <a:lnTo>
                    <a:pt x="108" y="190"/>
                  </a:lnTo>
                  <a:lnTo>
                    <a:pt x="108" y="184"/>
                  </a:lnTo>
                  <a:lnTo>
                    <a:pt x="100" y="188"/>
                  </a:lnTo>
                  <a:lnTo>
                    <a:pt x="108" y="178"/>
                  </a:lnTo>
                  <a:lnTo>
                    <a:pt x="112" y="178"/>
                  </a:lnTo>
                  <a:lnTo>
                    <a:pt x="112" y="176"/>
                  </a:lnTo>
                  <a:lnTo>
                    <a:pt x="110" y="176"/>
                  </a:lnTo>
                  <a:lnTo>
                    <a:pt x="108" y="170"/>
                  </a:lnTo>
                  <a:lnTo>
                    <a:pt x="114" y="168"/>
                  </a:lnTo>
                  <a:lnTo>
                    <a:pt x="110" y="168"/>
                  </a:lnTo>
                  <a:lnTo>
                    <a:pt x="112" y="164"/>
                  </a:lnTo>
                  <a:lnTo>
                    <a:pt x="118" y="158"/>
                  </a:lnTo>
                  <a:lnTo>
                    <a:pt x="116" y="156"/>
                  </a:lnTo>
                  <a:lnTo>
                    <a:pt x="118" y="154"/>
                  </a:lnTo>
                  <a:lnTo>
                    <a:pt x="122" y="152"/>
                  </a:lnTo>
                  <a:lnTo>
                    <a:pt x="126" y="146"/>
                  </a:lnTo>
                  <a:lnTo>
                    <a:pt x="126" y="142"/>
                  </a:lnTo>
                  <a:lnTo>
                    <a:pt x="128" y="136"/>
                  </a:lnTo>
                  <a:lnTo>
                    <a:pt x="134" y="134"/>
                  </a:lnTo>
                  <a:lnTo>
                    <a:pt x="140" y="138"/>
                  </a:lnTo>
                  <a:lnTo>
                    <a:pt x="144" y="132"/>
                  </a:lnTo>
                  <a:lnTo>
                    <a:pt x="136" y="132"/>
                  </a:lnTo>
                  <a:lnTo>
                    <a:pt x="142" y="128"/>
                  </a:lnTo>
                  <a:lnTo>
                    <a:pt x="140" y="126"/>
                  </a:lnTo>
                  <a:lnTo>
                    <a:pt x="142" y="126"/>
                  </a:lnTo>
                  <a:lnTo>
                    <a:pt x="140" y="122"/>
                  </a:lnTo>
                  <a:lnTo>
                    <a:pt x="144" y="118"/>
                  </a:lnTo>
                  <a:lnTo>
                    <a:pt x="142" y="116"/>
                  </a:lnTo>
                  <a:lnTo>
                    <a:pt x="146" y="112"/>
                  </a:lnTo>
                  <a:lnTo>
                    <a:pt x="148" y="112"/>
                  </a:lnTo>
                  <a:lnTo>
                    <a:pt x="148" y="122"/>
                  </a:lnTo>
                  <a:lnTo>
                    <a:pt x="152" y="118"/>
                  </a:lnTo>
                  <a:lnTo>
                    <a:pt x="150" y="112"/>
                  </a:lnTo>
                  <a:lnTo>
                    <a:pt x="152" y="110"/>
                  </a:lnTo>
                  <a:lnTo>
                    <a:pt x="150" y="106"/>
                  </a:lnTo>
                  <a:lnTo>
                    <a:pt x="152" y="104"/>
                  </a:lnTo>
                  <a:lnTo>
                    <a:pt x="154" y="102"/>
                  </a:lnTo>
                  <a:lnTo>
                    <a:pt x="164" y="108"/>
                  </a:lnTo>
                  <a:lnTo>
                    <a:pt x="166" y="102"/>
                  </a:lnTo>
                  <a:lnTo>
                    <a:pt x="154" y="100"/>
                  </a:lnTo>
                  <a:lnTo>
                    <a:pt x="156" y="96"/>
                  </a:lnTo>
                  <a:lnTo>
                    <a:pt x="166" y="94"/>
                  </a:lnTo>
                  <a:lnTo>
                    <a:pt x="168" y="92"/>
                  </a:lnTo>
                  <a:lnTo>
                    <a:pt x="166" y="90"/>
                  </a:lnTo>
                  <a:lnTo>
                    <a:pt x="170" y="90"/>
                  </a:lnTo>
                  <a:lnTo>
                    <a:pt x="168" y="86"/>
                  </a:lnTo>
                  <a:lnTo>
                    <a:pt x="168" y="86"/>
                  </a:lnTo>
                  <a:lnTo>
                    <a:pt x="168" y="82"/>
                  </a:lnTo>
                  <a:lnTo>
                    <a:pt x="176" y="74"/>
                  </a:lnTo>
                  <a:lnTo>
                    <a:pt x="174" y="70"/>
                  </a:lnTo>
                  <a:lnTo>
                    <a:pt x="176" y="64"/>
                  </a:lnTo>
                  <a:lnTo>
                    <a:pt x="178" y="66"/>
                  </a:lnTo>
                  <a:lnTo>
                    <a:pt x="178" y="70"/>
                  </a:lnTo>
                  <a:lnTo>
                    <a:pt x="182" y="72"/>
                  </a:lnTo>
                  <a:lnTo>
                    <a:pt x="186" y="70"/>
                  </a:lnTo>
                  <a:lnTo>
                    <a:pt x="180" y="62"/>
                  </a:lnTo>
                  <a:lnTo>
                    <a:pt x="184" y="62"/>
                  </a:lnTo>
                  <a:lnTo>
                    <a:pt x="194" y="74"/>
                  </a:lnTo>
                  <a:lnTo>
                    <a:pt x="192" y="68"/>
                  </a:lnTo>
                  <a:lnTo>
                    <a:pt x="188" y="64"/>
                  </a:lnTo>
                  <a:lnTo>
                    <a:pt x="188" y="58"/>
                  </a:lnTo>
                  <a:lnTo>
                    <a:pt x="190" y="54"/>
                  </a:lnTo>
                  <a:lnTo>
                    <a:pt x="196" y="52"/>
                  </a:lnTo>
                  <a:lnTo>
                    <a:pt x="196" y="66"/>
                  </a:lnTo>
                  <a:lnTo>
                    <a:pt x="198" y="54"/>
                  </a:lnTo>
                  <a:lnTo>
                    <a:pt x="204" y="46"/>
                  </a:lnTo>
                  <a:lnTo>
                    <a:pt x="204" y="62"/>
                  </a:lnTo>
                  <a:lnTo>
                    <a:pt x="202" y="70"/>
                  </a:lnTo>
                  <a:lnTo>
                    <a:pt x="210" y="58"/>
                  </a:lnTo>
                  <a:lnTo>
                    <a:pt x="208" y="54"/>
                  </a:lnTo>
                  <a:lnTo>
                    <a:pt x="210" y="50"/>
                  </a:lnTo>
                  <a:lnTo>
                    <a:pt x="214" y="46"/>
                  </a:lnTo>
                  <a:lnTo>
                    <a:pt x="214" y="50"/>
                  </a:lnTo>
                  <a:lnTo>
                    <a:pt x="214" y="52"/>
                  </a:lnTo>
                  <a:lnTo>
                    <a:pt x="218" y="48"/>
                  </a:lnTo>
                  <a:lnTo>
                    <a:pt x="218" y="42"/>
                  </a:lnTo>
                  <a:lnTo>
                    <a:pt x="228" y="56"/>
                  </a:lnTo>
                  <a:lnTo>
                    <a:pt x="228" y="40"/>
                  </a:lnTo>
                  <a:lnTo>
                    <a:pt x="222" y="38"/>
                  </a:lnTo>
                  <a:lnTo>
                    <a:pt x="222" y="32"/>
                  </a:lnTo>
                  <a:lnTo>
                    <a:pt x="224" y="38"/>
                  </a:lnTo>
                  <a:lnTo>
                    <a:pt x="226" y="32"/>
                  </a:lnTo>
                  <a:lnTo>
                    <a:pt x="232" y="40"/>
                  </a:lnTo>
                  <a:lnTo>
                    <a:pt x="234" y="38"/>
                  </a:lnTo>
                  <a:lnTo>
                    <a:pt x="232" y="36"/>
                  </a:lnTo>
                  <a:lnTo>
                    <a:pt x="240" y="36"/>
                  </a:lnTo>
                  <a:lnTo>
                    <a:pt x="238" y="40"/>
                  </a:lnTo>
                  <a:lnTo>
                    <a:pt x="244" y="46"/>
                  </a:lnTo>
                  <a:lnTo>
                    <a:pt x="244" y="36"/>
                  </a:lnTo>
                  <a:lnTo>
                    <a:pt x="252" y="26"/>
                  </a:lnTo>
                  <a:lnTo>
                    <a:pt x="258" y="26"/>
                  </a:lnTo>
                  <a:lnTo>
                    <a:pt x="258" y="22"/>
                  </a:lnTo>
                  <a:lnTo>
                    <a:pt x="262" y="18"/>
                  </a:lnTo>
                  <a:lnTo>
                    <a:pt x="258" y="12"/>
                  </a:lnTo>
                  <a:lnTo>
                    <a:pt x="262" y="12"/>
                  </a:lnTo>
                  <a:lnTo>
                    <a:pt x="262" y="6"/>
                  </a:lnTo>
                  <a:lnTo>
                    <a:pt x="268" y="4"/>
                  </a:lnTo>
                  <a:lnTo>
                    <a:pt x="270" y="12"/>
                  </a:lnTo>
                  <a:lnTo>
                    <a:pt x="278" y="10"/>
                  </a:lnTo>
                  <a:lnTo>
                    <a:pt x="270" y="26"/>
                  </a:lnTo>
                  <a:lnTo>
                    <a:pt x="270" y="34"/>
                  </a:lnTo>
                  <a:lnTo>
                    <a:pt x="266" y="40"/>
                  </a:lnTo>
                  <a:lnTo>
                    <a:pt x="266" y="42"/>
                  </a:lnTo>
                  <a:lnTo>
                    <a:pt x="268" y="42"/>
                  </a:lnTo>
                  <a:lnTo>
                    <a:pt x="288" y="6"/>
                  </a:lnTo>
                  <a:lnTo>
                    <a:pt x="290" y="16"/>
                  </a:lnTo>
                  <a:lnTo>
                    <a:pt x="288" y="18"/>
                  </a:lnTo>
                  <a:lnTo>
                    <a:pt x="290" y="20"/>
                  </a:lnTo>
                  <a:lnTo>
                    <a:pt x="288" y="30"/>
                  </a:lnTo>
                  <a:lnTo>
                    <a:pt x="294" y="26"/>
                  </a:lnTo>
                  <a:lnTo>
                    <a:pt x="294" y="22"/>
                  </a:lnTo>
                  <a:lnTo>
                    <a:pt x="298" y="20"/>
                  </a:lnTo>
                  <a:lnTo>
                    <a:pt x="302" y="0"/>
                  </a:lnTo>
                  <a:lnTo>
                    <a:pt x="314" y="4"/>
                  </a:lnTo>
                  <a:lnTo>
                    <a:pt x="312" y="12"/>
                  </a:lnTo>
                  <a:lnTo>
                    <a:pt x="306" y="14"/>
                  </a:lnTo>
                  <a:lnTo>
                    <a:pt x="308" y="16"/>
                  </a:lnTo>
                  <a:lnTo>
                    <a:pt x="304" y="20"/>
                  </a:lnTo>
                  <a:lnTo>
                    <a:pt x="312" y="18"/>
                  </a:lnTo>
                  <a:lnTo>
                    <a:pt x="308" y="26"/>
                  </a:lnTo>
                  <a:lnTo>
                    <a:pt x="316" y="26"/>
                  </a:lnTo>
                  <a:lnTo>
                    <a:pt x="316" y="14"/>
                  </a:lnTo>
                  <a:lnTo>
                    <a:pt x="324" y="10"/>
                  </a:lnTo>
                  <a:lnTo>
                    <a:pt x="326" y="18"/>
                  </a:lnTo>
                  <a:lnTo>
                    <a:pt x="334" y="16"/>
                  </a:lnTo>
                  <a:lnTo>
                    <a:pt x="338" y="20"/>
                  </a:lnTo>
                  <a:lnTo>
                    <a:pt x="336" y="22"/>
                  </a:lnTo>
                  <a:lnTo>
                    <a:pt x="348" y="28"/>
                  </a:lnTo>
                  <a:lnTo>
                    <a:pt x="348" y="30"/>
                  </a:lnTo>
                  <a:lnTo>
                    <a:pt x="334" y="40"/>
                  </a:lnTo>
                  <a:lnTo>
                    <a:pt x="316" y="38"/>
                  </a:lnTo>
                  <a:lnTo>
                    <a:pt x="334" y="50"/>
                  </a:lnTo>
                  <a:lnTo>
                    <a:pt x="328" y="56"/>
                  </a:lnTo>
                  <a:lnTo>
                    <a:pt x="338" y="56"/>
                  </a:lnTo>
                  <a:lnTo>
                    <a:pt x="346" y="52"/>
                  </a:lnTo>
                  <a:lnTo>
                    <a:pt x="346" y="60"/>
                  </a:lnTo>
                  <a:lnTo>
                    <a:pt x="338" y="58"/>
                  </a:lnTo>
                  <a:lnTo>
                    <a:pt x="336" y="66"/>
                  </a:lnTo>
                  <a:lnTo>
                    <a:pt x="326" y="72"/>
                  </a:lnTo>
                  <a:lnTo>
                    <a:pt x="322" y="80"/>
                  </a:lnTo>
                  <a:lnTo>
                    <a:pt x="320" y="74"/>
                  </a:lnTo>
                  <a:lnTo>
                    <a:pt x="326" y="66"/>
                  </a:lnTo>
                  <a:lnTo>
                    <a:pt x="324" y="56"/>
                  </a:lnTo>
                  <a:lnTo>
                    <a:pt x="308" y="42"/>
                  </a:lnTo>
                  <a:lnTo>
                    <a:pt x="294" y="46"/>
                  </a:lnTo>
                  <a:lnTo>
                    <a:pt x="282" y="52"/>
                  </a:lnTo>
                  <a:lnTo>
                    <a:pt x="278" y="60"/>
                  </a:lnTo>
                  <a:lnTo>
                    <a:pt x="278" y="82"/>
                  </a:lnTo>
                  <a:lnTo>
                    <a:pt x="262" y="94"/>
                  </a:lnTo>
                  <a:lnTo>
                    <a:pt x="254" y="86"/>
                  </a:lnTo>
                  <a:lnTo>
                    <a:pt x="246" y="94"/>
                  </a:lnTo>
                  <a:lnTo>
                    <a:pt x="234" y="90"/>
                  </a:lnTo>
                  <a:lnTo>
                    <a:pt x="224" y="74"/>
                  </a:lnTo>
                  <a:lnTo>
                    <a:pt x="218" y="70"/>
                  </a:lnTo>
                  <a:lnTo>
                    <a:pt x="214" y="70"/>
                  </a:lnTo>
                  <a:lnTo>
                    <a:pt x="216" y="76"/>
                  </a:lnTo>
                  <a:lnTo>
                    <a:pt x="208" y="80"/>
                  </a:lnTo>
                  <a:lnTo>
                    <a:pt x="202" y="80"/>
                  </a:lnTo>
                  <a:lnTo>
                    <a:pt x="204" y="86"/>
                  </a:lnTo>
                  <a:lnTo>
                    <a:pt x="200" y="96"/>
                  </a:lnTo>
                  <a:lnTo>
                    <a:pt x="202" y="100"/>
                  </a:lnTo>
                  <a:lnTo>
                    <a:pt x="200" y="102"/>
                  </a:lnTo>
                  <a:lnTo>
                    <a:pt x="178" y="100"/>
                  </a:lnTo>
                  <a:lnTo>
                    <a:pt x="176" y="102"/>
                  </a:lnTo>
                  <a:lnTo>
                    <a:pt x="176" y="110"/>
                  </a:lnTo>
                  <a:lnTo>
                    <a:pt x="172" y="120"/>
                  </a:lnTo>
                  <a:lnTo>
                    <a:pt x="166" y="114"/>
                  </a:lnTo>
                  <a:lnTo>
                    <a:pt x="156" y="122"/>
                  </a:lnTo>
                  <a:lnTo>
                    <a:pt x="154" y="130"/>
                  </a:lnTo>
                  <a:lnTo>
                    <a:pt x="148" y="140"/>
                  </a:lnTo>
                  <a:lnTo>
                    <a:pt x="152" y="146"/>
                  </a:lnTo>
                  <a:lnTo>
                    <a:pt x="152" y="150"/>
                  </a:lnTo>
                  <a:lnTo>
                    <a:pt x="140" y="168"/>
                  </a:lnTo>
                  <a:lnTo>
                    <a:pt x="136" y="180"/>
                  </a:lnTo>
                  <a:lnTo>
                    <a:pt x="128" y="184"/>
                  </a:lnTo>
                  <a:lnTo>
                    <a:pt x="128" y="200"/>
                  </a:lnTo>
                  <a:lnTo>
                    <a:pt x="126" y="212"/>
                  </a:lnTo>
                  <a:lnTo>
                    <a:pt x="116" y="230"/>
                  </a:lnTo>
                  <a:lnTo>
                    <a:pt x="122" y="238"/>
                  </a:lnTo>
                  <a:lnTo>
                    <a:pt x="122" y="246"/>
                  </a:lnTo>
                  <a:lnTo>
                    <a:pt x="118" y="250"/>
                  </a:lnTo>
                  <a:lnTo>
                    <a:pt x="106" y="250"/>
                  </a:lnTo>
                  <a:lnTo>
                    <a:pt x="96" y="260"/>
                  </a:lnTo>
                  <a:lnTo>
                    <a:pt x="94" y="268"/>
                  </a:lnTo>
                  <a:lnTo>
                    <a:pt x="96" y="278"/>
                  </a:lnTo>
                  <a:lnTo>
                    <a:pt x="94" y="292"/>
                  </a:lnTo>
                  <a:lnTo>
                    <a:pt x="96" y="300"/>
                  </a:lnTo>
                  <a:lnTo>
                    <a:pt x="96" y="314"/>
                  </a:lnTo>
                  <a:lnTo>
                    <a:pt x="102" y="322"/>
                  </a:lnTo>
                  <a:lnTo>
                    <a:pt x="104" y="328"/>
                  </a:lnTo>
                  <a:lnTo>
                    <a:pt x="102" y="332"/>
                  </a:lnTo>
                  <a:lnTo>
                    <a:pt x="94" y="338"/>
                  </a:lnTo>
                  <a:lnTo>
                    <a:pt x="98" y="340"/>
                  </a:lnTo>
                  <a:lnTo>
                    <a:pt x="100" y="348"/>
                  </a:lnTo>
                  <a:lnTo>
                    <a:pt x="98" y="356"/>
                  </a:lnTo>
                  <a:lnTo>
                    <a:pt x="98" y="362"/>
                  </a:lnTo>
                  <a:lnTo>
                    <a:pt x="90" y="366"/>
                  </a:lnTo>
                  <a:lnTo>
                    <a:pt x="90" y="370"/>
                  </a:lnTo>
                  <a:lnTo>
                    <a:pt x="88" y="376"/>
                  </a:lnTo>
                  <a:lnTo>
                    <a:pt x="88" y="382"/>
                  </a:lnTo>
                  <a:lnTo>
                    <a:pt x="86" y="392"/>
                  </a:lnTo>
                  <a:lnTo>
                    <a:pt x="84" y="394"/>
                  </a:lnTo>
                  <a:lnTo>
                    <a:pt x="84" y="390"/>
                  </a:lnTo>
                  <a:lnTo>
                    <a:pt x="82" y="394"/>
                  </a:lnTo>
                  <a:lnTo>
                    <a:pt x="82" y="388"/>
                  </a:lnTo>
                  <a:lnTo>
                    <a:pt x="80" y="386"/>
                  </a:lnTo>
                  <a:lnTo>
                    <a:pt x="76" y="384"/>
                  </a:lnTo>
                  <a:lnTo>
                    <a:pt x="74" y="372"/>
                  </a:lnTo>
                  <a:lnTo>
                    <a:pt x="76" y="368"/>
                  </a:lnTo>
                  <a:lnTo>
                    <a:pt x="74" y="366"/>
                  </a:lnTo>
                  <a:lnTo>
                    <a:pt x="72" y="368"/>
                  </a:lnTo>
                  <a:lnTo>
                    <a:pt x="72" y="376"/>
                  </a:lnTo>
                  <a:lnTo>
                    <a:pt x="72" y="376"/>
                  </a:lnTo>
                  <a:lnTo>
                    <a:pt x="70" y="372"/>
                  </a:lnTo>
                  <a:lnTo>
                    <a:pt x="68" y="376"/>
                  </a:lnTo>
                  <a:lnTo>
                    <a:pt x="72" y="382"/>
                  </a:lnTo>
                  <a:lnTo>
                    <a:pt x="68" y="390"/>
                  </a:lnTo>
                  <a:lnTo>
                    <a:pt x="60" y="388"/>
                  </a:lnTo>
                  <a:lnTo>
                    <a:pt x="60" y="390"/>
                  </a:lnTo>
                  <a:lnTo>
                    <a:pt x="54" y="400"/>
                  </a:lnTo>
                  <a:lnTo>
                    <a:pt x="42" y="412"/>
                  </a:lnTo>
                  <a:lnTo>
                    <a:pt x="40" y="408"/>
                  </a:lnTo>
                  <a:lnTo>
                    <a:pt x="36" y="414"/>
                  </a:lnTo>
                  <a:lnTo>
                    <a:pt x="32" y="416"/>
                  </a:lnTo>
                  <a:lnTo>
                    <a:pt x="28" y="414"/>
                  </a:lnTo>
                  <a:lnTo>
                    <a:pt x="30" y="412"/>
                  </a:lnTo>
                  <a:lnTo>
                    <a:pt x="26" y="412"/>
                  </a:lnTo>
                  <a:lnTo>
                    <a:pt x="26" y="414"/>
                  </a:lnTo>
                  <a:lnTo>
                    <a:pt x="22" y="414"/>
                  </a:lnTo>
                  <a:lnTo>
                    <a:pt x="22" y="406"/>
                  </a:lnTo>
                  <a:lnTo>
                    <a:pt x="20" y="410"/>
                  </a:lnTo>
                  <a:lnTo>
                    <a:pt x="18" y="410"/>
                  </a:lnTo>
                  <a:lnTo>
                    <a:pt x="6" y="398"/>
                  </a:lnTo>
                  <a:lnTo>
                    <a:pt x="8" y="390"/>
                  </a:lnTo>
                  <a:lnTo>
                    <a:pt x="12" y="392"/>
                  </a:lnTo>
                  <a:lnTo>
                    <a:pt x="12" y="390"/>
                  </a:lnTo>
                  <a:lnTo>
                    <a:pt x="16" y="384"/>
                  </a:lnTo>
                  <a:lnTo>
                    <a:pt x="16" y="382"/>
                  </a:lnTo>
                  <a:lnTo>
                    <a:pt x="14" y="382"/>
                  </a:lnTo>
                  <a:lnTo>
                    <a:pt x="18" y="378"/>
                  </a:lnTo>
                  <a:lnTo>
                    <a:pt x="4" y="382"/>
                  </a:lnTo>
                  <a:lnTo>
                    <a:pt x="2" y="378"/>
                  </a:lnTo>
                  <a:lnTo>
                    <a:pt x="6" y="374"/>
                  </a:lnTo>
                  <a:lnTo>
                    <a:pt x="12" y="374"/>
                  </a:lnTo>
                  <a:lnTo>
                    <a:pt x="18" y="368"/>
                  </a:lnTo>
                  <a:lnTo>
                    <a:pt x="10" y="368"/>
                  </a:lnTo>
                  <a:lnTo>
                    <a:pt x="16" y="360"/>
                  </a:lnTo>
                  <a:lnTo>
                    <a:pt x="16" y="358"/>
                  </a:lnTo>
                  <a:lnTo>
                    <a:pt x="20" y="352"/>
                  </a:lnTo>
                  <a:lnTo>
                    <a:pt x="22" y="356"/>
                  </a:lnTo>
                  <a:lnTo>
                    <a:pt x="22" y="352"/>
                  </a:lnTo>
                  <a:lnTo>
                    <a:pt x="26" y="350"/>
                  </a:lnTo>
                  <a:lnTo>
                    <a:pt x="20" y="348"/>
                  </a:lnTo>
                  <a:lnTo>
                    <a:pt x="18" y="350"/>
                  </a:lnTo>
                  <a:lnTo>
                    <a:pt x="10" y="362"/>
                  </a:lnTo>
                  <a:lnTo>
                    <a:pt x="10" y="3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6" name="Freeform 271"/>
            <p:cNvSpPr>
              <a:spLocks/>
            </p:cNvSpPr>
            <p:nvPr/>
          </p:nvSpPr>
          <p:spPr bwMode="auto">
            <a:xfrm>
              <a:off x="5249217" y="3675223"/>
              <a:ext cx="78511" cy="58323"/>
            </a:xfrm>
            <a:custGeom>
              <a:avLst/>
              <a:gdLst/>
              <a:ahLst/>
              <a:cxnLst>
                <a:cxn ang="0">
                  <a:pos x="54" y="52"/>
                </a:cxn>
                <a:cxn ang="0">
                  <a:pos x="44" y="50"/>
                </a:cxn>
                <a:cxn ang="0">
                  <a:pos x="34" y="50"/>
                </a:cxn>
                <a:cxn ang="0">
                  <a:pos x="24" y="48"/>
                </a:cxn>
                <a:cxn ang="0">
                  <a:pos x="12" y="46"/>
                </a:cxn>
                <a:cxn ang="0">
                  <a:pos x="8" y="34"/>
                </a:cxn>
                <a:cxn ang="0">
                  <a:pos x="0" y="26"/>
                </a:cxn>
                <a:cxn ang="0">
                  <a:pos x="0" y="24"/>
                </a:cxn>
                <a:cxn ang="0">
                  <a:pos x="4" y="20"/>
                </a:cxn>
                <a:cxn ang="0">
                  <a:pos x="4" y="26"/>
                </a:cxn>
                <a:cxn ang="0">
                  <a:pos x="8" y="26"/>
                </a:cxn>
                <a:cxn ang="0">
                  <a:pos x="10" y="30"/>
                </a:cxn>
                <a:cxn ang="0">
                  <a:pos x="18" y="30"/>
                </a:cxn>
                <a:cxn ang="0">
                  <a:pos x="22" y="28"/>
                </a:cxn>
                <a:cxn ang="0">
                  <a:pos x="40" y="30"/>
                </a:cxn>
                <a:cxn ang="0">
                  <a:pos x="46" y="26"/>
                </a:cxn>
                <a:cxn ang="0">
                  <a:pos x="44" y="24"/>
                </a:cxn>
                <a:cxn ang="0">
                  <a:pos x="48" y="24"/>
                </a:cxn>
                <a:cxn ang="0">
                  <a:pos x="48" y="20"/>
                </a:cxn>
                <a:cxn ang="0">
                  <a:pos x="58" y="12"/>
                </a:cxn>
                <a:cxn ang="0">
                  <a:pos x="66" y="0"/>
                </a:cxn>
                <a:cxn ang="0">
                  <a:pos x="68" y="6"/>
                </a:cxn>
                <a:cxn ang="0">
                  <a:pos x="70" y="6"/>
                </a:cxn>
                <a:cxn ang="0">
                  <a:pos x="70" y="18"/>
                </a:cxn>
                <a:cxn ang="0">
                  <a:pos x="66" y="18"/>
                </a:cxn>
                <a:cxn ang="0">
                  <a:pos x="62" y="18"/>
                </a:cxn>
                <a:cxn ang="0">
                  <a:pos x="64" y="24"/>
                </a:cxn>
                <a:cxn ang="0">
                  <a:pos x="66" y="30"/>
                </a:cxn>
                <a:cxn ang="0">
                  <a:pos x="58" y="32"/>
                </a:cxn>
                <a:cxn ang="0">
                  <a:pos x="58" y="42"/>
                </a:cxn>
                <a:cxn ang="0">
                  <a:pos x="56" y="50"/>
                </a:cxn>
                <a:cxn ang="0">
                  <a:pos x="54" y="52"/>
                </a:cxn>
                <a:cxn ang="0">
                  <a:pos x="54" y="52"/>
                </a:cxn>
              </a:cxnLst>
              <a:rect l="0" t="0" r="r" b="b"/>
              <a:pathLst>
                <a:path w="70" h="52">
                  <a:moveTo>
                    <a:pt x="54" y="52"/>
                  </a:moveTo>
                  <a:lnTo>
                    <a:pt x="44" y="50"/>
                  </a:lnTo>
                  <a:lnTo>
                    <a:pt x="34" y="50"/>
                  </a:lnTo>
                  <a:lnTo>
                    <a:pt x="24" y="48"/>
                  </a:lnTo>
                  <a:lnTo>
                    <a:pt x="12" y="46"/>
                  </a:lnTo>
                  <a:lnTo>
                    <a:pt x="8" y="34"/>
                  </a:lnTo>
                  <a:lnTo>
                    <a:pt x="0" y="26"/>
                  </a:lnTo>
                  <a:lnTo>
                    <a:pt x="0" y="24"/>
                  </a:lnTo>
                  <a:lnTo>
                    <a:pt x="4" y="20"/>
                  </a:lnTo>
                  <a:lnTo>
                    <a:pt x="4" y="26"/>
                  </a:lnTo>
                  <a:lnTo>
                    <a:pt x="8" y="26"/>
                  </a:lnTo>
                  <a:lnTo>
                    <a:pt x="10" y="30"/>
                  </a:lnTo>
                  <a:lnTo>
                    <a:pt x="18" y="30"/>
                  </a:lnTo>
                  <a:lnTo>
                    <a:pt x="22" y="28"/>
                  </a:lnTo>
                  <a:lnTo>
                    <a:pt x="40" y="30"/>
                  </a:lnTo>
                  <a:lnTo>
                    <a:pt x="46" y="26"/>
                  </a:lnTo>
                  <a:lnTo>
                    <a:pt x="44" y="24"/>
                  </a:lnTo>
                  <a:lnTo>
                    <a:pt x="48" y="24"/>
                  </a:lnTo>
                  <a:lnTo>
                    <a:pt x="48" y="20"/>
                  </a:lnTo>
                  <a:lnTo>
                    <a:pt x="58" y="12"/>
                  </a:lnTo>
                  <a:lnTo>
                    <a:pt x="66" y="0"/>
                  </a:lnTo>
                  <a:lnTo>
                    <a:pt x="68" y="6"/>
                  </a:lnTo>
                  <a:lnTo>
                    <a:pt x="70" y="6"/>
                  </a:lnTo>
                  <a:lnTo>
                    <a:pt x="70" y="18"/>
                  </a:lnTo>
                  <a:lnTo>
                    <a:pt x="66" y="18"/>
                  </a:lnTo>
                  <a:lnTo>
                    <a:pt x="62" y="18"/>
                  </a:lnTo>
                  <a:lnTo>
                    <a:pt x="64" y="24"/>
                  </a:lnTo>
                  <a:lnTo>
                    <a:pt x="66" y="30"/>
                  </a:lnTo>
                  <a:lnTo>
                    <a:pt x="58" y="32"/>
                  </a:lnTo>
                  <a:lnTo>
                    <a:pt x="58" y="42"/>
                  </a:lnTo>
                  <a:lnTo>
                    <a:pt x="56" y="50"/>
                  </a:lnTo>
                  <a:lnTo>
                    <a:pt x="54" y="52"/>
                  </a:lnTo>
                  <a:lnTo>
                    <a:pt x="54" y="5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7" name="Freeform 272"/>
            <p:cNvSpPr>
              <a:spLocks/>
            </p:cNvSpPr>
            <p:nvPr/>
          </p:nvSpPr>
          <p:spPr bwMode="auto">
            <a:xfrm>
              <a:off x="5262676" y="3695411"/>
              <a:ext cx="118889" cy="132349"/>
            </a:xfrm>
            <a:custGeom>
              <a:avLst/>
              <a:gdLst/>
              <a:ahLst/>
              <a:cxnLst>
                <a:cxn ang="0">
                  <a:pos x="50" y="42"/>
                </a:cxn>
                <a:cxn ang="0">
                  <a:pos x="48" y="50"/>
                </a:cxn>
                <a:cxn ang="0">
                  <a:pos x="46" y="56"/>
                </a:cxn>
                <a:cxn ang="0">
                  <a:pos x="44" y="64"/>
                </a:cxn>
                <a:cxn ang="0">
                  <a:pos x="42" y="70"/>
                </a:cxn>
                <a:cxn ang="0">
                  <a:pos x="32" y="74"/>
                </a:cxn>
                <a:cxn ang="0">
                  <a:pos x="22" y="78"/>
                </a:cxn>
                <a:cxn ang="0">
                  <a:pos x="10" y="80"/>
                </a:cxn>
                <a:cxn ang="0">
                  <a:pos x="0" y="84"/>
                </a:cxn>
                <a:cxn ang="0">
                  <a:pos x="8" y="102"/>
                </a:cxn>
                <a:cxn ang="0">
                  <a:pos x="14" y="118"/>
                </a:cxn>
                <a:cxn ang="0">
                  <a:pos x="30" y="112"/>
                </a:cxn>
                <a:cxn ang="0">
                  <a:pos x="40" y="114"/>
                </a:cxn>
                <a:cxn ang="0">
                  <a:pos x="44" y="110"/>
                </a:cxn>
                <a:cxn ang="0">
                  <a:pos x="44" y="106"/>
                </a:cxn>
                <a:cxn ang="0">
                  <a:pos x="48" y="102"/>
                </a:cxn>
                <a:cxn ang="0">
                  <a:pos x="60" y="98"/>
                </a:cxn>
                <a:cxn ang="0">
                  <a:pos x="64" y="88"/>
                </a:cxn>
                <a:cxn ang="0">
                  <a:pos x="70" y="84"/>
                </a:cxn>
                <a:cxn ang="0">
                  <a:pos x="78" y="84"/>
                </a:cxn>
                <a:cxn ang="0">
                  <a:pos x="78" y="70"/>
                </a:cxn>
                <a:cxn ang="0">
                  <a:pos x="80" y="64"/>
                </a:cxn>
                <a:cxn ang="0">
                  <a:pos x="84" y="62"/>
                </a:cxn>
                <a:cxn ang="0">
                  <a:pos x="86" y="64"/>
                </a:cxn>
                <a:cxn ang="0">
                  <a:pos x="88" y="64"/>
                </a:cxn>
                <a:cxn ang="0">
                  <a:pos x="92" y="56"/>
                </a:cxn>
                <a:cxn ang="0">
                  <a:pos x="102" y="44"/>
                </a:cxn>
                <a:cxn ang="0">
                  <a:pos x="106" y="36"/>
                </a:cxn>
                <a:cxn ang="0">
                  <a:pos x="98" y="30"/>
                </a:cxn>
                <a:cxn ang="0">
                  <a:pos x="90" y="20"/>
                </a:cxn>
                <a:cxn ang="0">
                  <a:pos x="76" y="16"/>
                </a:cxn>
                <a:cxn ang="0">
                  <a:pos x="66" y="10"/>
                </a:cxn>
                <a:cxn ang="0">
                  <a:pos x="60" y="4"/>
                </a:cxn>
                <a:cxn ang="0">
                  <a:pos x="58" y="0"/>
                </a:cxn>
                <a:cxn ang="0">
                  <a:pos x="54" y="0"/>
                </a:cxn>
                <a:cxn ang="0">
                  <a:pos x="50" y="0"/>
                </a:cxn>
                <a:cxn ang="0">
                  <a:pos x="52" y="6"/>
                </a:cxn>
                <a:cxn ang="0">
                  <a:pos x="54" y="12"/>
                </a:cxn>
                <a:cxn ang="0">
                  <a:pos x="46" y="14"/>
                </a:cxn>
                <a:cxn ang="0">
                  <a:pos x="46" y="24"/>
                </a:cxn>
                <a:cxn ang="0">
                  <a:pos x="44" y="32"/>
                </a:cxn>
                <a:cxn ang="0">
                  <a:pos x="50" y="42"/>
                </a:cxn>
                <a:cxn ang="0">
                  <a:pos x="50" y="42"/>
                </a:cxn>
              </a:cxnLst>
              <a:rect l="0" t="0" r="r" b="b"/>
              <a:pathLst>
                <a:path w="106" h="118">
                  <a:moveTo>
                    <a:pt x="50" y="42"/>
                  </a:moveTo>
                  <a:lnTo>
                    <a:pt x="48" y="50"/>
                  </a:lnTo>
                  <a:lnTo>
                    <a:pt x="46" y="56"/>
                  </a:lnTo>
                  <a:lnTo>
                    <a:pt x="44" y="64"/>
                  </a:lnTo>
                  <a:lnTo>
                    <a:pt x="42" y="70"/>
                  </a:lnTo>
                  <a:lnTo>
                    <a:pt x="32" y="74"/>
                  </a:lnTo>
                  <a:lnTo>
                    <a:pt x="22" y="78"/>
                  </a:lnTo>
                  <a:lnTo>
                    <a:pt x="10" y="80"/>
                  </a:lnTo>
                  <a:lnTo>
                    <a:pt x="0" y="84"/>
                  </a:lnTo>
                  <a:lnTo>
                    <a:pt x="8" y="102"/>
                  </a:lnTo>
                  <a:lnTo>
                    <a:pt x="14" y="118"/>
                  </a:lnTo>
                  <a:lnTo>
                    <a:pt x="30" y="112"/>
                  </a:lnTo>
                  <a:lnTo>
                    <a:pt x="40" y="114"/>
                  </a:lnTo>
                  <a:lnTo>
                    <a:pt x="44" y="110"/>
                  </a:lnTo>
                  <a:lnTo>
                    <a:pt x="44" y="106"/>
                  </a:lnTo>
                  <a:lnTo>
                    <a:pt x="48" y="102"/>
                  </a:lnTo>
                  <a:lnTo>
                    <a:pt x="60" y="98"/>
                  </a:lnTo>
                  <a:lnTo>
                    <a:pt x="64" y="88"/>
                  </a:lnTo>
                  <a:lnTo>
                    <a:pt x="70" y="84"/>
                  </a:lnTo>
                  <a:lnTo>
                    <a:pt x="78" y="84"/>
                  </a:lnTo>
                  <a:lnTo>
                    <a:pt x="78" y="70"/>
                  </a:lnTo>
                  <a:lnTo>
                    <a:pt x="80" y="64"/>
                  </a:lnTo>
                  <a:lnTo>
                    <a:pt x="84" y="62"/>
                  </a:lnTo>
                  <a:lnTo>
                    <a:pt x="86" y="64"/>
                  </a:lnTo>
                  <a:lnTo>
                    <a:pt x="88" y="64"/>
                  </a:lnTo>
                  <a:lnTo>
                    <a:pt x="92" y="56"/>
                  </a:lnTo>
                  <a:lnTo>
                    <a:pt x="102" y="44"/>
                  </a:lnTo>
                  <a:lnTo>
                    <a:pt x="106" y="36"/>
                  </a:lnTo>
                  <a:lnTo>
                    <a:pt x="98" y="30"/>
                  </a:lnTo>
                  <a:lnTo>
                    <a:pt x="90" y="20"/>
                  </a:lnTo>
                  <a:lnTo>
                    <a:pt x="76" y="16"/>
                  </a:lnTo>
                  <a:lnTo>
                    <a:pt x="66" y="10"/>
                  </a:lnTo>
                  <a:lnTo>
                    <a:pt x="60" y="4"/>
                  </a:lnTo>
                  <a:lnTo>
                    <a:pt x="58" y="0"/>
                  </a:lnTo>
                  <a:lnTo>
                    <a:pt x="54" y="0"/>
                  </a:lnTo>
                  <a:lnTo>
                    <a:pt x="50" y="0"/>
                  </a:lnTo>
                  <a:lnTo>
                    <a:pt x="52" y="6"/>
                  </a:lnTo>
                  <a:lnTo>
                    <a:pt x="54" y="12"/>
                  </a:lnTo>
                  <a:lnTo>
                    <a:pt x="46" y="14"/>
                  </a:lnTo>
                  <a:lnTo>
                    <a:pt x="46" y="24"/>
                  </a:lnTo>
                  <a:lnTo>
                    <a:pt x="44" y="32"/>
                  </a:lnTo>
                  <a:lnTo>
                    <a:pt x="50" y="42"/>
                  </a:lnTo>
                  <a:lnTo>
                    <a:pt x="50" y="4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8" name="Freeform 273"/>
            <p:cNvSpPr>
              <a:spLocks/>
            </p:cNvSpPr>
            <p:nvPr/>
          </p:nvSpPr>
          <p:spPr bwMode="auto">
            <a:xfrm>
              <a:off x="5123598" y="3789626"/>
              <a:ext cx="154780" cy="98701"/>
            </a:xfrm>
            <a:custGeom>
              <a:avLst/>
              <a:gdLst/>
              <a:ahLst/>
              <a:cxnLst>
                <a:cxn ang="0">
                  <a:pos x="124" y="0"/>
                </a:cxn>
                <a:cxn ang="0">
                  <a:pos x="114" y="2"/>
                </a:cxn>
                <a:cxn ang="0">
                  <a:pos x="104" y="6"/>
                </a:cxn>
                <a:cxn ang="0">
                  <a:pos x="92" y="8"/>
                </a:cxn>
                <a:cxn ang="0">
                  <a:pos x="82" y="10"/>
                </a:cxn>
                <a:cxn ang="0">
                  <a:pos x="74" y="20"/>
                </a:cxn>
                <a:cxn ang="0">
                  <a:pos x="66" y="30"/>
                </a:cxn>
                <a:cxn ang="0">
                  <a:pos x="56" y="38"/>
                </a:cxn>
                <a:cxn ang="0">
                  <a:pos x="48" y="48"/>
                </a:cxn>
                <a:cxn ang="0">
                  <a:pos x="48" y="32"/>
                </a:cxn>
                <a:cxn ang="0">
                  <a:pos x="36" y="28"/>
                </a:cxn>
                <a:cxn ang="0">
                  <a:pos x="24" y="24"/>
                </a:cxn>
                <a:cxn ang="0">
                  <a:pos x="10" y="28"/>
                </a:cxn>
                <a:cxn ang="0">
                  <a:pos x="4" y="32"/>
                </a:cxn>
                <a:cxn ang="0">
                  <a:pos x="4" y="36"/>
                </a:cxn>
                <a:cxn ang="0">
                  <a:pos x="0" y="36"/>
                </a:cxn>
                <a:cxn ang="0">
                  <a:pos x="2" y="44"/>
                </a:cxn>
                <a:cxn ang="0">
                  <a:pos x="0" y="46"/>
                </a:cxn>
                <a:cxn ang="0">
                  <a:pos x="0" y="52"/>
                </a:cxn>
                <a:cxn ang="0">
                  <a:pos x="0" y="52"/>
                </a:cxn>
                <a:cxn ang="0">
                  <a:pos x="2" y="56"/>
                </a:cxn>
                <a:cxn ang="0">
                  <a:pos x="6" y="70"/>
                </a:cxn>
                <a:cxn ang="0">
                  <a:pos x="8" y="72"/>
                </a:cxn>
                <a:cxn ang="0">
                  <a:pos x="8" y="82"/>
                </a:cxn>
                <a:cxn ang="0">
                  <a:pos x="12" y="88"/>
                </a:cxn>
                <a:cxn ang="0">
                  <a:pos x="16" y="88"/>
                </a:cxn>
                <a:cxn ang="0">
                  <a:pos x="30" y="88"/>
                </a:cxn>
                <a:cxn ang="0">
                  <a:pos x="38" y="84"/>
                </a:cxn>
                <a:cxn ang="0">
                  <a:pos x="42" y="78"/>
                </a:cxn>
                <a:cxn ang="0">
                  <a:pos x="56" y="78"/>
                </a:cxn>
                <a:cxn ang="0">
                  <a:pos x="62" y="76"/>
                </a:cxn>
                <a:cxn ang="0">
                  <a:pos x="70" y="72"/>
                </a:cxn>
                <a:cxn ang="0">
                  <a:pos x="78" y="70"/>
                </a:cxn>
                <a:cxn ang="0">
                  <a:pos x="82" y="70"/>
                </a:cxn>
                <a:cxn ang="0">
                  <a:pos x="86" y="64"/>
                </a:cxn>
                <a:cxn ang="0">
                  <a:pos x="92" y="60"/>
                </a:cxn>
                <a:cxn ang="0">
                  <a:pos x="116" y="54"/>
                </a:cxn>
                <a:cxn ang="0">
                  <a:pos x="120" y="50"/>
                </a:cxn>
                <a:cxn ang="0">
                  <a:pos x="128" y="48"/>
                </a:cxn>
                <a:cxn ang="0">
                  <a:pos x="128" y="44"/>
                </a:cxn>
                <a:cxn ang="0">
                  <a:pos x="130" y="40"/>
                </a:cxn>
                <a:cxn ang="0">
                  <a:pos x="138" y="34"/>
                </a:cxn>
                <a:cxn ang="0">
                  <a:pos x="132" y="18"/>
                </a:cxn>
                <a:cxn ang="0">
                  <a:pos x="124" y="0"/>
                </a:cxn>
                <a:cxn ang="0">
                  <a:pos x="124" y="0"/>
                </a:cxn>
              </a:cxnLst>
              <a:rect l="0" t="0" r="r" b="b"/>
              <a:pathLst>
                <a:path w="138" h="88">
                  <a:moveTo>
                    <a:pt x="124" y="0"/>
                  </a:moveTo>
                  <a:lnTo>
                    <a:pt x="114" y="2"/>
                  </a:lnTo>
                  <a:lnTo>
                    <a:pt x="104" y="6"/>
                  </a:lnTo>
                  <a:lnTo>
                    <a:pt x="92" y="8"/>
                  </a:lnTo>
                  <a:lnTo>
                    <a:pt x="82" y="10"/>
                  </a:lnTo>
                  <a:lnTo>
                    <a:pt x="74" y="20"/>
                  </a:lnTo>
                  <a:lnTo>
                    <a:pt x="66" y="30"/>
                  </a:lnTo>
                  <a:lnTo>
                    <a:pt x="56" y="38"/>
                  </a:lnTo>
                  <a:lnTo>
                    <a:pt x="48" y="48"/>
                  </a:lnTo>
                  <a:lnTo>
                    <a:pt x="48" y="32"/>
                  </a:lnTo>
                  <a:lnTo>
                    <a:pt x="36" y="28"/>
                  </a:lnTo>
                  <a:lnTo>
                    <a:pt x="24" y="24"/>
                  </a:lnTo>
                  <a:lnTo>
                    <a:pt x="10" y="28"/>
                  </a:lnTo>
                  <a:lnTo>
                    <a:pt x="4" y="32"/>
                  </a:lnTo>
                  <a:lnTo>
                    <a:pt x="4" y="36"/>
                  </a:lnTo>
                  <a:lnTo>
                    <a:pt x="0" y="36"/>
                  </a:lnTo>
                  <a:lnTo>
                    <a:pt x="2" y="44"/>
                  </a:lnTo>
                  <a:lnTo>
                    <a:pt x="0" y="46"/>
                  </a:lnTo>
                  <a:lnTo>
                    <a:pt x="0" y="52"/>
                  </a:lnTo>
                  <a:lnTo>
                    <a:pt x="0" y="52"/>
                  </a:lnTo>
                  <a:lnTo>
                    <a:pt x="2" y="56"/>
                  </a:lnTo>
                  <a:lnTo>
                    <a:pt x="6" y="70"/>
                  </a:lnTo>
                  <a:lnTo>
                    <a:pt x="8" y="72"/>
                  </a:lnTo>
                  <a:lnTo>
                    <a:pt x="8" y="82"/>
                  </a:lnTo>
                  <a:lnTo>
                    <a:pt x="12" y="88"/>
                  </a:lnTo>
                  <a:lnTo>
                    <a:pt x="16" y="88"/>
                  </a:lnTo>
                  <a:lnTo>
                    <a:pt x="30" y="88"/>
                  </a:lnTo>
                  <a:lnTo>
                    <a:pt x="38" y="84"/>
                  </a:lnTo>
                  <a:lnTo>
                    <a:pt x="42" y="78"/>
                  </a:lnTo>
                  <a:lnTo>
                    <a:pt x="56" y="78"/>
                  </a:lnTo>
                  <a:lnTo>
                    <a:pt x="62" y="76"/>
                  </a:lnTo>
                  <a:lnTo>
                    <a:pt x="70" y="72"/>
                  </a:lnTo>
                  <a:lnTo>
                    <a:pt x="78" y="70"/>
                  </a:lnTo>
                  <a:lnTo>
                    <a:pt x="82" y="70"/>
                  </a:lnTo>
                  <a:lnTo>
                    <a:pt x="86" y="64"/>
                  </a:lnTo>
                  <a:lnTo>
                    <a:pt x="92" y="60"/>
                  </a:lnTo>
                  <a:lnTo>
                    <a:pt x="116" y="54"/>
                  </a:lnTo>
                  <a:lnTo>
                    <a:pt x="120" y="50"/>
                  </a:lnTo>
                  <a:lnTo>
                    <a:pt x="128" y="48"/>
                  </a:lnTo>
                  <a:lnTo>
                    <a:pt x="128" y="44"/>
                  </a:lnTo>
                  <a:lnTo>
                    <a:pt x="130" y="40"/>
                  </a:lnTo>
                  <a:lnTo>
                    <a:pt x="138" y="34"/>
                  </a:lnTo>
                  <a:lnTo>
                    <a:pt x="132" y="18"/>
                  </a:lnTo>
                  <a:lnTo>
                    <a:pt x="124" y="0"/>
                  </a:lnTo>
                  <a:lnTo>
                    <a:pt x="12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9" name="Freeform 274"/>
            <p:cNvSpPr>
              <a:spLocks/>
            </p:cNvSpPr>
            <p:nvPr/>
          </p:nvSpPr>
          <p:spPr bwMode="auto">
            <a:xfrm>
              <a:off x="4932926" y="4233777"/>
              <a:ext cx="161510" cy="260210"/>
            </a:xfrm>
            <a:custGeom>
              <a:avLst/>
              <a:gdLst/>
              <a:ahLst/>
              <a:cxnLst>
                <a:cxn ang="0">
                  <a:pos x="64" y="28"/>
                </a:cxn>
                <a:cxn ang="0">
                  <a:pos x="78" y="16"/>
                </a:cxn>
                <a:cxn ang="0">
                  <a:pos x="86" y="18"/>
                </a:cxn>
                <a:cxn ang="0">
                  <a:pos x="104" y="16"/>
                </a:cxn>
                <a:cxn ang="0">
                  <a:pos x="112" y="12"/>
                </a:cxn>
                <a:cxn ang="0">
                  <a:pos x="120" y="14"/>
                </a:cxn>
                <a:cxn ang="0">
                  <a:pos x="140" y="4"/>
                </a:cxn>
                <a:cxn ang="0">
                  <a:pos x="142" y="4"/>
                </a:cxn>
                <a:cxn ang="0">
                  <a:pos x="144" y="10"/>
                </a:cxn>
                <a:cxn ang="0">
                  <a:pos x="140" y="34"/>
                </a:cxn>
                <a:cxn ang="0">
                  <a:pos x="140" y="38"/>
                </a:cxn>
                <a:cxn ang="0">
                  <a:pos x="142" y="52"/>
                </a:cxn>
                <a:cxn ang="0">
                  <a:pos x="142" y="56"/>
                </a:cxn>
                <a:cxn ang="0">
                  <a:pos x="144" y="60"/>
                </a:cxn>
                <a:cxn ang="0">
                  <a:pos x="140" y="68"/>
                </a:cxn>
                <a:cxn ang="0">
                  <a:pos x="134" y="80"/>
                </a:cxn>
                <a:cxn ang="0">
                  <a:pos x="130" y="82"/>
                </a:cxn>
                <a:cxn ang="0">
                  <a:pos x="122" y="90"/>
                </a:cxn>
                <a:cxn ang="0">
                  <a:pos x="110" y="94"/>
                </a:cxn>
                <a:cxn ang="0">
                  <a:pos x="92" y="106"/>
                </a:cxn>
                <a:cxn ang="0">
                  <a:pos x="88" y="110"/>
                </a:cxn>
                <a:cxn ang="0">
                  <a:pos x="84" y="118"/>
                </a:cxn>
                <a:cxn ang="0">
                  <a:pos x="82" y="116"/>
                </a:cxn>
                <a:cxn ang="0">
                  <a:pos x="66" y="132"/>
                </a:cxn>
                <a:cxn ang="0">
                  <a:pos x="62" y="142"/>
                </a:cxn>
                <a:cxn ang="0">
                  <a:pos x="66" y="148"/>
                </a:cxn>
                <a:cxn ang="0">
                  <a:pos x="72" y="164"/>
                </a:cxn>
                <a:cxn ang="0">
                  <a:pos x="72" y="180"/>
                </a:cxn>
                <a:cxn ang="0">
                  <a:pos x="70" y="194"/>
                </a:cxn>
                <a:cxn ang="0">
                  <a:pos x="72" y="194"/>
                </a:cxn>
                <a:cxn ang="0">
                  <a:pos x="64" y="204"/>
                </a:cxn>
                <a:cxn ang="0">
                  <a:pos x="38" y="214"/>
                </a:cxn>
                <a:cxn ang="0">
                  <a:pos x="36" y="224"/>
                </a:cxn>
                <a:cxn ang="0">
                  <a:pos x="38" y="232"/>
                </a:cxn>
                <a:cxn ang="0">
                  <a:pos x="28" y="218"/>
                </a:cxn>
                <a:cxn ang="0">
                  <a:pos x="22" y="170"/>
                </a:cxn>
                <a:cxn ang="0">
                  <a:pos x="28" y="158"/>
                </a:cxn>
                <a:cxn ang="0">
                  <a:pos x="36" y="120"/>
                </a:cxn>
                <a:cxn ang="0">
                  <a:pos x="40" y="98"/>
                </a:cxn>
                <a:cxn ang="0">
                  <a:pos x="36" y="84"/>
                </a:cxn>
                <a:cxn ang="0">
                  <a:pos x="4" y="76"/>
                </a:cxn>
                <a:cxn ang="0">
                  <a:pos x="0" y="64"/>
                </a:cxn>
                <a:cxn ang="0">
                  <a:pos x="22" y="58"/>
                </a:cxn>
                <a:cxn ang="0">
                  <a:pos x="42" y="50"/>
                </a:cxn>
                <a:cxn ang="0">
                  <a:pos x="60" y="56"/>
                </a:cxn>
                <a:cxn ang="0">
                  <a:pos x="62" y="68"/>
                </a:cxn>
                <a:cxn ang="0">
                  <a:pos x="60" y="82"/>
                </a:cxn>
                <a:cxn ang="0">
                  <a:pos x="68" y="92"/>
                </a:cxn>
                <a:cxn ang="0">
                  <a:pos x="72" y="88"/>
                </a:cxn>
                <a:cxn ang="0">
                  <a:pos x="72" y="82"/>
                </a:cxn>
                <a:cxn ang="0">
                  <a:pos x="80" y="70"/>
                </a:cxn>
                <a:cxn ang="0">
                  <a:pos x="80" y="62"/>
                </a:cxn>
                <a:cxn ang="0">
                  <a:pos x="66" y="44"/>
                </a:cxn>
              </a:cxnLst>
              <a:rect l="0" t="0" r="r" b="b"/>
              <a:pathLst>
                <a:path w="144" h="232">
                  <a:moveTo>
                    <a:pt x="66" y="44"/>
                  </a:moveTo>
                  <a:lnTo>
                    <a:pt x="64" y="28"/>
                  </a:lnTo>
                  <a:lnTo>
                    <a:pt x="68" y="16"/>
                  </a:lnTo>
                  <a:lnTo>
                    <a:pt x="78" y="16"/>
                  </a:lnTo>
                  <a:lnTo>
                    <a:pt x="82" y="16"/>
                  </a:lnTo>
                  <a:lnTo>
                    <a:pt x="86" y="18"/>
                  </a:lnTo>
                  <a:lnTo>
                    <a:pt x="94" y="16"/>
                  </a:lnTo>
                  <a:lnTo>
                    <a:pt x="104" y="16"/>
                  </a:lnTo>
                  <a:lnTo>
                    <a:pt x="108" y="14"/>
                  </a:lnTo>
                  <a:lnTo>
                    <a:pt x="112" y="12"/>
                  </a:lnTo>
                  <a:lnTo>
                    <a:pt x="116" y="14"/>
                  </a:lnTo>
                  <a:lnTo>
                    <a:pt x="120" y="14"/>
                  </a:lnTo>
                  <a:lnTo>
                    <a:pt x="134" y="8"/>
                  </a:lnTo>
                  <a:lnTo>
                    <a:pt x="140" y="4"/>
                  </a:lnTo>
                  <a:lnTo>
                    <a:pt x="142" y="0"/>
                  </a:lnTo>
                  <a:lnTo>
                    <a:pt x="142" y="4"/>
                  </a:lnTo>
                  <a:lnTo>
                    <a:pt x="144" y="4"/>
                  </a:lnTo>
                  <a:lnTo>
                    <a:pt x="144" y="10"/>
                  </a:lnTo>
                  <a:lnTo>
                    <a:pt x="138" y="20"/>
                  </a:lnTo>
                  <a:lnTo>
                    <a:pt x="140" y="34"/>
                  </a:lnTo>
                  <a:lnTo>
                    <a:pt x="138" y="34"/>
                  </a:lnTo>
                  <a:lnTo>
                    <a:pt x="140" y="38"/>
                  </a:lnTo>
                  <a:lnTo>
                    <a:pt x="140" y="52"/>
                  </a:lnTo>
                  <a:lnTo>
                    <a:pt x="142" y="52"/>
                  </a:lnTo>
                  <a:lnTo>
                    <a:pt x="142" y="54"/>
                  </a:lnTo>
                  <a:lnTo>
                    <a:pt x="142" y="56"/>
                  </a:lnTo>
                  <a:lnTo>
                    <a:pt x="144" y="58"/>
                  </a:lnTo>
                  <a:lnTo>
                    <a:pt x="144" y="60"/>
                  </a:lnTo>
                  <a:lnTo>
                    <a:pt x="140" y="66"/>
                  </a:lnTo>
                  <a:lnTo>
                    <a:pt x="140" y="68"/>
                  </a:lnTo>
                  <a:lnTo>
                    <a:pt x="140" y="72"/>
                  </a:lnTo>
                  <a:lnTo>
                    <a:pt x="134" y="80"/>
                  </a:lnTo>
                  <a:lnTo>
                    <a:pt x="130" y="82"/>
                  </a:lnTo>
                  <a:lnTo>
                    <a:pt x="130" y="82"/>
                  </a:lnTo>
                  <a:lnTo>
                    <a:pt x="130" y="84"/>
                  </a:lnTo>
                  <a:lnTo>
                    <a:pt x="122" y="90"/>
                  </a:lnTo>
                  <a:lnTo>
                    <a:pt x="120" y="92"/>
                  </a:lnTo>
                  <a:lnTo>
                    <a:pt x="110" y="94"/>
                  </a:lnTo>
                  <a:lnTo>
                    <a:pt x="100" y="100"/>
                  </a:lnTo>
                  <a:lnTo>
                    <a:pt x="92" y="106"/>
                  </a:lnTo>
                  <a:lnTo>
                    <a:pt x="92" y="108"/>
                  </a:lnTo>
                  <a:lnTo>
                    <a:pt x="88" y="110"/>
                  </a:lnTo>
                  <a:lnTo>
                    <a:pt x="90" y="110"/>
                  </a:lnTo>
                  <a:lnTo>
                    <a:pt x="84" y="118"/>
                  </a:lnTo>
                  <a:lnTo>
                    <a:pt x="82" y="118"/>
                  </a:lnTo>
                  <a:lnTo>
                    <a:pt x="82" y="116"/>
                  </a:lnTo>
                  <a:lnTo>
                    <a:pt x="80" y="118"/>
                  </a:lnTo>
                  <a:lnTo>
                    <a:pt x="66" y="132"/>
                  </a:lnTo>
                  <a:lnTo>
                    <a:pt x="62" y="132"/>
                  </a:lnTo>
                  <a:lnTo>
                    <a:pt x="62" y="142"/>
                  </a:lnTo>
                  <a:lnTo>
                    <a:pt x="66" y="146"/>
                  </a:lnTo>
                  <a:lnTo>
                    <a:pt x="66" y="148"/>
                  </a:lnTo>
                  <a:lnTo>
                    <a:pt x="72" y="166"/>
                  </a:lnTo>
                  <a:lnTo>
                    <a:pt x="72" y="164"/>
                  </a:lnTo>
                  <a:lnTo>
                    <a:pt x="74" y="166"/>
                  </a:lnTo>
                  <a:lnTo>
                    <a:pt x="72" y="180"/>
                  </a:lnTo>
                  <a:lnTo>
                    <a:pt x="70" y="192"/>
                  </a:lnTo>
                  <a:lnTo>
                    <a:pt x="70" y="194"/>
                  </a:lnTo>
                  <a:lnTo>
                    <a:pt x="72" y="190"/>
                  </a:lnTo>
                  <a:lnTo>
                    <a:pt x="72" y="194"/>
                  </a:lnTo>
                  <a:lnTo>
                    <a:pt x="68" y="200"/>
                  </a:lnTo>
                  <a:lnTo>
                    <a:pt x="64" y="204"/>
                  </a:lnTo>
                  <a:lnTo>
                    <a:pt x="48" y="208"/>
                  </a:lnTo>
                  <a:lnTo>
                    <a:pt x="38" y="214"/>
                  </a:lnTo>
                  <a:lnTo>
                    <a:pt x="34" y="220"/>
                  </a:lnTo>
                  <a:lnTo>
                    <a:pt x="36" y="224"/>
                  </a:lnTo>
                  <a:lnTo>
                    <a:pt x="38" y="222"/>
                  </a:lnTo>
                  <a:lnTo>
                    <a:pt x="38" y="232"/>
                  </a:lnTo>
                  <a:lnTo>
                    <a:pt x="28" y="232"/>
                  </a:lnTo>
                  <a:lnTo>
                    <a:pt x="28" y="218"/>
                  </a:lnTo>
                  <a:lnTo>
                    <a:pt x="26" y="194"/>
                  </a:lnTo>
                  <a:lnTo>
                    <a:pt x="22" y="170"/>
                  </a:lnTo>
                  <a:lnTo>
                    <a:pt x="22" y="164"/>
                  </a:lnTo>
                  <a:lnTo>
                    <a:pt x="28" y="158"/>
                  </a:lnTo>
                  <a:lnTo>
                    <a:pt x="38" y="134"/>
                  </a:lnTo>
                  <a:lnTo>
                    <a:pt x="36" y="120"/>
                  </a:lnTo>
                  <a:lnTo>
                    <a:pt x="40" y="108"/>
                  </a:lnTo>
                  <a:lnTo>
                    <a:pt x="40" y="98"/>
                  </a:lnTo>
                  <a:lnTo>
                    <a:pt x="38" y="86"/>
                  </a:lnTo>
                  <a:lnTo>
                    <a:pt x="36" y="84"/>
                  </a:lnTo>
                  <a:lnTo>
                    <a:pt x="18" y="78"/>
                  </a:lnTo>
                  <a:lnTo>
                    <a:pt x="4" y="76"/>
                  </a:lnTo>
                  <a:lnTo>
                    <a:pt x="4" y="72"/>
                  </a:lnTo>
                  <a:lnTo>
                    <a:pt x="0" y="64"/>
                  </a:lnTo>
                  <a:lnTo>
                    <a:pt x="10" y="62"/>
                  </a:lnTo>
                  <a:lnTo>
                    <a:pt x="22" y="58"/>
                  </a:lnTo>
                  <a:lnTo>
                    <a:pt x="34" y="54"/>
                  </a:lnTo>
                  <a:lnTo>
                    <a:pt x="42" y="50"/>
                  </a:lnTo>
                  <a:lnTo>
                    <a:pt x="50" y="58"/>
                  </a:lnTo>
                  <a:lnTo>
                    <a:pt x="60" y="56"/>
                  </a:lnTo>
                  <a:lnTo>
                    <a:pt x="62" y="58"/>
                  </a:lnTo>
                  <a:lnTo>
                    <a:pt x="62" y="68"/>
                  </a:lnTo>
                  <a:lnTo>
                    <a:pt x="58" y="76"/>
                  </a:lnTo>
                  <a:lnTo>
                    <a:pt x="60" y="82"/>
                  </a:lnTo>
                  <a:lnTo>
                    <a:pt x="70" y="90"/>
                  </a:lnTo>
                  <a:lnTo>
                    <a:pt x="68" y="92"/>
                  </a:lnTo>
                  <a:lnTo>
                    <a:pt x="72" y="92"/>
                  </a:lnTo>
                  <a:lnTo>
                    <a:pt x="72" y="88"/>
                  </a:lnTo>
                  <a:lnTo>
                    <a:pt x="70" y="84"/>
                  </a:lnTo>
                  <a:lnTo>
                    <a:pt x="72" y="82"/>
                  </a:lnTo>
                  <a:lnTo>
                    <a:pt x="78" y="78"/>
                  </a:lnTo>
                  <a:lnTo>
                    <a:pt x="80" y="70"/>
                  </a:lnTo>
                  <a:lnTo>
                    <a:pt x="78" y="66"/>
                  </a:lnTo>
                  <a:lnTo>
                    <a:pt x="80" y="62"/>
                  </a:lnTo>
                  <a:lnTo>
                    <a:pt x="78" y="58"/>
                  </a:lnTo>
                  <a:lnTo>
                    <a:pt x="66" y="44"/>
                  </a:lnTo>
                  <a:lnTo>
                    <a:pt x="66" y="4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0" name="Freeform 275"/>
            <p:cNvSpPr>
              <a:spLocks/>
            </p:cNvSpPr>
            <p:nvPr/>
          </p:nvSpPr>
          <p:spPr bwMode="auto">
            <a:xfrm>
              <a:off x="4975547" y="4220319"/>
              <a:ext cx="47107" cy="116646"/>
            </a:xfrm>
            <a:custGeom>
              <a:avLst/>
              <a:gdLst/>
              <a:ahLst/>
              <a:cxnLst>
                <a:cxn ang="0">
                  <a:pos x="28" y="56"/>
                </a:cxn>
                <a:cxn ang="0">
                  <a:pos x="28" y="58"/>
                </a:cxn>
                <a:cxn ang="0">
                  <a:pos x="30" y="60"/>
                </a:cxn>
                <a:cxn ang="0">
                  <a:pos x="32" y="68"/>
                </a:cxn>
                <a:cxn ang="0">
                  <a:pos x="28" y="64"/>
                </a:cxn>
                <a:cxn ang="0">
                  <a:pos x="26" y="66"/>
                </a:cxn>
                <a:cxn ang="0">
                  <a:pos x="24" y="64"/>
                </a:cxn>
                <a:cxn ang="0">
                  <a:pos x="24" y="58"/>
                </a:cxn>
                <a:cxn ang="0">
                  <a:pos x="22" y="56"/>
                </a:cxn>
                <a:cxn ang="0">
                  <a:pos x="20" y="46"/>
                </a:cxn>
                <a:cxn ang="0">
                  <a:pos x="16" y="40"/>
                </a:cxn>
                <a:cxn ang="0">
                  <a:pos x="20" y="30"/>
                </a:cxn>
                <a:cxn ang="0">
                  <a:pos x="20" y="14"/>
                </a:cxn>
                <a:cxn ang="0">
                  <a:pos x="14" y="8"/>
                </a:cxn>
                <a:cxn ang="0">
                  <a:pos x="16" y="4"/>
                </a:cxn>
                <a:cxn ang="0">
                  <a:pos x="14" y="2"/>
                </a:cxn>
                <a:cxn ang="0">
                  <a:pos x="10" y="2"/>
                </a:cxn>
                <a:cxn ang="0">
                  <a:pos x="2" y="0"/>
                </a:cxn>
                <a:cxn ang="0">
                  <a:pos x="4" y="2"/>
                </a:cxn>
                <a:cxn ang="0">
                  <a:pos x="6" y="2"/>
                </a:cxn>
                <a:cxn ang="0">
                  <a:pos x="8" y="4"/>
                </a:cxn>
                <a:cxn ang="0">
                  <a:pos x="12" y="16"/>
                </a:cxn>
                <a:cxn ang="0">
                  <a:pos x="8" y="20"/>
                </a:cxn>
                <a:cxn ang="0">
                  <a:pos x="6" y="28"/>
                </a:cxn>
                <a:cxn ang="0">
                  <a:pos x="6" y="38"/>
                </a:cxn>
                <a:cxn ang="0">
                  <a:pos x="10" y="42"/>
                </a:cxn>
                <a:cxn ang="0">
                  <a:pos x="4" y="44"/>
                </a:cxn>
                <a:cxn ang="0">
                  <a:pos x="2" y="52"/>
                </a:cxn>
                <a:cxn ang="0">
                  <a:pos x="0" y="58"/>
                </a:cxn>
                <a:cxn ang="0">
                  <a:pos x="2" y="62"/>
                </a:cxn>
                <a:cxn ang="0">
                  <a:pos x="4" y="62"/>
                </a:cxn>
                <a:cxn ang="0">
                  <a:pos x="12" y="70"/>
                </a:cxn>
                <a:cxn ang="0">
                  <a:pos x="22" y="68"/>
                </a:cxn>
                <a:cxn ang="0">
                  <a:pos x="24" y="70"/>
                </a:cxn>
                <a:cxn ang="0">
                  <a:pos x="24" y="80"/>
                </a:cxn>
                <a:cxn ang="0">
                  <a:pos x="20" y="88"/>
                </a:cxn>
                <a:cxn ang="0">
                  <a:pos x="22" y="94"/>
                </a:cxn>
                <a:cxn ang="0">
                  <a:pos x="32" y="102"/>
                </a:cxn>
                <a:cxn ang="0">
                  <a:pos x="30" y="104"/>
                </a:cxn>
                <a:cxn ang="0">
                  <a:pos x="34" y="104"/>
                </a:cxn>
                <a:cxn ang="0">
                  <a:pos x="34" y="100"/>
                </a:cxn>
                <a:cxn ang="0">
                  <a:pos x="32" y="96"/>
                </a:cxn>
                <a:cxn ang="0">
                  <a:pos x="34" y="94"/>
                </a:cxn>
                <a:cxn ang="0">
                  <a:pos x="40" y="90"/>
                </a:cxn>
                <a:cxn ang="0">
                  <a:pos x="42" y="82"/>
                </a:cxn>
                <a:cxn ang="0">
                  <a:pos x="40" y="78"/>
                </a:cxn>
                <a:cxn ang="0">
                  <a:pos x="42" y="74"/>
                </a:cxn>
                <a:cxn ang="0">
                  <a:pos x="40" y="70"/>
                </a:cxn>
                <a:cxn ang="0">
                  <a:pos x="28" y="56"/>
                </a:cxn>
                <a:cxn ang="0">
                  <a:pos x="28" y="56"/>
                </a:cxn>
              </a:cxnLst>
              <a:rect l="0" t="0" r="r" b="b"/>
              <a:pathLst>
                <a:path w="42" h="104">
                  <a:moveTo>
                    <a:pt x="28" y="56"/>
                  </a:moveTo>
                  <a:lnTo>
                    <a:pt x="28" y="58"/>
                  </a:lnTo>
                  <a:lnTo>
                    <a:pt x="30" y="60"/>
                  </a:lnTo>
                  <a:lnTo>
                    <a:pt x="32" y="68"/>
                  </a:lnTo>
                  <a:lnTo>
                    <a:pt x="28" y="64"/>
                  </a:lnTo>
                  <a:lnTo>
                    <a:pt x="26" y="66"/>
                  </a:lnTo>
                  <a:lnTo>
                    <a:pt x="24" y="64"/>
                  </a:lnTo>
                  <a:lnTo>
                    <a:pt x="24" y="58"/>
                  </a:lnTo>
                  <a:lnTo>
                    <a:pt x="22" y="56"/>
                  </a:lnTo>
                  <a:lnTo>
                    <a:pt x="20" y="46"/>
                  </a:lnTo>
                  <a:lnTo>
                    <a:pt x="16" y="40"/>
                  </a:lnTo>
                  <a:lnTo>
                    <a:pt x="20" y="30"/>
                  </a:lnTo>
                  <a:lnTo>
                    <a:pt x="20" y="14"/>
                  </a:lnTo>
                  <a:lnTo>
                    <a:pt x="14" y="8"/>
                  </a:lnTo>
                  <a:lnTo>
                    <a:pt x="16" y="4"/>
                  </a:lnTo>
                  <a:lnTo>
                    <a:pt x="14" y="2"/>
                  </a:lnTo>
                  <a:lnTo>
                    <a:pt x="10" y="2"/>
                  </a:lnTo>
                  <a:lnTo>
                    <a:pt x="2" y="0"/>
                  </a:lnTo>
                  <a:lnTo>
                    <a:pt x="4" y="2"/>
                  </a:lnTo>
                  <a:lnTo>
                    <a:pt x="6" y="2"/>
                  </a:lnTo>
                  <a:lnTo>
                    <a:pt x="8" y="4"/>
                  </a:lnTo>
                  <a:lnTo>
                    <a:pt x="12" y="16"/>
                  </a:lnTo>
                  <a:lnTo>
                    <a:pt x="8" y="20"/>
                  </a:lnTo>
                  <a:lnTo>
                    <a:pt x="6" y="28"/>
                  </a:lnTo>
                  <a:lnTo>
                    <a:pt x="6" y="38"/>
                  </a:lnTo>
                  <a:lnTo>
                    <a:pt x="10" y="42"/>
                  </a:lnTo>
                  <a:lnTo>
                    <a:pt x="4" y="44"/>
                  </a:lnTo>
                  <a:lnTo>
                    <a:pt x="2" y="52"/>
                  </a:lnTo>
                  <a:lnTo>
                    <a:pt x="0" y="58"/>
                  </a:lnTo>
                  <a:lnTo>
                    <a:pt x="2" y="62"/>
                  </a:lnTo>
                  <a:lnTo>
                    <a:pt x="4" y="62"/>
                  </a:lnTo>
                  <a:lnTo>
                    <a:pt x="12" y="70"/>
                  </a:lnTo>
                  <a:lnTo>
                    <a:pt x="22" y="68"/>
                  </a:lnTo>
                  <a:lnTo>
                    <a:pt x="24" y="70"/>
                  </a:lnTo>
                  <a:lnTo>
                    <a:pt x="24" y="80"/>
                  </a:lnTo>
                  <a:lnTo>
                    <a:pt x="20" y="88"/>
                  </a:lnTo>
                  <a:lnTo>
                    <a:pt x="22" y="94"/>
                  </a:lnTo>
                  <a:lnTo>
                    <a:pt x="32" y="102"/>
                  </a:lnTo>
                  <a:lnTo>
                    <a:pt x="30" y="104"/>
                  </a:lnTo>
                  <a:lnTo>
                    <a:pt x="34" y="104"/>
                  </a:lnTo>
                  <a:lnTo>
                    <a:pt x="34" y="100"/>
                  </a:lnTo>
                  <a:lnTo>
                    <a:pt x="32" y="96"/>
                  </a:lnTo>
                  <a:lnTo>
                    <a:pt x="34" y="94"/>
                  </a:lnTo>
                  <a:lnTo>
                    <a:pt x="40" y="90"/>
                  </a:lnTo>
                  <a:lnTo>
                    <a:pt x="42" y="82"/>
                  </a:lnTo>
                  <a:lnTo>
                    <a:pt x="40" y="78"/>
                  </a:lnTo>
                  <a:lnTo>
                    <a:pt x="42" y="74"/>
                  </a:lnTo>
                  <a:lnTo>
                    <a:pt x="40" y="70"/>
                  </a:lnTo>
                  <a:lnTo>
                    <a:pt x="28" y="56"/>
                  </a:lnTo>
                  <a:lnTo>
                    <a:pt x="28"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1" name="Freeform 276"/>
            <p:cNvSpPr>
              <a:spLocks/>
            </p:cNvSpPr>
            <p:nvPr/>
          </p:nvSpPr>
          <p:spPr bwMode="auto">
            <a:xfrm>
              <a:off x="4928440" y="4092457"/>
              <a:ext cx="163753" cy="161510"/>
            </a:xfrm>
            <a:custGeom>
              <a:avLst/>
              <a:gdLst/>
              <a:ahLst/>
              <a:cxnLst>
                <a:cxn ang="0">
                  <a:pos x="12" y="86"/>
                </a:cxn>
                <a:cxn ang="0">
                  <a:pos x="8" y="76"/>
                </a:cxn>
                <a:cxn ang="0">
                  <a:pos x="2" y="70"/>
                </a:cxn>
                <a:cxn ang="0">
                  <a:pos x="2" y="56"/>
                </a:cxn>
                <a:cxn ang="0">
                  <a:pos x="0" y="46"/>
                </a:cxn>
                <a:cxn ang="0">
                  <a:pos x="16" y="30"/>
                </a:cxn>
                <a:cxn ang="0">
                  <a:pos x="12" y="24"/>
                </a:cxn>
                <a:cxn ang="0">
                  <a:pos x="18" y="14"/>
                </a:cxn>
                <a:cxn ang="0">
                  <a:pos x="30" y="0"/>
                </a:cxn>
                <a:cxn ang="0">
                  <a:pos x="30" y="6"/>
                </a:cxn>
                <a:cxn ang="0">
                  <a:pos x="28" y="16"/>
                </a:cxn>
                <a:cxn ang="0">
                  <a:pos x="28" y="22"/>
                </a:cxn>
                <a:cxn ang="0">
                  <a:pos x="32" y="24"/>
                </a:cxn>
                <a:cxn ang="0">
                  <a:pos x="34" y="22"/>
                </a:cxn>
                <a:cxn ang="0">
                  <a:pos x="36" y="18"/>
                </a:cxn>
                <a:cxn ang="0">
                  <a:pos x="38" y="22"/>
                </a:cxn>
                <a:cxn ang="0">
                  <a:pos x="42" y="22"/>
                </a:cxn>
                <a:cxn ang="0">
                  <a:pos x="44" y="26"/>
                </a:cxn>
                <a:cxn ang="0">
                  <a:pos x="44" y="24"/>
                </a:cxn>
                <a:cxn ang="0">
                  <a:pos x="46" y="20"/>
                </a:cxn>
                <a:cxn ang="0">
                  <a:pos x="50" y="20"/>
                </a:cxn>
                <a:cxn ang="0">
                  <a:pos x="56" y="18"/>
                </a:cxn>
                <a:cxn ang="0">
                  <a:pos x="54" y="16"/>
                </a:cxn>
                <a:cxn ang="0">
                  <a:pos x="50" y="16"/>
                </a:cxn>
                <a:cxn ang="0">
                  <a:pos x="52" y="14"/>
                </a:cxn>
                <a:cxn ang="0">
                  <a:pos x="52" y="12"/>
                </a:cxn>
                <a:cxn ang="0">
                  <a:pos x="54" y="10"/>
                </a:cxn>
                <a:cxn ang="0">
                  <a:pos x="56" y="8"/>
                </a:cxn>
                <a:cxn ang="0">
                  <a:pos x="58" y="6"/>
                </a:cxn>
                <a:cxn ang="0">
                  <a:pos x="58" y="4"/>
                </a:cxn>
                <a:cxn ang="0">
                  <a:pos x="58" y="2"/>
                </a:cxn>
                <a:cxn ang="0">
                  <a:pos x="62" y="0"/>
                </a:cxn>
                <a:cxn ang="0">
                  <a:pos x="112" y="38"/>
                </a:cxn>
                <a:cxn ang="0">
                  <a:pos x="124" y="68"/>
                </a:cxn>
                <a:cxn ang="0">
                  <a:pos x="134" y="82"/>
                </a:cxn>
                <a:cxn ang="0">
                  <a:pos x="132" y="94"/>
                </a:cxn>
                <a:cxn ang="0">
                  <a:pos x="130" y="96"/>
                </a:cxn>
                <a:cxn ang="0">
                  <a:pos x="132" y="106"/>
                </a:cxn>
                <a:cxn ang="0">
                  <a:pos x="134" y="112"/>
                </a:cxn>
                <a:cxn ang="0">
                  <a:pos x="146" y="126"/>
                </a:cxn>
                <a:cxn ang="0">
                  <a:pos x="138" y="134"/>
                </a:cxn>
                <a:cxn ang="0">
                  <a:pos x="120" y="140"/>
                </a:cxn>
                <a:cxn ang="0">
                  <a:pos x="112" y="140"/>
                </a:cxn>
                <a:cxn ang="0">
                  <a:pos x="98" y="142"/>
                </a:cxn>
                <a:cxn ang="0">
                  <a:pos x="86" y="142"/>
                </a:cxn>
                <a:cxn ang="0">
                  <a:pos x="72" y="142"/>
                </a:cxn>
                <a:cxn ang="0">
                  <a:pos x="66" y="122"/>
                </a:cxn>
                <a:cxn ang="0">
                  <a:pos x="58" y="116"/>
                </a:cxn>
                <a:cxn ang="0">
                  <a:pos x="56" y="116"/>
                </a:cxn>
                <a:cxn ang="0">
                  <a:pos x="44" y="114"/>
                </a:cxn>
                <a:cxn ang="0">
                  <a:pos x="24" y="102"/>
                </a:cxn>
                <a:cxn ang="0">
                  <a:pos x="20" y="102"/>
                </a:cxn>
              </a:cxnLst>
              <a:rect l="0" t="0" r="r" b="b"/>
              <a:pathLst>
                <a:path w="146" h="144">
                  <a:moveTo>
                    <a:pt x="20" y="102"/>
                  </a:moveTo>
                  <a:lnTo>
                    <a:pt x="12" y="86"/>
                  </a:lnTo>
                  <a:lnTo>
                    <a:pt x="12" y="80"/>
                  </a:lnTo>
                  <a:lnTo>
                    <a:pt x="8" y="76"/>
                  </a:lnTo>
                  <a:lnTo>
                    <a:pt x="2" y="74"/>
                  </a:lnTo>
                  <a:lnTo>
                    <a:pt x="2" y="70"/>
                  </a:lnTo>
                  <a:lnTo>
                    <a:pt x="4" y="66"/>
                  </a:lnTo>
                  <a:lnTo>
                    <a:pt x="2" y="56"/>
                  </a:lnTo>
                  <a:lnTo>
                    <a:pt x="0" y="54"/>
                  </a:lnTo>
                  <a:lnTo>
                    <a:pt x="0" y="46"/>
                  </a:lnTo>
                  <a:lnTo>
                    <a:pt x="8" y="44"/>
                  </a:lnTo>
                  <a:lnTo>
                    <a:pt x="16" y="30"/>
                  </a:lnTo>
                  <a:lnTo>
                    <a:pt x="16" y="26"/>
                  </a:lnTo>
                  <a:lnTo>
                    <a:pt x="12" y="24"/>
                  </a:lnTo>
                  <a:lnTo>
                    <a:pt x="14" y="20"/>
                  </a:lnTo>
                  <a:lnTo>
                    <a:pt x="18" y="14"/>
                  </a:lnTo>
                  <a:lnTo>
                    <a:pt x="12" y="2"/>
                  </a:lnTo>
                  <a:lnTo>
                    <a:pt x="30" y="0"/>
                  </a:lnTo>
                  <a:lnTo>
                    <a:pt x="30" y="2"/>
                  </a:lnTo>
                  <a:lnTo>
                    <a:pt x="30" y="6"/>
                  </a:lnTo>
                  <a:lnTo>
                    <a:pt x="28" y="10"/>
                  </a:lnTo>
                  <a:lnTo>
                    <a:pt x="28" y="16"/>
                  </a:lnTo>
                  <a:lnTo>
                    <a:pt x="30" y="20"/>
                  </a:lnTo>
                  <a:lnTo>
                    <a:pt x="28" y="22"/>
                  </a:lnTo>
                  <a:lnTo>
                    <a:pt x="30" y="24"/>
                  </a:lnTo>
                  <a:lnTo>
                    <a:pt x="32" y="24"/>
                  </a:lnTo>
                  <a:lnTo>
                    <a:pt x="32" y="22"/>
                  </a:lnTo>
                  <a:lnTo>
                    <a:pt x="34" y="22"/>
                  </a:lnTo>
                  <a:lnTo>
                    <a:pt x="34" y="20"/>
                  </a:lnTo>
                  <a:lnTo>
                    <a:pt x="36" y="18"/>
                  </a:lnTo>
                  <a:lnTo>
                    <a:pt x="36" y="18"/>
                  </a:lnTo>
                  <a:lnTo>
                    <a:pt x="38" y="22"/>
                  </a:lnTo>
                  <a:lnTo>
                    <a:pt x="40" y="22"/>
                  </a:lnTo>
                  <a:lnTo>
                    <a:pt x="42" y="22"/>
                  </a:lnTo>
                  <a:lnTo>
                    <a:pt x="42" y="22"/>
                  </a:lnTo>
                  <a:lnTo>
                    <a:pt x="44" y="26"/>
                  </a:lnTo>
                  <a:lnTo>
                    <a:pt x="46" y="26"/>
                  </a:lnTo>
                  <a:lnTo>
                    <a:pt x="44" y="24"/>
                  </a:lnTo>
                  <a:lnTo>
                    <a:pt x="46" y="22"/>
                  </a:lnTo>
                  <a:lnTo>
                    <a:pt x="46" y="20"/>
                  </a:lnTo>
                  <a:lnTo>
                    <a:pt x="50" y="20"/>
                  </a:lnTo>
                  <a:lnTo>
                    <a:pt x="50" y="20"/>
                  </a:lnTo>
                  <a:lnTo>
                    <a:pt x="52" y="20"/>
                  </a:lnTo>
                  <a:lnTo>
                    <a:pt x="56" y="18"/>
                  </a:lnTo>
                  <a:lnTo>
                    <a:pt x="56" y="18"/>
                  </a:lnTo>
                  <a:lnTo>
                    <a:pt x="54" y="16"/>
                  </a:lnTo>
                  <a:lnTo>
                    <a:pt x="52" y="16"/>
                  </a:lnTo>
                  <a:lnTo>
                    <a:pt x="50" y="16"/>
                  </a:lnTo>
                  <a:lnTo>
                    <a:pt x="50" y="14"/>
                  </a:lnTo>
                  <a:lnTo>
                    <a:pt x="52" y="14"/>
                  </a:lnTo>
                  <a:lnTo>
                    <a:pt x="52" y="12"/>
                  </a:lnTo>
                  <a:lnTo>
                    <a:pt x="52" y="12"/>
                  </a:lnTo>
                  <a:lnTo>
                    <a:pt x="54" y="12"/>
                  </a:lnTo>
                  <a:lnTo>
                    <a:pt x="54" y="10"/>
                  </a:lnTo>
                  <a:lnTo>
                    <a:pt x="56" y="8"/>
                  </a:lnTo>
                  <a:lnTo>
                    <a:pt x="56" y="8"/>
                  </a:lnTo>
                  <a:lnTo>
                    <a:pt x="56" y="8"/>
                  </a:lnTo>
                  <a:lnTo>
                    <a:pt x="58" y="6"/>
                  </a:lnTo>
                  <a:lnTo>
                    <a:pt x="58" y="6"/>
                  </a:lnTo>
                  <a:lnTo>
                    <a:pt x="58" y="4"/>
                  </a:lnTo>
                  <a:lnTo>
                    <a:pt x="58" y="4"/>
                  </a:lnTo>
                  <a:lnTo>
                    <a:pt x="58" y="2"/>
                  </a:lnTo>
                  <a:lnTo>
                    <a:pt x="62" y="0"/>
                  </a:lnTo>
                  <a:lnTo>
                    <a:pt x="62" y="0"/>
                  </a:lnTo>
                  <a:lnTo>
                    <a:pt x="108" y="28"/>
                  </a:lnTo>
                  <a:lnTo>
                    <a:pt x="112" y="38"/>
                  </a:lnTo>
                  <a:lnTo>
                    <a:pt x="130" y="50"/>
                  </a:lnTo>
                  <a:lnTo>
                    <a:pt x="124" y="68"/>
                  </a:lnTo>
                  <a:lnTo>
                    <a:pt x="124" y="72"/>
                  </a:lnTo>
                  <a:lnTo>
                    <a:pt x="134" y="82"/>
                  </a:lnTo>
                  <a:lnTo>
                    <a:pt x="130" y="90"/>
                  </a:lnTo>
                  <a:lnTo>
                    <a:pt x="132" y="94"/>
                  </a:lnTo>
                  <a:lnTo>
                    <a:pt x="132" y="96"/>
                  </a:lnTo>
                  <a:lnTo>
                    <a:pt x="130" y="96"/>
                  </a:lnTo>
                  <a:lnTo>
                    <a:pt x="130" y="98"/>
                  </a:lnTo>
                  <a:lnTo>
                    <a:pt x="132" y="106"/>
                  </a:lnTo>
                  <a:lnTo>
                    <a:pt x="132" y="106"/>
                  </a:lnTo>
                  <a:lnTo>
                    <a:pt x="134" y="112"/>
                  </a:lnTo>
                  <a:lnTo>
                    <a:pt x="138" y="122"/>
                  </a:lnTo>
                  <a:lnTo>
                    <a:pt x="146" y="126"/>
                  </a:lnTo>
                  <a:lnTo>
                    <a:pt x="144" y="130"/>
                  </a:lnTo>
                  <a:lnTo>
                    <a:pt x="138" y="134"/>
                  </a:lnTo>
                  <a:lnTo>
                    <a:pt x="124" y="140"/>
                  </a:lnTo>
                  <a:lnTo>
                    <a:pt x="120" y="140"/>
                  </a:lnTo>
                  <a:lnTo>
                    <a:pt x="116" y="138"/>
                  </a:lnTo>
                  <a:lnTo>
                    <a:pt x="112" y="140"/>
                  </a:lnTo>
                  <a:lnTo>
                    <a:pt x="108" y="142"/>
                  </a:lnTo>
                  <a:lnTo>
                    <a:pt x="98" y="142"/>
                  </a:lnTo>
                  <a:lnTo>
                    <a:pt x="90" y="144"/>
                  </a:lnTo>
                  <a:lnTo>
                    <a:pt x="86" y="142"/>
                  </a:lnTo>
                  <a:lnTo>
                    <a:pt x="82" y="142"/>
                  </a:lnTo>
                  <a:lnTo>
                    <a:pt x="72" y="142"/>
                  </a:lnTo>
                  <a:lnTo>
                    <a:pt x="68" y="138"/>
                  </a:lnTo>
                  <a:lnTo>
                    <a:pt x="66" y="122"/>
                  </a:lnTo>
                  <a:lnTo>
                    <a:pt x="62" y="116"/>
                  </a:lnTo>
                  <a:lnTo>
                    <a:pt x="58" y="116"/>
                  </a:lnTo>
                  <a:lnTo>
                    <a:pt x="58" y="118"/>
                  </a:lnTo>
                  <a:lnTo>
                    <a:pt x="56" y="116"/>
                  </a:lnTo>
                  <a:lnTo>
                    <a:pt x="52" y="116"/>
                  </a:lnTo>
                  <a:lnTo>
                    <a:pt x="44" y="114"/>
                  </a:lnTo>
                  <a:lnTo>
                    <a:pt x="28" y="108"/>
                  </a:lnTo>
                  <a:lnTo>
                    <a:pt x="24" y="102"/>
                  </a:lnTo>
                  <a:lnTo>
                    <a:pt x="20" y="102"/>
                  </a:lnTo>
                  <a:lnTo>
                    <a:pt x="20" y="10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2" name="Freeform 277"/>
            <p:cNvSpPr>
              <a:spLocks/>
            </p:cNvSpPr>
            <p:nvPr/>
          </p:nvSpPr>
          <p:spPr bwMode="auto">
            <a:xfrm>
              <a:off x="4657013" y="4166481"/>
              <a:ext cx="188428" cy="186185"/>
            </a:xfrm>
            <a:custGeom>
              <a:avLst/>
              <a:gdLst/>
              <a:ahLst/>
              <a:cxnLst>
                <a:cxn ang="0">
                  <a:pos x="74" y="156"/>
                </a:cxn>
                <a:cxn ang="0">
                  <a:pos x="46" y="156"/>
                </a:cxn>
                <a:cxn ang="0">
                  <a:pos x="22" y="150"/>
                </a:cxn>
                <a:cxn ang="0">
                  <a:pos x="14" y="150"/>
                </a:cxn>
                <a:cxn ang="0">
                  <a:pos x="6" y="152"/>
                </a:cxn>
                <a:cxn ang="0">
                  <a:pos x="0" y="146"/>
                </a:cxn>
                <a:cxn ang="0">
                  <a:pos x="2" y="136"/>
                </a:cxn>
                <a:cxn ang="0">
                  <a:pos x="6" y="126"/>
                </a:cxn>
                <a:cxn ang="0">
                  <a:pos x="12" y="100"/>
                </a:cxn>
                <a:cxn ang="0">
                  <a:pos x="16" y="94"/>
                </a:cxn>
                <a:cxn ang="0">
                  <a:pos x="26" y="86"/>
                </a:cxn>
                <a:cxn ang="0">
                  <a:pos x="28" y="70"/>
                </a:cxn>
                <a:cxn ang="0">
                  <a:pos x="28" y="64"/>
                </a:cxn>
                <a:cxn ang="0">
                  <a:pos x="20" y="44"/>
                </a:cxn>
                <a:cxn ang="0">
                  <a:pos x="22" y="32"/>
                </a:cxn>
                <a:cxn ang="0">
                  <a:pos x="10" y="6"/>
                </a:cxn>
                <a:cxn ang="0">
                  <a:pos x="32" y="0"/>
                </a:cxn>
                <a:cxn ang="0">
                  <a:pos x="52" y="0"/>
                </a:cxn>
                <a:cxn ang="0">
                  <a:pos x="66" y="4"/>
                </a:cxn>
                <a:cxn ang="0">
                  <a:pos x="80" y="30"/>
                </a:cxn>
                <a:cxn ang="0">
                  <a:pos x="94" y="28"/>
                </a:cxn>
                <a:cxn ang="0">
                  <a:pos x="106" y="14"/>
                </a:cxn>
                <a:cxn ang="0">
                  <a:pos x="122" y="18"/>
                </a:cxn>
                <a:cxn ang="0">
                  <a:pos x="136" y="22"/>
                </a:cxn>
                <a:cxn ang="0">
                  <a:pos x="136" y="48"/>
                </a:cxn>
                <a:cxn ang="0">
                  <a:pos x="138" y="70"/>
                </a:cxn>
                <a:cxn ang="0">
                  <a:pos x="146" y="68"/>
                </a:cxn>
                <a:cxn ang="0">
                  <a:pos x="164" y="68"/>
                </a:cxn>
                <a:cxn ang="0">
                  <a:pos x="168" y="68"/>
                </a:cxn>
                <a:cxn ang="0">
                  <a:pos x="168" y="96"/>
                </a:cxn>
                <a:cxn ang="0">
                  <a:pos x="150" y="96"/>
                </a:cxn>
                <a:cxn ang="0">
                  <a:pos x="140" y="106"/>
                </a:cxn>
                <a:cxn ang="0">
                  <a:pos x="140" y="130"/>
                </a:cxn>
                <a:cxn ang="0">
                  <a:pos x="156" y="160"/>
                </a:cxn>
                <a:cxn ang="0">
                  <a:pos x="112" y="162"/>
                </a:cxn>
                <a:cxn ang="0">
                  <a:pos x="96" y="162"/>
                </a:cxn>
                <a:cxn ang="0">
                  <a:pos x="90" y="156"/>
                </a:cxn>
              </a:cxnLst>
              <a:rect l="0" t="0" r="r" b="b"/>
              <a:pathLst>
                <a:path w="168" h="166">
                  <a:moveTo>
                    <a:pt x="90" y="156"/>
                  </a:moveTo>
                  <a:lnTo>
                    <a:pt x="74" y="156"/>
                  </a:lnTo>
                  <a:lnTo>
                    <a:pt x="60" y="156"/>
                  </a:lnTo>
                  <a:lnTo>
                    <a:pt x="46" y="156"/>
                  </a:lnTo>
                  <a:lnTo>
                    <a:pt x="30" y="156"/>
                  </a:lnTo>
                  <a:lnTo>
                    <a:pt x="22" y="150"/>
                  </a:lnTo>
                  <a:lnTo>
                    <a:pt x="20" y="150"/>
                  </a:lnTo>
                  <a:lnTo>
                    <a:pt x="14" y="150"/>
                  </a:lnTo>
                  <a:lnTo>
                    <a:pt x="8" y="154"/>
                  </a:lnTo>
                  <a:lnTo>
                    <a:pt x="6" y="152"/>
                  </a:lnTo>
                  <a:lnTo>
                    <a:pt x="0" y="156"/>
                  </a:lnTo>
                  <a:lnTo>
                    <a:pt x="0" y="146"/>
                  </a:lnTo>
                  <a:lnTo>
                    <a:pt x="2" y="148"/>
                  </a:lnTo>
                  <a:lnTo>
                    <a:pt x="2" y="136"/>
                  </a:lnTo>
                  <a:lnTo>
                    <a:pt x="4" y="134"/>
                  </a:lnTo>
                  <a:lnTo>
                    <a:pt x="6" y="126"/>
                  </a:lnTo>
                  <a:lnTo>
                    <a:pt x="10" y="106"/>
                  </a:lnTo>
                  <a:lnTo>
                    <a:pt x="12" y="100"/>
                  </a:lnTo>
                  <a:lnTo>
                    <a:pt x="16" y="98"/>
                  </a:lnTo>
                  <a:lnTo>
                    <a:pt x="16" y="94"/>
                  </a:lnTo>
                  <a:lnTo>
                    <a:pt x="22" y="92"/>
                  </a:lnTo>
                  <a:lnTo>
                    <a:pt x="26" y="86"/>
                  </a:lnTo>
                  <a:lnTo>
                    <a:pt x="28" y="80"/>
                  </a:lnTo>
                  <a:lnTo>
                    <a:pt x="28" y="70"/>
                  </a:lnTo>
                  <a:lnTo>
                    <a:pt x="30" y="68"/>
                  </a:lnTo>
                  <a:lnTo>
                    <a:pt x="28" y="64"/>
                  </a:lnTo>
                  <a:lnTo>
                    <a:pt x="22" y="56"/>
                  </a:lnTo>
                  <a:lnTo>
                    <a:pt x="20" y="44"/>
                  </a:lnTo>
                  <a:lnTo>
                    <a:pt x="22" y="40"/>
                  </a:lnTo>
                  <a:lnTo>
                    <a:pt x="22" y="32"/>
                  </a:lnTo>
                  <a:lnTo>
                    <a:pt x="16" y="16"/>
                  </a:lnTo>
                  <a:lnTo>
                    <a:pt x="10" y="6"/>
                  </a:lnTo>
                  <a:lnTo>
                    <a:pt x="22" y="0"/>
                  </a:lnTo>
                  <a:lnTo>
                    <a:pt x="32" y="0"/>
                  </a:lnTo>
                  <a:lnTo>
                    <a:pt x="42" y="0"/>
                  </a:lnTo>
                  <a:lnTo>
                    <a:pt x="52" y="0"/>
                  </a:lnTo>
                  <a:lnTo>
                    <a:pt x="62" y="0"/>
                  </a:lnTo>
                  <a:lnTo>
                    <a:pt x="66" y="4"/>
                  </a:lnTo>
                  <a:lnTo>
                    <a:pt x="72" y="20"/>
                  </a:lnTo>
                  <a:lnTo>
                    <a:pt x="80" y="30"/>
                  </a:lnTo>
                  <a:lnTo>
                    <a:pt x="82" y="30"/>
                  </a:lnTo>
                  <a:lnTo>
                    <a:pt x="94" y="28"/>
                  </a:lnTo>
                  <a:lnTo>
                    <a:pt x="104" y="28"/>
                  </a:lnTo>
                  <a:lnTo>
                    <a:pt x="106" y="14"/>
                  </a:lnTo>
                  <a:lnTo>
                    <a:pt x="122" y="14"/>
                  </a:lnTo>
                  <a:lnTo>
                    <a:pt x="122" y="18"/>
                  </a:lnTo>
                  <a:lnTo>
                    <a:pt x="134" y="20"/>
                  </a:lnTo>
                  <a:lnTo>
                    <a:pt x="136" y="22"/>
                  </a:lnTo>
                  <a:lnTo>
                    <a:pt x="138" y="40"/>
                  </a:lnTo>
                  <a:lnTo>
                    <a:pt x="136" y="48"/>
                  </a:lnTo>
                  <a:lnTo>
                    <a:pt x="140" y="64"/>
                  </a:lnTo>
                  <a:lnTo>
                    <a:pt x="138" y="70"/>
                  </a:lnTo>
                  <a:lnTo>
                    <a:pt x="144" y="74"/>
                  </a:lnTo>
                  <a:lnTo>
                    <a:pt x="146" y="68"/>
                  </a:lnTo>
                  <a:lnTo>
                    <a:pt x="154" y="68"/>
                  </a:lnTo>
                  <a:lnTo>
                    <a:pt x="164" y="68"/>
                  </a:lnTo>
                  <a:lnTo>
                    <a:pt x="166" y="66"/>
                  </a:lnTo>
                  <a:lnTo>
                    <a:pt x="168" y="68"/>
                  </a:lnTo>
                  <a:lnTo>
                    <a:pt x="166" y="94"/>
                  </a:lnTo>
                  <a:lnTo>
                    <a:pt x="168" y="96"/>
                  </a:lnTo>
                  <a:lnTo>
                    <a:pt x="158" y="96"/>
                  </a:lnTo>
                  <a:lnTo>
                    <a:pt x="150" y="96"/>
                  </a:lnTo>
                  <a:lnTo>
                    <a:pt x="140" y="96"/>
                  </a:lnTo>
                  <a:lnTo>
                    <a:pt x="140" y="106"/>
                  </a:lnTo>
                  <a:lnTo>
                    <a:pt x="140" y="116"/>
                  </a:lnTo>
                  <a:lnTo>
                    <a:pt x="140" y="130"/>
                  </a:lnTo>
                  <a:lnTo>
                    <a:pt x="140" y="146"/>
                  </a:lnTo>
                  <a:lnTo>
                    <a:pt x="156" y="160"/>
                  </a:lnTo>
                  <a:lnTo>
                    <a:pt x="132" y="166"/>
                  </a:lnTo>
                  <a:lnTo>
                    <a:pt x="112" y="162"/>
                  </a:lnTo>
                  <a:lnTo>
                    <a:pt x="100" y="162"/>
                  </a:lnTo>
                  <a:lnTo>
                    <a:pt x="96" y="162"/>
                  </a:lnTo>
                  <a:lnTo>
                    <a:pt x="90" y="156"/>
                  </a:lnTo>
                  <a:lnTo>
                    <a:pt x="90" y="1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3" name="Freeform 278"/>
            <p:cNvSpPr>
              <a:spLocks/>
            </p:cNvSpPr>
            <p:nvPr/>
          </p:nvSpPr>
          <p:spPr bwMode="auto">
            <a:xfrm>
              <a:off x="4861144" y="4314532"/>
              <a:ext cx="116646" cy="109916"/>
            </a:xfrm>
            <a:custGeom>
              <a:avLst/>
              <a:gdLst/>
              <a:ahLst/>
              <a:cxnLst>
                <a:cxn ang="0">
                  <a:pos x="24" y="32"/>
                </a:cxn>
                <a:cxn ang="0">
                  <a:pos x="26" y="30"/>
                </a:cxn>
                <a:cxn ang="0">
                  <a:pos x="32" y="24"/>
                </a:cxn>
                <a:cxn ang="0">
                  <a:pos x="38" y="20"/>
                </a:cxn>
                <a:cxn ang="0">
                  <a:pos x="38" y="18"/>
                </a:cxn>
                <a:cxn ang="0">
                  <a:pos x="44" y="16"/>
                </a:cxn>
                <a:cxn ang="0">
                  <a:pos x="48" y="18"/>
                </a:cxn>
                <a:cxn ang="0">
                  <a:pos x="48" y="14"/>
                </a:cxn>
                <a:cxn ang="0">
                  <a:pos x="46" y="14"/>
                </a:cxn>
                <a:cxn ang="0">
                  <a:pos x="46" y="12"/>
                </a:cxn>
                <a:cxn ang="0">
                  <a:pos x="48" y="6"/>
                </a:cxn>
                <a:cxn ang="0">
                  <a:pos x="60" y="0"/>
                </a:cxn>
                <a:cxn ang="0">
                  <a:pos x="64" y="0"/>
                </a:cxn>
                <a:cxn ang="0">
                  <a:pos x="68" y="0"/>
                </a:cxn>
                <a:cxn ang="0">
                  <a:pos x="68" y="4"/>
                </a:cxn>
                <a:cxn ang="0">
                  <a:pos x="82" y="6"/>
                </a:cxn>
                <a:cxn ang="0">
                  <a:pos x="100" y="12"/>
                </a:cxn>
                <a:cxn ang="0">
                  <a:pos x="102" y="14"/>
                </a:cxn>
                <a:cxn ang="0">
                  <a:pos x="104" y="26"/>
                </a:cxn>
                <a:cxn ang="0">
                  <a:pos x="104" y="36"/>
                </a:cxn>
                <a:cxn ang="0">
                  <a:pos x="100" y="48"/>
                </a:cxn>
                <a:cxn ang="0">
                  <a:pos x="102" y="62"/>
                </a:cxn>
                <a:cxn ang="0">
                  <a:pos x="92" y="86"/>
                </a:cxn>
                <a:cxn ang="0">
                  <a:pos x="86" y="92"/>
                </a:cxn>
                <a:cxn ang="0">
                  <a:pos x="86" y="98"/>
                </a:cxn>
                <a:cxn ang="0">
                  <a:pos x="80" y="94"/>
                </a:cxn>
                <a:cxn ang="0">
                  <a:pos x="76" y="94"/>
                </a:cxn>
                <a:cxn ang="0">
                  <a:pos x="66" y="92"/>
                </a:cxn>
                <a:cxn ang="0">
                  <a:pos x="58" y="90"/>
                </a:cxn>
                <a:cxn ang="0">
                  <a:pos x="56" y="92"/>
                </a:cxn>
                <a:cxn ang="0">
                  <a:pos x="46" y="88"/>
                </a:cxn>
                <a:cxn ang="0">
                  <a:pos x="40" y="86"/>
                </a:cxn>
                <a:cxn ang="0">
                  <a:pos x="36" y="84"/>
                </a:cxn>
                <a:cxn ang="0">
                  <a:pos x="34" y="70"/>
                </a:cxn>
                <a:cxn ang="0">
                  <a:pos x="22" y="62"/>
                </a:cxn>
                <a:cxn ang="0">
                  <a:pos x="18" y="60"/>
                </a:cxn>
                <a:cxn ang="0">
                  <a:pos x="12" y="52"/>
                </a:cxn>
                <a:cxn ang="0">
                  <a:pos x="6" y="42"/>
                </a:cxn>
                <a:cxn ang="0">
                  <a:pos x="0" y="34"/>
                </a:cxn>
                <a:cxn ang="0">
                  <a:pos x="0" y="30"/>
                </a:cxn>
                <a:cxn ang="0">
                  <a:pos x="10" y="32"/>
                </a:cxn>
                <a:cxn ang="0">
                  <a:pos x="16" y="32"/>
                </a:cxn>
                <a:cxn ang="0">
                  <a:pos x="20" y="34"/>
                </a:cxn>
                <a:cxn ang="0">
                  <a:pos x="22" y="34"/>
                </a:cxn>
                <a:cxn ang="0">
                  <a:pos x="24" y="32"/>
                </a:cxn>
                <a:cxn ang="0">
                  <a:pos x="24" y="32"/>
                </a:cxn>
              </a:cxnLst>
              <a:rect l="0" t="0" r="r" b="b"/>
              <a:pathLst>
                <a:path w="104" h="98">
                  <a:moveTo>
                    <a:pt x="24" y="32"/>
                  </a:moveTo>
                  <a:lnTo>
                    <a:pt x="26" y="30"/>
                  </a:lnTo>
                  <a:lnTo>
                    <a:pt x="32" y="24"/>
                  </a:lnTo>
                  <a:lnTo>
                    <a:pt x="38" y="20"/>
                  </a:lnTo>
                  <a:lnTo>
                    <a:pt x="38" y="18"/>
                  </a:lnTo>
                  <a:lnTo>
                    <a:pt x="44" y="16"/>
                  </a:lnTo>
                  <a:lnTo>
                    <a:pt x="48" y="18"/>
                  </a:lnTo>
                  <a:lnTo>
                    <a:pt x="48" y="14"/>
                  </a:lnTo>
                  <a:lnTo>
                    <a:pt x="46" y="14"/>
                  </a:lnTo>
                  <a:lnTo>
                    <a:pt x="46" y="12"/>
                  </a:lnTo>
                  <a:lnTo>
                    <a:pt x="48" y="6"/>
                  </a:lnTo>
                  <a:lnTo>
                    <a:pt x="60" y="0"/>
                  </a:lnTo>
                  <a:lnTo>
                    <a:pt x="64" y="0"/>
                  </a:lnTo>
                  <a:lnTo>
                    <a:pt x="68" y="0"/>
                  </a:lnTo>
                  <a:lnTo>
                    <a:pt x="68" y="4"/>
                  </a:lnTo>
                  <a:lnTo>
                    <a:pt x="82" y="6"/>
                  </a:lnTo>
                  <a:lnTo>
                    <a:pt x="100" y="12"/>
                  </a:lnTo>
                  <a:lnTo>
                    <a:pt x="102" y="14"/>
                  </a:lnTo>
                  <a:lnTo>
                    <a:pt x="104" y="26"/>
                  </a:lnTo>
                  <a:lnTo>
                    <a:pt x="104" y="36"/>
                  </a:lnTo>
                  <a:lnTo>
                    <a:pt x="100" y="48"/>
                  </a:lnTo>
                  <a:lnTo>
                    <a:pt x="102" y="62"/>
                  </a:lnTo>
                  <a:lnTo>
                    <a:pt x="92" y="86"/>
                  </a:lnTo>
                  <a:lnTo>
                    <a:pt x="86" y="92"/>
                  </a:lnTo>
                  <a:lnTo>
                    <a:pt x="86" y="98"/>
                  </a:lnTo>
                  <a:lnTo>
                    <a:pt x="80" y="94"/>
                  </a:lnTo>
                  <a:lnTo>
                    <a:pt x="76" y="94"/>
                  </a:lnTo>
                  <a:lnTo>
                    <a:pt x="66" y="92"/>
                  </a:lnTo>
                  <a:lnTo>
                    <a:pt x="58" y="90"/>
                  </a:lnTo>
                  <a:lnTo>
                    <a:pt x="56" y="92"/>
                  </a:lnTo>
                  <a:lnTo>
                    <a:pt x="46" y="88"/>
                  </a:lnTo>
                  <a:lnTo>
                    <a:pt x="40" y="86"/>
                  </a:lnTo>
                  <a:lnTo>
                    <a:pt x="36" y="84"/>
                  </a:lnTo>
                  <a:lnTo>
                    <a:pt x="34" y="70"/>
                  </a:lnTo>
                  <a:lnTo>
                    <a:pt x="22" y="62"/>
                  </a:lnTo>
                  <a:lnTo>
                    <a:pt x="18" y="60"/>
                  </a:lnTo>
                  <a:lnTo>
                    <a:pt x="12" y="52"/>
                  </a:lnTo>
                  <a:lnTo>
                    <a:pt x="6" y="42"/>
                  </a:lnTo>
                  <a:lnTo>
                    <a:pt x="0" y="34"/>
                  </a:lnTo>
                  <a:lnTo>
                    <a:pt x="0" y="30"/>
                  </a:lnTo>
                  <a:lnTo>
                    <a:pt x="10" y="32"/>
                  </a:lnTo>
                  <a:lnTo>
                    <a:pt x="16" y="32"/>
                  </a:lnTo>
                  <a:lnTo>
                    <a:pt x="20" y="34"/>
                  </a:lnTo>
                  <a:lnTo>
                    <a:pt x="22" y="34"/>
                  </a:lnTo>
                  <a:lnTo>
                    <a:pt x="24" y="32"/>
                  </a:lnTo>
                  <a:lnTo>
                    <a:pt x="24"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4" name="Freeform 279"/>
            <p:cNvSpPr>
              <a:spLocks/>
            </p:cNvSpPr>
            <p:nvPr/>
          </p:nvSpPr>
          <p:spPr bwMode="auto">
            <a:xfrm>
              <a:off x="4484287" y="3717843"/>
              <a:ext cx="237778" cy="183942"/>
            </a:xfrm>
            <a:custGeom>
              <a:avLst/>
              <a:gdLst/>
              <a:ahLst/>
              <a:cxnLst>
                <a:cxn ang="0">
                  <a:pos x="54" y="72"/>
                </a:cxn>
                <a:cxn ang="0">
                  <a:pos x="54" y="94"/>
                </a:cxn>
                <a:cxn ang="0">
                  <a:pos x="50" y="106"/>
                </a:cxn>
                <a:cxn ang="0">
                  <a:pos x="30" y="114"/>
                </a:cxn>
                <a:cxn ang="0">
                  <a:pos x="10" y="120"/>
                </a:cxn>
                <a:cxn ang="0">
                  <a:pos x="0" y="126"/>
                </a:cxn>
                <a:cxn ang="0">
                  <a:pos x="4" y="134"/>
                </a:cxn>
                <a:cxn ang="0">
                  <a:pos x="16" y="150"/>
                </a:cxn>
                <a:cxn ang="0">
                  <a:pos x="24" y="150"/>
                </a:cxn>
                <a:cxn ang="0">
                  <a:pos x="28" y="154"/>
                </a:cxn>
                <a:cxn ang="0">
                  <a:pos x="26" y="158"/>
                </a:cxn>
                <a:cxn ang="0">
                  <a:pos x="32" y="160"/>
                </a:cxn>
                <a:cxn ang="0">
                  <a:pos x="36" y="156"/>
                </a:cxn>
                <a:cxn ang="0">
                  <a:pos x="46" y="154"/>
                </a:cxn>
                <a:cxn ang="0">
                  <a:pos x="54" y="142"/>
                </a:cxn>
                <a:cxn ang="0">
                  <a:pos x="74" y="136"/>
                </a:cxn>
                <a:cxn ang="0">
                  <a:pos x="92" y="148"/>
                </a:cxn>
                <a:cxn ang="0">
                  <a:pos x="100" y="144"/>
                </a:cxn>
                <a:cxn ang="0">
                  <a:pos x="114" y="148"/>
                </a:cxn>
                <a:cxn ang="0">
                  <a:pos x="126" y="150"/>
                </a:cxn>
                <a:cxn ang="0">
                  <a:pos x="154" y="142"/>
                </a:cxn>
                <a:cxn ang="0">
                  <a:pos x="170" y="140"/>
                </a:cxn>
                <a:cxn ang="0">
                  <a:pos x="174" y="136"/>
                </a:cxn>
                <a:cxn ang="0">
                  <a:pos x="178" y="128"/>
                </a:cxn>
                <a:cxn ang="0">
                  <a:pos x="180" y="124"/>
                </a:cxn>
                <a:cxn ang="0">
                  <a:pos x="204" y="94"/>
                </a:cxn>
                <a:cxn ang="0">
                  <a:pos x="210" y="50"/>
                </a:cxn>
                <a:cxn ang="0">
                  <a:pos x="204" y="38"/>
                </a:cxn>
                <a:cxn ang="0">
                  <a:pos x="200" y="6"/>
                </a:cxn>
                <a:cxn ang="0">
                  <a:pos x="194" y="4"/>
                </a:cxn>
                <a:cxn ang="0">
                  <a:pos x="156" y="0"/>
                </a:cxn>
                <a:cxn ang="0">
                  <a:pos x="142" y="8"/>
                </a:cxn>
                <a:cxn ang="0">
                  <a:pos x="130" y="16"/>
                </a:cxn>
                <a:cxn ang="0">
                  <a:pos x="118" y="26"/>
                </a:cxn>
                <a:cxn ang="0">
                  <a:pos x="104" y="34"/>
                </a:cxn>
                <a:cxn ang="0">
                  <a:pos x="90" y="46"/>
                </a:cxn>
                <a:cxn ang="0">
                  <a:pos x="74" y="56"/>
                </a:cxn>
                <a:cxn ang="0">
                  <a:pos x="54" y="62"/>
                </a:cxn>
              </a:cxnLst>
              <a:rect l="0" t="0" r="r" b="b"/>
              <a:pathLst>
                <a:path w="212" h="164">
                  <a:moveTo>
                    <a:pt x="54" y="62"/>
                  </a:moveTo>
                  <a:lnTo>
                    <a:pt x="54" y="72"/>
                  </a:lnTo>
                  <a:lnTo>
                    <a:pt x="54" y="84"/>
                  </a:lnTo>
                  <a:lnTo>
                    <a:pt x="54" y="94"/>
                  </a:lnTo>
                  <a:lnTo>
                    <a:pt x="54" y="106"/>
                  </a:lnTo>
                  <a:lnTo>
                    <a:pt x="50" y="106"/>
                  </a:lnTo>
                  <a:lnTo>
                    <a:pt x="46" y="114"/>
                  </a:lnTo>
                  <a:lnTo>
                    <a:pt x="30" y="114"/>
                  </a:lnTo>
                  <a:lnTo>
                    <a:pt x="16" y="116"/>
                  </a:lnTo>
                  <a:lnTo>
                    <a:pt x="10" y="120"/>
                  </a:lnTo>
                  <a:lnTo>
                    <a:pt x="2" y="120"/>
                  </a:lnTo>
                  <a:lnTo>
                    <a:pt x="0" y="126"/>
                  </a:lnTo>
                  <a:lnTo>
                    <a:pt x="2" y="128"/>
                  </a:lnTo>
                  <a:lnTo>
                    <a:pt x="4" y="134"/>
                  </a:lnTo>
                  <a:lnTo>
                    <a:pt x="10" y="140"/>
                  </a:lnTo>
                  <a:lnTo>
                    <a:pt x="16" y="150"/>
                  </a:lnTo>
                  <a:lnTo>
                    <a:pt x="22" y="152"/>
                  </a:lnTo>
                  <a:lnTo>
                    <a:pt x="24" y="150"/>
                  </a:lnTo>
                  <a:lnTo>
                    <a:pt x="28" y="152"/>
                  </a:lnTo>
                  <a:lnTo>
                    <a:pt x="28" y="154"/>
                  </a:lnTo>
                  <a:lnTo>
                    <a:pt x="26" y="156"/>
                  </a:lnTo>
                  <a:lnTo>
                    <a:pt x="26" y="158"/>
                  </a:lnTo>
                  <a:lnTo>
                    <a:pt x="30" y="162"/>
                  </a:lnTo>
                  <a:lnTo>
                    <a:pt x="32" y="160"/>
                  </a:lnTo>
                  <a:lnTo>
                    <a:pt x="30" y="158"/>
                  </a:lnTo>
                  <a:lnTo>
                    <a:pt x="36" y="156"/>
                  </a:lnTo>
                  <a:lnTo>
                    <a:pt x="46" y="164"/>
                  </a:lnTo>
                  <a:lnTo>
                    <a:pt x="46" y="154"/>
                  </a:lnTo>
                  <a:lnTo>
                    <a:pt x="52" y="150"/>
                  </a:lnTo>
                  <a:lnTo>
                    <a:pt x="54" y="142"/>
                  </a:lnTo>
                  <a:lnTo>
                    <a:pt x="64" y="136"/>
                  </a:lnTo>
                  <a:lnTo>
                    <a:pt x="74" y="136"/>
                  </a:lnTo>
                  <a:lnTo>
                    <a:pt x="84" y="140"/>
                  </a:lnTo>
                  <a:lnTo>
                    <a:pt x="92" y="148"/>
                  </a:lnTo>
                  <a:lnTo>
                    <a:pt x="94" y="148"/>
                  </a:lnTo>
                  <a:lnTo>
                    <a:pt x="100" y="144"/>
                  </a:lnTo>
                  <a:lnTo>
                    <a:pt x="104" y="142"/>
                  </a:lnTo>
                  <a:lnTo>
                    <a:pt x="114" y="148"/>
                  </a:lnTo>
                  <a:lnTo>
                    <a:pt x="124" y="150"/>
                  </a:lnTo>
                  <a:lnTo>
                    <a:pt x="126" y="150"/>
                  </a:lnTo>
                  <a:lnTo>
                    <a:pt x="136" y="142"/>
                  </a:lnTo>
                  <a:lnTo>
                    <a:pt x="154" y="142"/>
                  </a:lnTo>
                  <a:lnTo>
                    <a:pt x="164" y="144"/>
                  </a:lnTo>
                  <a:lnTo>
                    <a:pt x="170" y="140"/>
                  </a:lnTo>
                  <a:lnTo>
                    <a:pt x="172" y="140"/>
                  </a:lnTo>
                  <a:lnTo>
                    <a:pt x="174" y="136"/>
                  </a:lnTo>
                  <a:lnTo>
                    <a:pt x="180" y="136"/>
                  </a:lnTo>
                  <a:lnTo>
                    <a:pt x="178" y="128"/>
                  </a:lnTo>
                  <a:lnTo>
                    <a:pt x="178" y="126"/>
                  </a:lnTo>
                  <a:lnTo>
                    <a:pt x="180" y="124"/>
                  </a:lnTo>
                  <a:lnTo>
                    <a:pt x="182" y="118"/>
                  </a:lnTo>
                  <a:lnTo>
                    <a:pt x="204" y="94"/>
                  </a:lnTo>
                  <a:lnTo>
                    <a:pt x="206" y="70"/>
                  </a:lnTo>
                  <a:lnTo>
                    <a:pt x="210" y="50"/>
                  </a:lnTo>
                  <a:lnTo>
                    <a:pt x="212" y="44"/>
                  </a:lnTo>
                  <a:lnTo>
                    <a:pt x="204" y="38"/>
                  </a:lnTo>
                  <a:lnTo>
                    <a:pt x="200" y="28"/>
                  </a:lnTo>
                  <a:lnTo>
                    <a:pt x="200" y="6"/>
                  </a:lnTo>
                  <a:lnTo>
                    <a:pt x="196" y="8"/>
                  </a:lnTo>
                  <a:lnTo>
                    <a:pt x="194" y="4"/>
                  </a:lnTo>
                  <a:lnTo>
                    <a:pt x="186" y="0"/>
                  </a:lnTo>
                  <a:lnTo>
                    <a:pt x="156" y="0"/>
                  </a:lnTo>
                  <a:lnTo>
                    <a:pt x="150" y="4"/>
                  </a:lnTo>
                  <a:lnTo>
                    <a:pt x="142" y="8"/>
                  </a:lnTo>
                  <a:lnTo>
                    <a:pt x="136" y="12"/>
                  </a:lnTo>
                  <a:lnTo>
                    <a:pt x="130" y="16"/>
                  </a:lnTo>
                  <a:lnTo>
                    <a:pt x="124" y="22"/>
                  </a:lnTo>
                  <a:lnTo>
                    <a:pt x="118" y="26"/>
                  </a:lnTo>
                  <a:lnTo>
                    <a:pt x="110" y="30"/>
                  </a:lnTo>
                  <a:lnTo>
                    <a:pt x="104" y="34"/>
                  </a:lnTo>
                  <a:lnTo>
                    <a:pt x="98" y="40"/>
                  </a:lnTo>
                  <a:lnTo>
                    <a:pt x="90" y="46"/>
                  </a:lnTo>
                  <a:lnTo>
                    <a:pt x="82" y="50"/>
                  </a:lnTo>
                  <a:lnTo>
                    <a:pt x="74" y="56"/>
                  </a:lnTo>
                  <a:lnTo>
                    <a:pt x="64" y="60"/>
                  </a:lnTo>
                  <a:lnTo>
                    <a:pt x="54" y="62"/>
                  </a:lnTo>
                  <a:lnTo>
                    <a:pt x="54"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5" name="Freeform 280"/>
            <p:cNvSpPr>
              <a:spLocks/>
            </p:cNvSpPr>
            <p:nvPr/>
          </p:nvSpPr>
          <p:spPr bwMode="auto">
            <a:xfrm>
              <a:off x="5686640" y="3603440"/>
              <a:ext cx="118889" cy="67296"/>
            </a:xfrm>
            <a:custGeom>
              <a:avLst/>
              <a:gdLst/>
              <a:ahLst/>
              <a:cxnLst>
                <a:cxn ang="0">
                  <a:pos x="104" y="48"/>
                </a:cxn>
                <a:cxn ang="0">
                  <a:pos x="104" y="42"/>
                </a:cxn>
                <a:cxn ang="0">
                  <a:pos x="106" y="38"/>
                </a:cxn>
                <a:cxn ang="0">
                  <a:pos x="104" y="38"/>
                </a:cxn>
                <a:cxn ang="0">
                  <a:pos x="102" y="40"/>
                </a:cxn>
                <a:cxn ang="0">
                  <a:pos x="96" y="40"/>
                </a:cxn>
                <a:cxn ang="0">
                  <a:pos x="86" y="36"/>
                </a:cxn>
                <a:cxn ang="0">
                  <a:pos x="86" y="38"/>
                </a:cxn>
                <a:cxn ang="0">
                  <a:pos x="80" y="36"/>
                </a:cxn>
                <a:cxn ang="0">
                  <a:pos x="78" y="38"/>
                </a:cxn>
                <a:cxn ang="0">
                  <a:pos x="74" y="32"/>
                </a:cxn>
                <a:cxn ang="0">
                  <a:pos x="70" y="34"/>
                </a:cxn>
                <a:cxn ang="0">
                  <a:pos x="68" y="30"/>
                </a:cxn>
                <a:cxn ang="0">
                  <a:pos x="68" y="26"/>
                </a:cxn>
                <a:cxn ang="0">
                  <a:pos x="62" y="26"/>
                </a:cxn>
                <a:cxn ang="0">
                  <a:pos x="56" y="26"/>
                </a:cxn>
                <a:cxn ang="0">
                  <a:pos x="56" y="24"/>
                </a:cxn>
                <a:cxn ang="0">
                  <a:pos x="54" y="24"/>
                </a:cxn>
                <a:cxn ang="0">
                  <a:pos x="54" y="16"/>
                </a:cxn>
                <a:cxn ang="0">
                  <a:pos x="50" y="16"/>
                </a:cxn>
                <a:cxn ang="0">
                  <a:pos x="46" y="20"/>
                </a:cxn>
                <a:cxn ang="0">
                  <a:pos x="44" y="18"/>
                </a:cxn>
                <a:cxn ang="0">
                  <a:pos x="42" y="12"/>
                </a:cxn>
                <a:cxn ang="0">
                  <a:pos x="30" y="4"/>
                </a:cxn>
                <a:cxn ang="0">
                  <a:pos x="16" y="0"/>
                </a:cxn>
                <a:cxn ang="0">
                  <a:pos x="16" y="4"/>
                </a:cxn>
                <a:cxn ang="0">
                  <a:pos x="12" y="2"/>
                </a:cxn>
                <a:cxn ang="0">
                  <a:pos x="10" y="2"/>
                </a:cxn>
                <a:cxn ang="0">
                  <a:pos x="4" y="8"/>
                </a:cxn>
                <a:cxn ang="0">
                  <a:pos x="2" y="16"/>
                </a:cxn>
                <a:cxn ang="0">
                  <a:pos x="0" y="22"/>
                </a:cxn>
                <a:cxn ang="0">
                  <a:pos x="0" y="24"/>
                </a:cxn>
                <a:cxn ang="0">
                  <a:pos x="2" y="24"/>
                </a:cxn>
                <a:cxn ang="0">
                  <a:pos x="4" y="28"/>
                </a:cxn>
                <a:cxn ang="0">
                  <a:pos x="6" y="28"/>
                </a:cxn>
                <a:cxn ang="0">
                  <a:pos x="10" y="28"/>
                </a:cxn>
                <a:cxn ang="0">
                  <a:pos x="20" y="36"/>
                </a:cxn>
                <a:cxn ang="0">
                  <a:pos x="32" y="42"/>
                </a:cxn>
                <a:cxn ang="0">
                  <a:pos x="36" y="46"/>
                </a:cxn>
                <a:cxn ang="0">
                  <a:pos x="56" y="46"/>
                </a:cxn>
                <a:cxn ang="0">
                  <a:pos x="64" y="54"/>
                </a:cxn>
                <a:cxn ang="0">
                  <a:pos x="94" y="60"/>
                </a:cxn>
                <a:cxn ang="0">
                  <a:pos x="106" y="60"/>
                </a:cxn>
                <a:cxn ang="0">
                  <a:pos x="106" y="54"/>
                </a:cxn>
                <a:cxn ang="0">
                  <a:pos x="104" y="52"/>
                </a:cxn>
                <a:cxn ang="0">
                  <a:pos x="104" y="48"/>
                </a:cxn>
                <a:cxn ang="0">
                  <a:pos x="104" y="48"/>
                </a:cxn>
              </a:cxnLst>
              <a:rect l="0" t="0" r="r" b="b"/>
              <a:pathLst>
                <a:path w="106" h="60">
                  <a:moveTo>
                    <a:pt x="104" y="48"/>
                  </a:moveTo>
                  <a:lnTo>
                    <a:pt x="104" y="42"/>
                  </a:lnTo>
                  <a:lnTo>
                    <a:pt x="106" y="38"/>
                  </a:lnTo>
                  <a:lnTo>
                    <a:pt x="104" y="38"/>
                  </a:lnTo>
                  <a:lnTo>
                    <a:pt x="102" y="40"/>
                  </a:lnTo>
                  <a:lnTo>
                    <a:pt x="96" y="40"/>
                  </a:lnTo>
                  <a:lnTo>
                    <a:pt x="86" y="36"/>
                  </a:lnTo>
                  <a:lnTo>
                    <a:pt x="86" y="38"/>
                  </a:lnTo>
                  <a:lnTo>
                    <a:pt x="80" y="36"/>
                  </a:lnTo>
                  <a:lnTo>
                    <a:pt x="78" y="38"/>
                  </a:lnTo>
                  <a:lnTo>
                    <a:pt x="74" y="32"/>
                  </a:lnTo>
                  <a:lnTo>
                    <a:pt x="70" y="34"/>
                  </a:lnTo>
                  <a:lnTo>
                    <a:pt x="68" y="30"/>
                  </a:lnTo>
                  <a:lnTo>
                    <a:pt x="68" y="26"/>
                  </a:lnTo>
                  <a:lnTo>
                    <a:pt x="62" y="26"/>
                  </a:lnTo>
                  <a:lnTo>
                    <a:pt x="56" y="26"/>
                  </a:lnTo>
                  <a:lnTo>
                    <a:pt x="56" y="24"/>
                  </a:lnTo>
                  <a:lnTo>
                    <a:pt x="54" y="24"/>
                  </a:lnTo>
                  <a:lnTo>
                    <a:pt x="54" y="16"/>
                  </a:lnTo>
                  <a:lnTo>
                    <a:pt x="50" y="16"/>
                  </a:lnTo>
                  <a:lnTo>
                    <a:pt x="46" y="20"/>
                  </a:lnTo>
                  <a:lnTo>
                    <a:pt x="44" y="18"/>
                  </a:lnTo>
                  <a:lnTo>
                    <a:pt x="42" y="12"/>
                  </a:lnTo>
                  <a:lnTo>
                    <a:pt x="30" y="4"/>
                  </a:lnTo>
                  <a:lnTo>
                    <a:pt x="16" y="0"/>
                  </a:lnTo>
                  <a:lnTo>
                    <a:pt x="16" y="4"/>
                  </a:lnTo>
                  <a:lnTo>
                    <a:pt x="12" y="2"/>
                  </a:lnTo>
                  <a:lnTo>
                    <a:pt x="10" y="2"/>
                  </a:lnTo>
                  <a:lnTo>
                    <a:pt x="4" y="8"/>
                  </a:lnTo>
                  <a:lnTo>
                    <a:pt x="2" y="16"/>
                  </a:lnTo>
                  <a:lnTo>
                    <a:pt x="0" y="22"/>
                  </a:lnTo>
                  <a:lnTo>
                    <a:pt x="0" y="24"/>
                  </a:lnTo>
                  <a:lnTo>
                    <a:pt x="2" y="24"/>
                  </a:lnTo>
                  <a:lnTo>
                    <a:pt x="4" y="28"/>
                  </a:lnTo>
                  <a:lnTo>
                    <a:pt x="6" y="28"/>
                  </a:lnTo>
                  <a:lnTo>
                    <a:pt x="10" y="28"/>
                  </a:lnTo>
                  <a:lnTo>
                    <a:pt x="20" y="36"/>
                  </a:lnTo>
                  <a:lnTo>
                    <a:pt x="32" y="42"/>
                  </a:lnTo>
                  <a:lnTo>
                    <a:pt x="36" y="46"/>
                  </a:lnTo>
                  <a:lnTo>
                    <a:pt x="56" y="46"/>
                  </a:lnTo>
                  <a:lnTo>
                    <a:pt x="64" y="54"/>
                  </a:lnTo>
                  <a:lnTo>
                    <a:pt x="94" y="60"/>
                  </a:lnTo>
                  <a:lnTo>
                    <a:pt x="106" y="60"/>
                  </a:lnTo>
                  <a:lnTo>
                    <a:pt x="106" y="54"/>
                  </a:lnTo>
                  <a:lnTo>
                    <a:pt x="104" y="52"/>
                  </a:lnTo>
                  <a:lnTo>
                    <a:pt x="104" y="48"/>
                  </a:lnTo>
                  <a:lnTo>
                    <a:pt x="104"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6" name="Freeform 281"/>
            <p:cNvSpPr>
              <a:spLocks/>
            </p:cNvSpPr>
            <p:nvPr/>
          </p:nvSpPr>
          <p:spPr bwMode="auto">
            <a:xfrm>
              <a:off x="5540831" y="3426228"/>
              <a:ext cx="2243" cy="2243"/>
            </a:xfrm>
            <a:custGeom>
              <a:avLst/>
              <a:gdLst/>
              <a:ahLst/>
              <a:cxnLst>
                <a:cxn ang="0">
                  <a:pos x="2" y="2"/>
                </a:cxn>
                <a:cxn ang="0">
                  <a:pos x="0" y="0"/>
                </a:cxn>
                <a:cxn ang="0">
                  <a:pos x="0" y="2"/>
                </a:cxn>
                <a:cxn ang="0">
                  <a:pos x="2" y="2"/>
                </a:cxn>
                <a:cxn ang="0">
                  <a:pos x="2" y="2"/>
                </a:cxn>
              </a:cxnLst>
              <a:rect l="0" t="0" r="r" b="b"/>
              <a:pathLst>
                <a:path w="2" h="2">
                  <a:moveTo>
                    <a:pt x="2" y="2"/>
                  </a:moveTo>
                  <a:lnTo>
                    <a:pt x="0" y="0"/>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7" name="Freeform 282"/>
            <p:cNvSpPr>
              <a:spLocks/>
            </p:cNvSpPr>
            <p:nvPr/>
          </p:nvSpPr>
          <p:spPr bwMode="auto">
            <a:xfrm>
              <a:off x="5547561" y="3421742"/>
              <a:ext cx="4487" cy="4487"/>
            </a:xfrm>
            <a:custGeom>
              <a:avLst/>
              <a:gdLst/>
              <a:ahLst/>
              <a:cxnLst>
                <a:cxn ang="0">
                  <a:pos x="4" y="4"/>
                </a:cxn>
                <a:cxn ang="0">
                  <a:pos x="2" y="0"/>
                </a:cxn>
                <a:cxn ang="0">
                  <a:pos x="0" y="0"/>
                </a:cxn>
                <a:cxn ang="0">
                  <a:pos x="2" y="4"/>
                </a:cxn>
                <a:cxn ang="0">
                  <a:pos x="4" y="4"/>
                </a:cxn>
                <a:cxn ang="0">
                  <a:pos x="4" y="4"/>
                </a:cxn>
              </a:cxnLst>
              <a:rect l="0" t="0" r="r" b="b"/>
              <a:pathLst>
                <a:path w="4" h="4">
                  <a:moveTo>
                    <a:pt x="4" y="4"/>
                  </a:moveTo>
                  <a:lnTo>
                    <a:pt x="2" y="0"/>
                  </a:lnTo>
                  <a:lnTo>
                    <a:pt x="0" y="0"/>
                  </a:lnTo>
                  <a:lnTo>
                    <a:pt x="2" y="4"/>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8" name="Freeform 283"/>
            <p:cNvSpPr>
              <a:spLocks/>
            </p:cNvSpPr>
            <p:nvPr/>
          </p:nvSpPr>
          <p:spPr bwMode="auto">
            <a:xfrm>
              <a:off x="5556534" y="3426228"/>
              <a:ext cx="4487" cy="1122"/>
            </a:xfrm>
            <a:custGeom>
              <a:avLst/>
              <a:gdLst/>
              <a:ahLst/>
              <a:cxnLst>
                <a:cxn ang="0">
                  <a:pos x="4" y="0"/>
                </a:cxn>
                <a:cxn ang="0">
                  <a:pos x="0" y="0"/>
                </a:cxn>
                <a:cxn ang="0">
                  <a:pos x="2" y="0"/>
                </a:cxn>
                <a:cxn ang="0">
                  <a:pos x="4" y="0"/>
                </a:cxn>
                <a:cxn ang="0">
                  <a:pos x="4" y="0"/>
                </a:cxn>
              </a:cxnLst>
              <a:rect l="0" t="0" r="r" b="b"/>
              <a:pathLst>
                <a:path w="4">
                  <a:moveTo>
                    <a:pt x="4" y="0"/>
                  </a:moveTo>
                  <a:lnTo>
                    <a:pt x="0" y="0"/>
                  </a:lnTo>
                  <a:lnTo>
                    <a:pt x="2"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9" name="Freeform 284"/>
            <p:cNvSpPr>
              <a:spLocks/>
            </p:cNvSpPr>
            <p:nvPr/>
          </p:nvSpPr>
          <p:spPr bwMode="auto">
            <a:xfrm>
              <a:off x="5522886" y="3358932"/>
              <a:ext cx="165997" cy="80755"/>
            </a:xfrm>
            <a:custGeom>
              <a:avLst/>
              <a:gdLst/>
              <a:ahLst/>
              <a:cxnLst>
                <a:cxn ang="0">
                  <a:pos x="22" y="16"/>
                </a:cxn>
                <a:cxn ang="0">
                  <a:pos x="24" y="10"/>
                </a:cxn>
                <a:cxn ang="0">
                  <a:pos x="30" y="8"/>
                </a:cxn>
                <a:cxn ang="0">
                  <a:pos x="40" y="10"/>
                </a:cxn>
                <a:cxn ang="0">
                  <a:pos x="54" y="14"/>
                </a:cxn>
                <a:cxn ang="0">
                  <a:pos x="56" y="6"/>
                </a:cxn>
                <a:cxn ang="0">
                  <a:pos x="66" y="0"/>
                </a:cxn>
                <a:cxn ang="0">
                  <a:pos x="72" y="6"/>
                </a:cxn>
                <a:cxn ang="0">
                  <a:pos x="82" y="6"/>
                </a:cxn>
                <a:cxn ang="0">
                  <a:pos x="104" y="6"/>
                </a:cxn>
                <a:cxn ang="0">
                  <a:pos x="134" y="10"/>
                </a:cxn>
                <a:cxn ang="0">
                  <a:pos x="136" y="14"/>
                </a:cxn>
                <a:cxn ang="0">
                  <a:pos x="148" y="18"/>
                </a:cxn>
                <a:cxn ang="0">
                  <a:pos x="146" y="24"/>
                </a:cxn>
                <a:cxn ang="0">
                  <a:pos x="126" y="34"/>
                </a:cxn>
                <a:cxn ang="0">
                  <a:pos x="120" y="40"/>
                </a:cxn>
                <a:cxn ang="0">
                  <a:pos x="102" y="44"/>
                </a:cxn>
                <a:cxn ang="0">
                  <a:pos x="98" y="52"/>
                </a:cxn>
                <a:cxn ang="0">
                  <a:pos x="94" y="54"/>
                </a:cxn>
                <a:cxn ang="0">
                  <a:pos x="86" y="54"/>
                </a:cxn>
                <a:cxn ang="0">
                  <a:pos x="84" y="50"/>
                </a:cxn>
                <a:cxn ang="0">
                  <a:pos x="82" y="50"/>
                </a:cxn>
                <a:cxn ang="0">
                  <a:pos x="76" y="52"/>
                </a:cxn>
                <a:cxn ang="0">
                  <a:pos x="74" y="54"/>
                </a:cxn>
                <a:cxn ang="0">
                  <a:pos x="64" y="60"/>
                </a:cxn>
                <a:cxn ang="0">
                  <a:pos x="62" y="64"/>
                </a:cxn>
                <a:cxn ang="0">
                  <a:pos x="62" y="66"/>
                </a:cxn>
                <a:cxn ang="0">
                  <a:pos x="56" y="66"/>
                </a:cxn>
                <a:cxn ang="0">
                  <a:pos x="56" y="70"/>
                </a:cxn>
                <a:cxn ang="0">
                  <a:pos x="48" y="68"/>
                </a:cxn>
                <a:cxn ang="0">
                  <a:pos x="40" y="72"/>
                </a:cxn>
                <a:cxn ang="0">
                  <a:pos x="34" y="70"/>
                </a:cxn>
                <a:cxn ang="0">
                  <a:pos x="32" y="66"/>
                </a:cxn>
                <a:cxn ang="0">
                  <a:pos x="30" y="66"/>
                </a:cxn>
                <a:cxn ang="0">
                  <a:pos x="22" y="68"/>
                </a:cxn>
                <a:cxn ang="0">
                  <a:pos x="16" y="66"/>
                </a:cxn>
                <a:cxn ang="0">
                  <a:pos x="2" y="66"/>
                </a:cxn>
                <a:cxn ang="0">
                  <a:pos x="0" y="64"/>
                </a:cxn>
                <a:cxn ang="0">
                  <a:pos x="0" y="58"/>
                </a:cxn>
                <a:cxn ang="0">
                  <a:pos x="6" y="56"/>
                </a:cxn>
                <a:cxn ang="0">
                  <a:pos x="12" y="56"/>
                </a:cxn>
                <a:cxn ang="0">
                  <a:pos x="16" y="58"/>
                </a:cxn>
                <a:cxn ang="0">
                  <a:pos x="22" y="54"/>
                </a:cxn>
                <a:cxn ang="0">
                  <a:pos x="34" y="54"/>
                </a:cxn>
                <a:cxn ang="0">
                  <a:pos x="38" y="50"/>
                </a:cxn>
                <a:cxn ang="0">
                  <a:pos x="44" y="50"/>
                </a:cxn>
                <a:cxn ang="0">
                  <a:pos x="52" y="44"/>
                </a:cxn>
                <a:cxn ang="0">
                  <a:pos x="40" y="40"/>
                </a:cxn>
                <a:cxn ang="0">
                  <a:pos x="34" y="36"/>
                </a:cxn>
                <a:cxn ang="0">
                  <a:pos x="34" y="34"/>
                </a:cxn>
                <a:cxn ang="0">
                  <a:pos x="32" y="32"/>
                </a:cxn>
                <a:cxn ang="0">
                  <a:pos x="28" y="38"/>
                </a:cxn>
                <a:cxn ang="0">
                  <a:pos x="20" y="36"/>
                </a:cxn>
                <a:cxn ang="0">
                  <a:pos x="18" y="32"/>
                </a:cxn>
                <a:cxn ang="0">
                  <a:pos x="14" y="32"/>
                </a:cxn>
                <a:cxn ang="0">
                  <a:pos x="14" y="30"/>
                </a:cxn>
                <a:cxn ang="0">
                  <a:pos x="26" y="20"/>
                </a:cxn>
                <a:cxn ang="0">
                  <a:pos x="26" y="18"/>
                </a:cxn>
                <a:cxn ang="0">
                  <a:pos x="22" y="16"/>
                </a:cxn>
                <a:cxn ang="0">
                  <a:pos x="22" y="16"/>
                </a:cxn>
              </a:cxnLst>
              <a:rect l="0" t="0" r="r" b="b"/>
              <a:pathLst>
                <a:path w="148" h="72">
                  <a:moveTo>
                    <a:pt x="22" y="16"/>
                  </a:moveTo>
                  <a:lnTo>
                    <a:pt x="24" y="10"/>
                  </a:lnTo>
                  <a:lnTo>
                    <a:pt x="30" y="8"/>
                  </a:lnTo>
                  <a:lnTo>
                    <a:pt x="40" y="10"/>
                  </a:lnTo>
                  <a:lnTo>
                    <a:pt x="54" y="14"/>
                  </a:lnTo>
                  <a:lnTo>
                    <a:pt x="56" y="6"/>
                  </a:lnTo>
                  <a:lnTo>
                    <a:pt x="66" y="0"/>
                  </a:lnTo>
                  <a:lnTo>
                    <a:pt x="72" y="6"/>
                  </a:lnTo>
                  <a:lnTo>
                    <a:pt x="82" y="6"/>
                  </a:lnTo>
                  <a:lnTo>
                    <a:pt x="104" y="6"/>
                  </a:lnTo>
                  <a:lnTo>
                    <a:pt x="134" y="10"/>
                  </a:lnTo>
                  <a:lnTo>
                    <a:pt x="136" y="14"/>
                  </a:lnTo>
                  <a:lnTo>
                    <a:pt x="148" y="18"/>
                  </a:lnTo>
                  <a:lnTo>
                    <a:pt x="146" y="24"/>
                  </a:lnTo>
                  <a:lnTo>
                    <a:pt x="126" y="34"/>
                  </a:lnTo>
                  <a:lnTo>
                    <a:pt x="120" y="40"/>
                  </a:lnTo>
                  <a:lnTo>
                    <a:pt x="102" y="44"/>
                  </a:lnTo>
                  <a:lnTo>
                    <a:pt x="98" y="52"/>
                  </a:lnTo>
                  <a:lnTo>
                    <a:pt x="94" y="54"/>
                  </a:lnTo>
                  <a:lnTo>
                    <a:pt x="86" y="54"/>
                  </a:lnTo>
                  <a:lnTo>
                    <a:pt x="84" y="50"/>
                  </a:lnTo>
                  <a:lnTo>
                    <a:pt x="82" y="50"/>
                  </a:lnTo>
                  <a:lnTo>
                    <a:pt x="76" y="52"/>
                  </a:lnTo>
                  <a:lnTo>
                    <a:pt x="74" y="54"/>
                  </a:lnTo>
                  <a:lnTo>
                    <a:pt x="64" y="60"/>
                  </a:lnTo>
                  <a:lnTo>
                    <a:pt x="62" y="64"/>
                  </a:lnTo>
                  <a:lnTo>
                    <a:pt x="62" y="66"/>
                  </a:lnTo>
                  <a:lnTo>
                    <a:pt x="56" y="66"/>
                  </a:lnTo>
                  <a:lnTo>
                    <a:pt x="56" y="70"/>
                  </a:lnTo>
                  <a:lnTo>
                    <a:pt x="48" y="68"/>
                  </a:lnTo>
                  <a:lnTo>
                    <a:pt x="40" y="72"/>
                  </a:lnTo>
                  <a:lnTo>
                    <a:pt x="34" y="70"/>
                  </a:lnTo>
                  <a:lnTo>
                    <a:pt x="32" y="66"/>
                  </a:lnTo>
                  <a:lnTo>
                    <a:pt x="30" y="66"/>
                  </a:lnTo>
                  <a:lnTo>
                    <a:pt x="22" y="68"/>
                  </a:lnTo>
                  <a:lnTo>
                    <a:pt x="16" y="66"/>
                  </a:lnTo>
                  <a:lnTo>
                    <a:pt x="2" y="66"/>
                  </a:lnTo>
                  <a:lnTo>
                    <a:pt x="0" y="64"/>
                  </a:lnTo>
                  <a:lnTo>
                    <a:pt x="0" y="58"/>
                  </a:lnTo>
                  <a:lnTo>
                    <a:pt x="6" y="56"/>
                  </a:lnTo>
                  <a:lnTo>
                    <a:pt x="12" y="56"/>
                  </a:lnTo>
                  <a:lnTo>
                    <a:pt x="16" y="58"/>
                  </a:lnTo>
                  <a:lnTo>
                    <a:pt x="22" y="54"/>
                  </a:lnTo>
                  <a:lnTo>
                    <a:pt x="34" y="54"/>
                  </a:lnTo>
                  <a:lnTo>
                    <a:pt x="38" y="50"/>
                  </a:lnTo>
                  <a:lnTo>
                    <a:pt x="44" y="50"/>
                  </a:lnTo>
                  <a:lnTo>
                    <a:pt x="52" y="44"/>
                  </a:lnTo>
                  <a:lnTo>
                    <a:pt x="40" y="40"/>
                  </a:lnTo>
                  <a:lnTo>
                    <a:pt x="34" y="36"/>
                  </a:lnTo>
                  <a:lnTo>
                    <a:pt x="34" y="34"/>
                  </a:lnTo>
                  <a:lnTo>
                    <a:pt x="32" y="32"/>
                  </a:lnTo>
                  <a:lnTo>
                    <a:pt x="28" y="38"/>
                  </a:lnTo>
                  <a:lnTo>
                    <a:pt x="20" y="36"/>
                  </a:lnTo>
                  <a:lnTo>
                    <a:pt x="18" y="32"/>
                  </a:lnTo>
                  <a:lnTo>
                    <a:pt x="14" y="32"/>
                  </a:lnTo>
                  <a:lnTo>
                    <a:pt x="14" y="30"/>
                  </a:lnTo>
                  <a:lnTo>
                    <a:pt x="26" y="20"/>
                  </a:lnTo>
                  <a:lnTo>
                    <a:pt x="26" y="18"/>
                  </a:lnTo>
                  <a:lnTo>
                    <a:pt x="22" y="16"/>
                  </a:lnTo>
                  <a:lnTo>
                    <a:pt x="22"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0" name="Freeform 285"/>
            <p:cNvSpPr>
              <a:spLocks/>
            </p:cNvSpPr>
            <p:nvPr/>
          </p:nvSpPr>
          <p:spPr bwMode="auto">
            <a:xfrm>
              <a:off x="5390537" y="3455390"/>
              <a:ext cx="215347" cy="163753"/>
            </a:xfrm>
            <a:custGeom>
              <a:avLst/>
              <a:gdLst/>
              <a:ahLst/>
              <a:cxnLst>
                <a:cxn ang="0">
                  <a:pos x="10" y="60"/>
                </a:cxn>
                <a:cxn ang="0">
                  <a:pos x="6" y="68"/>
                </a:cxn>
                <a:cxn ang="0">
                  <a:pos x="0" y="74"/>
                </a:cxn>
                <a:cxn ang="0">
                  <a:pos x="4" y="80"/>
                </a:cxn>
                <a:cxn ang="0">
                  <a:pos x="2" y="90"/>
                </a:cxn>
                <a:cxn ang="0">
                  <a:pos x="4" y="110"/>
                </a:cxn>
                <a:cxn ang="0">
                  <a:pos x="12" y="112"/>
                </a:cxn>
                <a:cxn ang="0">
                  <a:pos x="16" y="126"/>
                </a:cxn>
                <a:cxn ang="0">
                  <a:pos x="6" y="140"/>
                </a:cxn>
                <a:cxn ang="0">
                  <a:pos x="40" y="144"/>
                </a:cxn>
                <a:cxn ang="0">
                  <a:pos x="52" y="144"/>
                </a:cxn>
                <a:cxn ang="0">
                  <a:pos x="78" y="140"/>
                </a:cxn>
                <a:cxn ang="0">
                  <a:pos x="78" y="134"/>
                </a:cxn>
                <a:cxn ang="0">
                  <a:pos x="86" y="118"/>
                </a:cxn>
                <a:cxn ang="0">
                  <a:pos x="98" y="116"/>
                </a:cxn>
                <a:cxn ang="0">
                  <a:pos x="104" y="110"/>
                </a:cxn>
                <a:cxn ang="0">
                  <a:pos x="108" y="110"/>
                </a:cxn>
                <a:cxn ang="0">
                  <a:pos x="114" y="112"/>
                </a:cxn>
                <a:cxn ang="0">
                  <a:pos x="118" y="100"/>
                </a:cxn>
                <a:cxn ang="0">
                  <a:pos x="122" y="88"/>
                </a:cxn>
                <a:cxn ang="0">
                  <a:pos x="132" y="84"/>
                </a:cxn>
                <a:cxn ang="0">
                  <a:pos x="128" y="76"/>
                </a:cxn>
                <a:cxn ang="0">
                  <a:pos x="138" y="74"/>
                </a:cxn>
                <a:cxn ang="0">
                  <a:pos x="144" y="68"/>
                </a:cxn>
                <a:cxn ang="0">
                  <a:pos x="150" y="56"/>
                </a:cxn>
                <a:cxn ang="0">
                  <a:pos x="148" y="44"/>
                </a:cxn>
                <a:cxn ang="0">
                  <a:pos x="146" y="38"/>
                </a:cxn>
                <a:cxn ang="0">
                  <a:pos x="154" y="34"/>
                </a:cxn>
                <a:cxn ang="0">
                  <a:pos x="164" y="28"/>
                </a:cxn>
                <a:cxn ang="0">
                  <a:pos x="184" y="28"/>
                </a:cxn>
                <a:cxn ang="0">
                  <a:pos x="188" y="22"/>
                </a:cxn>
                <a:cxn ang="0">
                  <a:pos x="192" y="18"/>
                </a:cxn>
                <a:cxn ang="0">
                  <a:pos x="180" y="22"/>
                </a:cxn>
                <a:cxn ang="0">
                  <a:pos x="174" y="18"/>
                </a:cxn>
                <a:cxn ang="0">
                  <a:pos x="150" y="30"/>
                </a:cxn>
                <a:cxn ang="0">
                  <a:pos x="148" y="10"/>
                </a:cxn>
                <a:cxn ang="0">
                  <a:pos x="146" y="4"/>
                </a:cxn>
                <a:cxn ang="0">
                  <a:pos x="138" y="0"/>
                </a:cxn>
                <a:cxn ang="0">
                  <a:pos x="132" y="12"/>
                </a:cxn>
                <a:cxn ang="0">
                  <a:pos x="122" y="14"/>
                </a:cxn>
                <a:cxn ang="0">
                  <a:pos x="120" y="22"/>
                </a:cxn>
                <a:cxn ang="0">
                  <a:pos x="114" y="20"/>
                </a:cxn>
                <a:cxn ang="0">
                  <a:pos x="98" y="20"/>
                </a:cxn>
                <a:cxn ang="0">
                  <a:pos x="78" y="18"/>
                </a:cxn>
                <a:cxn ang="0">
                  <a:pos x="70" y="16"/>
                </a:cxn>
                <a:cxn ang="0">
                  <a:pos x="60" y="20"/>
                </a:cxn>
                <a:cxn ang="0">
                  <a:pos x="56" y="36"/>
                </a:cxn>
                <a:cxn ang="0">
                  <a:pos x="36" y="44"/>
                </a:cxn>
                <a:cxn ang="0">
                  <a:pos x="36" y="50"/>
                </a:cxn>
                <a:cxn ang="0">
                  <a:pos x="26" y="54"/>
                </a:cxn>
                <a:cxn ang="0">
                  <a:pos x="14" y="50"/>
                </a:cxn>
                <a:cxn ang="0">
                  <a:pos x="12" y="48"/>
                </a:cxn>
              </a:cxnLst>
              <a:rect l="0" t="0" r="r" b="b"/>
              <a:pathLst>
                <a:path w="192" h="146">
                  <a:moveTo>
                    <a:pt x="12" y="48"/>
                  </a:moveTo>
                  <a:lnTo>
                    <a:pt x="10" y="60"/>
                  </a:lnTo>
                  <a:lnTo>
                    <a:pt x="6" y="64"/>
                  </a:lnTo>
                  <a:lnTo>
                    <a:pt x="6" y="68"/>
                  </a:lnTo>
                  <a:lnTo>
                    <a:pt x="0" y="70"/>
                  </a:lnTo>
                  <a:lnTo>
                    <a:pt x="0" y="74"/>
                  </a:lnTo>
                  <a:lnTo>
                    <a:pt x="0" y="78"/>
                  </a:lnTo>
                  <a:lnTo>
                    <a:pt x="4" y="80"/>
                  </a:lnTo>
                  <a:lnTo>
                    <a:pt x="4" y="82"/>
                  </a:lnTo>
                  <a:lnTo>
                    <a:pt x="2" y="90"/>
                  </a:lnTo>
                  <a:lnTo>
                    <a:pt x="4" y="98"/>
                  </a:lnTo>
                  <a:lnTo>
                    <a:pt x="4" y="110"/>
                  </a:lnTo>
                  <a:lnTo>
                    <a:pt x="6" y="112"/>
                  </a:lnTo>
                  <a:lnTo>
                    <a:pt x="12" y="112"/>
                  </a:lnTo>
                  <a:lnTo>
                    <a:pt x="16" y="120"/>
                  </a:lnTo>
                  <a:lnTo>
                    <a:pt x="16" y="126"/>
                  </a:lnTo>
                  <a:lnTo>
                    <a:pt x="10" y="134"/>
                  </a:lnTo>
                  <a:lnTo>
                    <a:pt x="6" y="140"/>
                  </a:lnTo>
                  <a:lnTo>
                    <a:pt x="28" y="146"/>
                  </a:lnTo>
                  <a:lnTo>
                    <a:pt x="40" y="144"/>
                  </a:lnTo>
                  <a:lnTo>
                    <a:pt x="50" y="146"/>
                  </a:lnTo>
                  <a:lnTo>
                    <a:pt x="52" y="144"/>
                  </a:lnTo>
                  <a:lnTo>
                    <a:pt x="62" y="144"/>
                  </a:lnTo>
                  <a:lnTo>
                    <a:pt x="78" y="140"/>
                  </a:lnTo>
                  <a:lnTo>
                    <a:pt x="80" y="138"/>
                  </a:lnTo>
                  <a:lnTo>
                    <a:pt x="78" y="134"/>
                  </a:lnTo>
                  <a:lnTo>
                    <a:pt x="80" y="124"/>
                  </a:lnTo>
                  <a:lnTo>
                    <a:pt x="86" y="118"/>
                  </a:lnTo>
                  <a:lnTo>
                    <a:pt x="98" y="116"/>
                  </a:lnTo>
                  <a:lnTo>
                    <a:pt x="98" y="116"/>
                  </a:lnTo>
                  <a:lnTo>
                    <a:pt x="96" y="114"/>
                  </a:lnTo>
                  <a:lnTo>
                    <a:pt x="104" y="110"/>
                  </a:lnTo>
                  <a:lnTo>
                    <a:pt x="108" y="110"/>
                  </a:lnTo>
                  <a:lnTo>
                    <a:pt x="108" y="110"/>
                  </a:lnTo>
                  <a:lnTo>
                    <a:pt x="110" y="108"/>
                  </a:lnTo>
                  <a:lnTo>
                    <a:pt x="114" y="112"/>
                  </a:lnTo>
                  <a:lnTo>
                    <a:pt x="118" y="108"/>
                  </a:lnTo>
                  <a:lnTo>
                    <a:pt x="118" y="100"/>
                  </a:lnTo>
                  <a:lnTo>
                    <a:pt x="120" y="96"/>
                  </a:lnTo>
                  <a:lnTo>
                    <a:pt x="122" y="88"/>
                  </a:lnTo>
                  <a:lnTo>
                    <a:pt x="128" y="88"/>
                  </a:lnTo>
                  <a:lnTo>
                    <a:pt x="132" y="84"/>
                  </a:lnTo>
                  <a:lnTo>
                    <a:pt x="130" y="78"/>
                  </a:lnTo>
                  <a:lnTo>
                    <a:pt x="128" y="76"/>
                  </a:lnTo>
                  <a:lnTo>
                    <a:pt x="128" y="74"/>
                  </a:lnTo>
                  <a:lnTo>
                    <a:pt x="138" y="74"/>
                  </a:lnTo>
                  <a:lnTo>
                    <a:pt x="142" y="74"/>
                  </a:lnTo>
                  <a:lnTo>
                    <a:pt x="144" y="68"/>
                  </a:lnTo>
                  <a:lnTo>
                    <a:pt x="142" y="66"/>
                  </a:lnTo>
                  <a:lnTo>
                    <a:pt x="150" y="56"/>
                  </a:lnTo>
                  <a:lnTo>
                    <a:pt x="150" y="50"/>
                  </a:lnTo>
                  <a:lnTo>
                    <a:pt x="148" y="44"/>
                  </a:lnTo>
                  <a:lnTo>
                    <a:pt x="144" y="40"/>
                  </a:lnTo>
                  <a:lnTo>
                    <a:pt x="146" y="38"/>
                  </a:lnTo>
                  <a:lnTo>
                    <a:pt x="150" y="34"/>
                  </a:lnTo>
                  <a:lnTo>
                    <a:pt x="154" y="34"/>
                  </a:lnTo>
                  <a:lnTo>
                    <a:pt x="156" y="30"/>
                  </a:lnTo>
                  <a:lnTo>
                    <a:pt x="164" y="28"/>
                  </a:lnTo>
                  <a:lnTo>
                    <a:pt x="178" y="26"/>
                  </a:lnTo>
                  <a:lnTo>
                    <a:pt x="184" y="28"/>
                  </a:lnTo>
                  <a:lnTo>
                    <a:pt x="190" y="24"/>
                  </a:lnTo>
                  <a:lnTo>
                    <a:pt x="188" y="22"/>
                  </a:lnTo>
                  <a:lnTo>
                    <a:pt x="192" y="20"/>
                  </a:lnTo>
                  <a:lnTo>
                    <a:pt x="192" y="18"/>
                  </a:lnTo>
                  <a:lnTo>
                    <a:pt x="188" y="18"/>
                  </a:lnTo>
                  <a:lnTo>
                    <a:pt x="180" y="22"/>
                  </a:lnTo>
                  <a:lnTo>
                    <a:pt x="178" y="18"/>
                  </a:lnTo>
                  <a:lnTo>
                    <a:pt x="174" y="18"/>
                  </a:lnTo>
                  <a:lnTo>
                    <a:pt x="164" y="24"/>
                  </a:lnTo>
                  <a:lnTo>
                    <a:pt x="150" y="30"/>
                  </a:lnTo>
                  <a:lnTo>
                    <a:pt x="148" y="22"/>
                  </a:lnTo>
                  <a:lnTo>
                    <a:pt x="148" y="10"/>
                  </a:lnTo>
                  <a:lnTo>
                    <a:pt x="146" y="8"/>
                  </a:lnTo>
                  <a:lnTo>
                    <a:pt x="146" y="4"/>
                  </a:lnTo>
                  <a:lnTo>
                    <a:pt x="140" y="0"/>
                  </a:lnTo>
                  <a:lnTo>
                    <a:pt x="138" y="0"/>
                  </a:lnTo>
                  <a:lnTo>
                    <a:pt x="130" y="10"/>
                  </a:lnTo>
                  <a:lnTo>
                    <a:pt x="132" y="12"/>
                  </a:lnTo>
                  <a:lnTo>
                    <a:pt x="130" y="16"/>
                  </a:lnTo>
                  <a:lnTo>
                    <a:pt x="122" y="14"/>
                  </a:lnTo>
                  <a:lnTo>
                    <a:pt x="120" y="18"/>
                  </a:lnTo>
                  <a:lnTo>
                    <a:pt x="120" y="22"/>
                  </a:lnTo>
                  <a:lnTo>
                    <a:pt x="120" y="22"/>
                  </a:lnTo>
                  <a:lnTo>
                    <a:pt x="114" y="20"/>
                  </a:lnTo>
                  <a:lnTo>
                    <a:pt x="102" y="24"/>
                  </a:lnTo>
                  <a:lnTo>
                    <a:pt x="98" y="20"/>
                  </a:lnTo>
                  <a:lnTo>
                    <a:pt x="82" y="18"/>
                  </a:lnTo>
                  <a:lnTo>
                    <a:pt x="78" y="18"/>
                  </a:lnTo>
                  <a:lnTo>
                    <a:pt x="70" y="16"/>
                  </a:lnTo>
                  <a:lnTo>
                    <a:pt x="70" y="16"/>
                  </a:lnTo>
                  <a:lnTo>
                    <a:pt x="68" y="20"/>
                  </a:lnTo>
                  <a:lnTo>
                    <a:pt x="60" y="20"/>
                  </a:lnTo>
                  <a:lnTo>
                    <a:pt x="58" y="24"/>
                  </a:lnTo>
                  <a:lnTo>
                    <a:pt x="56" y="36"/>
                  </a:lnTo>
                  <a:lnTo>
                    <a:pt x="44" y="42"/>
                  </a:lnTo>
                  <a:lnTo>
                    <a:pt x="36" y="44"/>
                  </a:lnTo>
                  <a:lnTo>
                    <a:pt x="38" y="46"/>
                  </a:lnTo>
                  <a:lnTo>
                    <a:pt x="36" y="50"/>
                  </a:lnTo>
                  <a:lnTo>
                    <a:pt x="32" y="54"/>
                  </a:lnTo>
                  <a:lnTo>
                    <a:pt x="26" y="54"/>
                  </a:lnTo>
                  <a:lnTo>
                    <a:pt x="20" y="50"/>
                  </a:lnTo>
                  <a:lnTo>
                    <a:pt x="14" y="50"/>
                  </a:lnTo>
                  <a:lnTo>
                    <a:pt x="12" y="48"/>
                  </a:lnTo>
                  <a:lnTo>
                    <a:pt x="12"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1" name="Freeform 286"/>
            <p:cNvSpPr>
              <a:spLocks/>
            </p:cNvSpPr>
            <p:nvPr/>
          </p:nvSpPr>
          <p:spPr bwMode="auto">
            <a:xfrm>
              <a:off x="5493725" y="3403797"/>
              <a:ext cx="114403" cy="85241"/>
            </a:xfrm>
            <a:custGeom>
              <a:avLst/>
              <a:gdLst/>
              <a:ahLst/>
              <a:cxnLst>
                <a:cxn ang="0">
                  <a:pos x="86" y="40"/>
                </a:cxn>
                <a:cxn ang="0">
                  <a:pos x="90" y="46"/>
                </a:cxn>
                <a:cxn ang="0">
                  <a:pos x="100" y="48"/>
                </a:cxn>
                <a:cxn ang="0">
                  <a:pos x="102" y="58"/>
                </a:cxn>
                <a:cxn ang="0">
                  <a:pos x="100" y="66"/>
                </a:cxn>
                <a:cxn ang="0">
                  <a:pos x="96" y="64"/>
                </a:cxn>
                <a:cxn ang="0">
                  <a:pos x="86" y="64"/>
                </a:cxn>
                <a:cxn ang="0">
                  <a:pos x="72" y="70"/>
                </a:cxn>
                <a:cxn ang="0">
                  <a:pos x="56" y="68"/>
                </a:cxn>
                <a:cxn ang="0">
                  <a:pos x="54" y="54"/>
                </a:cxn>
                <a:cxn ang="0">
                  <a:pos x="48" y="46"/>
                </a:cxn>
                <a:cxn ang="0">
                  <a:pos x="38" y="56"/>
                </a:cxn>
                <a:cxn ang="0">
                  <a:pos x="38" y="62"/>
                </a:cxn>
                <a:cxn ang="0">
                  <a:pos x="28" y="64"/>
                </a:cxn>
                <a:cxn ang="0">
                  <a:pos x="28" y="68"/>
                </a:cxn>
                <a:cxn ang="0">
                  <a:pos x="10" y="70"/>
                </a:cxn>
                <a:cxn ang="0">
                  <a:pos x="6" y="64"/>
                </a:cxn>
                <a:cxn ang="0">
                  <a:pos x="8" y="58"/>
                </a:cxn>
                <a:cxn ang="0">
                  <a:pos x="10" y="42"/>
                </a:cxn>
                <a:cxn ang="0">
                  <a:pos x="4" y="34"/>
                </a:cxn>
                <a:cxn ang="0">
                  <a:pos x="2" y="30"/>
                </a:cxn>
                <a:cxn ang="0">
                  <a:pos x="16" y="26"/>
                </a:cxn>
                <a:cxn ang="0">
                  <a:pos x="26" y="16"/>
                </a:cxn>
                <a:cxn ang="0">
                  <a:pos x="28" y="6"/>
                </a:cxn>
                <a:cxn ang="0">
                  <a:pos x="42" y="0"/>
                </a:cxn>
                <a:cxn ang="0">
                  <a:pos x="46" y="6"/>
                </a:cxn>
                <a:cxn ang="0">
                  <a:pos x="42" y="12"/>
                </a:cxn>
                <a:cxn ang="0">
                  <a:pos x="48" y="14"/>
                </a:cxn>
                <a:cxn ang="0">
                  <a:pos x="38" y="16"/>
                </a:cxn>
                <a:cxn ang="0">
                  <a:pos x="26" y="18"/>
                </a:cxn>
                <a:cxn ang="0">
                  <a:pos x="28" y="26"/>
                </a:cxn>
                <a:cxn ang="0">
                  <a:pos x="48" y="28"/>
                </a:cxn>
                <a:cxn ang="0">
                  <a:pos x="58" y="26"/>
                </a:cxn>
                <a:cxn ang="0">
                  <a:pos x="66" y="32"/>
                </a:cxn>
                <a:cxn ang="0">
                  <a:pos x="82" y="30"/>
                </a:cxn>
                <a:cxn ang="0">
                  <a:pos x="88" y="26"/>
                </a:cxn>
              </a:cxnLst>
              <a:rect l="0" t="0" r="r" b="b"/>
              <a:pathLst>
                <a:path w="102" h="76">
                  <a:moveTo>
                    <a:pt x="88" y="26"/>
                  </a:moveTo>
                  <a:lnTo>
                    <a:pt x="86" y="40"/>
                  </a:lnTo>
                  <a:lnTo>
                    <a:pt x="86" y="44"/>
                  </a:lnTo>
                  <a:lnTo>
                    <a:pt x="90" y="46"/>
                  </a:lnTo>
                  <a:lnTo>
                    <a:pt x="98" y="44"/>
                  </a:lnTo>
                  <a:lnTo>
                    <a:pt x="100" y="48"/>
                  </a:lnTo>
                  <a:lnTo>
                    <a:pt x="100" y="52"/>
                  </a:lnTo>
                  <a:lnTo>
                    <a:pt x="102" y="58"/>
                  </a:lnTo>
                  <a:lnTo>
                    <a:pt x="102" y="66"/>
                  </a:lnTo>
                  <a:lnTo>
                    <a:pt x="100" y="66"/>
                  </a:lnTo>
                  <a:lnTo>
                    <a:pt x="100" y="64"/>
                  </a:lnTo>
                  <a:lnTo>
                    <a:pt x="96" y="64"/>
                  </a:lnTo>
                  <a:lnTo>
                    <a:pt x="88" y="68"/>
                  </a:lnTo>
                  <a:lnTo>
                    <a:pt x="86" y="64"/>
                  </a:lnTo>
                  <a:lnTo>
                    <a:pt x="82" y="64"/>
                  </a:lnTo>
                  <a:lnTo>
                    <a:pt x="72" y="70"/>
                  </a:lnTo>
                  <a:lnTo>
                    <a:pt x="58" y="76"/>
                  </a:lnTo>
                  <a:lnTo>
                    <a:pt x="56" y="68"/>
                  </a:lnTo>
                  <a:lnTo>
                    <a:pt x="56" y="56"/>
                  </a:lnTo>
                  <a:lnTo>
                    <a:pt x="54" y="54"/>
                  </a:lnTo>
                  <a:lnTo>
                    <a:pt x="54" y="50"/>
                  </a:lnTo>
                  <a:lnTo>
                    <a:pt x="48" y="46"/>
                  </a:lnTo>
                  <a:lnTo>
                    <a:pt x="46" y="46"/>
                  </a:lnTo>
                  <a:lnTo>
                    <a:pt x="38" y="56"/>
                  </a:lnTo>
                  <a:lnTo>
                    <a:pt x="40" y="58"/>
                  </a:lnTo>
                  <a:lnTo>
                    <a:pt x="38" y="62"/>
                  </a:lnTo>
                  <a:lnTo>
                    <a:pt x="30" y="60"/>
                  </a:lnTo>
                  <a:lnTo>
                    <a:pt x="28" y="64"/>
                  </a:lnTo>
                  <a:lnTo>
                    <a:pt x="28" y="68"/>
                  </a:lnTo>
                  <a:lnTo>
                    <a:pt x="28" y="68"/>
                  </a:lnTo>
                  <a:lnTo>
                    <a:pt x="22" y="66"/>
                  </a:lnTo>
                  <a:lnTo>
                    <a:pt x="10" y="70"/>
                  </a:lnTo>
                  <a:lnTo>
                    <a:pt x="6" y="66"/>
                  </a:lnTo>
                  <a:lnTo>
                    <a:pt x="6" y="64"/>
                  </a:lnTo>
                  <a:lnTo>
                    <a:pt x="6" y="62"/>
                  </a:lnTo>
                  <a:lnTo>
                    <a:pt x="8" y="58"/>
                  </a:lnTo>
                  <a:lnTo>
                    <a:pt x="14" y="50"/>
                  </a:lnTo>
                  <a:lnTo>
                    <a:pt x="10" y="42"/>
                  </a:lnTo>
                  <a:lnTo>
                    <a:pt x="10" y="36"/>
                  </a:lnTo>
                  <a:lnTo>
                    <a:pt x="4" y="34"/>
                  </a:lnTo>
                  <a:lnTo>
                    <a:pt x="0" y="30"/>
                  </a:lnTo>
                  <a:lnTo>
                    <a:pt x="2" y="30"/>
                  </a:lnTo>
                  <a:lnTo>
                    <a:pt x="2" y="26"/>
                  </a:lnTo>
                  <a:lnTo>
                    <a:pt x="16" y="26"/>
                  </a:lnTo>
                  <a:lnTo>
                    <a:pt x="18" y="18"/>
                  </a:lnTo>
                  <a:lnTo>
                    <a:pt x="26" y="16"/>
                  </a:lnTo>
                  <a:lnTo>
                    <a:pt x="26" y="10"/>
                  </a:lnTo>
                  <a:lnTo>
                    <a:pt x="28" y="6"/>
                  </a:lnTo>
                  <a:lnTo>
                    <a:pt x="32" y="6"/>
                  </a:lnTo>
                  <a:lnTo>
                    <a:pt x="42" y="0"/>
                  </a:lnTo>
                  <a:lnTo>
                    <a:pt x="44" y="0"/>
                  </a:lnTo>
                  <a:lnTo>
                    <a:pt x="46" y="6"/>
                  </a:lnTo>
                  <a:lnTo>
                    <a:pt x="42" y="10"/>
                  </a:lnTo>
                  <a:lnTo>
                    <a:pt x="42" y="12"/>
                  </a:lnTo>
                  <a:lnTo>
                    <a:pt x="44" y="14"/>
                  </a:lnTo>
                  <a:lnTo>
                    <a:pt x="48" y="14"/>
                  </a:lnTo>
                  <a:lnTo>
                    <a:pt x="42" y="18"/>
                  </a:lnTo>
                  <a:lnTo>
                    <a:pt x="38" y="16"/>
                  </a:lnTo>
                  <a:lnTo>
                    <a:pt x="32" y="16"/>
                  </a:lnTo>
                  <a:lnTo>
                    <a:pt x="26" y="18"/>
                  </a:lnTo>
                  <a:lnTo>
                    <a:pt x="26" y="24"/>
                  </a:lnTo>
                  <a:lnTo>
                    <a:pt x="28" y="26"/>
                  </a:lnTo>
                  <a:lnTo>
                    <a:pt x="42" y="26"/>
                  </a:lnTo>
                  <a:lnTo>
                    <a:pt x="48" y="28"/>
                  </a:lnTo>
                  <a:lnTo>
                    <a:pt x="56" y="26"/>
                  </a:lnTo>
                  <a:lnTo>
                    <a:pt x="58" y="26"/>
                  </a:lnTo>
                  <a:lnTo>
                    <a:pt x="60" y="30"/>
                  </a:lnTo>
                  <a:lnTo>
                    <a:pt x="66" y="32"/>
                  </a:lnTo>
                  <a:lnTo>
                    <a:pt x="74" y="28"/>
                  </a:lnTo>
                  <a:lnTo>
                    <a:pt x="82" y="30"/>
                  </a:lnTo>
                  <a:lnTo>
                    <a:pt x="82" y="26"/>
                  </a:lnTo>
                  <a:lnTo>
                    <a:pt x="88" y="26"/>
                  </a:lnTo>
                  <a:lnTo>
                    <a:pt x="88"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2" name="Freeform 287"/>
            <p:cNvSpPr>
              <a:spLocks/>
            </p:cNvSpPr>
            <p:nvPr/>
          </p:nvSpPr>
          <p:spPr bwMode="auto">
            <a:xfrm>
              <a:off x="5271648" y="3367905"/>
              <a:ext cx="210860" cy="148051"/>
            </a:xfrm>
            <a:custGeom>
              <a:avLst/>
              <a:gdLst/>
              <a:ahLst/>
              <a:cxnLst>
                <a:cxn ang="0">
                  <a:pos x="26" y="94"/>
                </a:cxn>
                <a:cxn ang="0">
                  <a:pos x="50" y="84"/>
                </a:cxn>
                <a:cxn ang="0">
                  <a:pos x="62" y="80"/>
                </a:cxn>
                <a:cxn ang="0">
                  <a:pos x="80" y="90"/>
                </a:cxn>
                <a:cxn ang="0">
                  <a:pos x="94" y="98"/>
                </a:cxn>
                <a:cxn ang="0">
                  <a:pos x="116" y="108"/>
                </a:cxn>
                <a:cxn ang="0">
                  <a:pos x="118" y="126"/>
                </a:cxn>
                <a:cxn ang="0">
                  <a:pos x="126" y="128"/>
                </a:cxn>
                <a:cxn ang="0">
                  <a:pos x="138" y="132"/>
                </a:cxn>
                <a:cxn ang="0">
                  <a:pos x="144" y="124"/>
                </a:cxn>
                <a:cxn ang="0">
                  <a:pos x="150" y="120"/>
                </a:cxn>
                <a:cxn ang="0">
                  <a:pos x="164" y="102"/>
                </a:cxn>
                <a:cxn ang="0">
                  <a:pos x="174" y="98"/>
                </a:cxn>
                <a:cxn ang="0">
                  <a:pos x="176" y="94"/>
                </a:cxn>
                <a:cxn ang="0">
                  <a:pos x="188" y="96"/>
                </a:cxn>
                <a:cxn ang="0">
                  <a:pos x="188" y="86"/>
                </a:cxn>
                <a:cxn ang="0">
                  <a:pos x="178" y="80"/>
                </a:cxn>
                <a:cxn ang="0">
                  <a:pos x="162" y="70"/>
                </a:cxn>
                <a:cxn ang="0">
                  <a:pos x="148" y="60"/>
                </a:cxn>
                <a:cxn ang="0">
                  <a:pos x="132" y="48"/>
                </a:cxn>
                <a:cxn ang="0">
                  <a:pos x="128" y="38"/>
                </a:cxn>
                <a:cxn ang="0">
                  <a:pos x="120" y="26"/>
                </a:cxn>
                <a:cxn ang="0">
                  <a:pos x="102" y="26"/>
                </a:cxn>
                <a:cxn ang="0">
                  <a:pos x="100" y="18"/>
                </a:cxn>
                <a:cxn ang="0">
                  <a:pos x="100" y="16"/>
                </a:cxn>
                <a:cxn ang="0">
                  <a:pos x="90" y="10"/>
                </a:cxn>
                <a:cxn ang="0">
                  <a:pos x="80" y="4"/>
                </a:cxn>
                <a:cxn ang="0">
                  <a:pos x="78" y="8"/>
                </a:cxn>
                <a:cxn ang="0">
                  <a:pos x="72" y="8"/>
                </a:cxn>
                <a:cxn ang="0">
                  <a:pos x="64" y="12"/>
                </a:cxn>
                <a:cxn ang="0">
                  <a:pos x="58" y="18"/>
                </a:cxn>
                <a:cxn ang="0">
                  <a:pos x="60" y="28"/>
                </a:cxn>
                <a:cxn ang="0">
                  <a:pos x="44" y="28"/>
                </a:cxn>
                <a:cxn ang="0">
                  <a:pos x="28" y="12"/>
                </a:cxn>
                <a:cxn ang="0">
                  <a:pos x="6" y="12"/>
                </a:cxn>
                <a:cxn ang="0">
                  <a:pos x="0" y="18"/>
                </a:cxn>
                <a:cxn ang="0">
                  <a:pos x="4" y="30"/>
                </a:cxn>
                <a:cxn ang="0">
                  <a:pos x="6" y="18"/>
                </a:cxn>
                <a:cxn ang="0">
                  <a:pos x="16" y="16"/>
                </a:cxn>
                <a:cxn ang="0">
                  <a:pos x="30" y="32"/>
                </a:cxn>
                <a:cxn ang="0">
                  <a:pos x="24" y="38"/>
                </a:cxn>
                <a:cxn ang="0">
                  <a:pos x="24" y="40"/>
                </a:cxn>
                <a:cxn ang="0">
                  <a:pos x="4" y="32"/>
                </a:cxn>
                <a:cxn ang="0">
                  <a:pos x="2" y="46"/>
                </a:cxn>
                <a:cxn ang="0">
                  <a:pos x="12" y="50"/>
                </a:cxn>
                <a:cxn ang="0">
                  <a:pos x="18" y="54"/>
                </a:cxn>
                <a:cxn ang="0">
                  <a:pos x="12" y="54"/>
                </a:cxn>
                <a:cxn ang="0">
                  <a:pos x="12" y="62"/>
                </a:cxn>
                <a:cxn ang="0">
                  <a:pos x="18" y="78"/>
                </a:cxn>
                <a:cxn ang="0">
                  <a:pos x="18" y="94"/>
                </a:cxn>
              </a:cxnLst>
              <a:rect l="0" t="0" r="r" b="b"/>
              <a:pathLst>
                <a:path w="188" h="132">
                  <a:moveTo>
                    <a:pt x="18" y="94"/>
                  </a:moveTo>
                  <a:lnTo>
                    <a:pt x="26" y="94"/>
                  </a:lnTo>
                  <a:lnTo>
                    <a:pt x="38" y="84"/>
                  </a:lnTo>
                  <a:lnTo>
                    <a:pt x="50" y="84"/>
                  </a:lnTo>
                  <a:lnTo>
                    <a:pt x="52" y="80"/>
                  </a:lnTo>
                  <a:lnTo>
                    <a:pt x="62" y="80"/>
                  </a:lnTo>
                  <a:lnTo>
                    <a:pt x="66" y="86"/>
                  </a:lnTo>
                  <a:lnTo>
                    <a:pt x="80" y="90"/>
                  </a:lnTo>
                  <a:lnTo>
                    <a:pt x="90" y="92"/>
                  </a:lnTo>
                  <a:lnTo>
                    <a:pt x="94" y="98"/>
                  </a:lnTo>
                  <a:lnTo>
                    <a:pt x="110" y="108"/>
                  </a:lnTo>
                  <a:lnTo>
                    <a:pt x="116" y="108"/>
                  </a:lnTo>
                  <a:lnTo>
                    <a:pt x="118" y="122"/>
                  </a:lnTo>
                  <a:lnTo>
                    <a:pt x="118" y="126"/>
                  </a:lnTo>
                  <a:lnTo>
                    <a:pt x="120" y="128"/>
                  </a:lnTo>
                  <a:lnTo>
                    <a:pt x="126" y="128"/>
                  </a:lnTo>
                  <a:lnTo>
                    <a:pt x="132" y="132"/>
                  </a:lnTo>
                  <a:lnTo>
                    <a:pt x="138" y="132"/>
                  </a:lnTo>
                  <a:lnTo>
                    <a:pt x="142" y="128"/>
                  </a:lnTo>
                  <a:lnTo>
                    <a:pt x="144" y="124"/>
                  </a:lnTo>
                  <a:lnTo>
                    <a:pt x="142" y="122"/>
                  </a:lnTo>
                  <a:lnTo>
                    <a:pt x="150" y="120"/>
                  </a:lnTo>
                  <a:lnTo>
                    <a:pt x="162" y="114"/>
                  </a:lnTo>
                  <a:lnTo>
                    <a:pt x="164" y="102"/>
                  </a:lnTo>
                  <a:lnTo>
                    <a:pt x="166" y="98"/>
                  </a:lnTo>
                  <a:lnTo>
                    <a:pt x="174" y="98"/>
                  </a:lnTo>
                  <a:lnTo>
                    <a:pt x="176" y="94"/>
                  </a:lnTo>
                  <a:lnTo>
                    <a:pt x="176" y="94"/>
                  </a:lnTo>
                  <a:lnTo>
                    <a:pt x="184" y="96"/>
                  </a:lnTo>
                  <a:lnTo>
                    <a:pt x="188" y="96"/>
                  </a:lnTo>
                  <a:lnTo>
                    <a:pt x="188" y="88"/>
                  </a:lnTo>
                  <a:lnTo>
                    <a:pt x="188" y="86"/>
                  </a:lnTo>
                  <a:lnTo>
                    <a:pt x="188" y="84"/>
                  </a:lnTo>
                  <a:lnTo>
                    <a:pt x="178" y="80"/>
                  </a:lnTo>
                  <a:lnTo>
                    <a:pt x="174" y="80"/>
                  </a:lnTo>
                  <a:lnTo>
                    <a:pt x="162" y="70"/>
                  </a:lnTo>
                  <a:lnTo>
                    <a:pt x="154" y="68"/>
                  </a:lnTo>
                  <a:lnTo>
                    <a:pt x="148" y="60"/>
                  </a:lnTo>
                  <a:lnTo>
                    <a:pt x="136" y="54"/>
                  </a:lnTo>
                  <a:lnTo>
                    <a:pt x="132" y="48"/>
                  </a:lnTo>
                  <a:lnTo>
                    <a:pt x="132" y="42"/>
                  </a:lnTo>
                  <a:lnTo>
                    <a:pt x="128" y="38"/>
                  </a:lnTo>
                  <a:lnTo>
                    <a:pt x="126" y="30"/>
                  </a:lnTo>
                  <a:lnTo>
                    <a:pt x="120" y="26"/>
                  </a:lnTo>
                  <a:lnTo>
                    <a:pt x="118" y="30"/>
                  </a:lnTo>
                  <a:lnTo>
                    <a:pt x="102" y="26"/>
                  </a:lnTo>
                  <a:lnTo>
                    <a:pt x="100" y="24"/>
                  </a:lnTo>
                  <a:lnTo>
                    <a:pt x="100" y="18"/>
                  </a:lnTo>
                  <a:lnTo>
                    <a:pt x="102" y="18"/>
                  </a:lnTo>
                  <a:lnTo>
                    <a:pt x="100" y="16"/>
                  </a:lnTo>
                  <a:lnTo>
                    <a:pt x="98" y="10"/>
                  </a:lnTo>
                  <a:lnTo>
                    <a:pt x="90" y="10"/>
                  </a:lnTo>
                  <a:lnTo>
                    <a:pt x="82" y="0"/>
                  </a:lnTo>
                  <a:lnTo>
                    <a:pt x="80" y="4"/>
                  </a:lnTo>
                  <a:lnTo>
                    <a:pt x="76" y="4"/>
                  </a:lnTo>
                  <a:lnTo>
                    <a:pt x="78" y="8"/>
                  </a:lnTo>
                  <a:lnTo>
                    <a:pt x="74" y="6"/>
                  </a:lnTo>
                  <a:lnTo>
                    <a:pt x="72" y="8"/>
                  </a:lnTo>
                  <a:lnTo>
                    <a:pt x="72" y="10"/>
                  </a:lnTo>
                  <a:lnTo>
                    <a:pt x="64" y="12"/>
                  </a:lnTo>
                  <a:lnTo>
                    <a:pt x="60" y="16"/>
                  </a:lnTo>
                  <a:lnTo>
                    <a:pt x="58" y="18"/>
                  </a:lnTo>
                  <a:lnTo>
                    <a:pt x="62" y="28"/>
                  </a:lnTo>
                  <a:lnTo>
                    <a:pt x="60" y="28"/>
                  </a:lnTo>
                  <a:lnTo>
                    <a:pt x="46" y="26"/>
                  </a:lnTo>
                  <a:lnTo>
                    <a:pt x="44" y="28"/>
                  </a:lnTo>
                  <a:lnTo>
                    <a:pt x="36" y="26"/>
                  </a:lnTo>
                  <a:lnTo>
                    <a:pt x="28" y="12"/>
                  </a:lnTo>
                  <a:lnTo>
                    <a:pt x="22" y="8"/>
                  </a:lnTo>
                  <a:lnTo>
                    <a:pt x="6" y="12"/>
                  </a:lnTo>
                  <a:lnTo>
                    <a:pt x="0" y="18"/>
                  </a:lnTo>
                  <a:lnTo>
                    <a:pt x="0" y="18"/>
                  </a:lnTo>
                  <a:lnTo>
                    <a:pt x="0" y="24"/>
                  </a:lnTo>
                  <a:lnTo>
                    <a:pt x="4" y="30"/>
                  </a:lnTo>
                  <a:lnTo>
                    <a:pt x="2" y="22"/>
                  </a:lnTo>
                  <a:lnTo>
                    <a:pt x="6" y="18"/>
                  </a:lnTo>
                  <a:lnTo>
                    <a:pt x="14" y="14"/>
                  </a:lnTo>
                  <a:lnTo>
                    <a:pt x="16" y="16"/>
                  </a:lnTo>
                  <a:lnTo>
                    <a:pt x="20" y="24"/>
                  </a:lnTo>
                  <a:lnTo>
                    <a:pt x="30" y="32"/>
                  </a:lnTo>
                  <a:lnTo>
                    <a:pt x="26" y="36"/>
                  </a:lnTo>
                  <a:lnTo>
                    <a:pt x="24" y="38"/>
                  </a:lnTo>
                  <a:lnTo>
                    <a:pt x="26" y="40"/>
                  </a:lnTo>
                  <a:lnTo>
                    <a:pt x="24" y="40"/>
                  </a:lnTo>
                  <a:lnTo>
                    <a:pt x="8" y="38"/>
                  </a:lnTo>
                  <a:lnTo>
                    <a:pt x="4" y="32"/>
                  </a:lnTo>
                  <a:lnTo>
                    <a:pt x="6" y="40"/>
                  </a:lnTo>
                  <a:lnTo>
                    <a:pt x="2" y="46"/>
                  </a:lnTo>
                  <a:lnTo>
                    <a:pt x="4" y="52"/>
                  </a:lnTo>
                  <a:lnTo>
                    <a:pt x="12" y="50"/>
                  </a:lnTo>
                  <a:lnTo>
                    <a:pt x="16" y="52"/>
                  </a:lnTo>
                  <a:lnTo>
                    <a:pt x="18" y="54"/>
                  </a:lnTo>
                  <a:lnTo>
                    <a:pt x="14" y="52"/>
                  </a:lnTo>
                  <a:lnTo>
                    <a:pt x="12" y="54"/>
                  </a:lnTo>
                  <a:lnTo>
                    <a:pt x="18" y="58"/>
                  </a:lnTo>
                  <a:lnTo>
                    <a:pt x="12" y="62"/>
                  </a:lnTo>
                  <a:lnTo>
                    <a:pt x="20" y="68"/>
                  </a:lnTo>
                  <a:lnTo>
                    <a:pt x="18" y="78"/>
                  </a:lnTo>
                  <a:lnTo>
                    <a:pt x="18" y="94"/>
                  </a:lnTo>
                  <a:lnTo>
                    <a:pt x="18" y="9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3" name="Freeform 288"/>
            <p:cNvSpPr>
              <a:spLocks/>
            </p:cNvSpPr>
            <p:nvPr/>
          </p:nvSpPr>
          <p:spPr bwMode="auto">
            <a:xfrm>
              <a:off x="5397267" y="3482308"/>
              <a:ext cx="251238" cy="231049"/>
            </a:xfrm>
            <a:custGeom>
              <a:avLst/>
              <a:gdLst/>
              <a:ahLst/>
              <a:cxnLst>
                <a:cxn ang="0">
                  <a:pos x="34" y="120"/>
                </a:cxn>
                <a:cxn ang="0">
                  <a:pos x="56" y="120"/>
                </a:cxn>
                <a:cxn ang="0">
                  <a:pos x="72" y="110"/>
                </a:cxn>
                <a:cxn ang="0">
                  <a:pos x="92" y="92"/>
                </a:cxn>
                <a:cxn ang="0">
                  <a:pos x="98" y="86"/>
                </a:cxn>
                <a:cxn ang="0">
                  <a:pos x="104" y="84"/>
                </a:cxn>
                <a:cxn ang="0">
                  <a:pos x="112" y="76"/>
                </a:cxn>
                <a:cxn ang="0">
                  <a:pos x="122" y="64"/>
                </a:cxn>
                <a:cxn ang="0">
                  <a:pos x="122" y="52"/>
                </a:cxn>
                <a:cxn ang="0">
                  <a:pos x="136" y="50"/>
                </a:cxn>
                <a:cxn ang="0">
                  <a:pos x="144" y="32"/>
                </a:cxn>
                <a:cxn ang="0">
                  <a:pos x="138" y="16"/>
                </a:cxn>
                <a:cxn ang="0">
                  <a:pos x="148" y="10"/>
                </a:cxn>
                <a:cxn ang="0">
                  <a:pos x="172" y="2"/>
                </a:cxn>
                <a:cxn ang="0">
                  <a:pos x="194" y="2"/>
                </a:cxn>
                <a:cxn ang="0">
                  <a:pos x="200" y="6"/>
                </a:cxn>
                <a:cxn ang="0">
                  <a:pos x="202" y="16"/>
                </a:cxn>
                <a:cxn ang="0">
                  <a:pos x="210" y="22"/>
                </a:cxn>
                <a:cxn ang="0">
                  <a:pos x="216" y="32"/>
                </a:cxn>
                <a:cxn ang="0">
                  <a:pos x="206" y="40"/>
                </a:cxn>
                <a:cxn ang="0">
                  <a:pos x="180" y="36"/>
                </a:cxn>
                <a:cxn ang="0">
                  <a:pos x="176" y="46"/>
                </a:cxn>
                <a:cxn ang="0">
                  <a:pos x="176" y="54"/>
                </a:cxn>
                <a:cxn ang="0">
                  <a:pos x="180" y="66"/>
                </a:cxn>
                <a:cxn ang="0">
                  <a:pos x="186" y="74"/>
                </a:cxn>
                <a:cxn ang="0">
                  <a:pos x="192" y="82"/>
                </a:cxn>
                <a:cxn ang="0">
                  <a:pos x="186" y="92"/>
                </a:cxn>
                <a:cxn ang="0">
                  <a:pos x="184" y="98"/>
                </a:cxn>
                <a:cxn ang="0">
                  <a:pos x="172" y="112"/>
                </a:cxn>
                <a:cxn ang="0">
                  <a:pos x="154" y="134"/>
                </a:cxn>
                <a:cxn ang="0">
                  <a:pos x="134" y="148"/>
                </a:cxn>
                <a:cxn ang="0">
                  <a:pos x="116" y="164"/>
                </a:cxn>
                <a:cxn ang="0">
                  <a:pos x="126" y="178"/>
                </a:cxn>
                <a:cxn ang="0">
                  <a:pos x="136" y="192"/>
                </a:cxn>
                <a:cxn ang="0">
                  <a:pos x="132" y="200"/>
                </a:cxn>
                <a:cxn ang="0">
                  <a:pos x="118" y="200"/>
                </a:cxn>
                <a:cxn ang="0">
                  <a:pos x="106" y="198"/>
                </a:cxn>
                <a:cxn ang="0">
                  <a:pos x="96" y="206"/>
                </a:cxn>
                <a:cxn ang="0">
                  <a:pos x="88" y="202"/>
                </a:cxn>
                <a:cxn ang="0">
                  <a:pos x="78" y="186"/>
                </a:cxn>
                <a:cxn ang="0">
                  <a:pos x="56" y="184"/>
                </a:cxn>
                <a:cxn ang="0">
                  <a:pos x="44" y="182"/>
                </a:cxn>
                <a:cxn ang="0">
                  <a:pos x="22" y="184"/>
                </a:cxn>
                <a:cxn ang="0">
                  <a:pos x="12" y="188"/>
                </a:cxn>
                <a:cxn ang="0">
                  <a:pos x="18" y="166"/>
                </a:cxn>
                <a:cxn ang="0">
                  <a:pos x="32" y="156"/>
                </a:cxn>
                <a:cxn ang="0">
                  <a:pos x="10" y="132"/>
                </a:cxn>
                <a:cxn ang="0">
                  <a:pos x="0" y="116"/>
                </a:cxn>
              </a:cxnLst>
              <a:rect l="0" t="0" r="r" b="b"/>
              <a:pathLst>
                <a:path w="224" h="206">
                  <a:moveTo>
                    <a:pt x="0" y="116"/>
                  </a:moveTo>
                  <a:lnTo>
                    <a:pt x="22" y="122"/>
                  </a:lnTo>
                  <a:lnTo>
                    <a:pt x="34" y="120"/>
                  </a:lnTo>
                  <a:lnTo>
                    <a:pt x="44" y="122"/>
                  </a:lnTo>
                  <a:lnTo>
                    <a:pt x="46" y="120"/>
                  </a:lnTo>
                  <a:lnTo>
                    <a:pt x="56" y="120"/>
                  </a:lnTo>
                  <a:lnTo>
                    <a:pt x="72" y="116"/>
                  </a:lnTo>
                  <a:lnTo>
                    <a:pt x="74" y="114"/>
                  </a:lnTo>
                  <a:lnTo>
                    <a:pt x="72" y="110"/>
                  </a:lnTo>
                  <a:lnTo>
                    <a:pt x="74" y="100"/>
                  </a:lnTo>
                  <a:lnTo>
                    <a:pt x="80" y="94"/>
                  </a:lnTo>
                  <a:lnTo>
                    <a:pt x="92" y="92"/>
                  </a:lnTo>
                  <a:lnTo>
                    <a:pt x="92" y="92"/>
                  </a:lnTo>
                  <a:lnTo>
                    <a:pt x="90" y="90"/>
                  </a:lnTo>
                  <a:lnTo>
                    <a:pt x="98" y="86"/>
                  </a:lnTo>
                  <a:lnTo>
                    <a:pt x="102" y="86"/>
                  </a:lnTo>
                  <a:lnTo>
                    <a:pt x="102" y="86"/>
                  </a:lnTo>
                  <a:lnTo>
                    <a:pt x="104" y="84"/>
                  </a:lnTo>
                  <a:lnTo>
                    <a:pt x="108" y="88"/>
                  </a:lnTo>
                  <a:lnTo>
                    <a:pt x="112" y="84"/>
                  </a:lnTo>
                  <a:lnTo>
                    <a:pt x="112" y="76"/>
                  </a:lnTo>
                  <a:lnTo>
                    <a:pt x="114" y="72"/>
                  </a:lnTo>
                  <a:lnTo>
                    <a:pt x="116" y="64"/>
                  </a:lnTo>
                  <a:lnTo>
                    <a:pt x="122" y="64"/>
                  </a:lnTo>
                  <a:lnTo>
                    <a:pt x="126" y="60"/>
                  </a:lnTo>
                  <a:lnTo>
                    <a:pt x="124" y="54"/>
                  </a:lnTo>
                  <a:lnTo>
                    <a:pt x="122" y="52"/>
                  </a:lnTo>
                  <a:lnTo>
                    <a:pt x="122" y="50"/>
                  </a:lnTo>
                  <a:lnTo>
                    <a:pt x="132" y="50"/>
                  </a:lnTo>
                  <a:lnTo>
                    <a:pt x="136" y="50"/>
                  </a:lnTo>
                  <a:lnTo>
                    <a:pt x="138" y="44"/>
                  </a:lnTo>
                  <a:lnTo>
                    <a:pt x="136" y="42"/>
                  </a:lnTo>
                  <a:lnTo>
                    <a:pt x="144" y="32"/>
                  </a:lnTo>
                  <a:lnTo>
                    <a:pt x="144" y="26"/>
                  </a:lnTo>
                  <a:lnTo>
                    <a:pt x="142" y="20"/>
                  </a:lnTo>
                  <a:lnTo>
                    <a:pt x="138" y="16"/>
                  </a:lnTo>
                  <a:lnTo>
                    <a:pt x="140" y="14"/>
                  </a:lnTo>
                  <a:lnTo>
                    <a:pt x="144" y="10"/>
                  </a:lnTo>
                  <a:lnTo>
                    <a:pt x="148" y="10"/>
                  </a:lnTo>
                  <a:lnTo>
                    <a:pt x="150" y="6"/>
                  </a:lnTo>
                  <a:lnTo>
                    <a:pt x="158" y="4"/>
                  </a:lnTo>
                  <a:lnTo>
                    <a:pt x="172" y="2"/>
                  </a:lnTo>
                  <a:lnTo>
                    <a:pt x="178" y="4"/>
                  </a:lnTo>
                  <a:lnTo>
                    <a:pt x="184" y="0"/>
                  </a:lnTo>
                  <a:lnTo>
                    <a:pt x="194" y="2"/>
                  </a:lnTo>
                  <a:lnTo>
                    <a:pt x="194" y="6"/>
                  </a:lnTo>
                  <a:lnTo>
                    <a:pt x="198" y="4"/>
                  </a:lnTo>
                  <a:lnTo>
                    <a:pt x="200" y="6"/>
                  </a:lnTo>
                  <a:lnTo>
                    <a:pt x="202" y="10"/>
                  </a:lnTo>
                  <a:lnTo>
                    <a:pt x="202" y="14"/>
                  </a:lnTo>
                  <a:lnTo>
                    <a:pt x="202" y="16"/>
                  </a:lnTo>
                  <a:lnTo>
                    <a:pt x="206" y="20"/>
                  </a:lnTo>
                  <a:lnTo>
                    <a:pt x="210" y="18"/>
                  </a:lnTo>
                  <a:lnTo>
                    <a:pt x="210" y="22"/>
                  </a:lnTo>
                  <a:lnTo>
                    <a:pt x="212" y="22"/>
                  </a:lnTo>
                  <a:lnTo>
                    <a:pt x="224" y="26"/>
                  </a:lnTo>
                  <a:lnTo>
                    <a:pt x="216" y="32"/>
                  </a:lnTo>
                  <a:lnTo>
                    <a:pt x="214" y="38"/>
                  </a:lnTo>
                  <a:lnTo>
                    <a:pt x="208" y="38"/>
                  </a:lnTo>
                  <a:lnTo>
                    <a:pt x="206" y="40"/>
                  </a:lnTo>
                  <a:lnTo>
                    <a:pt x="202" y="38"/>
                  </a:lnTo>
                  <a:lnTo>
                    <a:pt x="196" y="42"/>
                  </a:lnTo>
                  <a:lnTo>
                    <a:pt x="180" y="36"/>
                  </a:lnTo>
                  <a:lnTo>
                    <a:pt x="174" y="38"/>
                  </a:lnTo>
                  <a:lnTo>
                    <a:pt x="172" y="44"/>
                  </a:lnTo>
                  <a:lnTo>
                    <a:pt x="176" y="46"/>
                  </a:lnTo>
                  <a:lnTo>
                    <a:pt x="174" y="48"/>
                  </a:lnTo>
                  <a:lnTo>
                    <a:pt x="178" y="50"/>
                  </a:lnTo>
                  <a:lnTo>
                    <a:pt x="176" y="54"/>
                  </a:lnTo>
                  <a:lnTo>
                    <a:pt x="178" y="58"/>
                  </a:lnTo>
                  <a:lnTo>
                    <a:pt x="174" y="62"/>
                  </a:lnTo>
                  <a:lnTo>
                    <a:pt x="180" y="66"/>
                  </a:lnTo>
                  <a:lnTo>
                    <a:pt x="180" y="68"/>
                  </a:lnTo>
                  <a:lnTo>
                    <a:pt x="184" y="70"/>
                  </a:lnTo>
                  <a:lnTo>
                    <a:pt x="186" y="74"/>
                  </a:lnTo>
                  <a:lnTo>
                    <a:pt x="192" y="76"/>
                  </a:lnTo>
                  <a:lnTo>
                    <a:pt x="194" y="80"/>
                  </a:lnTo>
                  <a:lnTo>
                    <a:pt x="192" y="82"/>
                  </a:lnTo>
                  <a:lnTo>
                    <a:pt x="184" y="84"/>
                  </a:lnTo>
                  <a:lnTo>
                    <a:pt x="184" y="88"/>
                  </a:lnTo>
                  <a:lnTo>
                    <a:pt x="186" y="92"/>
                  </a:lnTo>
                  <a:lnTo>
                    <a:pt x="184" y="94"/>
                  </a:lnTo>
                  <a:lnTo>
                    <a:pt x="186" y="98"/>
                  </a:lnTo>
                  <a:lnTo>
                    <a:pt x="184" y="98"/>
                  </a:lnTo>
                  <a:lnTo>
                    <a:pt x="180" y="100"/>
                  </a:lnTo>
                  <a:lnTo>
                    <a:pt x="174" y="108"/>
                  </a:lnTo>
                  <a:lnTo>
                    <a:pt x="172" y="112"/>
                  </a:lnTo>
                  <a:lnTo>
                    <a:pt x="168" y="116"/>
                  </a:lnTo>
                  <a:lnTo>
                    <a:pt x="160" y="128"/>
                  </a:lnTo>
                  <a:lnTo>
                    <a:pt x="154" y="134"/>
                  </a:lnTo>
                  <a:lnTo>
                    <a:pt x="146" y="144"/>
                  </a:lnTo>
                  <a:lnTo>
                    <a:pt x="138" y="146"/>
                  </a:lnTo>
                  <a:lnTo>
                    <a:pt x="134" y="148"/>
                  </a:lnTo>
                  <a:lnTo>
                    <a:pt x="128" y="144"/>
                  </a:lnTo>
                  <a:lnTo>
                    <a:pt x="116" y="158"/>
                  </a:lnTo>
                  <a:lnTo>
                    <a:pt x="116" y="164"/>
                  </a:lnTo>
                  <a:lnTo>
                    <a:pt x="124" y="166"/>
                  </a:lnTo>
                  <a:lnTo>
                    <a:pt x="124" y="176"/>
                  </a:lnTo>
                  <a:lnTo>
                    <a:pt x="126" y="178"/>
                  </a:lnTo>
                  <a:lnTo>
                    <a:pt x="130" y="178"/>
                  </a:lnTo>
                  <a:lnTo>
                    <a:pt x="132" y="184"/>
                  </a:lnTo>
                  <a:lnTo>
                    <a:pt x="136" y="192"/>
                  </a:lnTo>
                  <a:lnTo>
                    <a:pt x="136" y="196"/>
                  </a:lnTo>
                  <a:lnTo>
                    <a:pt x="136" y="198"/>
                  </a:lnTo>
                  <a:lnTo>
                    <a:pt x="132" y="200"/>
                  </a:lnTo>
                  <a:lnTo>
                    <a:pt x="128" y="196"/>
                  </a:lnTo>
                  <a:lnTo>
                    <a:pt x="122" y="200"/>
                  </a:lnTo>
                  <a:lnTo>
                    <a:pt x="118" y="200"/>
                  </a:lnTo>
                  <a:lnTo>
                    <a:pt x="116" y="198"/>
                  </a:lnTo>
                  <a:lnTo>
                    <a:pt x="108" y="198"/>
                  </a:lnTo>
                  <a:lnTo>
                    <a:pt x="106" y="198"/>
                  </a:lnTo>
                  <a:lnTo>
                    <a:pt x="106" y="202"/>
                  </a:lnTo>
                  <a:lnTo>
                    <a:pt x="98" y="202"/>
                  </a:lnTo>
                  <a:lnTo>
                    <a:pt x="96" y="206"/>
                  </a:lnTo>
                  <a:lnTo>
                    <a:pt x="96" y="206"/>
                  </a:lnTo>
                  <a:lnTo>
                    <a:pt x="88" y="204"/>
                  </a:lnTo>
                  <a:lnTo>
                    <a:pt x="88" y="202"/>
                  </a:lnTo>
                  <a:lnTo>
                    <a:pt x="84" y="192"/>
                  </a:lnTo>
                  <a:lnTo>
                    <a:pt x="78" y="190"/>
                  </a:lnTo>
                  <a:lnTo>
                    <a:pt x="78" y="186"/>
                  </a:lnTo>
                  <a:lnTo>
                    <a:pt x="76" y="184"/>
                  </a:lnTo>
                  <a:lnTo>
                    <a:pt x="72" y="182"/>
                  </a:lnTo>
                  <a:lnTo>
                    <a:pt x="56" y="184"/>
                  </a:lnTo>
                  <a:lnTo>
                    <a:pt x="52" y="184"/>
                  </a:lnTo>
                  <a:lnTo>
                    <a:pt x="50" y="186"/>
                  </a:lnTo>
                  <a:lnTo>
                    <a:pt x="44" y="182"/>
                  </a:lnTo>
                  <a:lnTo>
                    <a:pt x="36" y="182"/>
                  </a:lnTo>
                  <a:lnTo>
                    <a:pt x="32" y="186"/>
                  </a:lnTo>
                  <a:lnTo>
                    <a:pt x="22" y="184"/>
                  </a:lnTo>
                  <a:lnTo>
                    <a:pt x="18" y="186"/>
                  </a:lnTo>
                  <a:lnTo>
                    <a:pt x="16" y="186"/>
                  </a:lnTo>
                  <a:lnTo>
                    <a:pt x="12" y="188"/>
                  </a:lnTo>
                  <a:lnTo>
                    <a:pt x="10" y="186"/>
                  </a:lnTo>
                  <a:lnTo>
                    <a:pt x="14" y="172"/>
                  </a:lnTo>
                  <a:lnTo>
                    <a:pt x="18" y="166"/>
                  </a:lnTo>
                  <a:lnTo>
                    <a:pt x="28" y="164"/>
                  </a:lnTo>
                  <a:lnTo>
                    <a:pt x="32" y="160"/>
                  </a:lnTo>
                  <a:lnTo>
                    <a:pt x="32" y="156"/>
                  </a:lnTo>
                  <a:lnTo>
                    <a:pt x="26" y="154"/>
                  </a:lnTo>
                  <a:lnTo>
                    <a:pt x="26" y="140"/>
                  </a:lnTo>
                  <a:lnTo>
                    <a:pt x="10" y="132"/>
                  </a:lnTo>
                  <a:lnTo>
                    <a:pt x="4" y="122"/>
                  </a:lnTo>
                  <a:lnTo>
                    <a:pt x="0" y="116"/>
                  </a:lnTo>
                  <a:lnTo>
                    <a:pt x="0" y="116"/>
                  </a:lnTo>
                  <a:lnTo>
                    <a:pt x="0" y="1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4" name="Freeform 289"/>
            <p:cNvSpPr>
              <a:spLocks/>
            </p:cNvSpPr>
            <p:nvPr/>
          </p:nvSpPr>
          <p:spPr bwMode="auto">
            <a:xfrm>
              <a:off x="5146029" y="3428471"/>
              <a:ext cx="287129" cy="262453"/>
            </a:xfrm>
            <a:custGeom>
              <a:avLst/>
              <a:gdLst/>
              <a:ahLst/>
              <a:cxnLst>
                <a:cxn ang="0">
                  <a:pos x="238" y="220"/>
                </a:cxn>
                <a:cxn ang="0">
                  <a:pos x="252" y="212"/>
                </a:cxn>
                <a:cxn ang="0">
                  <a:pos x="256" y="204"/>
                </a:cxn>
                <a:cxn ang="0">
                  <a:pos x="250" y="188"/>
                </a:cxn>
                <a:cxn ang="0">
                  <a:pos x="228" y="170"/>
                </a:cxn>
                <a:cxn ang="0">
                  <a:pos x="224" y="164"/>
                </a:cxn>
                <a:cxn ang="0">
                  <a:pos x="234" y="150"/>
                </a:cxn>
                <a:cxn ang="0">
                  <a:pos x="230" y="136"/>
                </a:cxn>
                <a:cxn ang="0">
                  <a:pos x="222" y="134"/>
                </a:cxn>
                <a:cxn ang="0">
                  <a:pos x="220" y="114"/>
                </a:cxn>
                <a:cxn ang="0">
                  <a:pos x="222" y="104"/>
                </a:cxn>
                <a:cxn ang="0">
                  <a:pos x="218" y="98"/>
                </a:cxn>
                <a:cxn ang="0">
                  <a:pos x="224" y="92"/>
                </a:cxn>
                <a:cxn ang="0">
                  <a:pos x="228" y="84"/>
                </a:cxn>
                <a:cxn ang="0">
                  <a:pos x="230" y="68"/>
                </a:cxn>
                <a:cxn ang="0">
                  <a:pos x="222" y="54"/>
                </a:cxn>
                <a:cxn ang="0">
                  <a:pos x="202" y="38"/>
                </a:cxn>
                <a:cxn ang="0">
                  <a:pos x="178" y="32"/>
                </a:cxn>
                <a:cxn ang="0">
                  <a:pos x="164" y="26"/>
                </a:cxn>
                <a:cxn ang="0">
                  <a:pos x="150" y="30"/>
                </a:cxn>
                <a:cxn ang="0">
                  <a:pos x="130" y="40"/>
                </a:cxn>
                <a:cxn ang="0">
                  <a:pos x="122" y="50"/>
                </a:cxn>
                <a:cxn ang="0">
                  <a:pos x="88" y="50"/>
                </a:cxn>
                <a:cxn ang="0">
                  <a:pos x="74" y="42"/>
                </a:cxn>
                <a:cxn ang="0">
                  <a:pos x="64" y="22"/>
                </a:cxn>
                <a:cxn ang="0">
                  <a:pos x="52" y="18"/>
                </a:cxn>
                <a:cxn ang="0">
                  <a:pos x="54" y="6"/>
                </a:cxn>
                <a:cxn ang="0">
                  <a:pos x="40" y="6"/>
                </a:cxn>
                <a:cxn ang="0">
                  <a:pos x="30" y="16"/>
                </a:cxn>
                <a:cxn ang="0">
                  <a:pos x="24" y="16"/>
                </a:cxn>
                <a:cxn ang="0">
                  <a:pos x="8" y="2"/>
                </a:cxn>
                <a:cxn ang="0">
                  <a:pos x="4" y="6"/>
                </a:cxn>
                <a:cxn ang="0">
                  <a:pos x="2" y="14"/>
                </a:cxn>
                <a:cxn ang="0">
                  <a:pos x="8" y="40"/>
                </a:cxn>
                <a:cxn ang="0">
                  <a:pos x="10" y="52"/>
                </a:cxn>
                <a:cxn ang="0">
                  <a:pos x="18" y="64"/>
                </a:cxn>
                <a:cxn ang="0">
                  <a:pos x="28" y="68"/>
                </a:cxn>
                <a:cxn ang="0">
                  <a:pos x="28" y="78"/>
                </a:cxn>
                <a:cxn ang="0">
                  <a:pos x="22" y="88"/>
                </a:cxn>
                <a:cxn ang="0">
                  <a:pos x="16" y="98"/>
                </a:cxn>
                <a:cxn ang="0">
                  <a:pos x="20" y="102"/>
                </a:cxn>
                <a:cxn ang="0">
                  <a:pos x="24" y="112"/>
                </a:cxn>
                <a:cxn ang="0">
                  <a:pos x="48" y="134"/>
                </a:cxn>
                <a:cxn ang="0">
                  <a:pos x="50" y="146"/>
                </a:cxn>
                <a:cxn ang="0">
                  <a:pos x="60" y="160"/>
                </a:cxn>
                <a:cxn ang="0">
                  <a:pos x="62" y="158"/>
                </a:cxn>
                <a:cxn ang="0">
                  <a:pos x="62" y="152"/>
                </a:cxn>
                <a:cxn ang="0">
                  <a:pos x="68" y="158"/>
                </a:cxn>
                <a:cxn ang="0">
                  <a:pos x="76" y="158"/>
                </a:cxn>
                <a:cxn ang="0">
                  <a:pos x="82" y="166"/>
                </a:cxn>
                <a:cxn ang="0">
                  <a:pos x="86" y="174"/>
                </a:cxn>
                <a:cxn ang="0">
                  <a:pos x="98" y="194"/>
                </a:cxn>
                <a:cxn ang="0">
                  <a:pos x="116" y="204"/>
                </a:cxn>
                <a:cxn ang="0">
                  <a:pos x="124" y="210"/>
                </a:cxn>
                <a:cxn ang="0">
                  <a:pos x="132" y="212"/>
                </a:cxn>
                <a:cxn ang="0">
                  <a:pos x="150" y="212"/>
                </a:cxn>
                <a:cxn ang="0">
                  <a:pos x="164" y="204"/>
                </a:cxn>
                <a:cxn ang="0">
                  <a:pos x="178" y="226"/>
                </a:cxn>
                <a:cxn ang="0">
                  <a:pos x="200" y="230"/>
                </a:cxn>
                <a:cxn ang="0">
                  <a:pos x="208" y="232"/>
                </a:cxn>
                <a:cxn ang="0">
                  <a:pos x="218" y="230"/>
                </a:cxn>
                <a:cxn ang="0">
                  <a:pos x="234" y="234"/>
                </a:cxn>
              </a:cxnLst>
              <a:rect l="0" t="0" r="r" b="b"/>
              <a:pathLst>
                <a:path w="256" h="234">
                  <a:moveTo>
                    <a:pt x="234" y="234"/>
                  </a:moveTo>
                  <a:lnTo>
                    <a:pt x="238" y="220"/>
                  </a:lnTo>
                  <a:lnTo>
                    <a:pt x="242" y="214"/>
                  </a:lnTo>
                  <a:lnTo>
                    <a:pt x="252" y="212"/>
                  </a:lnTo>
                  <a:lnTo>
                    <a:pt x="256" y="208"/>
                  </a:lnTo>
                  <a:lnTo>
                    <a:pt x="256" y="204"/>
                  </a:lnTo>
                  <a:lnTo>
                    <a:pt x="250" y="202"/>
                  </a:lnTo>
                  <a:lnTo>
                    <a:pt x="250" y="188"/>
                  </a:lnTo>
                  <a:lnTo>
                    <a:pt x="234" y="180"/>
                  </a:lnTo>
                  <a:lnTo>
                    <a:pt x="228" y="170"/>
                  </a:lnTo>
                  <a:lnTo>
                    <a:pt x="224" y="164"/>
                  </a:lnTo>
                  <a:lnTo>
                    <a:pt x="224" y="164"/>
                  </a:lnTo>
                  <a:lnTo>
                    <a:pt x="228" y="158"/>
                  </a:lnTo>
                  <a:lnTo>
                    <a:pt x="234" y="150"/>
                  </a:lnTo>
                  <a:lnTo>
                    <a:pt x="234" y="144"/>
                  </a:lnTo>
                  <a:lnTo>
                    <a:pt x="230" y="136"/>
                  </a:lnTo>
                  <a:lnTo>
                    <a:pt x="224" y="136"/>
                  </a:lnTo>
                  <a:lnTo>
                    <a:pt x="222" y="134"/>
                  </a:lnTo>
                  <a:lnTo>
                    <a:pt x="222" y="122"/>
                  </a:lnTo>
                  <a:lnTo>
                    <a:pt x="220" y="114"/>
                  </a:lnTo>
                  <a:lnTo>
                    <a:pt x="222" y="106"/>
                  </a:lnTo>
                  <a:lnTo>
                    <a:pt x="222" y="104"/>
                  </a:lnTo>
                  <a:lnTo>
                    <a:pt x="218" y="102"/>
                  </a:lnTo>
                  <a:lnTo>
                    <a:pt x="218" y="98"/>
                  </a:lnTo>
                  <a:lnTo>
                    <a:pt x="218" y="94"/>
                  </a:lnTo>
                  <a:lnTo>
                    <a:pt x="224" y="92"/>
                  </a:lnTo>
                  <a:lnTo>
                    <a:pt x="224" y="88"/>
                  </a:lnTo>
                  <a:lnTo>
                    <a:pt x="228" y="84"/>
                  </a:lnTo>
                  <a:lnTo>
                    <a:pt x="230" y="72"/>
                  </a:lnTo>
                  <a:lnTo>
                    <a:pt x="230" y="68"/>
                  </a:lnTo>
                  <a:lnTo>
                    <a:pt x="228" y="54"/>
                  </a:lnTo>
                  <a:lnTo>
                    <a:pt x="222" y="54"/>
                  </a:lnTo>
                  <a:lnTo>
                    <a:pt x="206" y="44"/>
                  </a:lnTo>
                  <a:lnTo>
                    <a:pt x="202" y="38"/>
                  </a:lnTo>
                  <a:lnTo>
                    <a:pt x="192" y="36"/>
                  </a:lnTo>
                  <a:lnTo>
                    <a:pt x="178" y="32"/>
                  </a:lnTo>
                  <a:lnTo>
                    <a:pt x="174" y="26"/>
                  </a:lnTo>
                  <a:lnTo>
                    <a:pt x="164" y="26"/>
                  </a:lnTo>
                  <a:lnTo>
                    <a:pt x="162" y="30"/>
                  </a:lnTo>
                  <a:lnTo>
                    <a:pt x="150" y="30"/>
                  </a:lnTo>
                  <a:lnTo>
                    <a:pt x="138" y="40"/>
                  </a:lnTo>
                  <a:lnTo>
                    <a:pt x="130" y="40"/>
                  </a:lnTo>
                  <a:lnTo>
                    <a:pt x="132" y="50"/>
                  </a:lnTo>
                  <a:lnTo>
                    <a:pt x="122" y="50"/>
                  </a:lnTo>
                  <a:lnTo>
                    <a:pt x="100" y="54"/>
                  </a:lnTo>
                  <a:lnTo>
                    <a:pt x="88" y="50"/>
                  </a:lnTo>
                  <a:lnTo>
                    <a:pt x="80" y="42"/>
                  </a:lnTo>
                  <a:lnTo>
                    <a:pt x="74" y="42"/>
                  </a:lnTo>
                  <a:lnTo>
                    <a:pt x="66" y="38"/>
                  </a:lnTo>
                  <a:lnTo>
                    <a:pt x="64" y="22"/>
                  </a:lnTo>
                  <a:lnTo>
                    <a:pt x="58" y="22"/>
                  </a:lnTo>
                  <a:lnTo>
                    <a:pt x="52" y="18"/>
                  </a:lnTo>
                  <a:lnTo>
                    <a:pt x="56" y="14"/>
                  </a:lnTo>
                  <a:lnTo>
                    <a:pt x="54" y="6"/>
                  </a:lnTo>
                  <a:lnTo>
                    <a:pt x="50" y="2"/>
                  </a:lnTo>
                  <a:lnTo>
                    <a:pt x="40" y="6"/>
                  </a:lnTo>
                  <a:lnTo>
                    <a:pt x="34" y="16"/>
                  </a:lnTo>
                  <a:lnTo>
                    <a:pt x="30" y="16"/>
                  </a:lnTo>
                  <a:lnTo>
                    <a:pt x="26" y="16"/>
                  </a:lnTo>
                  <a:lnTo>
                    <a:pt x="24" y="16"/>
                  </a:lnTo>
                  <a:lnTo>
                    <a:pt x="18" y="14"/>
                  </a:lnTo>
                  <a:lnTo>
                    <a:pt x="8" y="2"/>
                  </a:lnTo>
                  <a:lnTo>
                    <a:pt x="6" y="0"/>
                  </a:lnTo>
                  <a:lnTo>
                    <a:pt x="4" y="6"/>
                  </a:lnTo>
                  <a:lnTo>
                    <a:pt x="0" y="8"/>
                  </a:lnTo>
                  <a:lnTo>
                    <a:pt x="2" y="14"/>
                  </a:lnTo>
                  <a:lnTo>
                    <a:pt x="2" y="34"/>
                  </a:lnTo>
                  <a:lnTo>
                    <a:pt x="8" y="40"/>
                  </a:lnTo>
                  <a:lnTo>
                    <a:pt x="10" y="44"/>
                  </a:lnTo>
                  <a:lnTo>
                    <a:pt x="10" y="52"/>
                  </a:lnTo>
                  <a:lnTo>
                    <a:pt x="16" y="58"/>
                  </a:lnTo>
                  <a:lnTo>
                    <a:pt x="18" y="64"/>
                  </a:lnTo>
                  <a:lnTo>
                    <a:pt x="20" y="66"/>
                  </a:lnTo>
                  <a:lnTo>
                    <a:pt x="28" y="68"/>
                  </a:lnTo>
                  <a:lnTo>
                    <a:pt x="26" y="72"/>
                  </a:lnTo>
                  <a:lnTo>
                    <a:pt x="28" y="78"/>
                  </a:lnTo>
                  <a:lnTo>
                    <a:pt x="22" y="86"/>
                  </a:lnTo>
                  <a:lnTo>
                    <a:pt x="22" y="88"/>
                  </a:lnTo>
                  <a:lnTo>
                    <a:pt x="18" y="90"/>
                  </a:lnTo>
                  <a:lnTo>
                    <a:pt x="16" y="98"/>
                  </a:lnTo>
                  <a:lnTo>
                    <a:pt x="16" y="102"/>
                  </a:lnTo>
                  <a:lnTo>
                    <a:pt x="20" y="102"/>
                  </a:lnTo>
                  <a:lnTo>
                    <a:pt x="24" y="110"/>
                  </a:lnTo>
                  <a:lnTo>
                    <a:pt x="24" y="112"/>
                  </a:lnTo>
                  <a:lnTo>
                    <a:pt x="42" y="124"/>
                  </a:lnTo>
                  <a:lnTo>
                    <a:pt x="48" y="134"/>
                  </a:lnTo>
                  <a:lnTo>
                    <a:pt x="46" y="146"/>
                  </a:lnTo>
                  <a:lnTo>
                    <a:pt x="50" y="146"/>
                  </a:lnTo>
                  <a:lnTo>
                    <a:pt x="52" y="154"/>
                  </a:lnTo>
                  <a:lnTo>
                    <a:pt x="60" y="160"/>
                  </a:lnTo>
                  <a:lnTo>
                    <a:pt x="60" y="158"/>
                  </a:lnTo>
                  <a:lnTo>
                    <a:pt x="62" y="158"/>
                  </a:lnTo>
                  <a:lnTo>
                    <a:pt x="62" y="154"/>
                  </a:lnTo>
                  <a:lnTo>
                    <a:pt x="62" y="152"/>
                  </a:lnTo>
                  <a:lnTo>
                    <a:pt x="66" y="154"/>
                  </a:lnTo>
                  <a:lnTo>
                    <a:pt x="68" y="158"/>
                  </a:lnTo>
                  <a:lnTo>
                    <a:pt x="72" y="162"/>
                  </a:lnTo>
                  <a:lnTo>
                    <a:pt x="76" y="158"/>
                  </a:lnTo>
                  <a:lnTo>
                    <a:pt x="78" y="160"/>
                  </a:lnTo>
                  <a:lnTo>
                    <a:pt x="82" y="166"/>
                  </a:lnTo>
                  <a:lnTo>
                    <a:pt x="84" y="168"/>
                  </a:lnTo>
                  <a:lnTo>
                    <a:pt x="86" y="174"/>
                  </a:lnTo>
                  <a:lnTo>
                    <a:pt x="90" y="178"/>
                  </a:lnTo>
                  <a:lnTo>
                    <a:pt x="98" y="194"/>
                  </a:lnTo>
                  <a:lnTo>
                    <a:pt x="110" y="198"/>
                  </a:lnTo>
                  <a:lnTo>
                    <a:pt x="116" y="204"/>
                  </a:lnTo>
                  <a:lnTo>
                    <a:pt x="124" y="208"/>
                  </a:lnTo>
                  <a:lnTo>
                    <a:pt x="124" y="210"/>
                  </a:lnTo>
                  <a:lnTo>
                    <a:pt x="126" y="212"/>
                  </a:lnTo>
                  <a:lnTo>
                    <a:pt x="132" y="212"/>
                  </a:lnTo>
                  <a:lnTo>
                    <a:pt x="140" y="214"/>
                  </a:lnTo>
                  <a:lnTo>
                    <a:pt x="150" y="212"/>
                  </a:lnTo>
                  <a:lnTo>
                    <a:pt x="152" y="208"/>
                  </a:lnTo>
                  <a:lnTo>
                    <a:pt x="164" y="204"/>
                  </a:lnTo>
                  <a:lnTo>
                    <a:pt x="170" y="208"/>
                  </a:lnTo>
                  <a:lnTo>
                    <a:pt x="178" y="226"/>
                  </a:lnTo>
                  <a:lnTo>
                    <a:pt x="194" y="228"/>
                  </a:lnTo>
                  <a:lnTo>
                    <a:pt x="200" y="230"/>
                  </a:lnTo>
                  <a:lnTo>
                    <a:pt x="202" y="230"/>
                  </a:lnTo>
                  <a:lnTo>
                    <a:pt x="208" y="232"/>
                  </a:lnTo>
                  <a:lnTo>
                    <a:pt x="218" y="232"/>
                  </a:lnTo>
                  <a:lnTo>
                    <a:pt x="218" y="230"/>
                  </a:lnTo>
                  <a:lnTo>
                    <a:pt x="224" y="234"/>
                  </a:lnTo>
                  <a:lnTo>
                    <a:pt x="234" y="234"/>
                  </a:lnTo>
                  <a:lnTo>
                    <a:pt x="234" y="2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5" name="Freeform 290"/>
            <p:cNvSpPr>
              <a:spLocks/>
            </p:cNvSpPr>
            <p:nvPr/>
          </p:nvSpPr>
          <p:spPr bwMode="auto">
            <a:xfrm>
              <a:off x="5134814" y="3399310"/>
              <a:ext cx="44864" cy="47107"/>
            </a:xfrm>
            <a:custGeom>
              <a:avLst/>
              <a:gdLst/>
              <a:ahLst/>
              <a:cxnLst>
                <a:cxn ang="0">
                  <a:pos x="18" y="28"/>
                </a:cxn>
                <a:cxn ang="0">
                  <a:pos x="20" y="28"/>
                </a:cxn>
                <a:cxn ang="0">
                  <a:pos x="26" y="30"/>
                </a:cxn>
                <a:cxn ang="0">
                  <a:pos x="30" y="30"/>
                </a:cxn>
                <a:cxn ang="0">
                  <a:pos x="34" y="36"/>
                </a:cxn>
                <a:cxn ang="0">
                  <a:pos x="34" y="42"/>
                </a:cxn>
                <a:cxn ang="0">
                  <a:pos x="36" y="42"/>
                </a:cxn>
                <a:cxn ang="0">
                  <a:pos x="40" y="42"/>
                </a:cxn>
                <a:cxn ang="0">
                  <a:pos x="38" y="36"/>
                </a:cxn>
                <a:cxn ang="0">
                  <a:pos x="40" y="36"/>
                </a:cxn>
                <a:cxn ang="0">
                  <a:pos x="40" y="34"/>
                </a:cxn>
                <a:cxn ang="0">
                  <a:pos x="40" y="34"/>
                </a:cxn>
                <a:cxn ang="0">
                  <a:pos x="40" y="30"/>
                </a:cxn>
                <a:cxn ang="0">
                  <a:pos x="36" y="28"/>
                </a:cxn>
                <a:cxn ang="0">
                  <a:pos x="30" y="24"/>
                </a:cxn>
                <a:cxn ang="0">
                  <a:pos x="30" y="22"/>
                </a:cxn>
                <a:cxn ang="0">
                  <a:pos x="32" y="22"/>
                </a:cxn>
                <a:cxn ang="0">
                  <a:pos x="32" y="18"/>
                </a:cxn>
                <a:cxn ang="0">
                  <a:pos x="26" y="12"/>
                </a:cxn>
                <a:cxn ang="0">
                  <a:pos x="26" y="6"/>
                </a:cxn>
                <a:cxn ang="0">
                  <a:pos x="24" y="4"/>
                </a:cxn>
                <a:cxn ang="0">
                  <a:pos x="20" y="0"/>
                </a:cxn>
                <a:cxn ang="0">
                  <a:pos x="20" y="0"/>
                </a:cxn>
                <a:cxn ang="0">
                  <a:pos x="0" y="2"/>
                </a:cxn>
                <a:cxn ang="0">
                  <a:pos x="2" y="4"/>
                </a:cxn>
                <a:cxn ang="0">
                  <a:pos x="4" y="8"/>
                </a:cxn>
                <a:cxn ang="0">
                  <a:pos x="4" y="16"/>
                </a:cxn>
                <a:cxn ang="0">
                  <a:pos x="6" y="18"/>
                </a:cxn>
                <a:cxn ang="0">
                  <a:pos x="16" y="26"/>
                </a:cxn>
                <a:cxn ang="0">
                  <a:pos x="18" y="28"/>
                </a:cxn>
                <a:cxn ang="0">
                  <a:pos x="18" y="28"/>
                </a:cxn>
              </a:cxnLst>
              <a:rect l="0" t="0" r="r" b="b"/>
              <a:pathLst>
                <a:path w="40" h="42">
                  <a:moveTo>
                    <a:pt x="18" y="28"/>
                  </a:moveTo>
                  <a:lnTo>
                    <a:pt x="20" y="28"/>
                  </a:lnTo>
                  <a:lnTo>
                    <a:pt x="26" y="30"/>
                  </a:lnTo>
                  <a:lnTo>
                    <a:pt x="30" y="30"/>
                  </a:lnTo>
                  <a:lnTo>
                    <a:pt x="34" y="36"/>
                  </a:lnTo>
                  <a:lnTo>
                    <a:pt x="34" y="42"/>
                  </a:lnTo>
                  <a:lnTo>
                    <a:pt x="36" y="42"/>
                  </a:lnTo>
                  <a:lnTo>
                    <a:pt x="40" y="42"/>
                  </a:lnTo>
                  <a:lnTo>
                    <a:pt x="38" y="36"/>
                  </a:lnTo>
                  <a:lnTo>
                    <a:pt x="40" y="36"/>
                  </a:lnTo>
                  <a:lnTo>
                    <a:pt x="40" y="34"/>
                  </a:lnTo>
                  <a:lnTo>
                    <a:pt x="40" y="34"/>
                  </a:lnTo>
                  <a:lnTo>
                    <a:pt x="40" y="30"/>
                  </a:lnTo>
                  <a:lnTo>
                    <a:pt x="36" y="28"/>
                  </a:lnTo>
                  <a:lnTo>
                    <a:pt x="30" y="24"/>
                  </a:lnTo>
                  <a:lnTo>
                    <a:pt x="30" y="22"/>
                  </a:lnTo>
                  <a:lnTo>
                    <a:pt x="32" y="22"/>
                  </a:lnTo>
                  <a:lnTo>
                    <a:pt x="32" y="18"/>
                  </a:lnTo>
                  <a:lnTo>
                    <a:pt x="26" y="12"/>
                  </a:lnTo>
                  <a:lnTo>
                    <a:pt x="26" y="6"/>
                  </a:lnTo>
                  <a:lnTo>
                    <a:pt x="24" y="4"/>
                  </a:lnTo>
                  <a:lnTo>
                    <a:pt x="20" y="0"/>
                  </a:lnTo>
                  <a:lnTo>
                    <a:pt x="20" y="0"/>
                  </a:lnTo>
                  <a:lnTo>
                    <a:pt x="0" y="2"/>
                  </a:lnTo>
                  <a:lnTo>
                    <a:pt x="2" y="4"/>
                  </a:lnTo>
                  <a:lnTo>
                    <a:pt x="4" y="8"/>
                  </a:lnTo>
                  <a:lnTo>
                    <a:pt x="4" y="16"/>
                  </a:lnTo>
                  <a:lnTo>
                    <a:pt x="6" y="18"/>
                  </a:lnTo>
                  <a:lnTo>
                    <a:pt x="16" y="26"/>
                  </a:lnTo>
                  <a:lnTo>
                    <a:pt x="18" y="28"/>
                  </a:lnTo>
                  <a:lnTo>
                    <a:pt x="18"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6" name="Freeform 291"/>
            <p:cNvSpPr>
              <a:spLocks/>
            </p:cNvSpPr>
            <p:nvPr/>
          </p:nvSpPr>
          <p:spPr bwMode="auto">
            <a:xfrm>
              <a:off x="5155002" y="3430715"/>
              <a:ext cx="17945" cy="15702"/>
            </a:xfrm>
            <a:custGeom>
              <a:avLst/>
              <a:gdLst/>
              <a:ahLst/>
              <a:cxnLst>
                <a:cxn ang="0">
                  <a:pos x="0" y="0"/>
                </a:cxn>
                <a:cxn ang="0">
                  <a:pos x="2" y="0"/>
                </a:cxn>
                <a:cxn ang="0">
                  <a:pos x="8" y="2"/>
                </a:cxn>
                <a:cxn ang="0">
                  <a:pos x="12" y="2"/>
                </a:cxn>
                <a:cxn ang="0">
                  <a:pos x="16" y="8"/>
                </a:cxn>
                <a:cxn ang="0">
                  <a:pos x="16" y="14"/>
                </a:cxn>
                <a:cxn ang="0">
                  <a:pos x="10" y="12"/>
                </a:cxn>
                <a:cxn ang="0">
                  <a:pos x="0" y="0"/>
                </a:cxn>
                <a:cxn ang="0">
                  <a:pos x="0" y="0"/>
                </a:cxn>
              </a:cxnLst>
              <a:rect l="0" t="0" r="r" b="b"/>
              <a:pathLst>
                <a:path w="16" h="14">
                  <a:moveTo>
                    <a:pt x="0" y="0"/>
                  </a:moveTo>
                  <a:lnTo>
                    <a:pt x="2" y="0"/>
                  </a:lnTo>
                  <a:lnTo>
                    <a:pt x="8" y="2"/>
                  </a:lnTo>
                  <a:lnTo>
                    <a:pt x="12" y="2"/>
                  </a:lnTo>
                  <a:lnTo>
                    <a:pt x="16" y="8"/>
                  </a:lnTo>
                  <a:lnTo>
                    <a:pt x="16" y="14"/>
                  </a:lnTo>
                  <a:lnTo>
                    <a:pt x="10" y="1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7" name="Freeform 292"/>
            <p:cNvSpPr>
              <a:spLocks/>
            </p:cNvSpPr>
            <p:nvPr/>
          </p:nvSpPr>
          <p:spPr bwMode="auto">
            <a:xfrm>
              <a:off x="5063031" y="3473335"/>
              <a:ext cx="150294" cy="150294"/>
            </a:xfrm>
            <a:custGeom>
              <a:avLst/>
              <a:gdLst/>
              <a:ahLst/>
              <a:cxnLst>
                <a:cxn ang="0">
                  <a:pos x="106" y="134"/>
                </a:cxn>
                <a:cxn ang="0">
                  <a:pos x="110" y="130"/>
                </a:cxn>
                <a:cxn ang="0">
                  <a:pos x="116" y="122"/>
                </a:cxn>
                <a:cxn ang="0">
                  <a:pos x="120" y="120"/>
                </a:cxn>
                <a:cxn ang="0">
                  <a:pos x="126" y="120"/>
                </a:cxn>
                <a:cxn ang="0">
                  <a:pos x="126" y="120"/>
                </a:cxn>
                <a:cxn ang="0">
                  <a:pos x="132" y="122"/>
                </a:cxn>
                <a:cxn ang="0">
                  <a:pos x="134" y="120"/>
                </a:cxn>
                <a:cxn ang="0">
                  <a:pos x="126" y="114"/>
                </a:cxn>
                <a:cxn ang="0">
                  <a:pos x="124" y="106"/>
                </a:cxn>
                <a:cxn ang="0">
                  <a:pos x="120" y="106"/>
                </a:cxn>
                <a:cxn ang="0">
                  <a:pos x="122" y="94"/>
                </a:cxn>
                <a:cxn ang="0">
                  <a:pos x="116" y="84"/>
                </a:cxn>
                <a:cxn ang="0">
                  <a:pos x="98" y="72"/>
                </a:cxn>
                <a:cxn ang="0">
                  <a:pos x="98" y="70"/>
                </a:cxn>
                <a:cxn ang="0">
                  <a:pos x="94" y="62"/>
                </a:cxn>
                <a:cxn ang="0">
                  <a:pos x="90" y="62"/>
                </a:cxn>
                <a:cxn ang="0">
                  <a:pos x="90" y="58"/>
                </a:cxn>
                <a:cxn ang="0">
                  <a:pos x="92" y="50"/>
                </a:cxn>
                <a:cxn ang="0">
                  <a:pos x="96" y="48"/>
                </a:cxn>
                <a:cxn ang="0">
                  <a:pos x="96" y="46"/>
                </a:cxn>
                <a:cxn ang="0">
                  <a:pos x="102" y="38"/>
                </a:cxn>
                <a:cxn ang="0">
                  <a:pos x="100" y="32"/>
                </a:cxn>
                <a:cxn ang="0">
                  <a:pos x="102" y="28"/>
                </a:cxn>
                <a:cxn ang="0">
                  <a:pos x="94" y="26"/>
                </a:cxn>
                <a:cxn ang="0">
                  <a:pos x="92" y="24"/>
                </a:cxn>
                <a:cxn ang="0">
                  <a:pos x="90" y="18"/>
                </a:cxn>
                <a:cxn ang="0">
                  <a:pos x="84" y="12"/>
                </a:cxn>
                <a:cxn ang="0">
                  <a:pos x="84" y="4"/>
                </a:cxn>
                <a:cxn ang="0">
                  <a:pos x="82" y="6"/>
                </a:cxn>
                <a:cxn ang="0">
                  <a:pos x="78" y="6"/>
                </a:cxn>
                <a:cxn ang="0">
                  <a:pos x="76" y="2"/>
                </a:cxn>
                <a:cxn ang="0">
                  <a:pos x="64" y="2"/>
                </a:cxn>
                <a:cxn ang="0">
                  <a:pos x="58" y="0"/>
                </a:cxn>
                <a:cxn ang="0">
                  <a:pos x="50" y="8"/>
                </a:cxn>
                <a:cxn ang="0">
                  <a:pos x="48" y="8"/>
                </a:cxn>
                <a:cxn ang="0">
                  <a:pos x="44" y="16"/>
                </a:cxn>
                <a:cxn ang="0">
                  <a:pos x="36" y="18"/>
                </a:cxn>
                <a:cxn ang="0">
                  <a:pos x="34" y="44"/>
                </a:cxn>
                <a:cxn ang="0">
                  <a:pos x="32" y="50"/>
                </a:cxn>
                <a:cxn ang="0">
                  <a:pos x="0" y="70"/>
                </a:cxn>
                <a:cxn ang="0">
                  <a:pos x="6" y="86"/>
                </a:cxn>
                <a:cxn ang="0">
                  <a:pos x="26" y="92"/>
                </a:cxn>
                <a:cxn ang="0">
                  <a:pos x="42" y="104"/>
                </a:cxn>
                <a:cxn ang="0">
                  <a:pos x="56" y="108"/>
                </a:cxn>
                <a:cxn ang="0">
                  <a:pos x="60" y="114"/>
                </a:cxn>
                <a:cxn ang="0">
                  <a:pos x="66" y="116"/>
                </a:cxn>
                <a:cxn ang="0">
                  <a:pos x="68" y="126"/>
                </a:cxn>
                <a:cxn ang="0">
                  <a:pos x="82" y="132"/>
                </a:cxn>
                <a:cxn ang="0">
                  <a:pos x="106" y="134"/>
                </a:cxn>
                <a:cxn ang="0">
                  <a:pos x="106" y="134"/>
                </a:cxn>
              </a:cxnLst>
              <a:rect l="0" t="0" r="r" b="b"/>
              <a:pathLst>
                <a:path w="134" h="134">
                  <a:moveTo>
                    <a:pt x="106" y="134"/>
                  </a:moveTo>
                  <a:lnTo>
                    <a:pt x="110" y="130"/>
                  </a:lnTo>
                  <a:lnTo>
                    <a:pt x="116" y="122"/>
                  </a:lnTo>
                  <a:lnTo>
                    <a:pt x="120" y="120"/>
                  </a:lnTo>
                  <a:lnTo>
                    <a:pt x="126" y="120"/>
                  </a:lnTo>
                  <a:lnTo>
                    <a:pt x="126" y="120"/>
                  </a:lnTo>
                  <a:lnTo>
                    <a:pt x="132" y="122"/>
                  </a:lnTo>
                  <a:lnTo>
                    <a:pt x="134" y="120"/>
                  </a:lnTo>
                  <a:lnTo>
                    <a:pt x="126" y="114"/>
                  </a:lnTo>
                  <a:lnTo>
                    <a:pt x="124" y="106"/>
                  </a:lnTo>
                  <a:lnTo>
                    <a:pt x="120" y="106"/>
                  </a:lnTo>
                  <a:lnTo>
                    <a:pt x="122" y="94"/>
                  </a:lnTo>
                  <a:lnTo>
                    <a:pt x="116" y="84"/>
                  </a:lnTo>
                  <a:lnTo>
                    <a:pt x="98" y="72"/>
                  </a:lnTo>
                  <a:lnTo>
                    <a:pt x="98" y="70"/>
                  </a:lnTo>
                  <a:lnTo>
                    <a:pt x="94" y="62"/>
                  </a:lnTo>
                  <a:lnTo>
                    <a:pt x="90" y="62"/>
                  </a:lnTo>
                  <a:lnTo>
                    <a:pt x="90" y="58"/>
                  </a:lnTo>
                  <a:lnTo>
                    <a:pt x="92" y="50"/>
                  </a:lnTo>
                  <a:lnTo>
                    <a:pt x="96" y="48"/>
                  </a:lnTo>
                  <a:lnTo>
                    <a:pt x="96" y="46"/>
                  </a:lnTo>
                  <a:lnTo>
                    <a:pt x="102" y="38"/>
                  </a:lnTo>
                  <a:lnTo>
                    <a:pt x="100" y="32"/>
                  </a:lnTo>
                  <a:lnTo>
                    <a:pt x="102" y="28"/>
                  </a:lnTo>
                  <a:lnTo>
                    <a:pt x="94" y="26"/>
                  </a:lnTo>
                  <a:lnTo>
                    <a:pt x="92" y="24"/>
                  </a:lnTo>
                  <a:lnTo>
                    <a:pt x="90" y="18"/>
                  </a:lnTo>
                  <a:lnTo>
                    <a:pt x="84" y="12"/>
                  </a:lnTo>
                  <a:lnTo>
                    <a:pt x="84" y="4"/>
                  </a:lnTo>
                  <a:lnTo>
                    <a:pt x="82" y="6"/>
                  </a:lnTo>
                  <a:lnTo>
                    <a:pt x="78" y="6"/>
                  </a:lnTo>
                  <a:lnTo>
                    <a:pt x="76" y="2"/>
                  </a:lnTo>
                  <a:lnTo>
                    <a:pt x="64" y="2"/>
                  </a:lnTo>
                  <a:lnTo>
                    <a:pt x="58" y="0"/>
                  </a:lnTo>
                  <a:lnTo>
                    <a:pt x="50" y="8"/>
                  </a:lnTo>
                  <a:lnTo>
                    <a:pt x="48" y="8"/>
                  </a:lnTo>
                  <a:lnTo>
                    <a:pt x="44" y="16"/>
                  </a:lnTo>
                  <a:lnTo>
                    <a:pt x="36" y="18"/>
                  </a:lnTo>
                  <a:lnTo>
                    <a:pt x="34" y="44"/>
                  </a:lnTo>
                  <a:lnTo>
                    <a:pt x="32" y="50"/>
                  </a:lnTo>
                  <a:lnTo>
                    <a:pt x="0" y="70"/>
                  </a:lnTo>
                  <a:lnTo>
                    <a:pt x="6" y="86"/>
                  </a:lnTo>
                  <a:lnTo>
                    <a:pt x="26" y="92"/>
                  </a:lnTo>
                  <a:lnTo>
                    <a:pt x="42" y="104"/>
                  </a:lnTo>
                  <a:lnTo>
                    <a:pt x="56" y="108"/>
                  </a:lnTo>
                  <a:lnTo>
                    <a:pt x="60" y="114"/>
                  </a:lnTo>
                  <a:lnTo>
                    <a:pt x="66" y="116"/>
                  </a:lnTo>
                  <a:lnTo>
                    <a:pt x="68" y="126"/>
                  </a:lnTo>
                  <a:lnTo>
                    <a:pt x="82" y="132"/>
                  </a:lnTo>
                  <a:lnTo>
                    <a:pt x="106" y="134"/>
                  </a:lnTo>
                  <a:lnTo>
                    <a:pt x="106"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8" name="Freeform 293"/>
            <p:cNvSpPr>
              <a:spLocks/>
            </p:cNvSpPr>
            <p:nvPr/>
          </p:nvSpPr>
          <p:spPr bwMode="auto">
            <a:xfrm>
              <a:off x="5181921" y="3607927"/>
              <a:ext cx="26918" cy="26918"/>
            </a:xfrm>
            <a:custGeom>
              <a:avLst/>
              <a:gdLst/>
              <a:ahLst/>
              <a:cxnLst>
                <a:cxn ang="0">
                  <a:pos x="24" y="24"/>
                </a:cxn>
                <a:cxn ang="0">
                  <a:pos x="20" y="12"/>
                </a:cxn>
                <a:cxn ang="0">
                  <a:pos x="16" y="12"/>
                </a:cxn>
                <a:cxn ang="0">
                  <a:pos x="24" y="6"/>
                </a:cxn>
                <a:cxn ang="0">
                  <a:pos x="20" y="0"/>
                </a:cxn>
                <a:cxn ang="0">
                  <a:pos x="14" y="0"/>
                </a:cxn>
                <a:cxn ang="0">
                  <a:pos x="10" y="2"/>
                </a:cxn>
                <a:cxn ang="0">
                  <a:pos x="4" y="10"/>
                </a:cxn>
                <a:cxn ang="0">
                  <a:pos x="0" y="14"/>
                </a:cxn>
                <a:cxn ang="0">
                  <a:pos x="12" y="18"/>
                </a:cxn>
                <a:cxn ang="0">
                  <a:pos x="16" y="22"/>
                </a:cxn>
                <a:cxn ang="0">
                  <a:pos x="24" y="24"/>
                </a:cxn>
                <a:cxn ang="0">
                  <a:pos x="24" y="24"/>
                </a:cxn>
              </a:cxnLst>
              <a:rect l="0" t="0" r="r" b="b"/>
              <a:pathLst>
                <a:path w="24" h="24">
                  <a:moveTo>
                    <a:pt x="24" y="24"/>
                  </a:moveTo>
                  <a:lnTo>
                    <a:pt x="20" y="12"/>
                  </a:lnTo>
                  <a:lnTo>
                    <a:pt x="16" y="12"/>
                  </a:lnTo>
                  <a:lnTo>
                    <a:pt x="24" y="6"/>
                  </a:lnTo>
                  <a:lnTo>
                    <a:pt x="20" y="0"/>
                  </a:lnTo>
                  <a:lnTo>
                    <a:pt x="14" y="0"/>
                  </a:lnTo>
                  <a:lnTo>
                    <a:pt x="10" y="2"/>
                  </a:lnTo>
                  <a:lnTo>
                    <a:pt x="4" y="10"/>
                  </a:lnTo>
                  <a:lnTo>
                    <a:pt x="0" y="14"/>
                  </a:lnTo>
                  <a:lnTo>
                    <a:pt x="12" y="18"/>
                  </a:lnTo>
                  <a:lnTo>
                    <a:pt x="16" y="22"/>
                  </a:lnTo>
                  <a:lnTo>
                    <a:pt x="24" y="24"/>
                  </a:lnTo>
                  <a:lnTo>
                    <a:pt x="24"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9" name="Freeform 294"/>
            <p:cNvSpPr>
              <a:spLocks/>
            </p:cNvSpPr>
            <p:nvPr/>
          </p:nvSpPr>
          <p:spPr bwMode="auto">
            <a:xfrm>
              <a:off x="5323242" y="3672980"/>
              <a:ext cx="6730" cy="8973"/>
            </a:xfrm>
            <a:custGeom>
              <a:avLst/>
              <a:gdLst/>
              <a:ahLst/>
              <a:cxnLst>
                <a:cxn ang="0">
                  <a:pos x="4" y="8"/>
                </a:cxn>
                <a:cxn ang="0">
                  <a:pos x="2" y="8"/>
                </a:cxn>
                <a:cxn ang="0">
                  <a:pos x="0" y="2"/>
                </a:cxn>
                <a:cxn ang="0">
                  <a:pos x="2" y="0"/>
                </a:cxn>
                <a:cxn ang="0">
                  <a:pos x="6" y="0"/>
                </a:cxn>
                <a:cxn ang="0">
                  <a:pos x="4" y="8"/>
                </a:cxn>
                <a:cxn ang="0">
                  <a:pos x="4" y="8"/>
                </a:cxn>
              </a:cxnLst>
              <a:rect l="0" t="0" r="r" b="b"/>
              <a:pathLst>
                <a:path w="6" h="8">
                  <a:moveTo>
                    <a:pt x="4" y="8"/>
                  </a:moveTo>
                  <a:lnTo>
                    <a:pt x="2" y="8"/>
                  </a:lnTo>
                  <a:lnTo>
                    <a:pt x="0" y="2"/>
                  </a:lnTo>
                  <a:lnTo>
                    <a:pt x="2" y="0"/>
                  </a:lnTo>
                  <a:lnTo>
                    <a:pt x="6" y="0"/>
                  </a:lnTo>
                  <a:lnTo>
                    <a:pt x="4" y="8"/>
                  </a:lnTo>
                  <a:lnTo>
                    <a:pt x="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0" name="Freeform 295"/>
            <p:cNvSpPr>
              <a:spLocks/>
            </p:cNvSpPr>
            <p:nvPr/>
          </p:nvSpPr>
          <p:spPr bwMode="auto">
            <a:xfrm>
              <a:off x="5244730" y="3672980"/>
              <a:ext cx="13460" cy="29161"/>
            </a:xfrm>
            <a:custGeom>
              <a:avLst/>
              <a:gdLst/>
              <a:ahLst/>
              <a:cxnLst>
                <a:cxn ang="0">
                  <a:pos x="4" y="26"/>
                </a:cxn>
                <a:cxn ang="0">
                  <a:pos x="8" y="22"/>
                </a:cxn>
                <a:cxn ang="0">
                  <a:pos x="12" y="18"/>
                </a:cxn>
                <a:cxn ang="0">
                  <a:pos x="10" y="12"/>
                </a:cxn>
                <a:cxn ang="0">
                  <a:pos x="12" y="4"/>
                </a:cxn>
                <a:cxn ang="0">
                  <a:pos x="6" y="0"/>
                </a:cxn>
                <a:cxn ang="0">
                  <a:pos x="0" y="12"/>
                </a:cxn>
                <a:cxn ang="0">
                  <a:pos x="0" y="22"/>
                </a:cxn>
                <a:cxn ang="0">
                  <a:pos x="4" y="26"/>
                </a:cxn>
                <a:cxn ang="0">
                  <a:pos x="4" y="26"/>
                </a:cxn>
              </a:cxnLst>
              <a:rect l="0" t="0" r="r" b="b"/>
              <a:pathLst>
                <a:path w="12" h="26">
                  <a:moveTo>
                    <a:pt x="4" y="26"/>
                  </a:moveTo>
                  <a:lnTo>
                    <a:pt x="8" y="22"/>
                  </a:lnTo>
                  <a:lnTo>
                    <a:pt x="12" y="18"/>
                  </a:lnTo>
                  <a:lnTo>
                    <a:pt x="10" y="12"/>
                  </a:lnTo>
                  <a:lnTo>
                    <a:pt x="12" y="4"/>
                  </a:lnTo>
                  <a:lnTo>
                    <a:pt x="6" y="0"/>
                  </a:lnTo>
                  <a:lnTo>
                    <a:pt x="0" y="12"/>
                  </a:lnTo>
                  <a:lnTo>
                    <a:pt x="0" y="22"/>
                  </a:lnTo>
                  <a:lnTo>
                    <a:pt x="4" y="26"/>
                  </a:lnTo>
                  <a:lnTo>
                    <a:pt x="4"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1" name="Freeform 296"/>
            <p:cNvSpPr>
              <a:spLocks/>
            </p:cNvSpPr>
            <p:nvPr/>
          </p:nvSpPr>
          <p:spPr bwMode="auto">
            <a:xfrm>
              <a:off x="5004708" y="3551847"/>
              <a:ext cx="65053" cy="71783"/>
            </a:xfrm>
            <a:custGeom>
              <a:avLst/>
              <a:gdLst/>
              <a:ahLst/>
              <a:cxnLst>
                <a:cxn ang="0">
                  <a:pos x="2" y="60"/>
                </a:cxn>
                <a:cxn ang="0">
                  <a:pos x="2" y="62"/>
                </a:cxn>
                <a:cxn ang="0">
                  <a:pos x="18" y="64"/>
                </a:cxn>
                <a:cxn ang="0">
                  <a:pos x="22" y="60"/>
                </a:cxn>
                <a:cxn ang="0">
                  <a:pos x="26" y="52"/>
                </a:cxn>
                <a:cxn ang="0">
                  <a:pos x="36" y="52"/>
                </a:cxn>
                <a:cxn ang="0">
                  <a:pos x="38" y="44"/>
                </a:cxn>
                <a:cxn ang="0">
                  <a:pos x="44" y="42"/>
                </a:cxn>
                <a:cxn ang="0">
                  <a:pos x="28" y="26"/>
                </a:cxn>
                <a:cxn ang="0">
                  <a:pos x="54" y="22"/>
                </a:cxn>
                <a:cxn ang="0">
                  <a:pos x="58" y="16"/>
                </a:cxn>
                <a:cxn ang="0">
                  <a:pos x="52" y="0"/>
                </a:cxn>
                <a:cxn ang="0">
                  <a:pos x="52" y="0"/>
                </a:cxn>
                <a:cxn ang="0">
                  <a:pos x="24" y="16"/>
                </a:cxn>
                <a:cxn ang="0">
                  <a:pos x="20" y="14"/>
                </a:cxn>
                <a:cxn ang="0">
                  <a:pos x="14" y="8"/>
                </a:cxn>
                <a:cxn ang="0">
                  <a:pos x="10" y="8"/>
                </a:cxn>
                <a:cxn ang="0">
                  <a:pos x="10" y="14"/>
                </a:cxn>
                <a:cxn ang="0">
                  <a:pos x="8" y="12"/>
                </a:cxn>
                <a:cxn ang="0">
                  <a:pos x="4" y="12"/>
                </a:cxn>
                <a:cxn ang="0">
                  <a:pos x="2" y="16"/>
                </a:cxn>
                <a:cxn ang="0">
                  <a:pos x="2" y="22"/>
                </a:cxn>
                <a:cxn ang="0">
                  <a:pos x="6" y="24"/>
                </a:cxn>
                <a:cxn ang="0">
                  <a:pos x="2" y="24"/>
                </a:cxn>
                <a:cxn ang="0">
                  <a:pos x="0" y="30"/>
                </a:cxn>
                <a:cxn ang="0">
                  <a:pos x="2" y="30"/>
                </a:cxn>
                <a:cxn ang="0">
                  <a:pos x="8" y="28"/>
                </a:cxn>
                <a:cxn ang="0">
                  <a:pos x="8" y="28"/>
                </a:cxn>
                <a:cxn ang="0">
                  <a:pos x="8" y="34"/>
                </a:cxn>
                <a:cxn ang="0">
                  <a:pos x="4" y="42"/>
                </a:cxn>
                <a:cxn ang="0">
                  <a:pos x="2" y="60"/>
                </a:cxn>
                <a:cxn ang="0">
                  <a:pos x="2" y="60"/>
                </a:cxn>
                <a:cxn ang="0">
                  <a:pos x="2" y="60"/>
                </a:cxn>
              </a:cxnLst>
              <a:rect l="0" t="0" r="r" b="b"/>
              <a:pathLst>
                <a:path w="58" h="64">
                  <a:moveTo>
                    <a:pt x="2" y="60"/>
                  </a:moveTo>
                  <a:lnTo>
                    <a:pt x="2" y="62"/>
                  </a:lnTo>
                  <a:lnTo>
                    <a:pt x="18" y="64"/>
                  </a:lnTo>
                  <a:lnTo>
                    <a:pt x="22" y="60"/>
                  </a:lnTo>
                  <a:lnTo>
                    <a:pt x="26" y="52"/>
                  </a:lnTo>
                  <a:lnTo>
                    <a:pt x="36" y="52"/>
                  </a:lnTo>
                  <a:lnTo>
                    <a:pt x="38" y="44"/>
                  </a:lnTo>
                  <a:lnTo>
                    <a:pt x="44" y="42"/>
                  </a:lnTo>
                  <a:lnTo>
                    <a:pt x="28" y="26"/>
                  </a:lnTo>
                  <a:lnTo>
                    <a:pt x="54" y="22"/>
                  </a:lnTo>
                  <a:lnTo>
                    <a:pt x="58" y="16"/>
                  </a:lnTo>
                  <a:lnTo>
                    <a:pt x="52" y="0"/>
                  </a:lnTo>
                  <a:lnTo>
                    <a:pt x="52" y="0"/>
                  </a:lnTo>
                  <a:lnTo>
                    <a:pt x="24" y="16"/>
                  </a:lnTo>
                  <a:lnTo>
                    <a:pt x="20" y="14"/>
                  </a:lnTo>
                  <a:lnTo>
                    <a:pt x="14" y="8"/>
                  </a:lnTo>
                  <a:lnTo>
                    <a:pt x="10" y="8"/>
                  </a:lnTo>
                  <a:lnTo>
                    <a:pt x="10" y="14"/>
                  </a:lnTo>
                  <a:lnTo>
                    <a:pt x="8" y="12"/>
                  </a:lnTo>
                  <a:lnTo>
                    <a:pt x="4" y="12"/>
                  </a:lnTo>
                  <a:lnTo>
                    <a:pt x="2" y="16"/>
                  </a:lnTo>
                  <a:lnTo>
                    <a:pt x="2" y="22"/>
                  </a:lnTo>
                  <a:lnTo>
                    <a:pt x="6" y="24"/>
                  </a:lnTo>
                  <a:lnTo>
                    <a:pt x="2" y="24"/>
                  </a:lnTo>
                  <a:lnTo>
                    <a:pt x="0" y="30"/>
                  </a:lnTo>
                  <a:lnTo>
                    <a:pt x="2" y="30"/>
                  </a:lnTo>
                  <a:lnTo>
                    <a:pt x="8" y="28"/>
                  </a:lnTo>
                  <a:lnTo>
                    <a:pt x="8" y="28"/>
                  </a:lnTo>
                  <a:lnTo>
                    <a:pt x="8" y="34"/>
                  </a:lnTo>
                  <a:lnTo>
                    <a:pt x="4" y="42"/>
                  </a:lnTo>
                  <a:lnTo>
                    <a:pt x="2" y="60"/>
                  </a:lnTo>
                  <a:lnTo>
                    <a:pt x="2" y="60"/>
                  </a:lnTo>
                  <a:lnTo>
                    <a:pt x="2" y="6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2" name="Freeform 297"/>
            <p:cNvSpPr>
              <a:spLocks/>
            </p:cNvSpPr>
            <p:nvPr/>
          </p:nvSpPr>
          <p:spPr bwMode="auto">
            <a:xfrm>
              <a:off x="4876846" y="3383607"/>
              <a:ext cx="280399" cy="123376"/>
            </a:xfrm>
            <a:custGeom>
              <a:avLst/>
              <a:gdLst/>
              <a:ahLst/>
              <a:cxnLst>
                <a:cxn ang="0">
                  <a:pos x="236" y="32"/>
                </a:cxn>
                <a:cxn ang="0">
                  <a:pos x="234" y="22"/>
                </a:cxn>
                <a:cxn ang="0">
                  <a:pos x="230" y="16"/>
                </a:cxn>
                <a:cxn ang="0">
                  <a:pos x="216" y="12"/>
                </a:cxn>
                <a:cxn ang="0">
                  <a:pos x="204" y="8"/>
                </a:cxn>
                <a:cxn ang="0">
                  <a:pos x="176" y="18"/>
                </a:cxn>
                <a:cxn ang="0">
                  <a:pos x="154" y="18"/>
                </a:cxn>
                <a:cxn ang="0">
                  <a:pos x="142" y="16"/>
                </a:cxn>
                <a:cxn ang="0">
                  <a:pos x="132" y="6"/>
                </a:cxn>
                <a:cxn ang="0">
                  <a:pos x="126" y="8"/>
                </a:cxn>
                <a:cxn ang="0">
                  <a:pos x="120" y="0"/>
                </a:cxn>
                <a:cxn ang="0">
                  <a:pos x="96" y="2"/>
                </a:cxn>
                <a:cxn ang="0">
                  <a:pos x="66" y="20"/>
                </a:cxn>
                <a:cxn ang="0">
                  <a:pos x="38" y="20"/>
                </a:cxn>
                <a:cxn ang="0">
                  <a:pos x="50" y="26"/>
                </a:cxn>
                <a:cxn ang="0">
                  <a:pos x="36" y="26"/>
                </a:cxn>
                <a:cxn ang="0">
                  <a:pos x="36" y="30"/>
                </a:cxn>
                <a:cxn ang="0">
                  <a:pos x="24" y="30"/>
                </a:cxn>
                <a:cxn ang="0">
                  <a:pos x="22" y="32"/>
                </a:cxn>
                <a:cxn ang="0">
                  <a:pos x="8" y="30"/>
                </a:cxn>
                <a:cxn ang="0">
                  <a:pos x="0" y="40"/>
                </a:cxn>
                <a:cxn ang="0">
                  <a:pos x="10" y="44"/>
                </a:cxn>
                <a:cxn ang="0">
                  <a:pos x="10" y="58"/>
                </a:cxn>
                <a:cxn ang="0">
                  <a:pos x="12" y="64"/>
                </a:cxn>
                <a:cxn ang="0">
                  <a:pos x="4" y="60"/>
                </a:cxn>
                <a:cxn ang="0">
                  <a:pos x="2" y="66"/>
                </a:cxn>
                <a:cxn ang="0">
                  <a:pos x="14" y="74"/>
                </a:cxn>
                <a:cxn ang="0">
                  <a:pos x="14" y="78"/>
                </a:cxn>
                <a:cxn ang="0">
                  <a:pos x="14" y="82"/>
                </a:cxn>
                <a:cxn ang="0">
                  <a:pos x="16" y="88"/>
                </a:cxn>
                <a:cxn ang="0">
                  <a:pos x="28" y="86"/>
                </a:cxn>
                <a:cxn ang="0">
                  <a:pos x="18" y="92"/>
                </a:cxn>
                <a:cxn ang="0">
                  <a:pos x="26" y="92"/>
                </a:cxn>
                <a:cxn ang="0">
                  <a:pos x="28" y="92"/>
                </a:cxn>
                <a:cxn ang="0">
                  <a:pos x="36" y="94"/>
                </a:cxn>
                <a:cxn ang="0">
                  <a:pos x="40" y="94"/>
                </a:cxn>
                <a:cxn ang="0">
                  <a:pos x="42" y="100"/>
                </a:cxn>
                <a:cxn ang="0">
                  <a:pos x="58" y="100"/>
                </a:cxn>
                <a:cxn ang="0">
                  <a:pos x="64" y="90"/>
                </a:cxn>
                <a:cxn ang="0">
                  <a:pos x="84" y="104"/>
                </a:cxn>
                <a:cxn ang="0">
                  <a:pos x="106" y="100"/>
                </a:cxn>
                <a:cxn ang="0">
                  <a:pos x="114" y="92"/>
                </a:cxn>
                <a:cxn ang="0">
                  <a:pos x="128" y="96"/>
                </a:cxn>
                <a:cxn ang="0">
                  <a:pos x="132" y="92"/>
                </a:cxn>
                <a:cxn ang="0">
                  <a:pos x="130" y="96"/>
                </a:cxn>
                <a:cxn ang="0">
                  <a:pos x="132" y="110"/>
                </a:cxn>
                <a:cxn ang="0">
                  <a:pos x="136" y="104"/>
                </a:cxn>
                <a:cxn ang="0">
                  <a:pos x="140" y="100"/>
                </a:cxn>
                <a:cxn ang="0">
                  <a:pos x="140" y="90"/>
                </a:cxn>
                <a:cxn ang="0">
                  <a:pos x="146" y="94"/>
                </a:cxn>
                <a:cxn ang="0">
                  <a:pos x="164" y="90"/>
                </a:cxn>
                <a:cxn ang="0">
                  <a:pos x="174" y="94"/>
                </a:cxn>
                <a:cxn ang="0">
                  <a:pos x="208" y="86"/>
                </a:cxn>
                <a:cxn ang="0">
                  <a:pos x="216" y="86"/>
                </a:cxn>
                <a:cxn ang="0">
                  <a:pos x="224" y="80"/>
                </a:cxn>
                <a:cxn ang="0">
                  <a:pos x="242" y="82"/>
                </a:cxn>
                <a:cxn ang="0">
                  <a:pos x="248" y="86"/>
                </a:cxn>
                <a:cxn ang="0">
                  <a:pos x="248" y="80"/>
                </a:cxn>
                <a:cxn ang="0">
                  <a:pos x="242" y="54"/>
                </a:cxn>
                <a:cxn ang="0">
                  <a:pos x="244" y="46"/>
                </a:cxn>
                <a:cxn ang="0">
                  <a:pos x="246" y="40"/>
                </a:cxn>
              </a:cxnLst>
              <a:rect l="0" t="0" r="r" b="b"/>
              <a:pathLst>
                <a:path w="250" h="110">
                  <a:moveTo>
                    <a:pt x="246" y="40"/>
                  </a:moveTo>
                  <a:lnTo>
                    <a:pt x="236" y="32"/>
                  </a:lnTo>
                  <a:lnTo>
                    <a:pt x="234" y="30"/>
                  </a:lnTo>
                  <a:lnTo>
                    <a:pt x="234" y="22"/>
                  </a:lnTo>
                  <a:lnTo>
                    <a:pt x="232" y="18"/>
                  </a:lnTo>
                  <a:lnTo>
                    <a:pt x="230" y="16"/>
                  </a:lnTo>
                  <a:lnTo>
                    <a:pt x="222" y="10"/>
                  </a:lnTo>
                  <a:lnTo>
                    <a:pt x="216" y="12"/>
                  </a:lnTo>
                  <a:lnTo>
                    <a:pt x="206" y="10"/>
                  </a:lnTo>
                  <a:lnTo>
                    <a:pt x="204" y="8"/>
                  </a:lnTo>
                  <a:lnTo>
                    <a:pt x="190" y="20"/>
                  </a:lnTo>
                  <a:lnTo>
                    <a:pt x="176" y="18"/>
                  </a:lnTo>
                  <a:lnTo>
                    <a:pt x="160" y="22"/>
                  </a:lnTo>
                  <a:lnTo>
                    <a:pt x="154" y="18"/>
                  </a:lnTo>
                  <a:lnTo>
                    <a:pt x="152" y="20"/>
                  </a:lnTo>
                  <a:lnTo>
                    <a:pt x="142" y="16"/>
                  </a:lnTo>
                  <a:lnTo>
                    <a:pt x="136" y="14"/>
                  </a:lnTo>
                  <a:lnTo>
                    <a:pt x="132" y="6"/>
                  </a:lnTo>
                  <a:lnTo>
                    <a:pt x="130" y="8"/>
                  </a:lnTo>
                  <a:lnTo>
                    <a:pt x="126" y="8"/>
                  </a:lnTo>
                  <a:lnTo>
                    <a:pt x="122" y="6"/>
                  </a:lnTo>
                  <a:lnTo>
                    <a:pt x="120" y="0"/>
                  </a:lnTo>
                  <a:lnTo>
                    <a:pt x="114" y="2"/>
                  </a:lnTo>
                  <a:lnTo>
                    <a:pt x="96" y="2"/>
                  </a:lnTo>
                  <a:lnTo>
                    <a:pt x="82" y="8"/>
                  </a:lnTo>
                  <a:lnTo>
                    <a:pt x="66" y="20"/>
                  </a:lnTo>
                  <a:lnTo>
                    <a:pt x="40" y="16"/>
                  </a:lnTo>
                  <a:lnTo>
                    <a:pt x="38" y="20"/>
                  </a:lnTo>
                  <a:lnTo>
                    <a:pt x="40" y="22"/>
                  </a:lnTo>
                  <a:lnTo>
                    <a:pt x="50" y="26"/>
                  </a:lnTo>
                  <a:lnTo>
                    <a:pt x="38" y="26"/>
                  </a:lnTo>
                  <a:lnTo>
                    <a:pt x="36" y="26"/>
                  </a:lnTo>
                  <a:lnTo>
                    <a:pt x="38" y="30"/>
                  </a:lnTo>
                  <a:lnTo>
                    <a:pt x="36" y="30"/>
                  </a:lnTo>
                  <a:lnTo>
                    <a:pt x="24" y="30"/>
                  </a:lnTo>
                  <a:lnTo>
                    <a:pt x="24" y="30"/>
                  </a:lnTo>
                  <a:lnTo>
                    <a:pt x="20" y="28"/>
                  </a:lnTo>
                  <a:lnTo>
                    <a:pt x="22" y="32"/>
                  </a:lnTo>
                  <a:lnTo>
                    <a:pt x="14" y="30"/>
                  </a:lnTo>
                  <a:lnTo>
                    <a:pt x="8" y="30"/>
                  </a:lnTo>
                  <a:lnTo>
                    <a:pt x="2" y="36"/>
                  </a:lnTo>
                  <a:lnTo>
                    <a:pt x="0" y="40"/>
                  </a:lnTo>
                  <a:lnTo>
                    <a:pt x="0" y="46"/>
                  </a:lnTo>
                  <a:lnTo>
                    <a:pt x="10" y="44"/>
                  </a:lnTo>
                  <a:lnTo>
                    <a:pt x="8" y="50"/>
                  </a:lnTo>
                  <a:lnTo>
                    <a:pt x="10" y="58"/>
                  </a:lnTo>
                  <a:lnTo>
                    <a:pt x="8" y="60"/>
                  </a:lnTo>
                  <a:lnTo>
                    <a:pt x="12" y="64"/>
                  </a:lnTo>
                  <a:lnTo>
                    <a:pt x="6" y="64"/>
                  </a:lnTo>
                  <a:lnTo>
                    <a:pt x="4" y="60"/>
                  </a:lnTo>
                  <a:lnTo>
                    <a:pt x="4" y="66"/>
                  </a:lnTo>
                  <a:lnTo>
                    <a:pt x="2" y="66"/>
                  </a:lnTo>
                  <a:lnTo>
                    <a:pt x="12" y="72"/>
                  </a:lnTo>
                  <a:lnTo>
                    <a:pt x="14" y="74"/>
                  </a:lnTo>
                  <a:lnTo>
                    <a:pt x="12" y="76"/>
                  </a:lnTo>
                  <a:lnTo>
                    <a:pt x="14" y="78"/>
                  </a:lnTo>
                  <a:lnTo>
                    <a:pt x="16" y="78"/>
                  </a:lnTo>
                  <a:lnTo>
                    <a:pt x="14" y="82"/>
                  </a:lnTo>
                  <a:lnTo>
                    <a:pt x="18" y="84"/>
                  </a:lnTo>
                  <a:lnTo>
                    <a:pt x="16" y="88"/>
                  </a:lnTo>
                  <a:lnTo>
                    <a:pt x="16" y="88"/>
                  </a:lnTo>
                  <a:lnTo>
                    <a:pt x="28" y="86"/>
                  </a:lnTo>
                  <a:lnTo>
                    <a:pt x="28" y="88"/>
                  </a:lnTo>
                  <a:lnTo>
                    <a:pt x="18" y="92"/>
                  </a:lnTo>
                  <a:lnTo>
                    <a:pt x="18" y="94"/>
                  </a:lnTo>
                  <a:lnTo>
                    <a:pt x="26" y="92"/>
                  </a:lnTo>
                  <a:lnTo>
                    <a:pt x="26" y="94"/>
                  </a:lnTo>
                  <a:lnTo>
                    <a:pt x="28" y="92"/>
                  </a:lnTo>
                  <a:lnTo>
                    <a:pt x="32" y="92"/>
                  </a:lnTo>
                  <a:lnTo>
                    <a:pt x="36" y="94"/>
                  </a:lnTo>
                  <a:lnTo>
                    <a:pt x="38" y="92"/>
                  </a:lnTo>
                  <a:lnTo>
                    <a:pt x="40" y="94"/>
                  </a:lnTo>
                  <a:lnTo>
                    <a:pt x="40" y="98"/>
                  </a:lnTo>
                  <a:lnTo>
                    <a:pt x="42" y="100"/>
                  </a:lnTo>
                  <a:lnTo>
                    <a:pt x="50" y="102"/>
                  </a:lnTo>
                  <a:lnTo>
                    <a:pt x="58" y="100"/>
                  </a:lnTo>
                  <a:lnTo>
                    <a:pt x="60" y="90"/>
                  </a:lnTo>
                  <a:lnTo>
                    <a:pt x="64" y="90"/>
                  </a:lnTo>
                  <a:lnTo>
                    <a:pt x="78" y="96"/>
                  </a:lnTo>
                  <a:lnTo>
                    <a:pt x="84" y="104"/>
                  </a:lnTo>
                  <a:lnTo>
                    <a:pt x="90" y="104"/>
                  </a:lnTo>
                  <a:lnTo>
                    <a:pt x="106" y="100"/>
                  </a:lnTo>
                  <a:lnTo>
                    <a:pt x="112" y="94"/>
                  </a:lnTo>
                  <a:lnTo>
                    <a:pt x="114" y="92"/>
                  </a:lnTo>
                  <a:lnTo>
                    <a:pt x="126" y="96"/>
                  </a:lnTo>
                  <a:lnTo>
                    <a:pt x="128" y="96"/>
                  </a:lnTo>
                  <a:lnTo>
                    <a:pt x="128" y="92"/>
                  </a:lnTo>
                  <a:lnTo>
                    <a:pt x="132" y="92"/>
                  </a:lnTo>
                  <a:lnTo>
                    <a:pt x="134" y="94"/>
                  </a:lnTo>
                  <a:lnTo>
                    <a:pt x="130" y="96"/>
                  </a:lnTo>
                  <a:lnTo>
                    <a:pt x="130" y="108"/>
                  </a:lnTo>
                  <a:lnTo>
                    <a:pt x="132" y="110"/>
                  </a:lnTo>
                  <a:lnTo>
                    <a:pt x="134" y="108"/>
                  </a:lnTo>
                  <a:lnTo>
                    <a:pt x="136" y="104"/>
                  </a:lnTo>
                  <a:lnTo>
                    <a:pt x="136" y="102"/>
                  </a:lnTo>
                  <a:lnTo>
                    <a:pt x="140" y="100"/>
                  </a:lnTo>
                  <a:lnTo>
                    <a:pt x="138" y="98"/>
                  </a:lnTo>
                  <a:lnTo>
                    <a:pt x="140" y="90"/>
                  </a:lnTo>
                  <a:lnTo>
                    <a:pt x="146" y="92"/>
                  </a:lnTo>
                  <a:lnTo>
                    <a:pt x="146" y="94"/>
                  </a:lnTo>
                  <a:lnTo>
                    <a:pt x="152" y="94"/>
                  </a:lnTo>
                  <a:lnTo>
                    <a:pt x="164" y="90"/>
                  </a:lnTo>
                  <a:lnTo>
                    <a:pt x="168" y="92"/>
                  </a:lnTo>
                  <a:lnTo>
                    <a:pt x="174" y="94"/>
                  </a:lnTo>
                  <a:lnTo>
                    <a:pt x="196" y="86"/>
                  </a:lnTo>
                  <a:lnTo>
                    <a:pt x="208" y="86"/>
                  </a:lnTo>
                  <a:lnTo>
                    <a:pt x="214" y="82"/>
                  </a:lnTo>
                  <a:lnTo>
                    <a:pt x="216" y="86"/>
                  </a:lnTo>
                  <a:lnTo>
                    <a:pt x="216" y="88"/>
                  </a:lnTo>
                  <a:lnTo>
                    <a:pt x="224" y="80"/>
                  </a:lnTo>
                  <a:lnTo>
                    <a:pt x="230" y="82"/>
                  </a:lnTo>
                  <a:lnTo>
                    <a:pt x="242" y="82"/>
                  </a:lnTo>
                  <a:lnTo>
                    <a:pt x="244" y="86"/>
                  </a:lnTo>
                  <a:lnTo>
                    <a:pt x="248" y="86"/>
                  </a:lnTo>
                  <a:lnTo>
                    <a:pt x="250" y="84"/>
                  </a:lnTo>
                  <a:lnTo>
                    <a:pt x="248" y="80"/>
                  </a:lnTo>
                  <a:lnTo>
                    <a:pt x="242" y="74"/>
                  </a:lnTo>
                  <a:lnTo>
                    <a:pt x="242" y="54"/>
                  </a:lnTo>
                  <a:lnTo>
                    <a:pt x="240" y="48"/>
                  </a:lnTo>
                  <a:lnTo>
                    <a:pt x="244" y="46"/>
                  </a:lnTo>
                  <a:lnTo>
                    <a:pt x="246" y="40"/>
                  </a:lnTo>
                  <a:lnTo>
                    <a:pt x="246"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3" name="Freeform 298"/>
            <p:cNvSpPr>
              <a:spLocks/>
            </p:cNvSpPr>
            <p:nvPr/>
          </p:nvSpPr>
          <p:spPr bwMode="auto">
            <a:xfrm>
              <a:off x="5015925" y="3475578"/>
              <a:ext cx="103187" cy="94214"/>
            </a:xfrm>
            <a:custGeom>
              <a:avLst/>
              <a:gdLst/>
              <a:ahLst/>
              <a:cxnLst>
                <a:cxn ang="0">
                  <a:pos x="92" y="6"/>
                </a:cxn>
                <a:cxn ang="0">
                  <a:pos x="92" y="4"/>
                </a:cxn>
                <a:cxn ang="0">
                  <a:pos x="90" y="0"/>
                </a:cxn>
                <a:cxn ang="0">
                  <a:pos x="84" y="4"/>
                </a:cxn>
                <a:cxn ang="0">
                  <a:pos x="72" y="4"/>
                </a:cxn>
                <a:cxn ang="0">
                  <a:pos x="50" y="12"/>
                </a:cxn>
                <a:cxn ang="0">
                  <a:pos x="44" y="10"/>
                </a:cxn>
                <a:cxn ang="0">
                  <a:pos x="40" y="8"/>
                </a:cxn>
                <a:cxn ang="0">
                  <a:pos x="28" y="12"/>
                </a:cxn>
                <a:cxn ang="0">
                  <a:pos x="22" y="12"/>
                </a:cxn>
                <a:cxn ang="0">
                  <a:pos x="22" y="10"/>
                </a:cxn>
                <a:cxn ang="0">
                  <a:pos x="16" y="8"/>
                </a:cxn>
                <a:cxn ang="0">
                  <a:pos x="14" y="16"/>
                </a:cxn>
                <a:cxn ang="0">
                  <a:pos x="16" y="18"/>
                </a:cxn>
                <a:cxn ang="0">
                  <a:pos x="12" y="20"/>
                </a:cxn>
                <a:cxn ang="0">
                  <a:pos x="12" y="22"/>
                </a:cxn>
                <a:cxn ang="0">
                  <a:pos x="10" y="26"/>
                </a:cxn>
                <a:cxn ang="0">
                  <a:pos x="8" y="28"/>
                </a:cxn>
                <a:cxn ang="0">
                  <a:pos x="6" y="26"/>
                </a:cxn>
                <a:cxn ang="0">
                  <a:pos x="4" y="30"/>
                </a:cxn>
                <a:cxn ang="0">
                  <a:pos x="6" y="34"/>
                </a:cxn>
                <a:cxn ang="0">
                  <a:pos x="6" y="44"/>
                </a:cxn>
                <a:cxn ang="0">
                  <a:pos x="14" y="44"/>
                </a:cxn>
                <a:cxn ang="0">
                  <a:pos x="12" y="46"/>
                </a:cxn>
                <a:cxn ang="0">
                  <a:pos x="16" y="48"/>
                </a:cxn>
                <a:cxn ang="0">
                  <a:pos x="16" y="52"/>
                </a:cxn>
                <a:cxn ang="0">
                  <a:pos x="12" y="56"/>
                </a:cxn>
                <a:cxn ang="0">
                  <a:pos x="12" y="58"/>
                </a:cxn>
                <a:cxn ang="0">
                  <a:pos x="8" y="58"/>
                </a:cxn>
                <a:cxn ang="0">
                  <a:pos x="6" y="62"/>
                </a:cxn>
                <a:cxn ang="0">
                  <a:pos x="8" y="64"/>
                </a:cxn>
                <a:cxn ang="0">
                  <a:pos x="2" y="68"/>
                </a:cxn>
                <a:cxn ang="0">
                  <a:pos x="0" y="76"/>
                </a:cxn>
                <a:cxn ang="0">
                  <a:pos x="4" y="76"/>
                </a:cxn>
                <a:cxn ang="0">
                  <a:pos x="10" y="82"/>
                </a:cxn>
                <a:cxn ang="0">
                  <a:pos x="14" y="84"/>
                </a:cxn>
                <a:cxn ang="0">
                  <a:pos x="42" y="68"/>
                </a:cxn>
                <a:cxn ang="0">
                  <a:pos x="74" y="48"/>
                </a:cxn>
                <a:cxn ang="0">
                  <a:pos x="76" y="42"/>
                </a:cxn>
                <a:cxn ang="0">
                  <a:pos x="78" y="16"/>
                </a:cxn>
                <a:cxn ang="0">
                  <a:pos x="86" y="14"/>
                </a:cxn>
                <a:cxn ang="0">
                  <a:pos x="90" y="6"/>
                </a:cxn>
                <a:cxn ang="0">
                  <a:pos x="92" y="6"/>
                </a:cxn>
                <a:cxn ang="0">
                  <a:pos x="92" y="6"/>
                </a:cxn>
              </a:cxnLst>
              <a:rect l="0" t="0" r="r" b="b"/>
              <a:pathLst>
                <a:path w="92" h="84">
                  <a:moveTo>
                    <a:pt x="92" y="6"/>
                  </a:moveTo>
                  <a:lnTo>
                    <a:pt x="92" y="4"/>
                  </a:lnTo>
                  <a:lnTo>
                    <a:pt x="90" y="0"/>
                  </a:lnTo>
                  <a:lnTo>
                    <a:pt x="84" y="4"/>
                  </a:lnTo>
                  <a:lnTo>
                    <a:pt x="72" y="4"/>
                  </a:lnTo>
                  <a:lnTo>
                    <a:pt x="50" y="12"/>
                  </a:lnTo>
                  <a:lnTo>
                    <a:pt x="44" y="10"/>
                  </a:lnTo>
                  <a:lnTo>
                    <a:pt x="40" y="8"/>
                  </a:lnTo>
                  <a:lnTo>
                    <a:pt x="28" y="12"/>
                  </a:lnTo>
                  <a:lnTo>
                    <a:pt x="22" y="12"/>
                  </a:lnTo>
                  <a:lnTo>
                    <a:pt x="22" y="10"/>
                  </a:lnTo>
                  <a:lnTo>
                    <a:pt x="16" y="8"/>
                  </a:lnTo>
                  <a:lnTo>
                    <a:pt x="14" y="16"/>
                  </a:lnTo>
                  <a:lnTo>
                    <a:pt x="16" y="18"/>
                  </a:lnTo>
                  <a:lnTo>
                    <a:pt x="12" y="20"/>
                  </a:lnTo>
                  <a:lnTo>
                    <a:pt x="12" y="22"/>
                  </a:lnTo>
                  <a:lnTo>
                    <a:pt x="10" y="26"/>
                  </a:lnTo>
                  <a:lnTo>
                    <a:pt x="8" y="28"/>
                  </a:lnTo>
                  <a:lnTo>
                    <a:pt x="6" y="26"/>
                  </a:lnTo>
                  <a:lnTo>
                    <a:pt x="4" y="30"/>
                  </a:lnTo>
                  <a:lnTo>
                    <a:pt x="6" y="34"/>
                  </a:lnTo>
                  <a:lnTo>
                    <a:pt x="6" y="44"/>
                  </a:lnTo>
                  <a:lnTo>
                    <a:pt x="14" y="44"/>
                  </a:lnTo>
                  <a:lnTo>
                    <a:pt x="12" y="46"/>
                  </a:lnTo>
                  <a:lnTo>
                    <a:pt x="16" y="48"/>
                  </a:lnTo>
                  <a:lnTo>
                    <a:pt x="16" y="52"/>
                  </a:lnTo>
                  <a:lnTo>
                    <a:pt x="12" y="56"/>
                  </a:lnTo>
                  <a:lnTo>
                    <a:pt x="12" y="58"/>
                  </a:lnTo>
                  <a:lnTo>
                    <a:pt x="8" y="58"/>
                  </a:lnTo>
                  <a:lnTo>
                    <a:pt x="6" y="62"/>
                  </a:lnTo>
                  <a:lnTo>
                    <a:pt x="8" y="64"/>
                  </a:lnTo>
                  <a:lnTo>
                    <a:pt x="2" y="68"/>
                  </a:lnTo>
                  <a:lnTo>
                    <a:pt x="0" y="76"/>
                  </a:lnTo>
                  <a:lnTo>
                    <a:pt x="4" y="76"/>
                  </a:lnTo>
                  <a:lnTo>
                    <a:pt x="10" y="82"/>
                  </a:lnTo>
                  <a:lnTo>
                    <a:pt x="14" y="84"/>
                  </a:lnTo>
                  <a:lnTo>
                    <a:pt x="42" y="68"/>
                  </a:lnTo>
                  <a:lnTo>
                    <a:pt x="74" y="48"/>
                  </a:lnTo>
                  <a:lnTo>
                    <a:pt x="76" y="42"/>
                  </a:lnTo>
                  <a:lnTo>
                    <a:pt x="78" y="16"/>
                  </a:lnTo>
                  <a:lnTo>
                    <a:pt x="86" y="14"/>
                  </a:lnTo>
                  <a:lnTo>
                    <a:pt x="90" y="6"/>
                  </a:lnTo>
                  <a:lnTo>
                    <a:pt x="92" y="6"/>
                  </a:lnTo>
                  <a:lnTo>
                    <a:pt x="9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4" name="Freeform 299"/>
            <p:cNvSpPr>
              <a:spLocks/>
            </p:cNvSpPr>
            <p:nvPr/>
          </p:nvSpPr>
          <p:spPr bwMode="auto">
            <a:xfrm>
              <a:off x="5009195" y="3524929"/>
              <a:ext cx="24675" cy="31405"/>
            </a:xfrm>
            <a:custGeom>
              <a:avLst/>
              <a:gdLst/>
              <a:ahLst/>
              <a:cxnLst>
                <a:cxn ang="0">
                  <a:pos x="0" y="26"/>
                </a:cxn>
                <a:cxn ang="0">
                  <a:pos x="10" y="6"/>
                </a:cxn>
                <a:cxn ang="0">
                  <a:pos x="14" y="2"/>
                </a:cxn>
                <a:cxn ang="0">
                  <a:pos x="12" y="0"/>
                </a:cxn>
                <a:cxn ang="0">
                  <a:pos x="20" y="0"/>
                </a:cxn>
                <a:cxn ang="0">
                  <a:pos x="18" y="2"/>
                </a:cxn>
                <a:cxn ang="0">
                  <a:pos x="22" y="4"/>
                </a:cxn>
                <a:cxn ang="0">
                  <a:pos x="22" y="8"/>
                </a:cxn>
                <a:cxn ang="0">
                  <a:pos x="18" y="12"/>
                </a:cxn>
                <a:cxn ang="0">
                  <a:pos x="18" y="14"/>
                </a:cxn>
                <a:cxn ang="0">
                  <a:pos x="14" y="14"/>
                </a:cxn>
                <a:cxn ang="0">
                  <a:pos x="12" y="18"/>
                </a:cxn>
                <a:cxn ang="0">
                  <a:pos x="14" y="20"/>
                </a:cxn>
                <a:cxn ang="0">
                  <a:pos x="8" y="24"/>
                </a:cxn>
                <a:cxn ang="0">
                  <a:pos x="6" y="24"/>
                </a:cxn>
                <a:cxn ang="0">
                  <a:pos x="6" y="28"/>
                </a:cxn>
                <a:cxn ang="0">
                  <a:pos x="0" y="26"/>
                </a:cxn>
                <a:cxn ang="0">
                  <a:pos x="0" y="26"/>
                </a:cxn>
              </a:cxnLst>
              <a:rect l="0" t="0" r="r" b="b"/>
              <a:pathLst>
                <a:path w="22" h="28">
                  <a:moveTo>
                    <a:pt x="0" y="26"/>
                  </a:moveTo>
                  <a:lnTo>
                    <a:pt x="10" y="6"/>
                  </a:lnTo>
                  <a:lnTo>
                    <a:pt x="14" y="2"/>
                  </a:lnTo>
                  <a:lnTo>
                    <a:pt x="12" y="0"/>
                  </a:lnTo>
                  <a:lnTo>
                    <a:pt x="20" y="0"/>
                  </a:lnTo>
                  <a:lnTo>
                    <a:pt x="18" y="2"/>
                  </a:lnTo>
                  <a:lnTo>
                    <a:pt x="22" y="4"/>
                  </a:lnTo>
                  <a:lnTo>
                    <a:pt x="22" y="8"/>
                  </a:lnTo>
                  <a:lnTo>
                    <a:pt x="18" y="12"/>
                  </a:lnTo>
                  <a:lnTo>
                    <a:pt x="18" y="14"/>
                  </a:lnTo>
                  <a:lnTo>
                    <a:pt x="14" y="14"/>
                  </a:lnTo>
                  <a:lnTo>
                    <a:pt x="12" y="18"/>
                  </a:lnTo>
                  <a:lnTo>
                    <a:pt x="14" y="20"/>
                  </a:lnTo>
                  <a:lnTo>
                    <a:pt x="8" y="24"/>
                  </a:lnTo>
                  <a:lnTo>
                    <a:pt x="6" y="24"/>
                  </a:lnTo>
                  <a:lnTo>
                    <a:pt x="6" y="28"/>
                  </a:lnTo>
                  <a:lnTo>
                    <a:pt x="0" y="26"/>
                  </a:lnTo>
                  <a:lnTo>
                    <a:pt x="0"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5" name="Freeform 300"/>
            <p:cNvSpPr>
              <a:spLocks/>
            </p:cNvSpPr>
            <p:nvPr/>
          </p:nvSpPr>
          <p:spPr bwMode="auto">
            <a:xfrm>
              <a:off x="5080977" y="3352202"/>
              <a:ext cx="100944" cy="49350"/>
            </a:xfrm>
            <a:custGeom>
              <a:avLst/>
              <a:gdLst/>
              <a:ahLst/>
              <a:cxnLst>
                <a:cxn ang="0">
                  <a:pos x="0" y="2"/>
                </a:cxn>
                <a:cxn ang="0">
                  <a:pos x="10" y="0"/>
                </a:cxn>
                <a:cxn ang="0">
                  <a:pos x="24" y="6"/>
                </a:cxn>
                <a:cxn ang="0">
                  <a:pos x="40" y="8"/>
                </a:cxn>
                <a:cxn ang="0">
                  <a:pos x="56" y="18"/>
                </a:cxn>
                <a:cxn ang="0">
                  <a:pos x="72" y="16"/>
                </a:cxn>
                <a:cxn ang="0">
                  <a:pos x="78" y="20"/>
                </a:cxn>
                <a:cxn ang="0">
                  <a:pos x="78" y="26"/>
                </a:cxn>
                <a:cxn ang="0">
                  <a:pos x="88" y="30"/>
                </a:cxn>
                <a:cxn ang="0">
                  <a:pos x="84" y="36"/>
                </a:cxn>
                <a:cxn ang="0">
                  <a:pos x="90" y="40"/>
                </a:cxn>
                <a:cxn ang="0">
                  <a:pos x="90" y="42"/>
                </a:cxn>
                <a:cxn ang="0">
                  <a:pos x="90" y="44"/>
                </a:cxn>
                <a:cxn ang="0">
                  <a:pos x="82" y="42"/>
                </a:cxn>
                <a:cxn ang="0">
                  <a:pos x="74" y="38"/>
                </a:cxn>
                <a:cxn ang="0">
                  <a:pos x="68" y="42"/>
                </a:cxn>
                <a:cxn ang="0">
                  <a:pos x="48" y="44"/>
                </a:cxn>
                <a:cxn ang="0">
                  <a:pos x="40" y="38"/>
                </a:cxn>
                <a:cxn ang="0">
                  <a:pos x="34" y="40"/>
                </a:cxn>
                <a:cxn ang="0">
                  <a:pos x="24" y="38"/>
                </a:cxn>
                <a:cxn ang="0">
                  <a:pos x="22" y="36"/>
                </a:cxn>
                <a:cxn ang="0">
                  <a:pos x="26" y="34"/>
                </a:cxn>
                <a:cxn ang="0">
                  <a:pos x="26" y="28"/>
                </a:cxn>
                <a:cxn ang="0">
                  <a:pos x="20" y="14"/>
                </a:cxn>
                <a:cxn ang="0">
                  <a:pos x="14" y="10"/>
                </a:cxn>
                <a:cxn ang="0">
                  <a:pos x="6" y="8"/>
                </a:cxn>
                <a:cxn ang="0">
                  <a:pos x="0" y="2"/>
                </a:cxn>
                <a:cxn ang="0">
                  <a:pos x="0" y="2"/>
                </a:cxn>
              </a:cxnLst>
              <a:rect l="0" t="0" r="r" b="b"/>
              <a:pathLst>
                <a:path w="90" h="44">
                  <a:moveTo>
                    <a:pt x="0" y="2"/>
                  </a:moveTo>
                  <a:lnTo>
                    <a:pt x="10" y="0"/>
                  </a:lnTo>
                  <a:lnTo>
                    <a:pt x="24" y="6"/>
                  </a:lnTo>
                  <a:lnTo>
                    <a:pt x="40" y="8"/>
                  </a:lnTo>
                  <a:lnTo>
                    <a:pt x="56" y="18"/>
                  </a:lnTo>
                  <a:lnTo>
                    <a:pt x="72" y="16"/>
                  </a:lnTo>
                  <a:lnTo>
                    <a:pt x="78" y="20"/>
                  </a:lnTo>
                  <a:lnTo>
                    <a:pt x="78" y="26"/>
                  </a:lnTo>
                  <a:lnTo>
                    <a:pt x="88" y="30"/>
                  </a:lnTo>
                  <a:lnTo>
                    <a:pt x="84" y="36"/>
                  </a:lnTo>
                  <a:lnTo>
                    <a:pt x="90" y="40"/>
                  </a:lnTo>
                  <a:lnTo>
                    <a:pt x="90" y="42"/>
                  </a:lnTo>
                  <a:lnTo>
                    <a:pt x="90" y="44"/>
                  </a:lnTo>
                  <a:lnTo>
                    <a:pt x="82" y="42"/>
                  </a:lnTo>
                  <a:lnTo>
                    <a:pt x="74" y="38"/>
                  </a:lnTo>
                  <a:lnTo>
                    <a:pt x="68" y="42"/>
                  </a:lnTo>
                  <a:lnTo>
                    <a:pt x="48" y="44"/>
                  </a:lnTo>
                  <a:lnTo>
                    <a:pt x="40" y="38"/>
                  </a:lnTo>
                  <a:lnTo>
                    <a:pt x="34" y="40"/>
                  </a:lnTo>
                  <a:lnTo>
                    <a:pt x="24" y="38"/>
                  </a:lnTo>
                  <a:lnTo>
                    <a:pt x="22" y="36"/>
                  </a:lnTo>
                  <a:lnTo>
                    <a:pt x="26" y="34"/>
                  </a:lnTo>
                  <a:lnTo>
                    <a:pt x="26" y="28"/>
                  </a:lnTo>
                  <a:lnTo>
                    <a:pt x="20" y="14"/>
                  </a:lnTo>
                  <a:lnTo>
                    <a:pt x="14" y="10"/>
                  </a:lnTo>
                  <a:lnTo>
                    <a:pt x="6" y="8"/>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6" name="Freeform 301"/>
            <p:cNvSpPr>
              <a:spLocks/>
            </p:cNvSpPr>
            <p:nvPr/>
          </p:nvSpPr>
          <p:spPr bwMode="auto">
            <a:xfrm>
              <a:off x="4874603" y="3385850"/>
              <a:ext cx="44864" cy="38135"/>
            </a:xfrm>
            <a:custGeom>
              <a:avLst/>
              <a:gdLst/>
              <a:ahLst/>
              <a:cxnLst>
                <a:cxn ang="0">
                  <a:pos x="26" y="2"/>
                </a:cxn>
                <a:cxn ang="0">
                  <a:pos x="18" y="2"/>
                </a:cxn>
                <a:cxn ang="0">
                  <a:pos x="14" y="0"/>
                </a:cxn>
                <a:cxn ang="0">
                  <a:pos x="4" y="4"/>
                </a:cxn>
                <a:cxn ang="0">
                  <a:pos x="6" y="8"/>
                </a:cxn>
                <a:cxn ang="0">
                  <a:pos x="6" y="10"/>
                </a:cxn>
                <a:cxn ang="0">
                  <a:pos x="4" y="12"/>
                </a:cxn>
                <a:cxn ang="0">
                  <a:pos x="2" y="20"/>
                </a:cxn>
                <a:cxn ang="0">
                  <a:pos x="0" y="24"/>
                </a:cxn>
                <a:cxn ang="0">
                  <a:pos x="2" y="26"/>
                </a:cxn>
                <a:cxn ang="0">
                  <a:pos x="10" y="24"/>
                </a:cxn>
                <a:cxn ang="0">
                  <a:pos x="2" y="28"/>
                </a:cxn>
                <a:cxn ang="0">
                  <a:pos x="2" y="34"/>
                </a:cxn>
                <a:cxn ang="0">
                  <a:pos x="20" y="18"/>
                </a:cxn>
                <a:cxn ang="0">
                  <a:pos x="38" y="18"/>
                </a:cxn>
                <a:cxn ang="0">
                  <a:pos x="40" y="14"/>
                </a:cxn>
                <a:cxn ang="0">
                  <a:pos x="28" y="8"/>
                </a:cxn>
                <a:cxn ang="0">
                  <a:pos x="26" y="6"/>
                </a:cxn>
                <a:cxn ang="0">
                  <a:pos x="26" y="2"/>
                </a:cxn>
                <a:cxn ang="0">
                  <a:pos x="26" y="2"/>
                </a:cxn>
              </a:cxnLst>
              <a:rect l="0" t="0" r="r" b="b"/>
              <a:pathLst>
                <a:path w="40" h="34">
                  <a:moveTo>
                    <a:pt x="26" y="2"/>
                  </a:moveTo>
                  <a:lnTo>
                    <a:pt x="18" y="2"/>
                  </a:lnTo>
                  <a:lnTo>
                    <a:pt x="14" y="0"/>
                  </a:lnTo>
                  <a:lnTo>
                    <a:pt x="4" y="4"/>
                  </a:lnTo>
                  <a:lnTo>
                    <a:pt x="6" y="8"/>
                  </a:lnTo>
                  <a:lnTo>
                    <a:pt x="6" y="10"/>
                  </a:lnTo>
                  <a:lnTo>
                    <a:pt x="4" y="12"/>
                  </a:lnTo>
                  <a:lnTo>
                    <a:pt x="2" y="20"/>
                  </a:lnTo>
                  <a:lnTo>
                    <a:pt x="0" y="24"/>
                  </a:lnTo>
                  <a:lnTo>
                    <a:pt x="2" y="26"/>
                  </a:lnTo>
                  <a:lnTo>
                    <a:pt x="10" y="24"/>
                  </a:lnTo>
                  <a:lnTo>
                    <a:pt x="2" y="28"/>
                  </a:lnTo>
                  <a:lnTo>
                    <a:pt x="2" y="34"/>
                  </a:lnTo>
                  <a:lnTo>
                    <a:pt x="20" y="18"/>
                  </a:lnTo>
                  <a:lnTo>
                    <a:pt x="38" y="18"/>
                  </a:lnTo>
                  <a:lnTo>
                    <a:pt x="40" y="14"/>
                  </a:lnTo>
                  <a:lnTo>
                    <a:pt x="28" y="8"/>
                  </a:lnTo>
                  <a:lnTo>
                    <a:pt x="26" y="6"/>
                  </a:lnTo>
                  <a:lnTo>
                    <a:pt x="26" y="2"/>
                  </a:lnTo>
                  <a:lnTo>
                    <a:pt x="2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7" name="Freeform 302"/>
            <p:cNvSpPr>
              <a:spLocks/>
            </p:cNvSpPr>
            <p:nvPr/>
          </p:nvSpPr>
          <p:spPr bwMode="auto">
            <a:xfrm>
              <a:off x="4784875" y="3390337"/>
              <a:ext cx="96457" cy="80755"/>
            </a:xfrm>
            <a:custGeom>
              <a:avLst/>
              <a:gdLst/>
              <a:ahLst/>
              <a:cxnLst>
                <a:cxn ang="0">
                  <a:pos x="0" y="38"/>
                </a:cxn>
                <a:cxn ang="0">
                  <a:pos x="12" y="22"/>
                </a:cxn>
                <a:cxn ang="0">
                  <a:pos x="12" y="16"/>
                </a:cxn>
                <a:cxn ang="0">
                  <a:pos x="20" y="16"/>
                </a:cxn>
                <a:cxn ang="0">
                  <a:pos x="28" y="12"/>
                </a:cxn>
                <a:cxn ang="0">
                  <a:pos x="32" y="12"/>
                </a:cxn>
                <a:cxn ang="0">
                  <a:pos x="38" y="8"/>
                </a:cxn>
                <a:cxn ang="0">
                  <a:pos x="58" y="4"/>
                </a:cxn>
                <a:cxn ang="0">
                  <a:pos x="72" y="10"/>
                </a:cxn>
                <a:cxn ang="0">
                  <a:pos x="78" y="8"/>
                </a:cxn>
                <a:cxn ang="0">
                  <a:pos x="80" y="6"/>
                </a:cxn>
                <a:cxn ang="0">
                  <a:pos x="80" y="0"/>
                </a:cxn>
                <a:cxn ang="0">
                  <a:pos x="84" y="0"/>
                </a:cxn>
                <a:cxn ang="0">
                  <a:pos x="86" y="4"/>
                </a:cxn>
                <a:cxn ang="0">
                  <a:pos x="86" y="6"/>
                </a:cxn>
                <a:cxn ang="0">
                  <a:pos x="84" y="8"/>
                </a:cxn>
                <a:cxn ang="0">
                  <a:pos x="82" y="16"/>
                </a:cxn>
                <a:cxn ang="0">
                  <a:pos x="80" y="20"/>
                </a:cxn>
                <a:cxn ang="0">
                  <a:pos x="66" y="14"/>
                </a:cxn>
                <a:cxn ang="0">
                  <a:pos x="62" y="16"/>
                </a:cxn>
                <a:cxn ang="0">
                  <a:pos x="58" y="16"/>
                </a:cxn>
                <a:cxn ang="0">
                  <a:pos x="48" y="22"/>
                </a:cxn>
                <a:cxn ang="0">
                  <a:pos x="54" y="24"/>
                </a:cxn>
                <a:cxn ang="0">
                  <a:pos x="56" y="28"/>
                </a:cxn>
                <a:cxn ang="0">
                  <a:pos x="50" y="26"/>
                </a:cxn>
                <a:cxn ang="0">
                  <a:pos x="48" y="28"/>
                </a:cxn>
                <a:cxn ang="0">
                  <a:pos x="52" y="30"/>
                </a:cxn>
                <a:cxn ang="0">
                  <a:pos x="52" y="32"/>
                </a:cxn>
                <a:cxn ang="0">
                  <a:pos x="48" y="28"/>
                </a:cxn>
                <a:cxn ang="0">
                  <a:pos x="44" y="28"/>
                </a:cxn>
                <a:cxn ang="0">
                  <a:pos x="48" y="32"/>
                </a:cxn>
                <a:cxn ang="0">
                  <a:pos x="46" y="34"/>
                </a:cxn>
                <a:cxn ang="0">
                  <a:pos x="42" y="28"/>
                </a:cxn>
                <a:cxn ang="0">
                  <a:pos x="36" y="24"/>
                </a:cxn>
                <a:cxn ang="0">
                  <a:pos x="38" y="22"/>
                </a:cxn>
                <a:cxn ang="0">
                  <a:pos x="34" y="22"/>
                </a:cxn>
                <a:cxn ang="0">
                  <a:pos x="34" y="32"/>
                </a:cxn>
                <a:cxn ang="0">
                  <a:pos x="42" y="46"/>
                </a:cxn>
                <a:cxn ang="0">
                  <a:pos x="40" y="46"/>
                </a:cxn>
                <a:cxn ang="0">
                  <a:pos x="40" y="44"/>
                </a:cxn>
                <a:cxn ang="0">
                  <a:pos x="38" y="44"/>
                </a:cxn>
                <a:cxn ang="0">
                  <a:pos x="38" y="48"/>
                </a:cxn>
                <a:cxn ang="0">
                  <a:pos x="32" y="50"/>
                </a:cxn>
                <a:cxn ang="0">
                  <a:pos x="42" y="54"/>
                </a:cxn>
                <a:cxn ang="0">
                  <a:pos x="44" y="58"/>
                </a:cxn>
                <a:cxn ang="0">
                  <a:pos x="52" y="62"/>
                </a:cxn>
                <a:cxn ang="0">
                  <a:pos x="52" y="72"/>
                </a:cxn>
                <a:cxn ang="0">
                  <a:pos x="46" y="66"/>
                </a:cxn>
                <a:cxn ang="0">
                  <a:pos x="40" y="68"/>
                </a:cxn>
                <a:cxn ang="0">
                  <a:pos x="38" y="66"/>
                </a:cxn>
                <a:cxn ang="0">
                  <a:pos x="40" y="66"/>
                </a:cxn>
                <a:cxn ang="0">
                  <a:pos x="40" y="64"/>
                </a:cxn>
                <a:cxn ang="0">
                  <a:pos x="34" y="60"/>
                </a:cxn>
                <a:cxn ang="0">
                  <a:pos x="34" y="60"/>
                </a:cxn>
                <a:cxn ang="0">
                  <a:pos x="16" y="60"/>
                </a:cxn>
                <a:cxn ang="0">
                  <a:pos x="14" y="60"/>
                </a:cxn>
                <a:cxn ang="0">
                  <a:pos x="8" y="52"/>
                </a:cxn>
                <a:cxn ang="0">
                  <a:pos x="14" y="52"/>
                </a:cxn>
                <a:cxn ang="0">
                  <a:pos x="12" y="48"/>
                </a:cxn>
                <a:cxn ang="0">
                  <a:pos x="10" y="48"/>
                </a:cxn>
                <a:cxn ang="0">
                  <a:pos x="8" y="50"/>
                </a:cxn>
                <a:cxn ang="0">
                  <a:pos x="0" y="38"/>
                </a:cxn>
                <a:cxn ang="0">
                  <a:pos x="0" y="38"/>
                </a:cxn>
              </a:cxnLst>
              <a:rect l="0" t="0" r="r" b="b"/>
              <a:pathLst>
                <a:path w="86" h="72">
                  <a:moveTo>
                    <a:pt x="0" y="38"/>
                  </a:moveTo>
                  <a:lnTo>
                    <a:pt x="12" y="22"/>
                  </a:lnTo>
                  <a:lnTo>
                    <a:pt x="12" y="16"/>
                  </a:lnTo>
                  <a:lnTo>
                    <a:pt x="20" y="16"/>
                  </a:lnTo>
                  <a:lnTo>
                    <a:pt x="28" y="12"/>
                  </a:lnTo>
                  <a:lnTo>
                    <a:pt x="32" y="12"/>
                  </a:lnTo>
                  <a:lnTo>
                    <a:pt x="38" y="8"/>
                  </a:lnTo>
                  <a:lnTo>
                    <a:pt x="58" y="4"/>
                  </a:lnTo>
                  <a:lnTo>
                    <a:pt x="72" y="10"/>
                  </a:lnTo>
                  <a:lnTo>
                    <a:pt x="78" y="8"/>
                  </a:lnTo>
                  <a:lnTo>
                    <a:pt x="80" y="6"/>
                  </a:lnTo>
                  <a:lnTo>
                    <a:pt x="80" y="0"/>
                  </a:lnTo>
                  <a:lnTo>
                    <a:pt x="84" y="0"/>
                  </a:lnTo>
                  <a:lnTo>
                    <a:pt x="86" y="4"/>
                  </a:lnTo>
                  <a:lnTo>
                    <a:pt x="86" y="6"/>
                  </a:lnTo>
                  <a:lnTo>
                    <a:pt x="84" y="8"/>
                  </a:lnTo>
                  <a:lnTo>
                    <a:pt x="82" y="16"/>
                  </a:lnTo>
                  <a:lnTo>
                    <a:pt x="80" y="20"/>
                  </a:lnTo>
                  <a:lnTo>
                    <a:pt x="66" y="14"/>
                  </a:lnTo>
                  <a:lnTo>
                    <a:pt x="62" y="16"/>
                  </a:lnTo>
                  <a:lnTo>
                    <a:pt x="58" y="16"/>
                  </a:lnTo>
                  <a:lnTo>
                    <a:pt x="48" y="22"/>
                  </a:lnTo>
                  <a:lnTo>
                    <a:pt x="54" y="24"/>
                  </a:lnTo>
                  <a:lnTo>
                    <a:pt x="56" y="28"/>
                  </a:lnTo>
                  <a:lnTo>
                    <a:pt x="50" y="26"/>
                  </a:lnTo>
                  <a:lnTo>
                    <a:pt x="48" y="28"/>
                  </a:lnTo>
                  <a:lnTo>
                    <a:pt x="52" y="30"/>
                  </a:lnTo>
                  <a:lnTo>
                    <a:pt x="52" y="32"/>
                  </a:lnTo>
                  <a:lnTo>
                    <a:pt x="48" y="28"/>
                  </a:lnTo>
                  <a:lnTo>
                    <a:pt x="44" y="28"/>
                  </a:lnTo>
                  <a:lnTo>
                    <a:pt x="48" y="32"/>
                  </a:lnTo>
                  <a:lnTo>
                    <a:pt x="46" y="34"/>
                  </a:lnTo>
                  <a:lnTo>
                    <a:pt x="42" y="28"/>
                  </a:lnTo>
                  <a:lnTo>
                    <a:pt x="36" y="24"/>
                  </a:lnTo>
                  <a:lnTo>
                    <a:pt x="38" y="22"/>
                  </a:lnTo>
                  <a:lnTo>
                    <a:pt x="34" y="22"/>
                  </a:lnTo>
                  <a:lnTo>
                    <a:pt x="34" y="32"/>
                  </a:lnTo>
                  <a:lnTo>
                    <a:pt x="42" y="46"/>
                  </a:lnTo>
                  <a:lnTo>
                    <a:pt x="40" y="46"/>
                  </a:lnTo>
                  <a:lnTo>
                    <a:pt x="40" y="44"/>
                  </a:lnTo>
                  <a:lnTo>
                    <a:pt x="38" y="44"/>
                  </a:lnTo>
                  <a:lnTo>
                    <a:pt x="38" y="48"/>
                  </a:lnTo>
                  <a:lnTo>
                    <a:pt x="32" y="50"/>
                  </a:lnTo>
                  <a:lnTo>
                    <a:pt x="42" y="54"/>
                  </a:lnTo>
                  <a:lnTo>
                    <a:pt x="44" y="58"/>
                  </a:lnTo>
                  <a:lnTo>
                    <a:pt x="52" y="62"/>
                  </a:lnTo>
                  <a:lnTo>
                    <a:pt x="52" y="72"/>
                  </a:lnTo>
                  <a:lnTo>
                    <a:pt x="46" y="66"/>
                  </a:lnTo>
                  <a:lnTo>
                    <a:pt x="40" y="68"/>
                  </a:lnTo>
                  <a:lnTo>
                    <a:pt x="38" y="66"/>
                  </a:lnTo>
                  <a:lnTo>
                    <a:pt x="40" y="66"/>
                  </a:lnTo>
                  <a:lnTo>
                    <a:pt x="40" y="64"/>
                  </a:lnTo>
                  <a:lnTo>
                    <a:pt x="34" y="60"/>
                  </a:lnTo>
                  <a:lnTo>
                    <a:pt x="34" y="60"/>
                  </a:lnTo>
                  <a:lnTo>
                    <a:pt x="16" y="60"/>
                  </a:lnTo>
                  <a:lnTo>
                    <a:pt x="14" y="60"/>
                  </a:lnTo>
                  <a:lnTo>
                    <a:pt x="8" y="52"/>
                  </a:lnTo>
                  <a:lnTo>
                    <a:pt x="14" y="52"/>
                  </a:lnTo>
                  <a:lnTo>
                    <a:pt x="12" y="48"/>
                  </a:lnTo>
                  <a:lnTo>
                    <a:pt x="10" y="48"/>
                  </a:lnTo>
                  <a:lnTo>
                    <a:pt x="8" y="50"/>
                  </a:lnTo>
                  <a:lnTo>
                    <a:pt x="0" y="38"/>
                  </a:lnTo>
                  <a:lnTo>
                    <a:pt x="0" y="3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8" name="Freeform 303"/>
            <p:cNvSpPr>
              <a:spLocks/>
            </p:cNvSpPr>
            <p:nvPr/>
          </p:nvSpPr>
          <p:spPr bwMode="auto">
            <a:xfrm>
              <a:off x="4818523" y="3340987"/>
              <a:ext cx="94214" cy="60566"/>
            </a:xfrm>
            <a:custGeom>
              <a:avLst/>
              <a:gdLst/>
              <a:ahLst/>
              <a:cxnLst>
                <a:cxn ang="0">
                  <a:pos x="8" y="52"/>
                </a:cxn>
                <a:cxn ang="0">
                  <a:pos x="6" y="40"/>
                </a:cxn>
                <a:cxn ang="0">
                  <a:pos x="0" y="36"/>
                </a:cxn>
                <a:cxn ang="0">
                  <a:pos x="0" y="30"/>
                </a:cxn>
                <a:cxn ang="0">
                  <a:pos x="6" y="20"/>
                </a:cxn>
                <a:cxn ang="0">
                  <a:pos x="0" y="12"/>
                </a:cxn>
                <a:cxn ang="0">
                  <a:pos x="0" y="8"/>
                </a:cxn>
                <a:cxn ang="0">
                  <a:pos x="2" y="2"/>
                </a:cxn>
                <a:cxn ang="0">
                  <a:pos x="6" y="0"/>
                </a:cxn>
                <a:cxn ang="0">
                  <a:pos x="8" y="2"/>
                </a:cxn>
                <a:cxn ang="0">
                  <a:pos x="6" y="6"/>
                </a:cxn>
                <a:cxn ang="0">
                  <a:pos x="10" y="8"/>
                </a:cxn>
                <a:cxn ang="0">
                  <a:pos x="42" y="10"/>
                </a:cxn>
                <a:cxn ang="0">
                  <a:pos x="62" y="2"/>
                </a:cxn>
                <a:cxn ang="0">
                  <a:pos x="66" y="2"/>
                </a:cxn>
                <a:cxn ang="0">
                  <a:pos x="76" y="4"/>
                </a:cxn>
                <a:cxn ang="0">
                  <a:pos x="80" y="8"/>
                </a:cxn>
                <a:cxn ang="0">
                  <a:pos x="84" y="8"/>
                </a:cxn>
                <a:cxn ang="0">
                  <a:pos x="82" y="14"/>
                </a:cxn>
                <a:cxn ang="0">
                  <a:pos x="78" y="16"/>
                </a:cxn>
                <a:cxn ang="0">
                  <a:pos x="76" y="20"/>
                </a:cxn>
                <a:cxn ang="0">
                  <a:pos x="76" y="26"/>
                </a:cxn>
                <a:cxn ang="0">
                  <a:pos x="70" y="32"/>
                </a:cxn>
                <a:cxn ang="0">
                  <a:pos x="76" y="42"/>
                </a:cxn>
                <a:cxn ang="0">
                  <a:pos x="68" y="42"/>
                </a:cxn>
                <a:cxn ang="0">
                  <a:pos x="64" y="40"/>
                </a:cxn>
                <a:cxn ang="0">
                  <a:pos x="54" y="44"/>
                </a:cxn>
                <a:cxn ang="0">
                  <a:pos x="50" y="44"/>
                </a:cxn>
                <a:cxn ang="0">
                  <a:pos x="50" y="50"/>
                </a:cxn>
                <a:cxn ang="0">
                  <a:pos x="48" y="52"/>
                </a:cxn>
                <a:cxn ang="0">
                  <a:pos x="42" y="54"/>
                </a:cxn>
                <a:cxn ang="0">
                  <a:pos x="28" y="48"/>
                </a:cxn>
                <a:cxn ang="0">
                  <a:pos x="8" y="52"/>
                </a:cxn>
                <a:cxn ang="0">
                  <a:pos x="8" y="52"/>
                </a:cxn>
              </a:cxnLst>
              <a:rect l="0" t="0" r="r" b="b"/>
              <a:pathLst>
                <a:path w="84" h="54">
                  <a:moveTo>
                    <a:pt x="8" y="52"/>
                  </a:moveTo>
                  <a:lnTo>
                    <a:pt x="6" y="40"/>
                  </a:lnTo>
                  <a:lnTo>
                    <a:pt x="0" y="36"/>
                  </a:lnTo>
                  <a:lnTo>
                    <a:pt x="0" y="30"/>
                  </a:lnTo>
                  <a:lnTo>
                    <a:pt x="6" y="20"/>
                  </a:lnTo>
                  <a:lnTo>
                    <a:pt x="0" y="12"/>
                  </a:lnTo>
                  <a:lnTo>
                    <a:pt x="0" y="8"/>
                  </a:lnTo>
                  <a:lnTo>
                    <a:pt x="2" y="2"/>
                  </a:lnTo>
                  <a:lnTo>
                    <a:pt x="6" y="0"/>
                  </a:lnTo>
                  <a:lnTo>
                    <a:pt x="8" y="2"/>
                  </a:lnTo>
                  <a:lnTo>
                    <a:pt x="6" y="6"/>
                  </a:lnTo>
                  <a:lnTo>
                    <a:pt x="10" y="8"/>
                  </a:lnTo>
                  <a:lnTo>
                    <a:pt x="42" y="10"/>
                  </a:lnTo>
                  <a:lnTo>
                    <a:pt x="62" y="2"/>
                  </a:lnTo>
                  <a:lnTo>
                    <a:pt x="66" y="2"/>
                  </a:lnTo>
                  <a:lnTo>
                    <a:pt x="76" y="4"/>
                  </a:lnTo>
                  <a:lnTo>
                    <a:pt x="80" y="8"/>
                  </a:lnTo>
                  <a:lnTo>
                    <a:pt x="84" y="8"/>
                  </a:lnTo>
                  <a:lnTo>
                    <a:pt x="82" y="14"/>
                  </a:lnTo>
                  <a:lnTo>
                    <a:pt x="78" y="16"/>
                  </a:lnTo>
                  <a:lnTo>
                    <a:pt x="76" y="20"/>
                  </a:lnTo>
                  <a:lnTo>
                    <a:pt x="76" y="26"/>
                  </a:lnTo>
                  <a:lnTo>
                    <a:pt x="70" y="32"/>
                  </a:lnTo>
                  <a:lnTo>
                    <a:pt x="76" y="42"/>
                  </a:lnTo>
                  <a:lnTo>
                    <a:pt x="68" y="42"/>
                  </a:lnTo>
                  <a:lnTo>
                    <a:pt x="64" y="40"/>
                  </a:lnTo>
                  <a:lnTo>
                    <a:pt x="54" y="44"/>
                  </a:lnTo>
                  <a:lnTo>
                    <a:pt x="50" y="44"/>
                  </a:lnTo>
                  <a:lnTo>
                    <a:pt x="50" y="50"/>
                  </a:lnTo>
                  <a:lnTo>
                    <a:pt x="48" y="52"/>
                  </a:lnTo>
                  <a:lnTo>
                    <a:pt x="42" y="54"/>
                  </a:lnTo>
                  <a:lnTo>
                    <a:pt x="28" y="48"/>
                  </a:lnTo>
                  <a:lnTo>
                    <a:pt x="8" y="52"/>
                  </a:lnTo>
                  <a:lnTo>
                    <a:pt x="8" y="5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9" name="Freeform 304"/>
            <p:cNvSpPr>
              <a:spLocks/>
            </p:cNvSpPr>
            <p:nvPr/>
          </p:nvSpPr>
          <p:spPr bwMode="auto">
            <a:xfrm>
              <a:off x="4724309" y="3246773"/>
              <a:ext cx="100944" cy="60566"/>
            </a:xfrm>
            <a:custGeom>
              <a:avLst/>
              <a:gdLst/>
              <a:ahLst/>
              <a:cxnLst>
                <a:cxn ang="0">
                  <a:pos x="90" y="12"/>
                </a:cxn>
                <a:cxn ang="0">
                  <a:pos x="86" y="6"/>
                </a:cxn>
                <a:cxn ang="0">
                  <a:pos x="80" y="2"/>
                </a:cxn>
                <a:cxn ang="0">
                  <a:pos x="62" y="0"/>
                </a:cxn>
                <a:cxn ang="0">
                  <a:pos x="58" y="2"/>
                </a:cxn>
                <a:cxn ang="0">
                  <a:pos x="56" y="6"/>
                </a:cxn>
                <a:cxn ang="0">
                  <a:pos x="52" y="8"/>
                </a:cxn>
                <a:cxn ang="0">
                  <a:pos x="48" y="6"/>
                </a:cxn>
                <a:cxn ang="0">
                  <a:pos x="36" y="10"/>
                </a:cxn>
                <a:cxn ang="0">
                  <a:pos x="30" y="16"/>
                </a:cxn>
                <a:cxn ang="0">
                  <a:pos x="22" y="16"/>
                </a:cxn>
                <a:cxn ang="0">
                  <a:pos x="14" y="10"/>
                </a:cxn>
                <a:cxn ang="0">
                  <a:pos x="12" y="16"/>
                </a:cxn>
                <a:cxn ang="0">
                  <a:pos x="6" y="16"/>
                </a:cxn>
                <a:cxn ang="0">
                  <a:pos x="6" y="18"/>
                </a:cxn>
                <a:cxn ang="0">
                  <a:pos x="6" y="20"/>
                </a:cxn>
                <a:cxn ang="0">
                  <a:pos x="4" y="24"/>
                </a:cxn>
                <a:cxn ang="0">
                  <a:pos x="4" y="30"/>
                </a:cxn>
                <a:cxn ang="0">
                  <a:pos x="0" y="32"/>
                </a:cxn>
                <a:cxn ang="0">
                  <a:pos x="4" y="34"/>
                </a:cxn>
                <a:cxn ang="0">
                  <a:pos x="6" y="40"/>
                </a:cxn>
                <a:cxn ang="0">
                  <a:pos x="18" y="50"/>
                </a:cxn>
                <a:cxn ang="0">
                  <a:pos x="24" y="54"/>
                </a:cxn>
                <a:cxn ang="0">
                  <a:pos x="36" y="52"/>
                </a:cxn>
                <a:cxn ang="0">
                  <a:pos x="48" y="46"/>
                </a:cxn>
                <a:cxn ang="0">
                  <a:pos x="54" y="46"/>
                </a:cxn>
                <a:cxn ang="0">
                  <a:pos x="56" y="48"/>
                </a:cxn>
                <a:cxn ang="0">
                  <a:pos x="68" y="44"/>
                </a:cxn>
                <a:cxn ang="0">
                  <a:pos x="76" y="26"/>
                </a:cxn>
                <a:cxn ang="0">
                  <a:pos x="80" y="20"/>
                </a:cxn>
                <a:cxn ang="0">
                  <a:pos x="90" y="12"/>
                </a:cxn>
                <a:cxn ang="0">
                  <a:pos x="90" y="12"/>
                </a:cxn>
              </a:cxnLst>
              <a:rect l="0" t="0" r="r" b="b"/>
              <a:pathLst>
                <a:path w="90" h="54">
                  <a:moveTo>
                    <a:pt x="90" y="12"/>
                  </a:moveTo>
                  <a:lnTo>
                    <a:pt x="86" y="6"/>
                  </a:lnTo>
                  <a:lnTo>
                    <a:pt x="80" y="2"/>
                  </a:lnTo>
                  <a:lnTo>
                    <a:pt x="62" y="0"/>
                  </a:lnTo>
                  <a:lnTo>
                    <a:pt x="58" y="2"/>
                  </a:lnTo>
                  <a:lnTo>
                    <a:pt x="56" y="6"/>
                  </a:lnTo>
                  <a:lnTo>
                    <a:pt x="52" y="8"/>
                  </a:lnTo>
                  <a:lnTo>
                    <a:pt x="48" y="6"/>
                  </a:lnTo>
                  <a:lnTo>
                    <a:pt x="36" y="10"/>
                  </a:lnTo>
                  <a:lnTo>
                    <a:pt x="30" y="16"/>
                  </a:lnTo>
                  <a:lnTo>
                    <a:pt x="22" y="16"/>
                  </a:lnTo>
                  <a:lnTo>
                    <a:pt x="14" y="10"/>
                  </a:lnTo>
                  <a:lnTo>
                    <a:pt x="12" y="16"/>
                  </a:lnTo>
                  <a:lnTo>
                    <a:pt x="6" y="16"/>
                  </a:lnTo>
                  <a:lnTo>
                    <a:pt x="6" y="18"/>
                  </a:lnTo>
                  <a:lnTo>
                    <a:pt x="6" y="20"/>
                  </a:lnTo>
                  <a:lnTo>
                    <a:pt x="4" y="24"/>
                  </a:lnTo>
                  <a:lnTo>
                    <a:pt x="4" y="30"/>
                  </a:lnTo>
                  <a:lnTo>
                    <a:pt x="0" y="32"/>
                  </a:lnTo>
                  <a:lnTo>
                    <a:pt x="4" y="34"/>
                  </a:lnTo>
                  <a:lnTo>
                    <a:pt x="6" y="40"/>
                  </a:lnTo>
                  <a:lnTo>
                    <a:pt x="18" y="50"/>
                  </a:lnTo>
                  <a:lnTo>
                    <a:pt x="24" y="54"/>
                  </a:lnTo>
                  <a:lnTo>
                    <a:pt x="36" y="52"/>
                  </a:lnTo>
                  <a:lnTo>
                    <a:pt x="48" y="46"/>
                  </a:lnTo>
                  <a:lnTo>
                    <a:pt x="54" y="46"/>
                  </a:lnTo>
                  <a:lnTo>
                    <a:pt x="56" y="48"/>
                  </a:lnTo>
                  <a:lnTo>
                    <a:pt x="68" y="44"/>
                  </a:lnTo>
                  <a:lnTo>
                    <a:pt x="76" y="26"/>
                  </a:lnTo>
                  <a:lnTo>
                    <a:pt x="80" y="20"/>
                  </a:lnTo>
                  <a:lnTo>
                    <a:pt x="90" y="12"/>
                  </a:lnTo>
                  <a:lnTo>
                    <a:pt x="90"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0" name="Freeform 305"/>
            <p:cNvSpPr>
              <a:spLocks/>
            </p:cNvSpPr>
            <p:nvPr/>
          </p:nvSpPr>
          <p:spPr bwMode="auto">
            <a:xfrm>
              <a:off x="4683932" y="3282664"/>
              <a:ext cx="47107" cy="33648"/>
            </a:xfrm>
            <a:custGeom>
              <a:avLst/>
              <a:gdLst/>
              <a:ahLst/>
              <a:cxnLst>
                <a:cxn ang="0">
                  <a:pos x="2" y="28"/>
                </a:cxn>
                <a:cxn ang="0">
                  <a:pos x="12" y="30"/>
                </a:cxn>
                <a:cxn ang="0">
                  <a:pos x="16" y="26"/>
                </a:cxn>
                <a:cxn ang="0">
                  <a:pos x="18" y="30"/>
                </a:cxn>
                <a:cxn ang="0">
                  <a:pos x="20" y="28"/>
                </a:cxn>
                <a:cxn ang="0">
                  <a:pos x="24" y="30"/>
                </a:cxn>
                <a:cxn ang="0">
                  <a:pos x="24" y="30"/>
                </a:cxn>
                <a:cxn ang="0">
                  <a:pos x="24" y="24"/>
                </a:cxn>
                <a:cxn ang="0">
                  <a:pos x="30" y="20"/>
                </a:cxn>
                <a:cxn ang="0">
                  <a:pos x="30" y="18"/>
                </a:cxn>
                <a:cxn ang="0">
                  <a:pos x="28" y="16"/>
                </a:cxn>
                <a:cxn ang="0">
                  <a:pos x="30" y="14"/>
                </a:cxn>
                <a:cxn ang="0">
                  <a:pos x="38" y="10"/>
                </a:cxn>
                <a:cxn ang="0">
                  <a:pos x="38" y="6"/>
                </a:cxn>
                <a:cxn ang="0">
                  <a:pos x="42" y="8"/>
                </a:cxn>
                <a:cxn ang="0">
                  <a:pos x="42" y="8"/>
                </a:cxn>
                <a:cxn ang="0">
                  <a:pos x="40" y="2"/>
                </a:cxn>
                <a:cxn ang="0">
                  <a:pos x="36" y="0"/>
                </a:cxn>
                <a:cxn ang="0">
                  <a:pos x="34" y="4"/>
                </a:cxn>
                <a:cxn ang="0">
                  <a:pos x="18" y="6"/>
                </a:cxn>
                <a:cxn ang="0">
                  <a:pos x="14" y="10"/>
                </a:cxn>
                <a:cxn ang="0">
                  <a:pos x="4" y="8"/>
                </a:cxn>
                <a:cxn ang="0">
                  <a:pos x="0" y="14"/>
                </a:cxn>
                <a:cxn ang="0">
                  <a:pos x="2" y="14"/>
                </a:cxn>
                <a:cxn ang="0">
                  <a:pos x="2" y="18"/>
                </a:cxn>
                <a:cxn ang="0">
                  <a:pos x="2" y="20"/>
                </a:cxn>
                <a:cxn ang="0">
                  <a:pos x="8" y="26"/>
                </a:cxn>
                <a:cxn ang="0">
                  <a:pos x="4" y="26"/>
                </a:cxn>
                <a:cxn ang="0">
                  <a:pos x="2" y="28"/>
                </a:cxn>
                <a:cxn ang="0">
                  <a:pos x="2" y="28"/>
                </a:cxn>
              </a:cxnLst>
              <a:rect l="0" t="0" r="r" b="b"/>
              <a:pathLst>
                <a:path w="42" h="30">
                  <a:moveTo>
                    <a:pt x="2" y="28"/>
                  </a:moveTo>
                  <a:lnTo>
                    <a:pt x="12" y="30"/>
                  </a:lnTo>
                  <a:lnTo>
                    <a:pt x="16" y="26"/>
                  </a:lnTo>
                  <a:lnTo>
                    <a:pt x="18" y="30"/>
                  </a:lnTo>
                  <a:lnTo>
                    <a:pt x="20" y="28"/>
                  </a:lnTo>
                  <a:lnTo>
                    <a:pt x="24" y="30"/>
                  </a:lnTo>
                  <a:lnTo>
                    <a:pt x="24" y="30"/>
                  </a:lnTo>
                  <a:lnTo>
                    <a:pt x="24" y="24"/>
                  </a:lnTo>
                  <a:lnTo>
                    <a:pt x="30" y="20"/>
                  </a:lnTo>
                  <a:lnTo>
                    <a:pt x="30" y="18"/>
                  </a:lnTo>
                  <a:lnTo>
                    <a:pt x="28" y="16"/>
                  </a:lnTo>
                  <a:lnTo>
                    <a:pt x="30" y="14"/>
                  </a:lnTo>
                  <a:lnTo>
                    <a:pt x="38" y="10"/>
                  </a:lnTo>
                  <a:lnTo>
                    <a:pt x="38" y="6"/>
                  </a:lnTo>
                  <a:lnTo>
                    <a:pt x="42" y="8"/>
                  </a:lnTo>
                  <a:lnTo>
                    <a:pt x="42" y="8"/>
                  </a:lnTo>
                  <a:lnTo>
                    <a:pt x="40" y="2"/>
                  </a:lnTo>
                  <a:lnTo>
                    <a:pt x="36" y="0"/>
                  </a:lnTo>
                  <a:lnTo>
                    <a:pt x="34" y="4"/>
                  </a:lnTo>
                  <a:lnTo>
                    <a:pt x="18" y="6"/>
                  </a:lnTo>
                  <a:lnTo>
                    <a:pt x="14" y="10"/>
                  </a:lnTo>
                  <a:lnTo>
                    <a:pt x="4" y="8"/>
                  </a:lnTo>
                  <a:lnTo>
                    <a:pt x="0" y="14"/>
                  </a:lnTo>
                  <a:lnTo>
                    <a:pt x="2" y="14"/>
                  </a:lnTo>
                  <a:lnTo>
                    <a:pt x="2" y="18"/>
                  </a:lnTo>
                  <a:lnTo>
                    <a:pt x="2" y="20"/>
                  </a:lnTo>
                  <a:lnTo>
                    <a:pt x="8" y="26"/>
                  </a:lnTo>
                  <a:lnTo>
                    <a:pt x="4" y="26"/>
                  </a:lnTo>
                  <a:lnTo>
                    <a:pt x="2" y="28"/>
                  </a:lnTo>
                  <a:lnTo>
                    <a:pt x="2"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1" name="Freeform 306"/>
            <p:cNvSpPr>
              <a:spLocks/>
            </p:cNvSpPr>
            <p:nvPr/>
          </p:nvSpPr>
          <p:spPr bwMode="auto">
            <a:xfrm>
              <a:off x="4735525" y="3224340"/>
              <a:ext cx="82998" cy="40378"/>
            </a:xfrm>
            <a:custGeom>
              <a:avLst/>
              <a:gdLst/>
              <a:ahLst/>
              <a:cxnLst>
                <a:cxn ang="0">
                  <a:pos x="70" y="22"/>
                </a:cxn>
                <a:cxn ang="0">
                  <a:pos x="52" y="20"/>
                </a:cxn>
                <a:cxn ang="0">
                  <a:pos x="48" y="22"/>
                </a:cxn>
                <a:cxn ang="0">
                  <a:pos x="46" y="26"/>
                </a:cxn>
                <a:cxn ang="0">
                  <a:pos x="42" y="28"/>
                </a:cxn>
                <a:cxn ang="0">
                  <a:pos x="38" y="26"/>
                </a:cxn>
                <a:cxn ang="0">
                  <a:pos x="26" y="30"/>
                </a:cxn>
                <a:cxn ang="0">
                  <a:pos x="20" y="36"/>
                </a:cxn>
                <a:cxn ang="0">
                  <a:pos x="12" y="36"/>
                </a:cxn>
                <a:cxn ang="0">
                  <a:pos x="4" y="30"/>
                </a:cxn>
                <a:cxn ang="0">
                  <a:pos x="0" y="20"/>
                </a:cxn>
                <a:cxn ang="0">
                  <a:pos x="4" y="16"/>
                </a:cxn>
                <a:cxn ang="0">
                  <a:pos x="10" y="16"/>
                </a:cxn>
                <a:cxn ang="0">
                  <a:pos x="14" y="14"/>
                </a:cxn>
                <a:cxn ang="0">
                  <a:pos x="16" y="10"/>
                </a:cxn>
                <a:cxn ang="0">
                  <a:pos x="18" y="6"/>
                </a:cxn>
                <a:cxn ang="0">
                  <a:pos x="26" y="0"/>
                </a:cxn>
                <a:cxn ang="0">
                  <a:pos x="30" y="2"/>
                </a:cxn>
                <a:cxn ang="0">
                  <a:pos x="34" y="0"/>
                </a:cxn>
                <a:cxn ang="0">
                  <a:pos x="40" y="6"/>
                </a:cxn>
                <a:cxn ang="0">
                  <a:pos x="48" y="2"/>
                </a:cxn>
                <a:cxn ang="0">
                  <a:pos x="54" y="4"/>
                </a:cxn>
                <a:cxn ang="0">
                  <a:pos x="62" y="2"/>
                </a:cxn>
                <a:cxn ang="0">
                  <a:pos x="74" y="8"/>
                </a:cxn>
                <a:cxn ang="0">
                  <a:pos x="70" y="22"/>
                </a:cxn>
                <a:cxn ang="0">
                  <a:pos x="70" y="22"/>
                </a:cxn>
              </a:cxnLst>
              <a:rect l="0" t="0" r="r" b="b"/>
              <a:pathLst>
                <a:path w="74" h="36">
                  <a:moveTo>
                    <a:pt x="70" y="22"/>
                  </a:moveTo>
                  <a:lnTo>
                    <a:pt x="52" y="20"/>
                  </a:lnTo>
                  <a:lnTo>
                    <a:pt x="48" y="22"/>
                  </a:lnTo>
                  <a:lnTo>
                    <a:pt x="46" y="26"/>
                  </a:lnTo>
                  <a:lnTo>
                    <a:pt x="42" y="28"/>
                  </a:lnTo>
                  <a:lnTo>
                    <a:pt x="38" y="26"/>
                  </a:lnTo>
                  <a:lnTo>
                    <a:pt x="26" y="30"/>
                  </a:lnTo>
                  <a:lnTo>
                    <a:pt x="20" y="36"/>
                  </a:lnTo>
                  <a:lnTo>
                    <a:pt x="12" y="36"/>
                  </a:lnTo>
                  <a:lnTo>
                    <a:pt x="4" y="30"/>
                  </a:lnTo>
                  <a:lnTo>
                    <a:pt x="0" y="20"/>
                  </a:lnTo>
                  <a:lnTo>
                    <a:pt x="4" y="16"/>
                  </a:lnTo>
                  <a:lnTo>
                    <a:pt x="10" y="16"/>
                  </a:lnTo>
                  <a:lnTo>
                    <a:pt x="14" y="14"/>
                  </a:lnTo>
                  <a:lnTo>
                    <a:pt x="16" y="10"/>
                  </a:lnTo>
                  <a:lnTo>
                    <a:pt x="18" y="6"/>
                  </a:lnTo>
                  <a:lnTo>
                    <a:pt x="26" y="0"/>
                  </a:lnTo>
                  <a:lnTo>
                    <a:pt x="30" y="2"/>
                  </a:lnTo>
                  <a:lnTo>
                    <a:pt x="34" y="0"/>
                  </a:lnTo>
                  <a:lnTo>
                    <a:pt x="40" y="6"/>
                  </a:lnTo>
                  <a:lnTo>
                    <a:pt x="48" y="2"/>
                  </a:lnTo>
                  <a:lnTo>
                    <a:pt x="54" y="4"/>
                  </a:lnTo>
                  <a:lnTo>
                    <a:pt x="62" y="2"/>
                  </a:lnTo>
                  <a:lnTo>
                    <a:pt x="74" y="8"/>
                  </a:lnTo>
                  <a:lnTo>
                    <a:pt x="70" y="22"/>
                  </a:lnTo>
                  <a:lnTo>
                    <a:pt x="70" y="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2" name="Freeform 307"/>
            <p:cNvSpPr>
              <a:spLocks/>
            </p:cNvSpPr>
            <p:nvPr/>
          </p:nvSpPr>
          <p:spPr bwMode="auto">
            <a:xfrm>
              <a:off x="4661500" y="3186207"/>
              <a:ext cx="103187" cy="60566"/>
            </a:xfrm>
            <a:custGeom>
              <a:avLst/>
              <a:gdLst/>
              <a:ahLst/>
              <a:cxnLst>
                <a:cxn ang="0">
                  <a:pos x="92" y="34"/>
                </a:cxn>
                <a:cxn ang="0">
                  <a:pos x="88" y="32"/>
                </a:cxn>
                <a:cxn ang="0">
                  <a:pos x="84" y="24"/>
                </a:cxn>
                <a:cxn ang="0">
                  <a:pos x="78" y="22"/>
                </a:cxn>
                <a:cxn ang="0">
                  <a:pos x="78" y="18"/>
                </a:cxn>
                <a:cxn ang="0">
                  <a:pos x="66" y="16"/>
                </a:cxn>
                <a:cxn ang="0">
                  <a:pos x="68" y="18"/>
                </a:cxn>
                <a:cxn ang="0">
                  <a:pos x="64" y="20"/>
                </a:cxn>
                <a:cxn ang="0">
                  <a:pos x="58" y="16"/>
                </a:cxn>
                <a:cxn ang="0">
                  <a:pos x="58" y="12"/>
                </a:cxn>
                <a:cxn ang="0">
                  <a:pos x="54" y="8"/>
                </a:cxn>
                <a:cxn ang="0">
                  <a:pos x="46" y="8"/>
                </a:cxn>
                <a:cxn ang="0">
                  <a:pos x="42" y="4"/>
                </a:cxn>
                <a:cxn ang="0">
                  <a:pos x="40" y="8"/>
                </a:cxn>
                <a:cxn ang="0">
                  <a:pos x="38" y="6"/>
                </a:cxn>
                <a:cxn ang="0">
                  <a:pos x="30" y="0"/>
                </a:cxn>
                <a:cxn ang="0">
                  <a:pos x="30" y="6"/>
                </a:cxn>
                <a:cxn ang="0">
                  <a:pos x="6" y="18"/>
                </a:cxn>
                <a:cxn ang="0">
                  <a:pos x="6" y="20"/>
                </a:cxn>
                <a:cxn ang="0">
                  <a:pos x="0" y="18"/>
                </a:cxn>
                <a:cxn ang="0">
                  <a:pos x="0" y="20"/>
                </a:cxn>
                <a:cxn ang="0">
                  <a:pos x="6" y="24"/>
                </a:cxn>
                <a:cxn ang="0">
                  <a:pos x="6" y="32"/>
                </a:cxn>
                <a:cxn ang="0">
                  <a:pos x="8" y="34"/>
                </a:cxn>
                <a:cxn ang="0">
                  <a:pos x="24" y="50"/>
                </a:cxn>
                <a:cxn ang="0">
                  <a:pos x="30" y="52"/>
                </a:cxn>
                <a:cxn ang="0">
                  <a:pos x="36" y="52"/>
                </a:cxn>
                <a:cxn ang="0">
                  <a:pos x="40" y="50"/>
                </a:cxn>
                <a:cxn ang="0">
                  <a:pos x="42" y="44"/>
                </a:cxn>
                <a:cxn ang="0">
                  <a:pos x="50" y="46"/>
                </a:cxn>
                <a:cxn ang="0">
                  <a:pos x="56" y="50"/>
                </a:cxn>
                <a:cxn ang="0">
                  <a:pos x="64" y="48"/>
                </a:cxn>
                <a:cxn ang="0">
                  <a:pos x="66" y="54"/>
                </a:cxn>
                <a:cxn ang="0">
                  <a:pos x="70" y="50"/>
                </a:cxn>
                <a:cxn ang="0">
                  <a:pos x="76" y="50"/>
                </a:cxn>
                <a:cxn ang="0">
                  <a:pos x="80" y="48"/>
                </a:cxn>
                <a:cxn ang="0">
                  <a:pos x="82" y="44"/>
                </a:cxn>
                <a:cxn ang="0">
                  <a:pos x="84" y="40"/>
                </a:cxn>
                <a:cxn ang="0">
                  <a:pos x="92" y="34"/>
                </a:cxn>
                <a:cxn ang="0">
                  <a:pos x="92" y="34"/>
                </a:cxn>
              </a:cxnLst>
              <a:rect l="0" t="0" r="r" b="b"/>
              <a:pathLst>
                <a:path w="92" h="54">
                  <a:moveTo>
                    <a:pt x="92" y="34"/>
                  </a:moveTo>
                  <a:lnTo>
                    <a:pt x="88" y="32"/>
                  </a:lnTo>
                  <a:lnTo>
                    <a:pt x="84" y="24"/>
                  </a:lnTo>
                  <a:lnTo>
                    <a:pt x="78" y="22"/>
                  </a:lnTo>
                  <a:lnTo>
                    <a:pt x="78" y="18"/>
                  </a:lnTo>
                  <a:lnTo>
                    <a:pt x="66" y="16"/>
                  </a:lnTo>
                  <a:lnTo>
                    <a:pt x="68" y="18"/>
                  </a:lnTo>
                  <a:lnTo>
                    <a:pt x="64" y="20"/>
                  </a:lnTo>
                  <a:lnTo>
                    <a:pt x="58" y="16"/>
                  </a:lnTo>
                  <a:lnTo>
                    <a:pt x="58" y="12"/>
                  </a:lnTo>
                  <a:lnTo>
                    <a:pt x="54" y="8"/>
                  </a:lnTo>
                  <a:lnTo>
                    <a:pt x="46" y="8"/>
                  </a:lnTo>
                  <a:lnTo>
                    <a:pt x="42" y="4"/>
                  </a:lnTo>
                  <a:lnTo>
                    <a:pt x="40" y="8"/>
                  </a:lnTo>
                  <a:lnTo>
                    <a:pt x="38" y="6"/>
                  </a:lnTo>
                  <a:lnTo>
                    <a:pt x="30" y="0"/>
                  </a:lnTo>
                  <a:lnTo>
                    <a:pt x="30" y="6"/>
                  </a:lnTo>
                  <a:lnTo>
                    <a:pt x="6" y="18"/>
                  </a:lnTo>
                  <a:lnTo>
                    <a:pt x="6" y="20"/>
                  </a:lnTo>
                  <a:lnTo>
                    <a:pt x="0" y="18"/>
                  </a:lnTo>
                  <a:lnTo>
                    <a:pt x="0" y="20"/>
                  </a:lnTo>
                  <a:lnTo>
                    <a:pt x="6" y="24"/>
                  </a:lnTo>
                  <a:lnTo>
                    <a:pt x="6" y="32"/>
                  </a:lnTo>
                  <a:lnTo>
                    <a:pt x="8" y="34"/>
                  </a:lnTo>
                  <a:lnTo>
                    <a:pt x="24" y="50"/>
                  </a:lnTo>
                  <a:lnTo>
                    <a:pt x="30" y="52"/>
                  </a:lnTo>
                  <a:lnTo>
                    <a:pt x="36" y="52"/>
                  </a:lnTo>
                  <a:lnTo>
                    <a:pt x="40" y="50"/>
                  </a:lnTo>
                  <a:lnTo>
                    <a:pt x="42" y="44"/>
                  </a:lnTo>
                  <a:lnTo>
                    <a:pt x="50" y="46"/>
                  </a:lnTo>
                  <a:lnTo>
                    <a:pt x="56" y="50"/>
                  </a:lnTo>
                  <a:lnTo>
                    <a:pt x="64" y="48"/>
                  </a:lnTo>
                  <a:lnTo>
                    <a:pt x="66" y="54"/>
                  </a:lnTo>
                  <a:lnTo>
                    <a:pt x="70" y="50"/>
                  </a:lnTo>
                  <a:lnTo>
                    <a:pt x="76" y="50"/>
                  </a:lnTo>
                  <a:lnTo>
                    <a:pt x="80" y="48"/>
                  </a:lnTo>
                  <a:lnTo>
                    <a:pt x="82" y="44"/>
                  </a:lnTo>
                  <a:lnTo>
                    <a:pt x="84" y="40"/>
                  </a:lnTo>
                  <a:lnTo>
                    <a:pt x="92" y="34"/>
                  </a:lnTo>
                  <a:lnTo>
                    <a:pt x="92"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3" name="Freeform 308"/>
            <p:cNvSpPr>
              <a:spLocks/>
            </p:cNvSpPr>
            <p:nvPr/>
          </p:nvSpPr>
          <p:spPr bwMode="auto">
            <a:xfrm>
              <a:off x="4625608" y="3235557"/>
              <a:ext cx="114403" cy="58323"/>
            </a:xfrm>
            <a:custGeom>
              <a:avLst/>
              <a:gdLst/>
              <a:ahLst/>
              <a:cxnLst>
                <a:cxn ang="0">
                  <a:pos x="56" y="50"/>
                </a:cxn>
                <a:cxn ang="0">
                  <a:pos x="40" y="46"/>
                </a:cxn>
                <a:cxn ang="0">
                  <a:pos x="36" y="44"/>
                </a:cxn>
                <a:cxn ang="0">
                  <a:pos x="34" y="40"/>
                </a:cxn>
                <a:cxn ang="0">
                  <a:pos x="16" y="44"/>
                </a:cxn>
                <a:cxn ang="0">
                  <a:pos x="12" y="44"/>
                </a:cxn>
                <a:cxn ang="0">
                  <a:pos x="2" y="40"/>
                </a:cxn>
                <a:cxn ang="0">
                  <a:pos x="0" y="38"/>
                </a:cxn>
                <a:cxn ang="0">
                  <a:pos x="2" y="32"/>
                </a:cxn>
                <a:cxn ang="0">
                  <a:pos x="0" y="32"/>
                </a:cxn>
                <a:cxn ang="0">
                  <a:pos x="4" y="30"/>
                </a:cxn>
                <a:cxn ang="0">
                  <a:pos x="10" y="34"/>
                </a:cxn>
                <a:cxn ang="0">
                  <a:pos x="14" y="30"/>
                </a:cxn>
                <a:cxn ang="0">
                  <a:pos x="22" y="32"/>
                </a:cxn>
                <a:cxn ang="0">
                  <a:pos x="36" y="26"/>
                </a:cxn>
                <a:cxn ang="0">
                  <a:pos x="44" y="28"/>
                </a:cxn>
                <a:cxn ang="0">
                  <a:pos x="44" y="30"/>
                </a:cxn>
                <a:cxn ang="0">
                  <a:pos x="46" y="28"/>
                </a:cxn>
                <a:cxn ang="0">
                  <a:pos x="44" y="18"/>
                </a:cxn>
                <a:cxn ang="0">
                  <a:pos x="46" y="16"/>
                </a:cxn>
                <a:cxn ang="0">
                  <a:pos x="50" y="14"/>
                </a:cxn>
                <a:cxn ang="0">
                  <a:pos x="52" y="10"/>
                </a:cxn>
                <a:cxn ang="0">
                  <a:pos x="56" y="8"/>
                </a:cxn>
                <a:cxn ang="0">
                  <a:pos x="56" y="6"/>
                </a:cxn>
                <a:cxn ang="0">
                  <a:pos x="62" y="8"/>
                </a:cxn>
                <a:cxn ang="0">
                  <a:pos x="68" y="8"/>
                </a:cxn>
                <a:cxn ang="0">
                  <a:pos x="72" y="6"/>
                </a:cxn>
                <a:cxn ang="0">
                  <a:pos x="74" y="0"/>
                </a:cxn>
                <a:cxn ang="0">
                  <a:pos x="82" y="2"/>
                </a:cxn>
                <a:cxn ang="0">
                  <a:pos x="88" y="6"/>
                </a:cxn>
                <a:cxn ang="0">
                  <a:pos x="96" y="4"/>
                </a:cxn>
                <a:cxn ang="0">
                  <a:pos x="98" y="10"/>
                </a:cxn>
                <a:cxn ang="0">
                  <a:pos x="102" y="20"/>
                </a:cxn>
                <a:cxn ang="0">
                  <a:pos x="100" y="26"/>
                </a:cxn>
                <a:cxn ang="0">
                  <a:pos x="94" y="26"/>
                </a:cxn>
                <a:cxn ang="0">
                  <a:pos x="94" y="28"/>
                </a:cxn>
                <a:cxn ang="0">
                  <a:pos x="94" y="30"/>
                </a:cxn>
                <a:cxn ang="0">
                  <a:pos x="92" y="34"/>
                </a:cxn>
                <a:cxn ang="0">
                  <a:pos x="92" y="40"/>
                </a:cxn>
                <a:cxn ang="0">
                  <a:pos x="88" y="42"/>
                </a:cxn>
                <a:cxn ang="0">
                  <a:pos x="86" y="46"/>
                </a:cxn>
                <a:cxn ang="0">
                  <a:pos x="70" y="48"/>
                </a:cxn>
                <a:cxn ang="0">
                  <a:pos x="66" y="52"/>
                </a:cxn>
                <a:cxn ang="0">
                  <a:pos x="56" y="50"/>
                </a:cxn>
                <a:cxn ang="0">
                  <a:pos x="56" y="50"/>
                </a:cxn>
              </a:cxnLst>
              <a:rect l="0" t="0" r="r" b="b"/>
              <a:pathLst>
                <a:path w="102" h="52">
                  <a:moveTo>
                    <a:pt x="56" y="50"/>
                  </a:moveTo>
                  <a:lnTo>
                    <a:pt x="40" y="46"/>
                  </a:lnTo>
                  <a:lnTo>
                    <a:pt x="36" y="44"/>
                  </a:lnTo>
                  <a:lnTo>
                    <a:pt x="34" y="40"/>
                  </a:lnTo>
                  <a:lnTo>
                    <a:pt x="16" y="44"/>
                  </a:lnTo>
                  <a:lnTo>
                    <a:pt x="12" y="44"/>
                  </a:lnTo>
                  <a:lnTo>
                    <a:pt x="2" y="40"/>
                  </a:lnTo>
                  <a:lnTo>
                    <a:pt x="0" y="38"/>
                  </a:lnTo>
                  <a:lnTo>
                    <a:pt x="2" y="32"/>
                  </a:lnTo>
                  <a:lnTo>
                    <a:pt x="0" y="32"/>
                  </a:lnTo>
                  <a:lnTo>
                    <a:pt x="4" y="30"/>
                  </a:lnTo>
                  <a:lnTo>
                    <a:pt x="10" y="34"/>
                  </a:lnTo>
                  <a:lnTo>
                    <a:pt x="14" y="30"/>
                  </a:lnTo>
                  <a:lnTo>
                    <a:pt x="22" y="32"/>
                  </a:lnTo>
                  <a:lnTo>
                    <a:pt x="36" y="26"/>
                  </a:lnTo>
                  <a:lnTo>
                    <a:pt x="44" y="28"/>
                  </a:lnTo>
                  <a:lnTo>
                    <a:pt x="44" y="30"/>
                  </a:lnTo>
                  <a:lnTo>
                    <a:pt x="46" y="28"/>
                  </a:lnTo>
                  <a:lnTo>
                    <a:pt x="44" y="18"/>
                  </a:lnTo>
                  <a:lnTo>
                    <a:pt x="46" y="16"/>
                  </a:lnTo>
                  <a:lnTo>
                    <a:pt x="50" y="14"/>
                  </a:lnTo>
                  <a:lnTo>
                    <a:pt x="52" y="10"/>
                  </a:lnTo>
                  <a:lnTo>
                    <a:pt x="56" y="8"/>
                  </a:lnTo>
                  <a:lnTo>
                    <a:pt x="56" y="6"/>
                  </a:lnTo>
                  <a:lnTo>
                    <a:pt x="62" y="8"/>
                  </a:lnTo>
                  <a:lnTo>
                    <a:pt x="68" y="8"/>
                  </a:lnTo>
                  <a:lnTo>
                    <a:pt x="72" y="6"/>
                  </a:lnTo>
                  <a:lnTo>
                    <a:pt x="74" y="0"/>
                  </a:lnTo>
                  <a:lnTo>
                    <a:pt x="82" y="2"/>
                  </a:lnTo>
                  <a:lnTo>
                    <a:pt x="88" y="6"/>
                  </a:lnTo>
                  <a:lnTo>
                    <a:pt x="96" y="4"/>
                  </a:lnTo>
                  <a:lnTo>
                    <a:pt x="98" y="10"/>
                  </a:lnTo>
                  <a:lnTo>
                    <a:pt x="102" y="20"/>
                  </a:lnTo>
                  <a:lnTo>
                    <a:pt x="100" y="26"/>
                  </a:lnTo>
                  <a:lnTo>
                    <a:pt x="94" y="26"/>
                  </a:lnTo>
                  <a:lnTo>
                    <a:pt x="94" y="28"/>
                  </a:lnTo>
                  <a:lnTo>
                    <a:pt x="94" y="30"/>
                  </a:lnTo>
                  <a:lnTo>
                    <a:pt x="92" y="34"/>
                  </a:lnTo>
                  <a:lnTo>
                    <a:pt x="92" y="40"/>
                  </a:lnTo>
                  <a:lnTo>
                    <a:pt x="88" y="42"/>
                  </a:lnTo>
                  <a:lnTo>
                    <a:pt x="86" y="46"/>
                  </a:lnTo>
                  <a:lnTo>
                    <a:pt x="70" y="48"/>
                  </a:lnTo>
                  <a:lnTo>
                    <a:pt x="66" y="52"/>
                  </a:lnTo>
                  <a:lnTo>
                    <a:pt x="56" y="50"/>
                  </a:lnTo>
                  <a:lnTo>
                    <a:pt x="56"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4" name="Freeform 309"/>
            <p:cNvSpPr>
              <a:spLocks/>
            </p:cNvSpPr>
            <p:nvPr/>
          </p:nvSpPr>
          <p:spPr bwMode="auto">
            <a:xfrm>
              <a:off x="4625608" y="3271448"/>
              <a:ext cx="4487" cy="8973"/>
            </a:xfrm>
            <a:custGeom>
              <a:avLst/>
              <a:gdLst/>
              <a:ahLst/>
              <a:cxnLst>
                <a:cxn ang="0">
                  <a:pos x="2" y="8"/>
                </a:cxn>
                <a:cxn ang="0">
                  <a:pos x="4" y="4"/>
                </a:cxn>
                <a:cxn ang="0">
                  <a:pos x="2" y="0"/>
                </a:cxn>
                <a:cxn ang="0">
                  <a:pos x="0" y="6"/>
                </a:cxn>
                <a:cxn ang="0">
                  <a:pos x="2" y="8"/>
                </a:cxn>
                <a:cxn ang="0">
                  <a:pos x="2" y="8"/>
                </a:cxn>
              </a:cxnLst>
              <a:rect l="0" t="0" r="r" b="b"/>
              <a:pathLst>
                <a:path w="4" h="8">
                  <a:moveTo>
                    <a:pt x="2" y="8"/>
                  </a:moveTo>
                  <a:lnTo>
                    <a:pt x="4" y="4"/>
                  </a:lnTo>
                  <a:lnTo>
                    <a:pt x="2" y="0"/>
                  </a:lnTo>
                  <a:lnTo>
                    <a:pt x="0" y="6"/>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5" name="Freeform 310"/>
            <p:cNvSpPr>
              <a:spLocks/>
            </p:cNvSpPr>
            <p:nvPr/>
          </p:nvSpPr>
          <p:spPr bwMode="auto">
            <a:xfrm>
              <a:off x="4582988" y="3280421"/>
              <a:ext cx="177212" cy="186185"/>
            </a:xfrm>
            <a:custGeom>
              <a:avLst/>
              <a:gdLst/>
              <a:ahLst/>
              <a:cxnLst>
                <a:cxn ang="0">
                  <a:pos x="20" y="60"/>
                </a:cxn>
                <a:cxn ang="0">
                  <a:pos x="28" y="50"/>
                </a:cxn>
                <a:cxn ang="0">
                  <a:pos x="46" y="58"/>
                </a:cxn>
                <a:cxn ang="0">
                  <a:pos x="60" y="84"/>
                </a:cxn>
                <a:cxn ang="0">
                  <a:pos x="64" y="86"/>
                </a:cxn>
                <a:cxn ang="0">
                  <a:pos x="70" y="94"/>
                </a:cxn>
                <a:cxn ang="0">
                  <a:pos x="86" y="108"/>
                </a:cxn>
                <a:cxn ang="0">
                  <a:pos x="100" y="114"/>
                </a:cxn>
                <a:cxn ang="0">
                  <a:pos x="104" y="118"/>
                </a:cxn>
                <a:cxn ang="0">
                  <a:pos x="112" y="126"/>
                </a:cxn>
                <a:cxn ang="0">
                  <a:pos x="120" y="128"/>
                </a:cxn>
                <a:cxn ang="0">
                  <a:pos x="122" y="152"/>
                </a:cxn>
                <a:cxn ang="0">
                  <a:pos x="120" y="160"/>
                </a:cxn>
                <a:cxn ang="0">
                  <a:pos x="126" y="166"/>
                </a:cxn>
                <a:cxn ang="0">
                  <a:pos x="132" y="158"/>
                </a:cxn>
                <a:cxn ang="0">
                  <a:pos x="140" y="146"/>
                </a:cxn>
                <a:cxn ang="0">
                  <a:pos x="132" y="134"/>
                </a:cxn>
                <a:cxn ang="0">
                  <a:pos x="136" y="124"/>
                </a:cxn>
                <a:cxn ang="0">
                  <a:pos x="150" y="126"/>
                </a:cxn>
                <a:cxn ang="0">
                  <a:pos x="156" y="132"/>
                </a:cxn>
                <a:cxn ang="0">
                  <a:pos x="150" y="116"/>
                </a:cxn>
                <a:cxn ang="0">
                  <a:pos x="124" y="102"/>
                </a:cxn>
                <a:cxn ang="0">
                  <a:pos x="126" y="96"/>
                </a:cxn>
                <a:cxn ang="0">
                  <a:pos x="114" y="96"/>
                </a:cxn>
                <a:cxn ang="0">
                  <a:pos x="108" y="92"/>
                </a:cxn>
                <a:cxn ang="0">
                  <a:pos x="92" y="66"/>
                </a:cxn>
                <a:cxn ang="0">
                  <a:pos x="76" y="50"/>
                </a:cxn>
                <a:cxn ang="0">
                  <a:pos x="78" y="42"/>
                </a:cxn>
                <a:cxn ang="0">
                  <a:pos x="76" y="38"/>
                </a:cxn>
                <a:cxn ang="0">
                  <a:pos x="88" y="26"/>
                </a:cxn>
                <a:cxn ang="0">
                  <a:pos x="94" y="28"/>
                </a:cxn>
                <a:cxn ang="0">
                  <a:pos x="92" y="22"/>
                </a:cxn>
                <a:cxn ang="0">
                  <a:pos x="92" y="16"/>
                </a:cxn>
                <a:cxn ang="0">
                  <a:pos x="94" y="10"/>
                </a:cxn>
                <a:cxn ang="0">
                  <a:pos x="74" y="4"/>
                </a:cxn>
                <a:cxn ang="0">
                  <a:pos x="54" y="4"/>
                </a:cxn>
                <a:cxn ang="0">
                  <a:pos x="50" y="8"/>
                </a:cxn>
                <a:cxn ang="0">
                  <a:pos x="46" y="14"/>
                </a:cxn>
                <a:cxn ang="0">
                  <a:pos x="30" y="22"/>
                </a:cxn>
                <a:cxn ang="0">
                  <a:pos x="24" y="12"/>
                </a:cxn>
                <a:cxn ang="0">
                  <a:pos x="4" y="22"/>
                </a:cxn>
                <a:cxn ang="0">
                  <a:pos x="6" y="34"/>
                </a:cxn>
                <a:cxn ang="0">
                  <a:pos x="0" y="40"/>
                </a:cxn>
                <a:cxn ang="0">
                  <a:pos x="4" y="50"/>
                </a:cxn>
                <a:cxn ang="0">
                  <a:pos x="12" y="54"/>
                </a:cxn>
                <a:cxn ang="0">
                  <a:pos x="12" y="62"/>
                </a:cxn>
              </a:cxnLst>
              <a:rect l="0" t="0" r="r" b="b"/>
              <a:pathLst>
                <a:path w="158" h="166">
                  <a:moveTo>
                    <a:pt x="12" y="62"/>
                  </a:moveTo>
                  <a:lnTo>
                    <a:pt x="20" y="60"/>
                  </a:lnTo>
                  <a:lnTo>
                    <a:pt x="24" y="52"/>
                  </a:lnTo>
                  <a:lnTo>
                    <a:pt x="28" y="50"/>
                  </a:lnTo>
                  <a:lnTo>
                    <a:pt x="32" y="50"/>
                  </a:lnTo>
                  <a:lnTo>
                    <a:pt x="46" y="58"/>
                  </a:lnTo>
                  <a:lnTo>
                    <a:pt x="52" y="76"/>
                  </a:lnTo>
                  <a:lnTo>
                    <a:pt x="60" y="84"/>
                  </a:lnTo>
                  <a:lnTo>
                    <a:pt x="60" y="88"/>
                  </a:lnTo>
                  <a:lnTo>
                    <a:pt x="64" y="86"/>
                  </a:lnTo>
                  <a:lnTo>
                    <a:pt x="66" y="88"/>
                  </a:lnTo>
                  <a:lnTo>
                    <a:pt x="70" y="94"/>
                  </a:lnTo>
                  <a:lnTo>
                    <a:pt x="72" y="94"/>
                  </a:lnTo>
                  <a:lnTo>
                    <a:pt x="86" y="108"/>
                  </a:lnTo>
                  <a:lnTo>
                    <a:pt x="94" y="108"/>
                  </a:lnTo>
                  <a:lnTo>
                    <a:pt x="100" y="114"/>
                  </a:lnTo>
                  <a:lnTo>
                    <a:pt x="104" y="116"/>
                  </a:lnTo>
                  <a:lnTo>
                    <a:pt x="104" y="118"/>
                  </a:lnTo>
                  <a:lnTo>
                    <a:pt x="110" y="118"/>
                  </a:lnTo>
                  <a:lnTo>
                    <a:pt x="112" y="126"/>
                  </a:lnTo>
                  <a:lnTo>
                    <a:pt x="118" y="130"/>
                  </a:lnTo>
                  <a:lnTo>
                    <a:pt x="120" y="128"/>
                  </a:lnTo>
                  <a:lnTo>
                    <a:pt x="128" y="150"/>
                  </a:lnTo>
                  <a:lnTo>
                    <a:pt x="122" y="152"/>
                  </a:lnTo>
                  <a:lnTo>
                    <a:pt x="124" y="156"/>
                  </a:lnTo>
                  <a:lnTo>
                    <a:pt x="120" y="160"/>
                  </a:lnTo>
                  <a:lnTo>
                    <a:pt x="122" y="166"/>
                  </a:lnTo>
                  <a:lnTo>
                    <a:pt x="126" y="166"/>
                  </a:lnTo>
                  <a:lnTo>
                    <a:pt x="128" y="160"/>
                  </a:lnTo>
                  <a:lnTo>
                    <a:pt x="132" y="158"/>
                  </a:lnTo>
                  <a:lnTo>
                    <a:pt x="134" y="150"/>
                  </a:lnTo>
                  <a:lnTo>
                    <a:pt x="140" y="146"/>
                  </a:lnTo>
                  <a:lnTo>
                    <a:pt x="140" y="140"/>
                  </a:lnTo>
                  <a:lnTo>
                    <a:pt x="132" y="134"/>
                  </a:lnTo>
                  <a:lnTo>
                    <a:pt x="134" y="126"/>
                  </a:lnTo>
                  <a:lnTo>
                    <a:pt x="136" y="124"/>
                  </a:lnTo>
                  <a:lnTo>
                    <a:pt x="140" y="120"/>
                  </a:lnTo>
                  <a:lnTo>
                    <a:pt x="150" y="126"/>
                  </a:lnTo>
                  <a:lnTo>
                    <a:pt x="154" y="130"/>
                  </a:lnTo>
                  <a:lnTo>
                    <a:pt x="156" y="132"/>
                  </a:lnTo>
                  <a:lnTo>
                    <a:pt x="158" y="128"/>
                  </a:lnTo>
                  <a:lnTo>
                    <a:pt x="150" y="116"/>
                  </a:lnTo>
                  <a:lnTo>
                    <a:pt x="124" y="104"/>
                  </a:lnTo>
                  <a:lnTo>
                    <a:pt x="124" y="102"/>
                  </a:lnTo>
                  <a:lnTo>
                    <a:pt x="126" y="98"/>
                  </a:lnTo>
                  <a:lnTo>
                    <a:pt x="126" y="96"/>
                  </a:lnTo>
                  <a:lnTo>
                    <a:pt x="126" y="94"/>
                  </a:lnTo>
                  <a:lnTo>
                    <a:pt x="114" y="96"/>
                  </a:lnTo>
                  <a:lnTo>
                    <a:pt x="114" y="98"/>
                  </a:lnTo>
                  <a:lnTo>
                    <a:pt x="108" y="92"/>
                  </a:lnTo>
                  <a:lnTo>
                    <a:pt x="100" y="84"/>
                  </a:lnTo>
                  <a:lnTo>
                    <a:pt x="92" y="66"/>
                  </a:lnTo>
                  <a:lnTo>
                    <a:pt x="78" y="56"/>
                  </a:lnTo>
                  <a:lnTo>
                    <a:pt x="76" y="50"/>
                  </a:lnTo>
                  <a:lnTo>
                    <a:pt x="76" y="46"/>
                  </a:lnTo>
                  <a:lnTo>
                    <a:pt x="78" y="42"/>
                  </a:lnTo>
                  <a:lnTo>
                    <a:pt x="78" y="40"/>
                  </a:lnTo>
                  <a:lnTo>
                    <a:pt x="76" y="38"/>
                  </a:lnTo>
                  <a:lnTo>
                    <a:pt x="74" y="32"/>
                  </a:lnTo>
                  <a:lnTo>
                    <a:pt x="88" y="26"/>
                  </a:lnTo>
                  <a:lnTo>
                    <a:pt x="94" y="26"/>
                  </a:lnTo>
                  <a:lnTo>
                    <a:pt x="94" y="28"/>
                  </a:lnTo>
                  <a:lnTo>
                    <a:pt x="98" y="28"/>
                  </a:lnTo>
                  <a:lnTo>
                    <a:pt x="92" y="22"/>
                  </a:lnTo>
                  <a:lnTo>
                    <a:pt x="92" y="20"/>
                  </a:lnTo>
                  <a:lnTo>
                    <a:pt x="92" y="16"/>
                  </a:lnTo>
                  <a:lnTo>
                    <a:pt x="90" y="16"/>
                  </a:lnTo>
                  <a:lnTo>
                    <a:pt x="94" y="10"/>
                  </a:lnTo>
                  <a:lnTo>
                    <a:pt x="78" y="6"/>
                  </a:lnTo>
                  <a:lnTo>
                    <a:pt x="74" y="4"/>
                  </a:lnTo>
                  <a:lnTo>
                    <a:pt x="72" y="0"/>
                  </a:lnTo>
                  <a:lnTo>
                    <a:pt x="54" y="4"/>
                  </a:lnTo>
                  <a:lnTo>
                    <a:pt x="50" y="4"/>
                  </a:lnTo>
                  <a:lnTo>
                    <a:pt x="50" y="8"/>
                  </a:lnTo>
                  <a:lnTo>
                    <a:pt x="46" y="8"/>
                  </a:lnTo>
                  <a:lnTo>
                    <a:pt x="46" y="14"/>
                  </a:lnTo>
                  <a:lnTo>
                    <a:pt x="34" y="12"/>
                  </a:lnTo>
                  <a:lnTo>
                    <a:pt x="30" y="22"/>
                  </a:lnTo>
                  <a:lnTo>
                    <a:pt x="24" y="16"/>
                  </a:lnTo>
                  <a:lnTo>
                    <a:pt x="24" y="12"/>
                  </a:lnTo>
                  <a:lnTo>
                    <a:pt x="16" y="22"/>
                  </a:lnTo>
                  <a:lnTo>
                    <a:pt x="4" y="22"/>
                  </a:lnTo>
                  <a:lnTo>
                    <a:pt x="2" y="24"/>
                  </a:lnTo>
                  <a:lnTo>
                    <a:pt x="6" y="34"/>
                  </a:lnTo>
                  <a:lnTo>
                    <a:pt x="2" y="38"/>
                  </a:lnTo>
                  <a:lnTo>
                    <a:pt x="0" y="40"/>
                  </a:lnTo>
                  <a:lnTo>
                    <a:pt x="4" y="42"/>
                  </a:lnTo>
                  <a:lnTo>
                    <a:pt x="4" y="50"/>
                  </a:lnTo>
                  <a:lnTo>
                    <a:pt x="6" y="54"/>
                  </a:lnTo>
                  <a:lnTo>
                    <a:pt x="12" y="54"/>
                  </a:lnTo>
                  <a:lnTo>
                    <a:pt x="12" y="62"/>
                  </a:lnTo>
                  <a:lnTo>
                    <a:pt x="12"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6" name="Freeform 311"/>
            <p:cNvSpPr>
              <a:spLocks/>
            </p:cNvSpPr>
            <p:nvPr/>
          </p:nvSpPr>
          <p:spPr bwMode="auto">
            <a:xfrm>
              <a:off x="4686175" y="3289393"/>
              <a:ext cx="87484" cy="76268"/>
            </a:xfrm>
            <a:custGeom>
              <a:avLst/>
              <a:gdLst/>
              <a:ahLst/>
              <a:cxnLst>
                <a:cxn ang="0">
                  <a:pos x="70" y="14"/>
                </a:cxn>
                <a:cxn ang="0">
                  <a:pos x="58" y="16"/>
                </a:cxn>
                <a:cxn ang="0">
                  <a:pos x="52" y="12"/>
                </a:cxn>
                <a:cxn ang="0">
                  <a:pos x="40" y="2"/>
                </a:cxn>
                <a:cxn ang="0">
                  <a:pos x="40" y="2"/>
                </a:cxn>
                <a:cxn ang="0">
                  <a:pos x="36" y="0"/>
                </a:cxn>
                <a:cxn ang="0">
                  <a:pos x="36" y="4"/>
                </a:cxn>
                <a:cxn ang="0">
                  <a:pos x="28" y="8"/>
                </a:cxn>
                <a:cxn ang="0">
                  <a:pos x="26" y="10"/>
                </a:cxn>
                <a:cxn ang="0">
                  <a:pos x="28" y="12"/>
                </a:cxn>
                <a:cxn ang="0">
                  <a:pos x="28" y="14"/>
                </a:cxn>
                <a:cxn ang="0">
                  <a:pos x="22" y="18"/>
                </a:cxn>
                <a:cxn ang="0">
                  <a:pos x="22" y="24"/>
                </a:cxn>
                <a:cxn ang="0">
                  <a:pos x="22" y="24"/>
                </a:cxn>
                <a:cxn ang="0">
                  <a:pos x="18" y="22"/>
                </a:cxn>
                <a:cxn ang="0">
                  <a:pos x="16" y="24"/>
                </a:cxn>
                <a:cxn ang="0">
                  <a:pos x="14" y="20"/>
                </a:cxn>
                <a:cxn ang="0">
                  <a:pos x="10" y="24"/>
                </a:cxn>
                <a:cxn ang="0">
                  <a:pos x="0" y="22"/>
                </a:cxn>
                <a:cxn ang="0">
                  <a:pos x="0" y="22"/>
                </a:cxn>
                <a:cxn ang="0">
                  <a:pos x="0" y="28"/>
                </a:cxn>
                <a:cxn ang="0">
                  <a:pos x="4" y="34"/>
                </a:cxn>
                <a:cxn ang="0">
                  <a:pos x="6" y="34"/>
                </a:cxn>
                <a:cxn ang="0">
                  <a:pos x="10" y="24"/>
                </a:cxn>
                <a:cxn ang="0">
                  <a:pos x="14" y="26"/>
                </a:cxn>
                <a:cxn ang="0">
                  <a:pos x="18" y="30"/>
                </a:cxn>
                <a:cxn ang="0">
                  <a:pos x="20" y="40"/>
                </a:cxn>
                <a:cxn ang="0">
                  <a:pos x="26" y="44"/>
                </a:cxn>
                <a:cxn ang="0">
                  <a:pos x="22" y="44"/>
                </a:cxn>
                <a:cxn ang="0">
                  <a:pos x="22" y="46"/>
                </a:cxn>
                <a:cxn ang="0">
                  <a:pos x="32" y="54"/>
                </a:cxn>
                <a:cxn ang="0">
                  <a:pos x="32" y="58"/>
                </a:cxn>
                <a:cxn ang="0">
                  <a:pos x="44" y="60"/>
                </a:cxn>
                <a:cxn ang="0">
                  <a:pos x="54" y="68"/>
                </a:cxn>
                <a:cxn ang="0">
                  <a:pos x="54" y="68"/>
                </a:cxn>
                <a:cxn ang="0">
                  <a:pos x="56" y="68"/>
                </a:cxn>
                <a:cxn ang="0">
                  <a:pos x="50" y="62"/>
                </a:cxn>
                <a:cxn ang="0">
                  <a:pos x="50" y="58"/>
                </a:cxn>
                <a:cxn ang="0">
                  <a:pos x="34" y="44"/>
                </a:cxn>
                <a:cxn ang="0">
                  <a:pos x="34" y="38"/>
                </a:cxn>
                <a:cxn ang="0">
                  <a:pos x="32" y="34"/>
                </a:cxn>
                <a:cxn ang="0">
                  <a:pos x="30" y="32"/>
                </a:cxn>
                <a:cxn ang="0">
                  <a:pos x="30" y="26"/>
                </a:cxn>
                <a:cxn ang="0">
                  <a:pos x="34" y="24"/>
                </a:cxn>
                <a:cxn ang="0">
                  <a:pos x="38" y="30"/>
                </a:cxn>
                <a:cxn ang="0">
                  <a:pos x="40" y="24"/>
                </a:cxn>
                <a:cxn ang="0">
                  <a:pos x="42" y="24"/>
                </a:cxn>
                <a:cxn ang="0">
                  <a:pos x="46" y="24"/>
                </a:cxn>
                <a:cxn ang="0">
                  <a:pos x="58" y="28"/>
                </a:cxn>
                <a:cxn ang="0">
                  <a:pos x="60" y="26"/>
                </a:cxn>
                <a:cxn ang="0">
                  <a:pos x="68" y="28"/>
                </a:cxn>
                <a:cxn ang="0">
                  <a:pos x="72" y="32"/>
                </a:cxn>
                <a:cxn ang="0">
                  <a:pos x="74" y="32"/>
                </a:cxn>
                <a:cxn ang="0">
                  <a:pos x="76" y="26"/>
                </a:cxn>
                <a:cxn ang="0">
                  <a:pos x="78" y="24"/>
                </a:cxn>
                <a:cxn ang="0">
                  <a:pos x="72" y="22"/>
                </a:cxn>
                <a:cxn ang="0">
                  <a:pos x="74" y="20"/>
                </a:cxn>
                <a:cxn ang="0">
                  <a:pos x="70" y="20"/>
                </a:cxn>
                <a:cxn ang="0">
                  <a:pos x="72" y="14"/>
                </a:cxn>
                <a:cxn ang="0">
                  <a:pos x="70" y="14"/>
                </a:cxn>
                <a:cxn ang="0">
                  <a:pos x="70" y="14"/>
                </a:cxn>
              </a:cxnLst>
              <a:rect l="0" t="0" r="r" b="b"/>
              <a:pathLst>
                <a:path w="78" h="68">
                  <a:moveTo>
                    <a:pt x="70" y="14"/>
                  </a:moveTo>
                  <a:lnTo>
                    <a:pt x="58" y="16"/>
                  </a:lnTo>
                  <a:lnTo>
                    <a:pt x="52" y="12"/>
                  </a:lnTo>
                  <a:lnTo>
                    <a:pt x="40" y="2"/>
                  </a:lnTo>
                  <a:lnTo>
                    <a:pt x="40" y="2"/>
                  </a:lnTo>
                  <a:lnTo>
                    <a:pt x="36" y="0"/>
                  </a:lnTo>
                  <a:lnTo>
                    <a:pt x="36" y="4"/>
                  </a:lnTo>
                  <a:lnTo>
                    <a:pt x="28" y="8"/>
                  </a:lnTo>
                  <a:lnTo>
                    <a:pt x="26" y="10"/>
                  </a:lnTo>
                  <a:lnTo>
                    <a:pt x="28" y="12"/>
                  </a:lnTo>
                  <a:lnTo>
                    <a:pt x="28" y="14"/>
                  </a:lnTo>
                  <a:lnTo>
                    <a:pt x="22" y="18"/>
                  </a:lnTo>
                  <a:lnTo>
                    <a:pt x="22" y="24"/>
                  </a:lnTo>
                  <a:lnTo>
                    <a:pt x="22" y="24"/>
                  </a:lnTo>
                  <a:lnTo>
                    <a:pt x="18" y="22"/>
                  </a:lnTo>
                  <a:lnTo>
                    <a:pt x="16" y="24"/>
                  </a:lnTo>
                  <a:lnTo>
                    <a:pt x="14" y="20"/>
                  </a:lnTo>
                  <a:lnTo>
                    <a:pt x="10" y="24"/>
                  </a:lnTo>
                  <a:lnTo>
                    <a:pt x="0" y="22"/>
                  </a:lnTo>
                  <a:lnTo>
                    <a:pt x="0" y="22"/>
                  </a:lnTo>
                  <a:lnTo>
                    <a:pt x="0" y="28"/>
                  </a:lnTo>
                  <a:lnTo>
                    <a:pt x="4" y="34"/>
                  </a:lnTo>
                  <a:lnTo>
                    <a:pt x="6" y="34"/>
                  </a:lnTo>
                  <a:lnTo>
                    <a:pt x="10" y="24"/>
                  </a:lnTo>
                  <a:lnTo>
                    <a:pt x="14" y="26"/>
                  </a:lnTo>
                  <a:lnTo>
                    <a:pt x="18" y="30"/>
                  </a:lnTo>
                  <a:lnTo>
                    <a:pt x="20" y="40"/>
                  </a:lnTo>
                  <a:lnTo>
                    <a:pt x="26" y="44"/>
                  </a:lnTo>
                  <a:lnTo>
                    <a:pt x="22" y="44"/>
                  </a:lnTo>
                  <a:lnTo>
                    <a:pt x="22" y="46"/>
                  </a:lnTo>
                  <a:lnTo>
                    <a:pt x="32" y="54"/>
                  </a:lnTo>
                  <a:lnTo>
                    <a:pt x="32" y="58"/>
                  </a:lnTo>
                  <a:lnTo>
                    <a:pt x="44" y="60"/>
                  </a:lnTo>
                  <a:lnTo>
                    <a:pt x="54" y="68"/>
                  </a:lnTo>
                  <a:lnTo>
                    <a:pt x="54" y="68"/>
                  </a:lnTo>
                  <a:lnTo>
                    <a:pt x="56" y="68"/>
                  </a:lnTo>
                  <a:lnTo>
                    <a:pt x="50" y="62"/>
                  </a:lnTo>
                  <a:lnTo>
                    <a:pt x="50" y="58"/>
                  </a:lnTo>
                  <a:lnTo>
                    <a:pt x="34" y="44"/>
                  </a:lnTo>
                  <a:lnTo>
                    <a:pt x="34" y="38"/>
                  </a:lnTo>
                  <a:lnTo>
                    <a:pt x="32" y="34"/>
                  </a:lnTo>
                  <a:lnTo>
                    <a:pt x="30" y="32"/>
                  </a:lnTo>
                  <a:lnTo>
                    <a:pt x="30" y="26"/>
                  </a:lnTo>
                  <a:lnTo>
                    <a:pt x="34" y="24"/>
                  </a:lnTo>
                  <a:lnTo>
                    <a:pt x="38" y="30"/>
                  </a:lnTo>
                  <a:lnTo>
                    <a:pt x="40" y="24"/>
                  </a:lnTo>
                  <a:lnTo>
                    <a:pt x="42" y="24"/>
                  </a:lnTo>
                  <a:lnTo>
                    <a:pt x="46" y="24"/>
                  </a:lnTo>
                  <a:lnTo>
                    <a:pt x="58" y="28"/>
                  </a:lnTo>
                  <a:lnTo>
                    <a:pt x="60" y="26"/>
                  </a:lnTo>
                  <a:lnTo>
                    <a:pt x="68" y="28"/>
                  </a:lnTo>
                  <a:lnTo>
                    <a:pt x="72" y="32"/>
                  </a:lnTo>
                  <a:lnTo>
                    <a:pt x="74" y="32"/>
                  </a:lnTo>
                  <a:lnTo>
                    <a:pt x="76" y="26"/>
                  </a:lnTo>
                  <a:lnTo>
                    <a:pt x="78" y="24"/>
                  </a:lnTo>
                  <a:lnTo>
                    <a:pt x="72" y="22"/>
                  </a:lnTo>
                  <a:lnTo>
                    <a:pt x="74" y="20"/>
                  </a:lnTo>
                  <a:lnTo>
                    <a:pt x="70" y="20"/>
                  </a:lnTo>
                  <a:lnTo>
                    <a:pt x="72" y="14"/>
                  </a:lnTo>
                  <a:lnTo>
                    <a:pt x="70" y="14"/>
                  </a:lnTo>
                  <a:lnTo>
                    <a:pt x="7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7" name="Freeform 312"/>
            <p:cNvSpPr>
              <a:spLocks/>
            </p:cNvSpPr>
            <p:nvPr/>
          </p:nvSpPr>
          <p:spPr bwMode="auto">
            <a:xfrm>
              <a:off x="4834226" y="2959644"/>
              <a:ext cx="71783" cy="58323"/>
            </a:xfrm>
            <a:custGeom>
              <a:avLst/>
              <a:gdLst/>
              <a:ahLst/>
              <a:cxnLst>
                <a:cxn ang="0">
                  <a:pos x="12" y="46"/>
                </a:cxn>
                <a:cxn ang="0">
                  <a:pos x="14" y="34"/>
                </a:cxn>
                <a:cxn ang="0">
                  <a:pos x="10" y="34"/>
                </a:cxn>
                <a:cxn ang="0">
                  <a:pos x="8" y="36"/>
                </a:cxn>
                <a:cxn ang="0">
                  <a:pos x="4" y="34"/>
                </a:cxn>
                <a:cxn ang="0">
                  <a:pos x="0" y="26"/>
                </a:cxn>
                <a:cxn ang="0">
                  <a:pos x="4" y="24"/>
                </a:cxn>
                <a:cxn ang="0">
                  <a:pos x="0" y="22"/>
                </a:cxn>
                <a:cxn ang="0">
                  <a:pos x="0" y="12"/>
                </a:cxn>
                <a:cxn ang="0">
                  <a:pos x="14" y="6"/>
                </a:cxn>
                <a:cxn ang="0">
                  <a:pos x="18" y="6"/>
                </a:cxn>
                <a:cxn ang="0">
                  <a:pos x="18" y="4"/>
                </a:cxn>
                <a:cxn ang="0">
                  <a:pos x="26" y="4"/>
                </a:cxn>
                <a:cxn ang="0">
                  <a:pos x="30" y="0"/>
                </a:cxn>
                <a:cxn ang="0">
                  <a:pos x="48" y="6"/>
                </a:cxn>
                <a:cxn ang="0">
                  <a:pos x="58" y="6"/>
                </a:cxn>
                <a:cxn ang="0">
                  <a:pos x="62" y="6"/>
                </a:cxn>
                <a:cxn ang="0">
                  <a:pos x="62" y="2"/>
                </a:cxn>
                <a:cxn ang="0">
                  <a:pos x="64" y="6"/>
                </a:cxn>
                <a:cxn ang="0">
                  <a:pos x="60" y="14"/>
                </a:cxn>
                <a:cxn ang="0">
                  <a:pos x="48" y="18"/>
                </a:cxn>
                <a:cxn ang="0">
                  <a:pos x="58" y="46"/>
                </a:cxn>
                <a:cxn ang="0">
                  <a:pos x="54" y="52"/>
                </a:cxn>
                <a:cxn ang="0">
                  <a:pos x="54" y="52"/>
                </a:cxn>
                <a:cxn ang="0">
                  <a:pos x="42" y="52"/>
                </a:cxn>
                <a:cxn ang="0">
                  <a:pos x="36" y="46"/>
                </a:cxn>
                <a:cxn ang="0">
                  <a:pos x="24" y="42"/>
                </a:cxn>
                <a:cxn ang="0">
                  <a:pos x="12" y="46"/>
                </a:cxn>
                <a:cxn ang="0">
                  <a:pos x="12" y="46"/>
                </a:cxn>
              </a:cxnLst>
              <a:rect l="0" t="0" r="r" b="b"/>
              <a:pathLst>
                <a:path w="64" h="52">
                  <a:moveTo>
                    <a:pt x="12" y="46"/>
                  </a:moveTo>
                  <a:lnTo>
                    <a:pt x="14" y="34"/>
                  </a:lnTo>
                  <a:lnTo>
                    <a:pt x="10" y="34"/>
                  </a:lnTo>
                  <a:lnTo>
                    <a:pt x="8" y="36"/>
                  </a:lnTo>
                  <a:lnTo>
                    <a:pt x="4" y="34"/>
                  </a:lnTo>
                  <a:lnTo>
                    <a:pt x="0" y="26"/>
                  </a:lnTo>
                  <a:lnTo>
                    <a:pt x="4" y="24"/>
                  </a:lnTo>
                  <a:lnTo>
                    <a:pt x="0" y="22"/>
                  </a:lnTo>
                  <a:lnTo>
                    <a:pt x="0" y="12"/>
                  </a:lnTo>
                  <a:lnTo>
                    <a:pt x="14" y="6"/>
                  </a:lnTo>
                  <a:lnTo>
                    <a:pt x="18" y="6"/>
                  </a:lnTo>
                  <a:lnTo>
                    <a:pt x="18" y="4"/>
                  </a:lnTo>
                  <a:lnTo>
                    <a:pt x="26" y="4"/>
                  </a:lnTo>
                  <a:lnTo>
                    <a:pt x="30" y="0"/>
                  </a:lnTo>
                  <a:lnTo>
                    <a:pt x="48" y="6"/>
                  </a:lnTo>
                  <a:lnTo>
                    <a:pt x="58" y="6"/>
                  </a:lnTo>
                  <a:lnTo>
                    <a:pt x="62" y="6"/>
                  </a:lnTo>
                  <a:lnTo>
                    <a:pt x="62" y="2"/>
                  </a:lnTo>
                  <a:lnTo>
                    <a:pt x="64" y="6"/>
                  </a:lnTo>
                  <a:lnTo>
                    <a:pt x="60" y="14"/>
                  </a:lnTo>
                  <a:lnTo>
                    <a:pt x="48" y="18"/>
                  </a:lnTo>
                  <a:lnTo>
                    <a:pt x="58" y="46"/>
                  </a:lnTo>
                  <a:lnTo>
                    <a:pt x="54" y="52"/>
                  </a:lnTo>
                  <a:lnTo>
                    <a:pt x="54" y="52"/>
                  </a:lnTo>
                  <a:lnTo>
                    <a:pt x="42" y="52"/>
                  </a:lnTo>
                  <a:lnTo>
                    <a:pt x="36" y="46"/>
                  </a:lnTo>
                  <a:lnTo>
                    <a:pt x="24" y="42"/>
                  </a:lnTo>
                  <a:lnTo>
                    <a:pt x="12" y="46"/>
                  </a:lnTo>
                  <a:lnTo>
                    <a:pt x="12" y="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8" name="Freeform 313"/>
            <p:cNvSpPr>
              <a:spLocks/>
            </p:cNvSpPr>
            <p:nvPr/>
          </p:nvSpPr>
          <p:spPr bwMode="auto">
            <a:xfrm>
              <a:off x="4695148" y="3094236"/>
              <a:ext cx="148051" cy="139078"/>
            </a:xfrm>
            <a:custGeom>
              <a:avLst/>
              <a:gdLst/>
              <a:ahLst/>
              <a:cxnLst>
                <a:cxn ang="0">
                  <a:pos x="0" y="24"/>
                </a:cxn>
                <a:cxn ang="0">
                  <a:pos x="2" y="32"/>
                </a:cxn>
                <a:cxn ang="0">
                  <a:pos x="2" y="36"/>
                </a:cxn>
                <a:cxn ang="0">
                  <a:pos x="0" y="46"/>
                </a:cxn>
                <a:cxn ang="0">
                  <a:pos x="4" y="48"/>
                </a:cxn>
                <a:cxn ang="0">
                  <a:pos x="4" y="62"/>
                </a:cxn>
                <a:cxn ang="0">
                  <a:pos x="6" y="72"/>
                </a:cxn>
                <a:cxn ang="0">
                  <a:pos x="10" y="76"/>
                </a:cxn>
                <a:cxn ang="0">
                  <a:pos x="8" y="88"/>
                </a:cxn>
                <a:cxn ang="0">
                  <a:pos x="10" y="90"/>
                </a:cxn>
                <a:cxn ang="0">
                  <a:pos x="12" y="86"/>
                </a:cxn>
                <a:cxn ang="0">
                  <a:pos x="16" y="90"/>
                </a:cxn>
                <a:cxn ang="0">
                  <a:pos x="24" y="90"/>
                </a:cxn>
                <a:cxn ang="0">
                  <a:pos x="28" y="94"/>
                </a:cxn>
                <a:cxn ang="0">
                  <a:pos x="28" y="98"/>
                </a:cxn>
                <a:cxn ang="0">
                  <a:pos x="34" y="102"/>
                </a:cxn>
                <a:cxn ang="0">
                  <a:pos x="38" y="100"/>
                </a:cxn>
                <a:cxn ang="0">
                  <a:pos x="36" y="98"/>
                </a:cxn>
                <a:cxn ang="0">
                  <a:pos x="48" y="100"/>
                </a:cxn>
                <a:cxn ang="0">
                  <a:pos x="48" y="104"/>
                </a:cxn>
                <a:cxn ang="0">
                  <a:pos x="54" y="106"/>
                </a:cxn>
                <a:cxn ang="0">
                  <a:pos x="58" y="114"/>
                </a:cxn>
                <a:cxn ang="0">
                  <a:pos x="62" y="116"/>
                </a:cxn>
                <a:cxn ang="0">
                  <a:pos x="66" y="118"/>
                </a:cxn>
                <a:cxn ang="0">
                  <a:pos x="70" y="116"/>
                </a:cxn>
                <a:cxn ang="0">
                  <a:pos x="76" y="122"/>
                </a:cxn>
                <a:cxn ang="0">
                  <a:pos x="84" y="118"/>
                </a:cxn>
                <a:cxn ang="0">
                  <a:pos x="90" y="120"/>
                </a:cxn>
                <a:cxn ang="0">
                  <a:pos x="98" y="118"/>
                </a:cxn>
                <a:cxn ang="0">
                  <a:pos x="110" y="124"/>
                </a:cxn>
                <a:cxn ang="0">
                  <a:pos x="114" y="124"/>
                </a:cxn>
                <a:cxn ang="0">
                  <a:pos x="114" y="118"/>
                </a:cxn>
                <a:cxn ang="0">
                  <a:pos x="118" y="108"/>
                </a:cxn>
                <a:cxn ang="0">
                  <a:pos x="132" y="96"/>
                </a:cxn>
                <a:cxn ang="0">
                  <a:pos x="132" y="94"/>
                </a:cxn>
                <a:cxn ang="0">
                  <a:pos x="132" y="86"/>
                </a:cxn>
                <a:cxn ang="0">
                  <a:pos x="128" y="84"/>
                </a:cxn>
                <a:cxn ang="0">
                  <a:pos x="124" y="72"/>
                </a:cxn>
                <a:cxn ang="0">
                  <a:pos x="126" y="62"/>
                </a:cxn>
                <a:cxn ang="0">
                  <a:pos x="120" y="56"/>
                </a:cxn>
                <a:cxn ang="0">
                  <a:pos x="130" y="48"/>
                </a:cxn>
                <a:cxn ang="0">
                  <a:pos x="130" y="40"/>
                </a:cxn>
                <a:cxn ang="0">
                  <a:pos x="124" y="18"/>
                </a:cxn>
                <a:cxn ang="0">
                  <a:pos x="124" y="16"/>
                </a:cxn>
                <a:cxn ang="0">
                  <a:pos x="116" y="10"/>
                </a:cxn>
                <a:cxn ang="0">
                  <a:pos x="92" y="12"/>
                </a:cxn>
                <a:cxn ang="0">
                  <a:pos x="72" y="8"/>
                </a:cxn>
                <a:cxn ang="0">
                  <a:pos x="62" y="12"/>
                </a:cxn>
                <a:cxn ang="0">
                  <a:pos x="58" y="4"/>
                </a:cxn>
                <a:cxn ang="0">
                  <a:pos x="62" y="4"/>
                </a:cxn>
                <a:cxn ang="0">
                  <a:pos x="60" y="2"/>
                </a:cxn>
                <a:cxn ang="0">
                  <a:pos x="52" y="0"/>
                </a:cxn>
                <a:cxn ang="0">
                  <a:pos x="42" y="2"/>
                </a:cxn>
                <a:cxn ang="0">
                  <a:pos x="24" y="12"/>
                </a:cxn>
                <a:cxn ang="0">
                  <a:pos x="4" y="20"/>
                </a:cxn>
                <a:cxn ang="0">
                  <a:pos x="2" y="22"/>
                </a:cxn>
                <a:cxn ang="0">
                  <a:pos x="4" y="24"/>
                </a:cxn>
                <a:cxn ang="0">
                  <a:pos x="4" y="26"/>
                </a:cxn>
                <a:cxn ang="0">
                  <a:pos x="0" y="24"/>
                </a:cxn>
                <a:cxn ang="0">
                  <a:pos x="0" y="24"/>
                </a:cxn>
              </a:cxnLst>
              <a:rect l="0" t="0" r="r" b="b"/>
              <a:pathLst>
                <a:path w="132" h="124">
                  <a:moveTo>
                    <a:pt x="0" y="24"/>
                  </a:moveTo>
                  <a:lnTo>
                    <a:pt x="2" y="32"/>
                  </a:lnTo>
                  <a:lnTo>
                    <a:pt x="2" y="36"/>
                  </a:lnTo>
                  <a:lnTo>
                    <a:pt x="0" y="46"/>
                  </a:lnTo>
                  <a:lnTo>
                    <a:pt x="4" y="48"/>
                  </a:lnTo>
                  <a:lnTo>
                    <a:pt x="4" y="62"/>
                  </a:lnTo>
                  <a:lnTo>
                    <a:pt x="6" y="72"/>
                  </a:lnTo>
                  <a:lnTo>
                    <a:pt x="10" y="76"/>
                  </a:lnTo>
                  <a:lnTo>
                    <a:pt x="8" y="88"/>
                  </a:lnTo>
                  <a:lnTo>
                    <a:pt x="10" y="90"/>
                  </a:lnTo>
                  <a:lnTo>
                    <a:pt x="12" y="86"/>
                  </a:lnTo>
                  <a:lnTo>
                    <a:pt x="16" y="90"/>
                  </a:lnTo>
                  <a:lnTo>
                    <a:pt x="24" y="90"/>
                  </a:lnTo>
                  <a:lnTo>
                    <a:pt x="28" y="94"/>
                  </a:lnTo>
                  <a:lnTo>
                    <a:pt x="28" y="98"/>
                  </a:lnTo>
                  <a:lnTo>
                    <a:pt x="34" y="102"/>
                  </a:lnTo>
                  <a:lnTo>
                    <a:pt x="38" y="100"/>
                  </a:lnTo>
                  <a:lnTo>
                    <a:pt x="36" y="98"/>
                  </a:lnTo>
                  <a:lnTo>
                    <a:pt x="48" y="100"/>
                  </a:lnTo>
                  <a:lnTo>
                    <a:pt x="48" y="104"/>
                  </a:lnTo>
                  <a:lnTo>
                    <a:pt x="54" y="106"/>
                  </a:lnTo>
                  <a:lnTo>
                    <a:pt x="58" y="114"/>
                  </a:lnTo>
                  <a:lnTo>
                    <a:pt x="62" y="116"/>
                  </a:lnTo>
                  <a:lnTo>
                    <a:pt x="66" y="118"/>
                  </a:lnTo>
                  <a:lnTo>
                    <a:pt x="70" y="116"/>
                  </a:lnTo>
                  <a:lnTo>
                    <a:pt x="76" y="122"/>
                  </a:lnTo>
                  <a:lnTo>
                    <a:pt x="84" y="118"/>
                  </a:lnTo>
                  <a:lnTo>
                    <a:pt x="90" y="120"/>
                  </a:lnTo>
                  <a:lnTo>
                    <a:pt x="98" y="118"/>
                  </a:lnTo>
                  <a:lnTo>
                    <a:pt x="110" y="124"/>
                  </a:lnTo>
                  <a:lnTo>
                    <a:pt x="114" y="124"/>
                  </a:lnTo>
                  <a:lnTo>
                    <a:pt x="114" y="118"/>
                  </a:lnTo>
                  <a:lnTo>
                    <a:pt x="118" y="108"/>
                  </a:lnTo>
                  <a:lnTo>
                    <a:pt x="132" y="96"/>
                  </a:lnTo>
                  <a:lnTo>
                    <a:pt x="132" y="94"/>
                  </a:lnTo>
                  <a:lnTo>
                    <a:pt x="132" y="86"/>
                  </a:lnTo>
                  <a:lnTo>
                    <a:pt x="128" y="84"/>
                  </a:lnTo>
                  <a:lnTo>
                    <a:pt x="124" y="72"/>
                  </a:lnTo>
                  <a:lnTo>
                    <a:pt x="126" y="62"/>
                  </a:lnTo>
                  <a:lnTo>
                    <a:pt x="120" y="56"/>
                  </a:lnTo>
                  <a:lnTo>
                    <a:pt x="130" y="48"/>
                  </a:lnTo>
                  <a:lnTo>
                    <a:pt x="130" y="40"/>
                  </a:lnTo>
                  <a:lnTo>
                    <a:pt x="124" y="18"/>
                  </a:lnTo>
                  <a:lnTo>
                    <a:pt x="124" y="16"/>
                  </a:lnTo>
                  <a:lnTo>
                    <a:pt x="116" y="10"/>
                  </a:lnTo>
                  <a:lnTo>
                    <a:pt x="92" y="12"/>
                  </a:lnTo>
                  <a:lnTo>
                    <a:pt x="72" y="8"/>
                  </a:lnTo>
                  <a:lnTo>
                    <a:pt x="62" y="12"/>
                  </a:lnTo>
                  <a:lnTo>
                    <a:pt x="58" y="4"/>
                  </a:lnTo>
                  <a:lnTo>
                    <a:pt x="62" y="4"/>
                  </a:lnTo>
                  <a:lnTo>
                    <a:pt x="60" y="2"/>
                  </a:lnTo>
                  <a:lnTo>
                    <a:pt x="52" y="0"/>
                  </a:lnTo>
                  <a:lnTo>
                    <a:pt x="42" y="2"/>
                  </a:lnTo>
                  <a:lnTo>
                    <a:pt x="24" y="12"/>
                  </a:lnTo>
                  <a:lnTo>
                    <a:pt x="4" y="20"/>
                  </a:lnTo>
                  <a:lnTo>
                    <a:pt x="2" y="22"/>
                  </a:lnTo>
                  <a:lnTo>
                    <a:pt x="4" y="24"/>
                  </a:lnTo>
                  <a:lnTo>
                    <a:pt x="4" y="26"/>
                  </a:lnTo>
                  <a:lnTo>
                    <a:pt x="0" y="24"/>
                  </a:lnTo>
                  <a:lnTo>
                    <a:pt x="0"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9" name="Freeform 314"/>
            <p:cNvSpPr>
              <a:spLocks/>
            </p:cNvSpPr>
            <p:nvPr/>
          </p:nvSpPr>
          <p:spPr bwMode="auto">
            <a:xfrm>
              <a:off x="4796092" y="3006751"/>
              <a:ext cx="112159" cy="65053"/>
            </a:xfrm>
            <a:custGeom>
              <a:avLst/>
              <a:gdLst/>
              <a:ahLst/>
              <a:cxnLst>
                <a:cxn ang="0">
                  <a:pos x="78" y="58"/>
                </a:cxn>
                <a:cxn ang="0">
                  <a:pos x="84" y="54"/>
                </a:cxn>
                <a:cxn ang="0">
                  <a:pos x="90" y="54"/>
                </a:cxn>
                <a:cxn ang="0">
                  <a:pos x="94" y="46"/>
                </a:cxn>
                <a:cxn ang="0">
                  <a:pos x="100" y="46"/>
                </a:cxn>
                <a:cxn ang="0">
                  <a:pos x="98" y="36"/>
                </a:cxn>
                <a:cxn ang="0">
                  <a:pos x="92" y="26"/>
                </a:cxn>
                <a:cxn ang="0">
                  <a:pos x="94" y="18"/>
                </a:cxn>
                <a:cxn ang="0">
                  <a:pos x="88" y="10"/>
                </a:cxn>
                <a:cxn ang="0">
                  <a:pos x="88" y="10"/>
                </a:cxn>
                <a:cxn ang="0">
                  <a:pos x="76" y="10"/>
                </a:cxn>
                <a:cxn ang="0">
                  <a:pos x="70" y="4"/>
                </a:cxn>
                <a:cxn ang="0">
                  <a:pos x="58" y="0"/>
                </a:cxn>
                <a:cxn ang="0">
                  <a:pos x="46" y="4"/>
                </a:cxn>
                <a:cxn ang="0">
                  <a:pos x="46" y="6"/>
                </a:cxn>
                <a:cxn ang="0">
                  <a:pos x="46" y="20"/>
                </a:cxn>
                <a:cxn ang="0">
                  <a:pos x="44" y="28"/>
                </a:cxn>
                <a:cxn ang="0">
                  <a:pos x="42" y="24"/>
                </a:cxn>
                <a:cxn ang="0">
                  <a:pos x="36" y="26"/>
                </a:cxn>
                <a:cxn ang="0">
                  <a:pos x="34" y="24"/>
                </a:cxn>
                <a:cxn ang="0">
                  <a:pos x="30" y="18"/>
                </a:cxn>
                <a:cxn ang="0">
                  <a:pos x="30" y="20"/>
                </a:cxn>
                <a:cxn ang="0">
                  <a:pos x="22" y="8"/>
                </a:cxn>
                <a:cxn ang="0">
                  <a:pos x="12" y="12"/>
                </a:cxn>
                <a:cxn ang="0">
                  <a:pos x="2" y="32"/>
                </a:cxn>
                <a:cxn ang="0">
                  <a:pos x="0" y="44"/>
                </a:cxn>
                <a:cxn ang="0">
                  <a:pos x="2" y="46"/>
                </a:cxn>
                <a:cxn ang="0">
                  <a:pos x="4" y="48"/>
                </a:cxn>
                <a:cxn ang="0">
                  <a:pos x="8" y="42"/>
                </a:cxn>
                <a:cxn ang="0">
                  <a:pos x="16" y="38"/>
                </a:cxn>
                <a:cxn ang="0">
                  <a:pos x="38" y="40"/>
                </a:cxn>
                <a:cxn ang="0">
                  <a:pos x="46" y="42"/>
                </a:cxn>
                <a:cxn ang="0">
                  <a:pos x="54" y="38"/>
                </a:cxn>
                <a:cxn ang="0">
                  <a:pos x="58" y="44"/>
                </a:cxn>
                <a:cxn ang="0">
                  <a:pos x="64" y="46"/>
                </a:cxn>
                <a:cxn ang="0">
                  <a:pos x="78" y="58"/>
                </a:cxn>
                <a:cxn ang="0">
                  <a:pos x="78" y="58"/>
                </a:cxn>
              </a:cxnLst>
              <a:rect l="0" t="0" r="r" b="b"/>
              <a:pathLst>
                <a:path w="100" h="58">
                  <a:moveTo>
                    <a:pt x="78" y="58"/>
                  </a:moveTo>
                  <a:lnTo>
                    <a:pt x="84" y="54"/>
                  </a:lnTo>
                  <a:lnTo>
                    <a:pt x="90" y="54"/>
                  </a:lnTo>
                  <a:lnTo>
                    <a:pt x="94" y="46"/>
                  </a:lnTo>
                  <a:lnTo>
                    <a:pt x="100" y="46"/>
                  </a:lnTo>
                  <a:lnTo>
                    <a:pt x="98" y="36"/>
                  </a:lnTo>
                  <a:lnTo>
                    <a:pt x="92" y="26"/>
                  </a:lnTo>
                  <a:lnTo>
                    <a:pt x="94" y="18"/>
                  </a:lnTo>
                  <a:lnTo>
                    <a:pt x="88" y="10"/>
                  </a:lnTo>
                  <a:lnTo>
                    <a:pt x="88" y="10"/>
                  </a:lnTo>
                  <a:lnTo>
                    <a:pt x="76" y="10"/>
                  </a:lnTo>
                  <a:lnTo>
                    <a:pt x="70" y="4"/>
                  </a:lnTo>
                  <a:lnTo>
                    <a:pt x="58" y="0"/>
                  </a:lnTo>
                  <a:lnTo>
                    <a:pt x="46" y="4"/>
                  </a:lnTo>
                  <a:lnTo>
                    <a:pt x="46" y="6"/>
                  </a:lnTo>
                  <a:lnTo>
                    <a:pt x="46" y="20"/>
                  </a:lnTo>
                  <a:lnTo>
                    <a:pt x="44" y="28"/>
                  </a:lnTo>
                  <a:lnTo>
                    <a:pt x="42" y="24"/>
                  </a:lnTo>
                  <a:lnTo>
                    <a:pt x="36" y="26"/>
                  </a:lnTo>
                  <a:lnTo>
                    <a:pt x="34" y="24"/>
                  </a:lnTo>
                  <a:lnTo>
                    <a:pt x="30" y="18"/>
                  </a:lnTo>
                  <a:lnTo>
                    <a:pt x="30" y="20"/>
                  </a:lnTo>
                  <a:lnTo>
                    <a:pt x="22" y="8"/>
                  </a:lnTo>
                  <a:lnTo>
                    <a:pt x="12" y="12"/>
                  </a:lnTo>
                  <a:lnTo>
                    <a:pt x="2" y="32"/>
                  </a:lnTo>
                  <a:lnTo>
                    <a:pt x="0" y="44"/>
                  </a:lnTo>
                  <a:lnTo>
                    <a:pt x="2" y="46"/>
                  </a:lnTo>
                  <a:lnTo>
                    <a:pt x="4" y="48"/>
                  </a:lnTo>
                  <a:lnTo>
                    <a:pt x="8" y="42"/>
                  </a:lnTo>
                  <a:lnTo>
                    <a:pt x="16" y="38"/>
                  </a:lnTo>
                  <a:lnTo>
                    <a:pt x="38" y="40"/>
                  </a:lnTo>
                  <a:lnTo>
                    <a:pt x="46" y="42"/>
                  </a:lnTo>
                  <a:lnTo>
                    <a:pt x="54" y="38"/>
                  </a:lnTo>
                  <a:lnTo>
                    <a:pt x="58" y="44"/>
                  </a:lnTo>
                  <a:lnTo>
                    <a:pt x="64" y="46"/>
                  </a:lnTo>
                  <a:lnTo>
                    <a:pt x="78" y="58"/>
                  </a:lnTo>
                  <a:lnTo>
                    <a:pt x="78" y="5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0" name="Freeform 315"/>
            <p:cNvSpPr>
              <a:spLocks/>
            </p:cNvSpPr>
            <p:nvPr/>
          </p:nvSpPr>
          <p:spPr bwMode="auto">
            <a:xfrm>
              <a:off x="4798335" y="3049371"/>
              <a:ext cx="85241" cy="65053"/>
            </a:xfrm>
            <a:custGeom>
              <a:avLst/>
              <a:gdLst/>
              <a:ahLst/>
              <a:cxnLst>
                <a:cxn ang="0">
                  <a:pos x="50" y="58"/>
                </a:cxn>
                <a:cxn ang="0">
                  <a:pos x="50" y="54"/>
                </a:cxn>
                <a:cxn ang="0">
                  <a:pos x="56" y="52"/>
                </a:cxn>
                <a:cxn ang="0">
                  <a:pos x="64" y="54"/>
                </a:cxn>
                <a:cxn ang="0">
                  <a:pos x="60" y="48"/>
                </a:cxn>
                <a:cxn ang="0">
                  <a:pos x="64" y="44"/>
                </a:cxn>
                <a:cxn ang="0">
                  <a:pos x="64" y="36"/>
                </a:cxn>
                <a:cxn ang="0">
                  <a:pos x="74" y="32"/>
                </a:cxn>
                <a:cxn ang="0">
                  <a:pos x="76" y="28"/>
                </a:cxn>
                <a:cxn ang="0">
                  <a:pos x="72" y="26"/>
                </a:cxn>
                <a:cxn ang="0">
                  <a:pos x="72" y="22"/>
                </a:cxn>
                <a:cxn ang="0">
                  <a:pos x="76" y="20"/>
                </a:cxn>
                <a:cxn ang="0">
                  <a:pos x="76" y="20"/>
                </a:cxn>
                <a:cxn ang="0">
                  <a:pos x="62" y="8"/>
                </a:cxn>
                <a:cxn ang="0">
                  <a:pos x="56" y="6"/>
                </a:cxn>
                <a:cxn ang="0">
                  <a:pos x="52" y="0"/>
                </a:cxn>
                <a:cxn ang="0">
                  <a:pos x="44" y="4"/>
                </a:cxn>
                <a:cxn ang="0">
                  <a:pos x="36" y="2"/>
                </a:cxn>
                <a:cxn ang="0">
                  <a:pos x="14" y="0"/>
                </a:cxn>
                <a:cxn ang="0">
                  <a:pos x="6" y="4"/>
                </a:cxn>
                <a:cxn ang="0">
                  <a:pos x="2" y="10"/>
                </a:cxn>
                <a:cxn ang="0">
                  <a:pos x="0" y="8"/>
                </a:cxn>
                <a:cxn ang="0">
                  <a:pos x="4" y="28"/>
                </a:cxn>
                <a:cxn ang="0">
                  <a:pos x="22" y="34"/>
                </a:cxn>
                <a:cxn ang="0">
                  <a:pos x="24" y="38"/>
                </a:cxn>
                <a:cxn ang="0">
                  <a:pos x="22" y="42"/>
                </a:cxn>
                <a:cxn ang="0">
                  <a:pos x="24" y="50"/>
                </a:cxn>
                <a:cxn ang="0">
                  <a:pos x="32" y="56"/>
                </a:cxn>
                <a:cxn ang="0">
                  <a:pos x="32" y="58"/>
                </a:cxn>
                <a:cxn ang="0">
                  <a:pos x="50" y="58"/>
                </a:cxn>
                <a:cxn ang="0">
                  <a:pos x="50" y="58"/>
                </a:cxn>
              </a:cxnLst>
              <a:rect l="0" t="0" r="r" b="b"/>
              <a:pathLst>
                <a:path w="76" h="58">
                  <a:moveTo>
                    <a:pt x="50" y="58"/>
                  </a:moveTo>
                  <a:lnTo>
                    <a:pt x="50" y="54"/>
                  </a:lnTo>
                  <a:lnTo>
                    <a:pt x="56" y="52"/>
                  </a:lnTo>
                  <a:lnTo>
                    <a:pt x="64" y="54"/>
                  </a:lnTo>
                  <a:lnTo>
                    <a:pt x="60" y="48"/>
                  </a:lnTo>
                  <a:lnTo>
                    <a:pt x="64" y="44"/>
                  </a:lnTo>
                  <a:lnTo>
                    <a:pt x="64" y="36"/>
                  </a:lnTo>
                  <a:lnTo>
                    <a:pt x="74" y="32"/>
                  </a:lnTo>
                  <a:lnTo>
                    <a:pt x="76" y="28"/>
                  </a:lnTo>
                  <a:lnTo>
                    <a:pt x="72" y="26"/>
                  </a:lnTo>
                  <a:lnTo>
                    <a:pt x="72" y="22"/>
                  </a:lnTo>
                  <a:lnTo>
                    <a:pt x="76" y="20"/>
                  </a:lnTo>
                  <a:lnTo>
                    <a:pt x="76" y="20"/>
                  </a:lnTo>
                  <a:lnTo>
                    <a:pt x="62" y="8"/>
                  </a:lnTo>
                  <a:lnTo>
                    <a:pt x="56" y="6"/>
                  </a:lnTo>
                  <a:lnTo>
                    <a:pt x="52" y="0"/>
                  </a:lnTo>
                  <a:lnTo>
                    <a:pt x="44" y="4"/>
                  </a:lnTo>
                  <a:lnTo>
                    <a:pt x="36" y="2"/>
                  </a:lnTo>
                  <a:lnTo>
                    <a:pt x="14" y="0"/>
                  </a:lnTo>
                  <a:lnTo>
                    <a:pt x="6" y="4"/>
                  </a:lnTo>
                  <a:lnTo>
                    <a:pt x="2" y="10"/>
                  </a:lnTo>
                  <a:lnTo>
                    <a:pt x="0" y="8"/>
                  </a:lnTo>
                  <a:lnTo>
                    <a:pt x="4" y="28"/>
                  </a:lnTo>
                  <a:lnTo>
                    <a:pt x="22" y="34"/>
                  </a:lnTo>
                  <a:lnTo>
                    <a:pt x="24" y="38"/>
                  </a:lnTo>
                  <a:lnTo>
                    <a:pt x="22" y="42"/>
                  </a:lnTo>
                  <a:lnTo>
                    <a:pt x="24" y="50"/>
                  </a:lnTo>
                  <a:lnTo>
                    <a:pt x="32" y="56"/>
                  </a:lnTo>
                  <a:lnTo>
                    <a:pt x="32" y="58"/>
                  </a:lnTo>
                  <a:lnTo>
                    <a:pt x="50" y="58"/>
                  </a:lnTo>
                  <a:lnTo>
                    <a:pt x="50" y="5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1" name="Freeform 316"/>
            <p:cNvSpPr>
              <a:spLocks/>
            </p:cNvSpPr>
            <p:nvPr/>
          </p:nvSpPr>
          <p:spPr bwMode="auto">
            <a:xfrm>
              <a:off x="4775903" y="3071803"/>
              <a:ext cx="49350" cy="35891"/>
            </a:xfrm>
            <a:custGeom>
              <a:avLst/>
              <a:gdLst/>
              <a:ahLst/>
              <a:cxnLst>
                <a:cxn ang="0">
                  <a:pos x="0" y="28"/>
                </a:cxn>
                <a:cxn ang="0">
                  <a:pos x="20" y="32"/>
                </a:cxn>
                <a:cxn ang="0">
                  <a:pos x="44" y="30"/>
                </a:cxn>
                <a:cxn ang="0">
                  <a:pos x="42" y="22"/>
                </a:cxn>
                <a:cxn ang="0">
                  <a:pos x="44" y="18"/>
                </a:cxn>
                <a:cxn ang="0">
                  <a:pos x="42" y="14"/>
                </a:cxn>
                <a:cxn ang="0">
                  <a:pos x="24" y="8"/>
                </a:cxn>
                <a:cxn ang="0">
                  <a:pos x="22" y="18"/>
                </a:cxn>
                <a:cxn ang="0">
                  <a:pos x="14" y="16"/>
                </a:cxn>
                <a:cxn ang="0">
                  <a:pos x="20" y="6"/>
                </a:cxn>
                <a:cxn ang="0">
                  <a:pos x="20" y="0"/>
                </a:cxn>
                <a:cxn ang="0">
                  <a:pos x="16" y="10"/>
                </a:cxn>
                <a:cxn ang="0">
                  <a:pos x="12" y="16"/>
                </a:cxn>
                <a:cxn ang="0">
                  <a:pos x="6" y="16"/>
                </a:cxn>
                <a:cxn ang="0">
                  <a:pos x="4" y="24"/>
                </a:cxn>
                <a:cxn ang="0">
                  <a:pos x="0" y="28"/>
                </a:cxn>
                <a:cxn ang="0">
                  <a:pos x="0" y="28"/>
                </a:cxn>
              </a:cxnLst>
              <a:rect l="0" t="0" r="r" b="b"/>
              <a:pathLst>
                <a:path w="44" h="32">
                  <a:moveTo>
                    <a:pt x="0" y="28"/>
                  </a:moveTo>
                  <a:lnTo>
                    <a:pt x="20" y="32"/>
                  </a:lnTo>
                  <a:lnTo>
                    <a:pt x="44" y="30"/>
                  </a:lnTo>
                  <a:lnTo>
                    <a:pt x="42" y="22"/>
                  </a:lnTo>
                  <a:lnTo>
                    <a:pt x="44" y="18"/>
                  </a:lnTo>
                  <a:lnTo>
                    <a:pt x="42" y="14"/>
                  </a:lnTo>
                  <a:lnTo>
                    <a:pt x="24" y="8"/>
                  </a:lnTo>
                  <a:lnTo>
                    <a:pt x="22" y="18"/>
                  </a:lnTo>
                  <a:lnTo>
                    <a:pt x="14" y="16"/>
                  </a:lnTo>
                  <a:lnTo>
                    <a:pt x="20" y="6"/>
                  </a:lnTo>
                  <a:lnTo>
                    <a:pt x="20" y="0"/>
                  </a:lnTo>
                  <a:lnTo>
                    <a:pt x="16" y="10"/>
                  </a:lnTo>
                  <a:lnTo>
                    <a:pt x="12" y="16"/>
                  </a:lnTo>
                  <a:lnTo>
                    <a:pt x="6" y="16"/>
                  </a:lnTo>
                  <a:lnTo>
                    <a:pt x="4" y="24"/>
                  </a:lnTo>
                  <a:lnTo>
                    <a:pt x="0" y="28"/>
                  </a:lnTo>
                  <a:lnTo>
                    <a:pt x="0"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2" name="Freeform 317"/>
            <p:cNvSpPr>
              <a:spLocks/>
            </p:cNvSpPr>
            <p:nvPr/>
          </p:nvSpPr>
          <p:spPr bwMode="auto">
            <a:xfrm>
              <a:off x="4345210" y="3352202"/>
              <a:ext cx="188428" cy="148051"/>
            </a:xfrm>
            <a:custGeom>
              <a:avLst/>
              <a:gdLst/>
              <a:ahLst/>
              <a:cxnLst>
                <a:cxn ang="0">
                  <a:pos x="24" y="106"/>
                </a:cxn>
                <a:cxn ang="0">
                  <a:pos x="28" y="90"/>
                </a:cxn>
                <a:cxn ang="0">
                  <a:pos x="26" y="72"/>
                </a:cxn>
                <a:cxn ang="0">
                  <a:pos x="32" y="60"/>
                </a:cxn>
                <a:cxn ang="0">
                  <a:pos x="40" y="42"/>
                </a:cxn>
                <a:cxn ang="0">
                  <a:pos x="38" y="32"/>
                </a:cxn>
                <a:cxn ang="0">
                  <a:pos x="16" y="32"/>
                </a:cxn>
                <a:cxn ang="0">
                  <a:pos x="10" y="32"/>
                </a:cxn>
                <a:cxn ang="0">
                  <a:pos x="6" y="30"/>
                </a:cxn>
                <a:cxn ang="0">
                  <a:pos x="6" y="26"/>
                </a:cxn>
                <a:cxn ang="0">
                  <a:pos x="6" y="22"/>
                </a:cxn>
                <a:cxn ang="0">
                  <a:pos x="4" y="18"/>
                </a:cxn>
                <a:cxn ang="0">
                  <a:pos x="0" y="14"/>
                </a:cxn>
                <a:cxn ang="0">
                  <a:pos x="12" y="6"/>
                </a:cxn>
                <a:cxn ang="0">
                  <a:pos x="20" y="0"/>
                </a:cxn>
                <a:cxn ang="0">
                  <a:pos x="44" y="0"/>
                </a:cxn>
                <a:cxn ang="0">
                  <a:pos x="76" y="4"/>
                </a:cxn>
                <a:cxn ang="0">
                  <a:pos x="106" y="12"/>
                </a:cxn>
                <a:cxn ang="0">
                  <a:pos x="130" y="20"/>
                </a:cxn>
                <a:cxn ang="0">
                  <a:pos x="142" y="20"/>
                </a:cxn>
                <a:cxn ang="0">
                  <a:pos x="146" y="22"/>
                </a:cxn>
                <a:cxn ang="0">
                  <a:pos x="166" y="24"/>
                </a:cxn>
                <a:cxn ang="0">
                  <a:pos x="166" y="28"/>
                </a:cxn>
                <a:cxn ang="0">
                  <a:pos x="166" y="34"/>
                </a:cxn>
                <a:cxn ang="0">
                  <a:pos x="138" y="48"/>
                </a:cxn>
                <a:cxn ang="0">
                  <a:pos x="122" y="72"/>
                </a:cxn>
                <a:cxn ang="0">
                  <a:pos x="122" y="84"/>
                </a:cxn>
                <a:cxn ang="0">
                  <a:pos x="126" y="90"/>
                </a:cxn>
                <a:cxn ang="0">
                  <a:pos x="114" y="104"/>
                </a:cxn>
                <a:cxn ang="0">
                  <a:pos x="106" y="108"/>
                </a:cxn>
                <a:cxn ang="0">
                  <a:pos x="98" y="120"/>
                </a:cxn>
                <a:cxn ang="0">
                  <a:pos x="64" y="124"/>
                </a:cxn>
                <a:cxn ang="0">
                  <a:pos x="52" y="132"/>
                </a:cxn>
                <a:cxn ang="0">
                  <a:pos x="40" y="118"/>
                </a:cxn>
                <a:cxn ang="0">
                  <a:pos x="32" y="114"/>
                </a:cxn>
                <a:cxn ang="0">
                  <a:pos x="26" y="114"/>
                </a:cxn>
              </a:cxnLst>
              <a:rect l="0" t="0" r="r" b="b"/>
              <a:pathLst>
                <a:path w="168" h="132">
                  <a:moveTo>
                    <a:pt x="26" y="114"/>
                  </a:moveTo>
                  <a:lnTo>
                    <a:pt x="24" y="106"/>
                  </a:lnTo>
                  <a:lnTo>
                    <a:pt x="32" y="100"/>
                  </a:lnTo>
                  <a:lnTo>
                    <a:pt x="28" y="90"/>
                  </a:lnTo>
                  <a:lnTo>
                    <a:pt x="30" y="82"/>
                  </a:lnTo>
                  <a:lnTo>
                    <a:pt x="26" y="72"/>
                  </a:lnTo>
                  <a:lnTo>
                    <a:pt x="34" y="68"/>
                  </a:lnTo>
                  <a:lnTo>
                    <a:pt x="32" y="60"/>
                  </a:lnTo>
                  <a:lnTo>
                    <a:pt x="34" y="48"/>
                  </a:lnTo>
                  <a:lnTo>
                    <a:pt x="40" y="42"/>
                  </a:lnTo>
                  <a:lnTo>
                    <a:pt x="42" y="38"/>
                  </a:lnTo>
                  <a:lnTo>
                    <a:pt x="38" y="32"/>
                  </a:lnTo>
                  <a:lnTo>
                    <a:pt x="18" y="34"/>
                  </a:lnTo>
                  <a:lnTo>
                    <a:pt x="16" y="32"/>
                  </a:lnTo>
                  <a:lnTo>
                    <a:pt x="16" y="30"/>
                  </a:lnTo>
                  <a:lnTo>
                    <a:pt x="10" y="32"/>
                  </a:lnTo>
                  <a:lnTo>
                    <a:pt x="8" y="34"/>
                  </a:lnTo>
                  <a:lnTo>
                    <a:pt x="6" y="30"/>
                  </a:lnTo>
                  <a:lnTo>
                    <a:pt x="8" y="26"/>
                  </a:lnTo>
                  <a:lnTo>
                    <a:pt x="6" y="26"/>
                  </a:lnTo>
                  <a:lnTo>
                    <a:pt x="8" y="24"/>
                  </a:lnTo>
                  <a:lnTo>
                    <a:pt x="6" y="22"/>
                  </a:lnTo>
                  <a:lnTo>
                    <a:pt x="6" y="20"/>
                  </a:lnTo>
                  <a:lnTo>
                    <a:pt x="4" y="18"/>
                  </a:lnTo>
                  <a:lnTo>
                    <a:pt x="4" y="16"/>
                  </a:lnTo>
                  <a:lnTo>
                    <a:pt x="0" y="14"/>
                  </a:lnTo>
                  <a:lnTo>
                    <a:pt x="4" y="8"/>
                  </a:lnTo>
                  <a:lnTo>
                    <a:pt x="12" y="6"/>
                  </a:lnTo>
                  <a:lnTo>
                    <a:pt x="16" y="0"/>
                  </a:lnTo>
                  <a:lnTo>
                    <a:pt x="20" y="0"/>
                  </a:lnTo>
                  <a:lnTo>
                    <a:pt x="32" y="2"/>
                  </a:lnTo>
                  <a:lnTo>
                    <a:pt x="44" y="0"/>
                  </a:lnTo>
                  <a:lnTo>
                    <a:pt x="62" y="4"/>
                  </a:lnTo>
                  <a:lnTo>
                    <a:pt x="76" y="4"/>
                  </a:lnTo>
                  <a:lnTo>
                    <a:pt x="100" y="6"/>
                  </a:lnTo>
                  <a:lnTo>
                    <a:pt x="106" y="12"/>
                  </a:lnTo>
                  <a:lnTo>
                    <a:pt x="116" y="16"/>
                  </a:lnTo>
                  <a:lnTo>
                    <a:pt x="130" y="20"/>
                  </a:lnTo>
                  <a:lnTo>
                    <a:pt x="136" y="16"/>
                  </a:lnTo>
                  <a:lnTo>
                    <a:pt x="142" y="20"/>
                  </a:lnTo>
                  <a:lnTo>
                    <a:pt x="144" y="24"/>
                  </a:lnTo>
                  <a:lnTo>
                    <a:pt x="146" y="22"/>
                  </a:lnTo>
                  <a:lnTo>
                    <a:pt x="150" y="24"/>
                  </a:lnTo>
                  <a:lnTo>
                    <a:pt x="166" y="24"/>
                  </a:lnTo>
                  <a:lnTo>
                    <a:pt x="168" y="26"/>
                  </a:lnTo>
                  <a:lnTo>
                    <a:pt x="166" y="28"/>
                  </a:lnTo>
                  <a:lnTo>
                    <a:pt x="168" y="32"/>
                  </a:lnTo>
                  <a:lnTo>
                    <a:pt x="166" y="34"/>
                  </a:lnTo>
                  <a:lnTo>
                    <a:pt x="152" y="44"/>
                  </a:lnTo>
                  <a:lnTo>
                    <a:pt x="138" y="48"/>
                  </a:lnTo>
                  <a:lnTo>
                    <a:pt x="136" y="52"/>
                  </a:lnTo>
                  <a:lnTo>
                    <a:pt x="122" y="72"/>
                  </a:lnTo>
                  <a:lnTo>
                    <a:pt x="120" y="76"/>
                  </a:lnTo>
                  <a:lnTo>
                    <a:pt x="122" y="84"/>
                  </a:lnTo>
                  <a:lnTo>
                    <a:pt x="128" y="88"/>
                  </a:lnTo>
                  <a:lnTo>
                    <a:pt x="126" y="90"/>
                  </a:lnTo>
                  <a:lnTo>
                    <a:pt x="118" y="94"/>
                  </a:lnTo>
                  <a:lnTo>
                    <a:pt x="114" y="104"/>
                  </a:lnTo>
                  <a:lnTo>
                    <a:pt x="114" y="106"/>
                  </a:lnTo>
                  <a:lnTo>
                    <a:pt x="106" y="108"/>
                  </a:lnTo>
                  <a:lnTo>
                    <a:pt x="102" y="112"/>
                  </a:lnTo>
                  <a:lnTo>
                    <a:pt x="98" y="120"/>
                  </a:lnTo>
                  <a:lnTo>
                    <a:pt x="66" y="122"/>
                  </a:lnTo>
                  <a:lnTo>
                    <a:pt x="64" y="124"/>
                  </a:lnTo>
                  <a:lnTo>
                    <a:pt x="58" y="126"/>
                  </a:lnTo>
                  <a:lnTo>
                    <a:pt x="52" y="132"/>
                  </a:lnTo>
                  <a:lnTo>
                    <a:pt x="44" y="130"/>
                  </a:lnTo>
                  <a:lnTo>
                    <a:pt x="40" y="118"/>
                  </a:lnTo>
                  <a:lnTo>
                    <a:pt x="36" y="116"/>
                  </a:lnTo>
                  <a:lnTo>
                    <a:pt x="32" y="114"/>
                  </a:lnTo>
                  <a:lnTo>
                    <a:pt x="26" y="114"/>
                  </a:lnTo>
                  <a:lnTo>
                    <a:pt x="26" y="1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3" name="Freeform 318"/>
            <p:cNvSpPr>
              <a:spLocks/>
            </p:cNvSpPr>
            <p:nvPr/>
          </p:nvSpPr>
          <p:spPr bwMode="auto">
            <a:xfrm>
              <a:off x="4412505" y="3188450"/>
              <a:ext cx="190672" cy="190672"/>
            </a:xfrm>
            <a:custGeom>
              <a:avLst/>
              <a:gdLst/>
              <a:ahLst/>
              <a:cxnLst>
                <a:cxn ang="0">
                  <a:pos x="88" y="4"/>
                </a:cxn>
                <a:cxn ang="0">
                  <a:pos x="86" y="18"/>
                </a:cxn>
                <a:cxn ang="0">
                  <a:pos x="68" y="28"/>
                </a:cxn>
                <a:cxn ang="0">
                  <a:pos x="70" y="34"/>
                </a:cxn>
                <a:cxn ang="0">
                  <a:pos x="50" y="36"/>
                </a:cxn>
                <a:cxn ang="0">
                  <a:pos x="48" y="30"/>
                </a:cxn>
                <a:cxn ang="0">
                  <a:pos x="44" y="48"/>
                </a:cxn>
                <a:cxn ang="0">
                  <a:pos x="44" y="50"/>
                </a:cxn>
                <a:cxn ang="0">
                  <a:pos x="30" y="52"/>
                </a:cxn>
                <a:cxn ang="0">
                  <a:pos x="18" y="46"/>
                </a:cxn>
                <a:cxn ang="0">
                  <a:pos x="2" y="54"/>
                </a:cxn>
                <a:cxn ang="0">
                  <a:pos x="6" y="56"/>
                </a:cxn>
                <a:cxn ang="0">
                  <a:pos x="6" y="62"/>
                </a:cxn>
                <a:cxn ang="0">
                  <a:pos x="6" y="68"/>
                </a:cxn>
                <a:cxn ang="0">
                  <a:pos x="22" y="72"/>
                </a:cxn>
                <a:cxn ang="0">
                  <a:pos x="32" y="78"/>
                </a:cxn>
                <a:cxn ang="0">
                  <a:pos x="36" y="80"/>
                </a:cxn>
                <a:cxn ang="0">
                  <a:pos x="40" y="92"/>
                </a:cxn>
                <a:cxn ang="0">
                  <a:pos x="50" y="104"/>
                </a:cxn>
                <a:cxn ang="0">
                  <a:pos x="54" y="114"/>
                </a:cxn>
                <a:cxn ang="0">
                  <a:pos x="52" y="112"/>
                </a:cxn>
                <a:cxn ang="0">
                  <a:pos x="52" y="128"/>
                </a:cxn>
                <a:cxn ang="0">
                  <a:pos x="46" y="148"/>
                </a:cxn>
                <a:cxn ang="0">
                  <a:pos x="40" y="152"/>
                </a:cxn>
                <a:cxn ang="0">
                  <a:pos x="56" y="162"/>
                </a:cxn>
                <a:cxn ang="0">
                  <a:pos x="76" y="162"/>
                </a:cxn>
                <a:cxn ang="0">
                  <a:pos x="84" y="166"/>
                </a:cxn>
                <a:cxn ang="0">
                  <a:pos x="90" y="170"/>
                </a:cxn>
                <a:cxn ang="0">
                  <a:pos x="104" y="162"/>
                </a:cxn>
                <a:cxn ang="0">
                  <a:pos x="118" y="148"/>
                </a:cxn>
                <a:cxn ang="0">
                  <a:pos x="132" y="152"/>
                </a:cxn>
                <a:cxn ang="0">
                  <a:pos x="152" y="154"/>
                </a:cxn>
                <a:cxn ang="0">
                  <a:pos x="164" y="144"/>
                </a:cxn>
                <a:cxn ang="0">
                  <a:pos x="158" y="136"/>
                </a:cxn>
                <a:cxn ang="0">
                  <a:pos x="156" y="124"/>
                </a:cxn>
                <a:cxn ang="0">
                  <a:pos x="154" y="120"/>
                </a:cxn>
                <a:cxn ang="0">
                  <a:pos x="154" y="106"/>
                </a:cxn>
                <a:cxn ang="0">
                  <a:pos x="156" y="102"/>
                </a:cxn>
                <a:cxn ang="0">
                  <a:pos x="154" y="94"/>
                </a:cxn>
                <a:cxn ang="0">
                  <a:pos x="144" y="100"/>
                </a:cxn>
                <a:cxn ang="0">
                  <a:pos x="150" y="82"/>
                </a:cxn>
                <a:cxn ang="0">
                  <a:pos x="154" y="74"/>
                </a:cxn>
                <a:cxn ang="0">
                  <a:pos x="164" y="70"/>
                </a:cxn>
                <a:cxn ang="0">
                  <a:pos x="166" y="52"/>
                </a:cxn>
                <a:cxn ang="0">
                  <a:pos x="152" y="38"/>
                </a:cxn>
                <a:cxn ang="0">
                  <a:pos x="140" y="30"/>
                </a:cxn>
                <a:cxn ang="0">
                  <a:pos x="130" y="28"/>
                </a:cxn>
                <a:cxn ang="0">
                  <a:pos x="126" y="24"/>
                </a:cxn>
                <a:cxn ang="0">
                  <a:pos x="118" y="16"/>
                </a:cxn>
                <a:cxn ang="0">
                  <a:pos x="106" y="6"/>
                </a:cxn>
                <a:cxn ang="0">
                  <a:pos x="100" y="0"/>
                </a:cxn>
              </a:cxnLst>
              <a:rect l="0" t="0" r="r" b="b"/>
              <a:pathLst>
                <a:path w="170" h="170">
                  <a:moveTo>
                    <a:pt x="100" y="0"/>
                  </a:moveTo>
                  <a:lnTo>
                    <a:pt x="88" y="4"/>
                  </a:lnTo>
                  <a:lnTo>
                    <a:pt x="86" y="8"/>
                  </a:lnTo>
                  <a:lnTo>
                    <a:pt x="86" y="18"/>
                  </a:lnTo>
                  <a:lnTo>
                    <a:pt x="80" y="24"/>
                  </a:lnTo>
                  <a:lnTo>
                    <a:pt x="68" y="28"/>
                  </a:lnTo>
                  <a:lnTo>
                    <a:pt x="66" y="32"/>
                  </a:lnTo>
                  <a:lnTo>
                    <a:pt x="70" y="34"/>
                  </a:lnTo>
                  <a:lnTo>
                    <a:pt x="62" y="38"/>
                  </a:lnTo>
                  <a:lnTo>
                    <a:pt x="50" y="36"/>
                  </a:lnTo>
                  <a:lnTo>
                    <a:pt x="48" y="32"/>
                  </a:lnTo>
                  <a:lnTo>
                    <a:pt x="48" y="30"/>
                  </a:lnTo>
                  <a:lnTo>
                    <a:pt x="40" y="28"/>
                  </a:lnTo>
                  <a:lnTo>
                    <a:pt x="44" y="48"/>
                  </a:lnTo>
                  <a:lnTo>
                    <a:pt x="46" y="50"/>
                  </a:lnTo>
                  <a:lnTo>
                    <a:pt x="44" y="50"/>
                  </a:lnTo>
                  <a:lnTo>
                    <a:pt x="40" y="50"/>
                  </a:lnTo>
                  <a:lnTo>
                    <a:pt x="30" y="52"/>
                  </a:lnTo>
                  <a:lnTo>
                    <a:pt x="24" y="46"/>
                  </a:lnTo>
                  <a:lnTo>
                    <a:pt x="18" y="46"/>
                  </a:lnTo>
                  <a:lnTo>
                    <a:pt x="16" y="48"/>
                  </a:lnTo>
                  <a:lnTo>
                    <a:pt x="2" y="54"/>
                  </a:lnTo>
                  <a:lnTo>
                    <a:pt x="0" y="56"/>
                  </a:lnTo>
                  <a:lnTo>
                    <a:pt x="6" y="56"/>
                  </a:lnTo>
                  <a:lnTo>
                    <a:pt x="2" y="58"/>
                  </a:lnTo>
                  <a:lnTo>
                    <a:pt x="6" y="62"/>
                  </a:lnTo>
                  <a:lnTo>
                    <a:pt x="2" y="62"/>
                  </a:lnTo>
                  <a:lnTo>
                    <a:pt x="6" y="68"/>
                  </a:lnTo>
                  <a:lnTo>
                    <a:pt x="12" y="66"/>
                  </a:lnTo>
                  <a:lnTo>
                    <a:pt x="22" y="72"/>
                  </a:lnTo>
                  <a:lnTo>
                    <a:pt x="32" y="72"/>
                  </a:lnTo>
                  <a:lnTo>
                    <a:pt x="32" y="78"/>
                  </a:lnTo>
                  <a:lnTo>
                    <a:pt x="42" y="78"/>
                  </a:lnTo>
                  <a:lnTo>
                    <a:pt x="36" y="80"/>
                  </a:lnTo>
                  <a:lnTo>
                    <a:pt x="36" y="86"/>
                  </a:lnTo>
                  <a:lnTo>
                    <a:pt x="40" y="92"/>
                  </a:lnTo>
                  <a:lnTo>
                    <a:pt x="50" y="96"/>
                  </a:lnTo>
                  <a:lnTo>
                    <a:pt x="50" y="104"/>
                  </a:lnTo>
                  <a:lnTo>
                    <a:pt x="50" y="106"/>
                  </a:lnTo>
                  <a:lnTo>
                    <a:pt x="54" y="114"/>
                  </a:lnTo>
                  <a:lnTo>
                    <a:pt x="56" y="116"/>
                  </a:lnTo>
                  <a:lnTo>
                    <a:pt x="52" y="112"/>
                  </a:lnTo>
                  <a:lnTo>
                    <a:pt x="50" y="126"/>
                  </a:lnTo>
                  <a:lnTo>
                    <a:pt x="52" y="128"/>
                  </a:lnTo>
                  <a:lnTo>
                    <a:pt x="48" y="132"/>
                  </a:lnTo>
                  <a:lnTo>
                    <a:pt x="46" y="148"/>
                  </a:lnTo>
                  <a:lnTo>
                    <a:pt x="44" y="150"/>
                  </a:lnTo>
                  <a:lnTo>
                    <a:pt x="40" y="152"/>
                  </a:lnTo>
                  <a:lnTo>
                    <a:pt x="46" y="158"/>
                  </a:lnTo>
                  <a:lnTo>
                    <a:pt x="56" y="162"/>
                  </a:lnTo>
                  <a:lnTo>
                    <a:pt x="70" y="166"/>
                  </a:lnTo>
                  <a:lnTo>
                    <a:pt x="76" y="162"/>
                  </a:lnTo>
                  <a:lnTo>
                    <a:pt x="82" y="166"/>
                  </a:lnTo>
                  <a:lnTo>
                    <a:pt x="84" y="166"/>
                  </a:lnTo>
                  <a:lnTo>
                    <a:pt x="86" y="168"/>
                  </a:lnTo>
                  <a:lnTo>
                    <a:pt x="90" y="170"/>
                  </a:lnTo>
                  <a:lnTo>
                    <a:pt x="106" y="170"/>
                  </a:lnTo>
                  <a:lnTo>
                    <a:pt x="104" y="162"/>
                  </a:lnTo>
                  <a:lnTo>
                    <a:pt x="106" y="156"/>
                  </a:lnTo>
                  <a:lnTo>
                    <a:pt x="118" y="148"/>
                  </a:lnTo>
                  <a:lnTo>
                    <a:pt x="126" y="152"/>
                  </a:lnTo>
                  <a:lnTo>
                    <a:pt x="132" y="152"/>
                  </a:lnTo>
                  <a:lnTo>
                    <a:pt x="146" y="156"/>
                  </a:lnTo>
                  <a:lnTo>
                    <a:pt x="152" y="154"/>
                  </a:lnTo>
                  <a:lnTo>
                    <a:pt x="158" y="146"/>
                  </a:lnTo>
                  <a:lnTo>
                    <a:pt x="164" y="144"/>
                  </a:lnTo>
                  <a:lnTo>
                    <a:pt x="164" y="136"/>
                  </a:lnTo>
                  <a:lnTo>
                    <a:pt x="158" y="136"/>
                  </a:lnTo>
                  <a:lnTo>
                    <a:pt x="156" y="132"/>
                  </a:lnTo>
                  <a:lnTo>
                    <a:pt x="156" y="124"/>
                  </a:lnTo>
                  <a:lnTo>
                    <a:pt x="152" y="122"/>
                  </a:lnTo>
                  <a:lnTo>
                    <a:pt x="154" y="120"/>
                  </a:lnTo>
                  <a:lnTo>
                    <a:pt x="158" y="116"/>
                  </a:lnTo>
                  <a:lnTo>
                    <a:pt x="154" y="106"/>
                  </a:lnTo>
                  <a:lnTo>
                    <a:pt x="156" y="104"/>
                  </a:lnTo>
                  <a:lnTo>
                    <a:pt x="156" y="102"/>
                  </a:lnTo>
                  <a:lnTo>
                    <a:pt x="154" y="102"/>
                  </a:lnTo>
                  <a:lnTo>
                    <a:pt x="154" y="94"/>
                  </a:lnTo>
                  <a:lnTo>
                    <a:pt x="148" y="94"/>
                  </a:lnTo>
                  <a:lnTo>
                    <a:pt x="144" y="100"/>
                  </a:lnTo>
                  <a:lnTo>
                    <a:pt x="144" y="94"/>
                  </a:lnTo>
                  <a:lnTo>
                    <a:pt x="150" y="82"/>
                  </a:lnTo>
                  <a:lnTo>
                    <a:pt x="156" y="76"/>
                  </a:lnTo>
                  <a:lnTo>
                    <a:pt x="154" y="74"/>
                  </a:lnTo>
                  <a:lnTo>
                    <a:pt x="156" y="72"/>
                  </a:lnTo>
                  <a:lnTo>
                    <a:pt x="164" y="70"/>
                  </a:lnTo>
                  <a:lnTo>
                    <a:pt x="164" y="60"/>
                  </a:lnTo>
                  <a:lnTo>
                    <a:pt x="166" y="52"/>
                  </a:lnTo>
                  <a:lnTo>
                    <a:pt x="170" y="44"/>
                  </a:lnTo>
                  <a:lnTo>
                    <a:pt x="152" y="38"/>
                  </a:lnTo>
                  <a:lnTo>
                    <a:pt x="146" y="32"/>
                  </a:lnTo>
                  <a:lnTo>
                    <a:pt x="140" y="30"/>
                  </a:lnTo>
                  <a:lnTo>
                    <a:pt x="134" y="30"/>
                  </a:lnTo>
                  <a:lnTo>
                    <a:pt x="130" y="28"/>
                  </a:lnTo>
                  <a:lnTo>
                    <a:pt x="130" y="20"/>
                  </a:lnTo>
                  <a:lnTo>
                    <a:pt x="126" y="24"/>
                  </a:lnTo>
                  <a:lnTo>
                    <a:pt x="120" y="22"/>
                  </a:lnTo>
                  <a:lnTo>
                    <a:pt x="118" y="16"/>
                  </a:lnTo>
                  <a:lnTo>
                    <a:pt x="108" y="12"/>
                  </a:lnTo>
                  <a:lnTo>
                    <a:pt x="106" y="6"/>
                  </a:lnTo>
                  <a:lnTo>
                    <a:pt x="100" y="6"/>
                  </a:lnTo>
                  <a:lnTo>
                    <a:pt x="100" y="0"/>
                  </a:lnTo>
                  <a:lnTo>
                    <a:pt x="10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4" name="Freeform 319"/>
            <p:cNvSpPr>
              <a:spLocks/>
            </p:cNvSpPr>
            <p:nvPr/>
          </p:nvSpPr>
          <p:spPr bwMode="auto">
            <a:xfrm>
              <a:off x="4342967" y="3385850"/>
              <a:ext cx="49350" cy="96457"/>
            </a:xfrm>
            <a:custGeom>
              <a:avLst/>
              <a:gdLst/>
              <a:ahLst/>
              <a:cxnLst>
                <a:cxn ang="0">
                  <a:pos x="10" y="4"/>
                </a:cxn>
                <a:cxn ang="0">
                  <a:pos x="12" y="2"/>
                </a:cxn>
                <a:cxn ang="0">
                  <a:pos x="18" y="0"/>
                </a:cxn>
                <a:cxn ang="0">
                  <a:pos x="18" y="2"/>
                </a:cxn>
                <a:cxn ang="0">
                  <a:pos x="20" y="4"/>
                </a:cxn>
                <a:cxn ang="0">
                  <a:pos x="40" y="2"/>
                </a:cxn>
                <a:cxn ang="0">
                  <a:pos x="44" y="8"/>
                </a:cxn>
                <a:cxn ang="0">
                  <a:pos x="42" y="12"/>
                </a:cxn>
                <a:cxn ang="0">
                  <a:pos x="36" y="18"/>
                </a:cxn>
                <a:cxn ang="0">
                  <a:pos x="34" y="30"/>
                </a:cxn>
                <a:cxn ang="0">
                  <a:pos x="36" y="38"/>
                </a:cxn>
                <a:cxn ang="0">
                  <a:pos x="28" y="42"/>
                </a:cxn>
                <a:cxn ang="0">
                  <a:pos x="32" y="52"/>
                </a:cxn>
                <a:cxn ang="0">
                  <a:pos x="30" y="60"/>
                </a:cxn>
                <a:cxn ang="0">
                  <a:pos x="34" y="70"/>
                </a:cxn>
                <a:cxn ang="0">
                  <a:pos x="26" y="76"/>
                </a:cxn>
                <a:cxn ang="0">
                  <a:pos x="28" y="84"/>
                </a:cxn>
                <a:cxn ang="0">
                  <a:pos x="22" y="86"/>
                </a:cxn>
                <a:cxn ang="0">
                  <a:pos x="8" y="86"/>
                </a:cxn>
                <a:cxn ang="0">
                  <a:pos x="10" y="62"/>
                </a:cxn>
                <a:cxn ang="0">
                  <a:pos x="6" y="62"/>
                </a:cxn>
                <a:cxn ang="0">
                  <a:pos x="2" y="58"/>
                </a:cxn>
                <a:cxn ang="0">
                  <a:pos x="0" y="58"/>
                </a:cxn>
                <a:cxn ang="0">
                  <a:pos x="2" y="48"/>
                </a:cxn>
                <a:cxn ang="0">
                  <a:pos x="8" y="36"/>
                </a:cxn>
                <a:cxn ang="0">
                  <a:pos x="10" y="20"/>
                </a:cxn>
                <a:cxn ang="0">
                  <a:pos x="10" y="4"/>
                </a:cxn>
                <a:cxn ang="0">
                  <a:pos x="10" y="4"/>
                </a:cxn>
              </a:cxnLst>
              <a:rect l="0" t="0" r="r" b="b"/>
              <a:pathLst>
                <a:path w="44" h="86">
                  <a:moveTo>
                    <a:pt x="10" y="4"/>
                  </a:moveTo>
                  <a:lnTo>
                    <a:pt x="12" y="2"/>
                  </a:lnTo>
                  <a:lnTo>
                    <a:pt x="18" y="0"/>
                  </a:lnTo>
                  <a:lnTo>
                    <a:pt x="18" y="2"/>
                  </a:lnTo>
                  <a:lnTo>
                    <a:pt x="20" y="4"/>
                  </a:lnTo>
                  <a:lnTo>
                    <a:pt x="40" y="2"/>
                  </a:lnTo>
                  <a:lnTo>
                    <a:pt x="44" y="8"/>
                  </a:lnTo>
                  <a:lnTo>
                    <a:pt x="42" y="12"/>
                  </a:lnTo>
                  <a:lnTo>
                    <a:pt x="36" y="18"/>
                  </a:lnTo>
                  <a:lnTo>
                    <a:pt x="34" y="30"/>
                  </a:lnTo>
                  <a:lnTo>
                    <a:pt x="36" y="38"/>
                  </a:lnTo>
                  <a:lnTo>
                    <a:pt x="28" y="42"/>
                  </a:lnTo>
                  <a:lnTo>
                    <a:pt x="32" y="52"/>
                  </a:lnTo>
                  <a:lnTo>
                    <a:pt x="30" y="60"/>
                  </a:lnTo>
                  <a:lnTo>
                    <a:pt x="34" y="70"/>
                  </a:lnTo>
                  <a:lnTo>
                    <a:pt x="26" y="76"/>
                  </a:lnTo>
                  <a:lnTo>
                    <a:pt x="28" y="84"/>
                  </a:lnTo>
                  <a:lnTo>
                    <a:pt x="22" y="86"/>
                  </a:lnTo>
                  <a:lnTo>
                    <a:pt x="8" y="86"/>
                  </a:lnTo>
                  <a:lnTo>
                    <a:pt x="10" y="62"/>
                  </a:lnTo>
                  <a:lnTo>
                    <a:pt x="6" y="62"/>
                  </a:lnTo>
                  <a:lnTo>
                    <a:pt x="2" y="58"/>
                  </a:lnTo>
                  <a:lnTo>
                    <a:pt x="0" y="58"/>
                  </a:lnTo>
                  <a:lnTo>
                    <a:pt x="2" y="48"/>
                  </a:lnTo>
                  <a:lnTo>
                    <a:pt x="8" y="36"/>
                  </a:lnTo>
                  <a:lnTo>
                    <a:pt x="10" y="2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5" name="Freeform 320"/>
            <p:cNvSpPr>
              <a:spLocks/>
            </p:cNvSpPr>
            <p:nvPr/>
          </p:nvSpPr>
          <p:spPr bwMode="auto">
            <a:xfrm>
              <a:off x="4567285" y="3208638"/>
              <a:ext cx="11216" cy="15702"/>
            </a:xfrm>
            <a:custGeom>
              <a:avLst/>
              <a:gdLst/>
              <a:ahLst/>
              <a:cxnLst>
                <a:cxn ang="0">
                  <a:pos x="8" y="14"/>
                </a:cxn>
                <a:cxn ang="0">
                  <a:pos x="10" y="10"/>
                </a:cxn>
                <a:cxn ang="0">
                  <a:pos x="8" y="6"/>
                </a:cxn>
                <a:cxn ang="0">
                  <a:pos x="8" y="2"/>
                </a:cxn>
                <a:cxn ang="0">
                  <a:pos x="6" y="0"/>
                </a:cxn>
                <a:cxn ang="0">
                  <a:pos x="2" y="2"/>
                </a:cxn>
                <a:cxn ang="0">
                  <a:pos x="0" y="6"/>
                </a:cxn>
                <a:cxn ang="0">
                  <a:pos x="2" y="12"/>
                </a:cxn>
                <a:cxn ang="0">
                  <a:pos x="8" y="14"/>
                </a:cxn>
                <a:cxn ang="0">
                  <a:pos x="8" y="14"/>
                </a:cxn>
              </a:cxnLst>
              <a:rect l="0" t="0" r="r" b="b"/>
              <a:pathLst>
                <a:path w="10" h="14">
                  <a:moveTo>
                    <a:pt x="8" y="14"/>
                  </a:moveTo>
                  <a:lnTo>
                    <a:pt x="10" y="10"/>
                  </a:lnTo>
                  <a:lnTo>
                    <a:pt x="8" y="6"/>
                  </a:lnTo>
                  <a:lnTo>
                    <a:pt x="8" y="2"/>
                  </a:lnTo>
                  <a:lnTo>
                    <a:pt x="6" y="0"/>
                  </a:lnTo>
                  <a:lnTo>
                    <a:pt x="2" y="2"/>
                  </a:lnTo>
                  <a:lnTo>
                    <a:pt x="0" y="6"/>
                  </a:lnTo>
                  <a:lnTo>
                    <a:pt x="2" y="12"/>
                  </a:lnTo>
                  <a:lnTo>
                    <a:pt x="8" y="14"/>
                  </a:lnTo>
                  <a:lnTo>
                    <a:pt x="8"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6" name="Freeform 321"/>
            <p:cNvSpPr>
              <a:spLocks/>
            </p:cNvSpPr>
            <p:nvPr/>
          </p:nvSpPr>
          <p:spPr bwMode="auto">
            <a:xfrm>
              <a:off x="4574015" y="3266961"/>
              <a:ext cx="65053" cy="38135"/>
            </a:xfrm>
            <a:custGeom>
              <a:avLst/>
              <a:gdLst/>
              <a:ahLst/>
              <a:cxnLst>
                <a:cxn ang="0">
                  <a:pos x="58" y="16"/>
                </a:cxn>
                <a:cxn ang="0">
                  <a:pos x="48" y="12"/>
                </a:cxn>
                <a:cxn ang="0">
                  <a:pos x="46" y="10"/>
                </a:cxn>
                <a:cxn ang="0">
                  <a:pos x="48" y="4"/>
                </a:cxn>
                <a:cxn ang="0">
                  <a:pos x="46" y="4"/>
                </a:cxn>
                <a:cxn ang="0">
                  <a:pos x="36" y="0"/>
                </a:cxn>
                <a:cxn ang="0">
                  <a:pos x="22" y="2"/>
                </a:cxn>
                <a:cxn ang="0">
                  <a:pos x="20" y="0"/>
                </a:cxn>
                <a:cxn ang="0">
                  <a:pos x="12" y="2"/>
                </a:cxn>
                <a:cxn ang="0">
                  <a:pos x="10" y="4"/>
                </a:cxn>
                <a:cxn ang="0">
                  <a:pos x="12" y="6"/>
                </a:cxn>
                <a:cxn ang="0">
                  <a:pos x="6" y="12"/>
                </a:cxn>
                <a:cxn ang="0">
                  <a:pos x="0" y="24"/>
                </a:cxn>
                <a:cxn ang="0">
                  <a:pos x="0" y="30"/>
                </a:cxn>
                <a:cxn ang="0">
                  <a:pos x="4" y="24"/>
                </a:cxn>
                <a:cxn ang="0">
                  <a:pos x="10" y="24"/>
                </a:cxn>
                <a:cxn ang="0">
                  <a:pos x="10" y="32"/>
                </a:cxn>
                <a:cxn ang="0">
                  <a:pos x="12" y="32"/>
                </a:cxn>
                <a:cxn ang="0">
                  <a:pos x="12" y="34"/>
                </a:cxn>
                <a:cxn ang="0">
                  <a:pos x="24" y="34"/>
                </a:cxn>
                <a:cxn ang="0">
                  <a:pos x="32" y="24"/>
                </a:cxn>
                <a:cxn ang="0">
                  <a:pos x="32" y="28"/>
                </a:cxn>
                <a:cxn ang="0">
                  <a:pos x="38" y="34"/>
                </a:cxn>
                <a:cxn ang="0">
                  <a:pos x="42" y="24"/>
                </a:cxn>
                <a:cxn ang="0">
                  <a:pos x="54" y="26"/>
                </a:cxn>
                <a:cxn ang="0">
                  <a:pos x="54" y="20"/>
                </a:cxn>
                <a:cxn ang="0">
                  <a:pos x="58" y="20"/>
                </a:cxn>
                <a:cxn ang="0">
                  <a:pos x="58" y="16"/>
                </a:cxn>
                <a:cxn ang="0">
                  <a:pos x="58" y="16"/>
                </a:cxn>
              </a:cxnLst>
              <a:rect l="0" t="0" r="r" b="b"/>
              <a:pathLst>
                <a:path w="58" h="34">
                  <a:moveTo>
                    <a:pt x="58" y="16"/>
                  </a:moveTo>
                  <a:lnTo>
                    <a:pt x="48" y="12"/>
                  </a:lnTo>
                  <a:lnTo>
                    <a:pt x="46" y="10"/>
                  </a:lnTo>
                  <a:lnTo>
                    <a:pt x="48" y="4"/>
                  </a:lnTo>
                  <a:lnTo>
                    <a:pt x="46" y="4"/>
                  </a:lnTo>
                  <a:lnTo>
                    <a:pt x="36" y="0"/>
                  </a:lnTo>
                  <a:lnTo>
                    <a:pt x="22" y="2"/>
                  </a:lnTo>
                  <a:lnTo>
                    <a:pt x="20" y="0"/>
                  </a:lnTo>
                  <a:lnTo>
                    <a:pt x="12" y="2"/>
                  </a:lnTo>
                  <a:lnTo>
                    <a:pt x="10" y="4"/>
                  </a:lnTo>
                  <a:lnTo>
                    <a:pt x="12" y="6"/>
                  </a:lnTo>
                  <a:lnTo>
                    <a:pt x="6" y="12"/>
                  </a:lnTo>
                  <a:lnTo>
                    <a:pt x="0" y="24"/>
                  </a:lnTo>
                  <a:lnTo>
                    <a:pt x="0" y="30"/>
                  </a:lnTo>
                  <a:lnTo>
                    <a:pt x="4" y="24"/>
                  </a:lnTo>
                  <a:lnTo>
                    <a:pt x="10" y="24"/>
                  </a:lnTo>
                  <a:lnTo>
                    <a:pt x="10" y="32"/>
                  </a:lnTo>
                  <a:lnTo>
                    <a:pt x="12" y="32"/>
                  </a:lnTo>
                  <a:lnTo>
                    <a:pt x="12" y="34"/>
                  </a:lnTo>
                  <a:lnTo>
                    <a:pt x="24" y="34"/>
                  </a:lnTo>
                  <a:lnTo>
                    <a:pt x="32" y="24"/>
                  </a:lnTo>
                  <a:lnTo>
                    <a:pt x="32" y="28"/>
                  </a:lnTo>
                  <a:lnTo>
                    <a:pt x="38" y="34"/>
                  </a:lnTo>
                  <a:lnTo>
                    <a:pt x="42" y="24"/>
                  </a:lnTo>
                  <a:lnTo>
                    <a:pt x="54" y="26"/>
                  </a:lnTo>
                  <a:lnTo>
                    <a:pt x="54" y="20"/>
                  </a:lnTo>
                  <a:lnTo>
                    <a:pt x="58" y="20"/>
                  </a:lnTo>
                  <a:lnTo>
                    <a:pt x="58" y="16"/>
                  </a:lnTo>
                  <a:lnTo>
                    <a:pt x="58"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7" name="Freeform 322"/>
            <p:cNvSpPr>
              <a:spLocks/>
            </p:cNvSpPr>
            <p:nvPr/>
          </p:nvSpPr>
          <p:spPr bwMode="auto">
            <a:xfrm>
              <a:off x="4524665" y="3179477"/>
              <a:ext cx="51593" cy="42621"/>
            </a:xfrm>
            <a:custGeom>
              <a:avLst/>
              <a:gdLst/>
              <a:ahLst/>
              <a:cxnLst>
                <a:cxn ang="0">
                  <a:pos x="30" y="36"/>
                </a:cxn>
                <a:cxn ang="0">
                  <a:pos x="30" y="28"/>
                </a:cxn>
                <a:cxn ang="0">
                  <a:pos x="26" y="32"/>
                </a:cxn>
                <a:cxn ang="0">
                  <a:pos x="20" y="30"/>
                </a:cxn>
                <a:cxn ang="0">
                  <a:pos x="18" y="24"/>
                </a:cxn>
                <a:cxn ang="0">
                  <a:pos x="8" y="20"/>
                </a:cxn>
                <a:cxn ang="0">
                  <a:pos x="6" y="14"/>
                </a:cxn>
                <a:cxn ang="0">
                  <a:pos x="0" y="14"/>
                </a:cxn>
                <a:cxn ang="0">
                  <a:pos x="0" y="8"/>
                </a:cxn>
                <a:cxn ang="0">
                  <a:pos x="10" y="2"/>
                </a:cxn>
                <a:cxn ang="0">
                  <a:pos x="14" y="4"/>
                </a:cxn>
                <a:cxn ang="0">
                  <a:pos x="26" y="0"/>
                </a:cxn>
                <a:cxn ang="0">
                  <a:pos x="32" y="2"/>
                </a:cxn>
                <a:cxn ang="0">
                  <a:pos x="38" y="6"/>
                </a:cxn>
                <a:cxn ang="0">
                  <a:pos x="38" y="14"/>
                </a:cxn>
                <a:cxn ang="0">
                  <a:pos x="44" y="14"/>
                </a:cxn>
                <a:cxn ang="0">
                  <a:pos x="46" y="20"/>
                </a:cxn>
                <a:cxn ang="0">
                  <a:pos x="44" y="26"/>
                </a:cxn>
                <a:cxn ang="0">
                  <a:pos x="40" y="28"/>
                </a:cxn>
                <a:cxn ang="0">
                  <a:pos x="38" y="32"/>
                </a:cxn>
                <a:cxn ang="0">
                  <a:pos x="40" y="38"/>
                </a:cxn>
                <a:cxn ang="0">
                  <a:pos x="34" y="38"/>
                </a:cxn>
                <a:cxn ang="0">
                  <a:pos x="30" y="36"/>
                </a:cxn>
                <a:cxn ang="0">
                  <a:pos x="30" y="36"/>
                </a:cxn>
              </a:cxnLst>
              <a:rect l="0" t="0" r="r" b="b"/>
              <a:pathLst>
                <a:path w="46" h="38">
                  <a:moveTo>
                    <a:pt x="30" y="36"/>
                  </a:moveTo>
                  <a:lnTo>
                    <a:pt x="30" y="28"/>
                  </a:lnTo>
                  <a:lnTo>
                    <a:pt x="26" y="32"/>
                  </a:lnTo>
                  <a:lnTo>
                    <a:pt x="20" y="30"/>
                  </a:lnTo>
                  <a:lnTo>
                    <a:pt x="18" y="24"/>
                  </a:lnTo>
                  <a:lnTo>
                    <a:pt x="8" y="20"/>
                  </a:lnTo>
                  <a:lnTo>
                    <a:pt x="6" y="14"/>
                  </a:lnTo>
                  <a:lnTo>
                    <a:pt x="0" y="14"/>
                  </a:lnTo>
                  <a:lnTo>
                    <a:pt x="0" y="8"/>
                  </a:lnTo>
                  <a:lnTo>
                    <a:pt x="10" y="2"/>
                  </a:lnTo>
                  <a:lnTo>
                    <a:pt x="14" y="4"/>
                  </a:lnTo>
                  <a:lnTo>
                    <a:pt x="26" y="0"/>
                  </a:lnTo>
                  <a:lnTo>
                    <a:pt x="32" y="2"/>
                  </a:lnTo>
                  <a:lnTo>
                    <a:pt x="38" y="6"/>
                  </a:lnTo>
                  <a:lnTo>
                    <a:pt x="38" y="14"/>
                  </a:lnTo>
                  <a:lnTo>
                    <a:pt x="44" y="14"/>
                  </a:lnTo>
                  <a:lnTo>
                    <a:pt x="46" y="20"/>
                  </a:lnTo>
                  <a:lnTo>
                    <a:pt x="44" y="26"/>
                  </a:lnTo>
                  <a:lnTo>
                    <a:pt x="40" y="28"/>
                  </a:lnTo>
                  <a:lnTo>
                    <a:pt x="38" y="32"/>
                  </a:lnTo>
                  <a:lnTo>
                    <a:pt x="40" y="38"/>
                  </a:lnTo>
                  <a:lnTo>
                    <a:pt x="34" y="38"/>
                  </a:lnTo>
                  <a:lnTo>
                    <a:pt x="30" y="36"/>
                  </a:lnTo>
                  <a:lnTo>
                    <a:pt x="30" y="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8" name="Freeform 323"/>
            <p:cNvSpPr>
              <a:spLocks/>
            </p:cNvSpPr>
            <p:nvPr/>
          </p:nvSpPr>
          <p:spPr bwMode="auto">
            <a:xfrm>
              <a:off x="4535881" y="3130127"/>
              <a:ext cx="53836" cy="65053"/>
            </a:xfrm>
            <a:custGeom>
              <a:avLst/>
              <a:gdLst/>
              <a:ahLst/>
              <a:cxnLst>
                <a:cxn ang="0">
                  <a:pos x="48" y="4"/>
                </a:cxn>
                <a:cxn ang="0">
                  <a:pos x="42" y="0"/>
                </a:cxn>
                <a:cxn ang="0">
                  <a:pos x="32" y="2"/>
                </a:cxn>
                <a:cxn ang="0">
                  <a:pos x="26" y="4"/>
                </a:cxn>
                <a:cxn ang="0">
                  <a:pos x="26" y="12"/>
                </a:cxn>
                <a:cxn ang="0">
                  <a:pos x="28" y="14"/>
                </a:cxn>
                <a:cxn ang="0">
                  <a:pos x="26" y="20"/>
                </a:cxn>
                <a:cxn ang="0">
                  <a:pos x="24" y="20"/>
                </a:cxn>
                <a:cxn ang="0">
                  <a:pos x="26" y="26"/>
                </a:cxn>
                <a:cxn ang="0">
                  <a:pos x="20" y="24"/>
                </a:cxn>
                <a:cxn ang="0">
                  <a:pos x="20" y="18"/>
                </a:cxn>
                <a:cxn ang="0">
                  <a:pos x="22" y="16"/>
                </a:cxn>
                <a:cxn ang="0">
                  <a:pos x="20" y="12"/>
                </a:cxn>
                <a:cxn ang="0">
                  <a:pos x="18" y="14"/>
                </a:cxn>
                <a:cxn ang="0">
                  <a:pos x="14" y="26"/>
                </a:cxn>
                <a:cxn ang="0">
                  <a:pos x="10" y="34"/>
                </a:cxn>
                <a:cxn ang="0">
                  <a:pos x="10" y="36"/>
                </a:cxn>
                <a:cxn ang="0">
                  <a:pos x="10" y="38"/>
                </a:cxn>
                <a:cxn ang="0">
                  <a:pos x="18" y="38"/>
                </a:cxn>
                <a:cxn ang="0">
                  <a:pos x="6" y="42"/>
                </a:cxn>
                <a:cxn ang="0">
                  <a:pos x="4" y="44"/>
                </a:cxn>
                <a:cxn ang="0">
                  <a:pos x="0" y="46"/>
                </a:cxn>
                <a:cxn ang="0">
                  <a:pos x="4" y="48"/>
                </a:cxn>
                <a:cxn ang="0">
                  <a:pos x="16" y="44"/>
                </a:cxn>
                <a:cxn ang="0">
                  <a:pos x="22" y="46"/>
                </a:cxn>
                <a:cxn ang="0">
                  <a:pos x="28" y="50"/>
                </a:cxn>
                <a:cxn ang="0">
                  <a:pos x="28" y="58"/>
                </a:cxn>
                <a:cxn ang="0">
                  <a:pos x="34" y="58"/>
                </a:cxn>
                <a:cxn ang="0">
                  <a:pos x="32" y="54"/>
                </a:cxn>
                <a:cxn ang="0">
                  <a:pos x="34" y="50"/>
                </a:cxn>
                <a:cxn ang="0">
                  <a:pos x="32" y="34"/>
                </a:cxn>
                <a:cxn ang="0">
                  <a:pos x="40" y="34"/>
                </a:cxn>
                <a:cxn ang="0">
                  <a:pos x="42" y="30"/>
                </a:cxn>
                <a:cxn ang="0">
                  <a:pos x="46" y="26"/>
                </a:cxn>
                <a:cxn ang="0">
                  <a:pos x="46" y="22"/>
                </a:cxn>
                <a:cxn ang="0">
                  <a:pos x="42" y="20"/>
                </a:cxn>
                <a:cxn ang="0">
                  <a:pos x="42" y="18"/>
                </a:cxn>
                <a:cxn ang="0">
                  <a:pos x="46" y="16"/>
                </a:cxn>
                <a:cxn ang="0">
                  <a:pos x="48" y="4"/>
                </a:cxn>
                <a:cxn ang="0">
                  <a:pos x="48" y="4"/>
                </a:cxn>
              </a:cxnLst>
              <a:rect l="0" t="0" r="r" b="b"/>
              <a:pathLst>
                <a:path w="48" h="58">
                  <a:moveTo>
                    <a:pt x="48" y="4"/>
                  </a:moveTo>
                  <a:lnTo>
                    <a:pt x="42" y="0"/>
                  </a:lnTo>
                  <a:lnTo>
                    <a:pt x="32" y="2"/>
                  </a:lnTo>
                  <a:lnTo>
                    <a:pt x="26" y="4"/>
                  </a:lnTo>
                  <a:lnTo>
                    <a:pt x="26" y="12"/>
                  </a:lnTo>
                  <a:lnTo>
                    <a:pt x="28" y="14"/>
                  </a:lnTo>
                  <a:lnTo>
                    <a:pt x="26" y="20"/>
                  </a:lnTo>
                  <a:lnTo>
                    <a:pt x="24" y="20"/>
                  </a:lnTo>
                  <a:lnTo>
                    <a:pt x="26" y="26"/>
                  </a:lnTo>
                  <a:lnTo>
                    <a:pt x="20" y="24"/>
                  </a:lnTo>
                  <a:lnTo>
                    <a:pt x="20" y="18"/>
                  </a:lnTo>
                  <a:lnTo>
                    <a:pt x="22" y="16"/>
                  </a:lnTo>
                  <a:lnTo>
                    <a:pt x="20" y="12"/>
                  </a:lnTo>
                  <a:lnTo>
                    <a:pt x="18" y="14"/>
                  </a:lnTo>
                  <a:lnTo>
                    <a:pt x="14" y="26"/>
                  </a:lnTo>
                  <a:lnTo>
                    <a:pt x="10" y="34"/>
                  </a:lnTo>
                  <a:lnTo>
                    <a:pt x="10" y="36"/>
                  </a:lnTo>
                  <a:lnTo>
                    <a:pt x="10" y="38"/>
                  </a:lnTo>
                  <a:lnTo>
                    <a:pt x="18" y="38"/>
                  </a:lnTo>
                  <a:lnTo>
                    <a:pt x="6" y="42"/>
                  </a:lnTo>
                  <a:lnTo>
                    <a:pt x="4" y="44"/>
                  </a:lnTo>
                  <a:lnTo>
                    <a:pt x="0" y="46"/>
                  </a:lnTo>
                  <a:lnTo>
                    <a:pt x="4" y="48"/>
                  </a:lnTo>
                  <a:lnTo>
                    <a:pt x="16" y="44"/>
                  </a:lnTo>
                  <a:lnTo>
                    <a:pt x="22" y="46"/>
                  </a:lnTo>
                  <a:lnTo>
                    <a:pt x="28" y="50"/>
                  </a:lnTo>
                  <a:lnTo>
                    <a:pt x="28" y="58"/>
                  </a:lnTo>
                  <a:lnTo>
                    <a:pt x="34" y="58"/>
                  </a:lnTo>
                  <a:lnTo>
                    <a:pt x="32" y="54"/>
                  </a:lnTo>
                  <a:lnTo>
                    <a:pt x="34" y="50"/>
                  </a:lnTo>
                  <a:lnTo>
                    <a:pt x="32" y="34"/>
                  </a:lnTo>
                  <a:lnTo>
                    <a:pt x="40" y="34"/>
                  </a:lnTo>
                  <a:lnTo>
                    <a:pt x="42" y="30"/>
                  </a:lnTo>
                  <a:lnTo>
                    <a:pt x="46" y="26"/>
                  </a:lnTo>
                  <a:lnTo>
                    <a:pt x="46" y="22"/>
                  </a:lnTo>
                  <a:lnTo>
                    <a:pt x="42" y="20"/>
                  </a:lnTo>
                  <a:lnTo>
                    <a:pt x="42" y="18"/>
                  </a:lnTo>
                  <a:lnTo>
                    <a:pt x="46" y="16"/>
                  </a:lnTo>
                  <a:lnTo>
                    <a:pt x="48" y="4"/>
                  </a:lnTo>
                  <a:lnTo>
                    <a:pt x="4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9" name="Freeform 324"/>
            <p:cNvSpPr>
              <a:spLocks/>
            </p:cNvSpPr>
            <p:nvPr/>
          </p:nvSpPr>
          <p:spPr bwMode="auto">
            <a:xfrm>
              <a:off x="4571772" y="3091992"/>
              <a:ext cx="134592" cy="181699"/>
            </a:xfrm>
            <a:custGeom>
              <a:avLst/>
              <a:gdLst/>
              <a:ahLst/>
              <a:cxnLst>
                <a:cxn ang="0">
                  <a:pos x="104" y="136"/>
                </a:cxn>
                <a:cxn ang="0">
                  <a:pos x="98" y="142"/>
                </a:cxn>
                <a:cxn ang="0">
                  <a:pos x="92" y="146"/>
                </a:cxn>
                <a:cxn ang="0">
                  <a:pos x="92" y="158"/>
                </a:cxn>
                <a:cxn ang="0">
                  <a:pos x="84" y="154"/>
                </a:cxn>
                <a:cxn ang="0">
                  <a:pos x="62" y="158"/>
                </a:cxn>
                <a:cxn ang="0">
                  <a:pos x="52" y="158"/>
                </a:cxn>
                <a:cxn ang="0">
                  <a:pos x="38" y="156"/>
                </a:cxn>
                <a:cxn ang="0">
                  <a:pos x="22" y="156"/>
                </a:cxn>
                <a:cxn ang="0">
                  <a:pos x="24" y="138"/>
                </a:cxn>
                <a:cxn ang="0">
                  <a:pos x="10" y="124"/>
                </a:cxn>
                <a:cxn ang="0">
                  <a:pos x="6" y="114"/>
                </a:cxn>
                <a:cxn ang="0">
                  <a:pos x="4" y="106"/>
                </a:cxn>
                <a:cxn ang="0">
                  <a:pos x="4" y="98"/>
                </a:cxn>
                <a:cxn ang="0">
                  <a:pos x="0" y="88"/>
                </a:cxn>
                <a:cxn ang="0">
                  <a:pos x="0" y="68"/>
                </a:cxn>
                <a:cxn ang="0">
                  <a:pos x="10" y="64"/>
                </a:cxn>
                <a:cxn ang="0">
                  <a:pos x="14" y="56"/>
                </a:cxn>
                <a:cxn ang="0">
                  <a:pos x="10" y="52"/>
                </a:cxn>
                <a:cxn ang="0">
                  <a:pos x="16" y="38"/>
                </a:cxn>
                <a:cxn ang="0">
                  <a:pos x="16" y="34"/>
                </a:cxn>
                <a:cxn ang="0">
                  <a:pos x="24" y="28"/>
                </a:cxn>
                <a:cxn ang="0">
                  <a:pos x="30" y="34"/>
                </a:cxn>
                <a:cxn ang="0">
                  <a:pos x="32" y="32"/>
                </a:cxn>
                <a:cxn ang="0">
                  <a:pos x="36" y="38"/>
                </a:cxn>
                <a:cxn ang="0">
                  <a:pos x="36" y="26"/>
                </a:cxn>
                <a:cxn ang="0">
                  <a:pos x="38" y="22"/>
                </a:cxn>
                <a:cxn ang="0">
                  <a:pos x="38" y="14"/>
                </a:cxn>
                <a:cxn ang="0">
                  <a:pos x="40" y="10"/>
                </a:cxn>
                <a:cxn ang="0">
                  <a:pos x="36" y="0"/>
                </a:cxn>
                <a:cxn ang="0">
                  <a:pos x="46" y="2"/>
                </a:cxn>
                <a:cxn ang="0">
                  <a:pos x="54" y="6"/>
                </a:cxn>
                <a:cxn ang="0">
                  <a:pos x="54" y="12"/>
                </a:cxn>
                <a:cxn ang="0">
                  <a:pos x="60" y="14"/>
                </a:cxn>
                <a:cxn ang="0">
                  <a:pos x="64" y="22"/>
                </a:cxn>
                <a:cxn ang="0">
                  <a:pos x="72" y="20"/>
                </a:cxn>
                <a:cxn ang="0">
                  <a:pos x="80" y="16"/>
                </a:cxn>
                <a:cxn ang="0">
                  <a:pos x="88" y="10"/>
                </a:cxn>
                <a:cxn ang="0">
                  <a:pos x="86" y="16"/>
                </a:cxn>
                <a:cxn ang="0">
                  <a:pos x="96" y="18"/>
                </a:cxn>
                <a:cxn ang="0">
                  <a:pos x="104" y="24"/>
                </a:cxn>
                <a:cxn ang="0">
                  <a:pos x="112" y="34"/>
                </a:cxn>
                <a:cxn ang="0">
                  <a:pos x="110" y="48"/>
                </a:cxn>
                <a:cxn ang="0">
                  <a:pos x="114" y="64"/>
                </a:cxn>
                <a:cxn ang="0">
                  <a:pos x="120" y="78"/>
                </a:cxn>
                <a:cxn ang="0">
                  <a:pos x="110" y="84"/>
                </a:cxn>
                <a:cxn ang="0">
                  <a:pos x="86" y="102"/>
                </a:cxn>
                <a:cxn ang="0">
                  <a:pos x="80" y="102"/>
                </a:cxn>
                <a:cxn ang="0">
                  <a:pos x="86" y="108"/>
                </a:cxn>
                <a:cxn ang="0">
                  <a:pos x="88" y="118"/>
                </a:cxn>
                <a:cxn ang="0">
                  <a:pos x="104" y="134"/>
                </a:cxn>
              </a:cxnLst>
              <a:rect l="0" t="0" r="r" b="b"/>
              <a:pathLst>
                <a:path w="120" h="162">
                  <a:moveTo>
                    <a:pt x="104" y="134"/>
                  </a:moveTo>
                  <a:lnTo>
                    <a:pt x="104" y="136"/>
                  </a:lnTo>
                  <a:lnTo>
                    <a:pt x="100" y="138"/>
                  </a:lnTo>
                  <a:lnTo>
                    <a:pt x="98" y="142"/>
                  </a:lnTo>
                  <a:lnTo>
                    <a:pt x="94" y="144"/>
                  </a:lnTo>
                  <a:lnTo>
                    <a:pt x="92" y="146"/>
                  </a:lnTo>
                  <a:lnTo>
                    <a:pt x="94" y="156"/>
                  </a:lnTo>
                  <a:lnTo>
                    <a:pt x="92" y="158"/>
                  </a:lnTo>
                  <a:lnTo>
                    <a:pt x="92" y="156"/>
                  </a:lnTo>
                  <a:lnTo>
                    <a:pt x="84" y="154"/>
                  </a:lnTo>
                  <a:lnTo>
                    <a:pt x="70" y="160"/>
                  </a:lnTo>
                  <a:lnTo>
                    <a:pt x="62" y="158"/>
                  </a:lnTo>
                  <a:lnTo>
                    <a:pt x="58" y="162"/>
                  </a:lnTo>
                  <a:lnTo>
                    <a:pt x="52" y="158"/>
                  </a:lnTo>
                  <a:lnTo>
                    <a:pt x="48" y="160"/>
                  </a:lnTo>
                  <a:lnTo>
                    <a:pt x="38" y="156"/>
                  </a:lnTo>
                  <a:lnTo>
                    <a:pt x="24" y="158"/>
                  </a:lnTo>
                  <a:lnTo>
                    <a:pt x="22" y="156"/>
                  </a:lnTo>
                  <a:lnTo>
                    <a:pt x="22" y="146"/>
                  </a:lnTo>
                  <a:lnTo>
                    <a:pt x="24" y="138"/>
                  </a:lnTo>
                  <a:lnTo>
                    <a:pt x="28" y="130"/>
                  </a:lnTo>
                  <a:lnTo>
                    <a:pt x="10" y="124"/>
                  </a:lnTo>
                  <a:lnTo>
                    <a:pt x="4" y="118"/>
                  </a:lnTo>
                  <a:lnTo>
                    <a:pt x="6" y="114"/>
                  </a:lnTo>
                  <a:lnTo>
                    <a:pt x="4" y="110"/>
                  </a:lnTo>
                  <a:lnTo>
                    <a:pt x="4" y="106"/>
                  </a:lnTo>
                  <a:lnTo>
                    <a:pt x="2" y="104"/>
                  </a:lnTo>
                  <a:lnTo>
                    <a:pt x="4" y="98"/>
                  </a:lnTo>
                  <a:lnTo>
                    <a:pt x="2" y="92"/>
                  </a:lnTo>
                  <a:lnTo>
                    <a:pt x="0" y="88"/>
                  </a:lnTo>
                  <a:lnTo>
                    <a:pt x="2" y="84"/>
                  </a:lnTo>
                  <a:lnTo>
                    <a:pt x="0" y="68"/>
                  </a:lnTo>
                  <a:lnTo>
                    <a:pt x="8" y="68"/>
                  </a:lnTo>
                  <a:lnTo>
                    <a:pt x="10" y="64"/>
                  </a:lnTo>
                  <a:lnTo>
                    <a:pt x="14" y="60"/>
                  </a:lnTo>
                  <a:lnTo>
                    <a:pt x="14" y="56"/>
                  </a:lnTo>
                  <a:lnTo>
                    <a:pt x="10" y="54"/>
                  </a:lnTo>
                  <a:lnTo>
                    <a:pt x="10" y="52"/>
                  </a:lnTo>
                  <a:lnTo>
                    <a:pt x="14" y="50"/>
                  </a:lnTo>
                  <a:lnTo>
                    <a:pt x="16" y="38"/>
                  </a:lnTo>
                  <a:lnTo>
                    <a:pt x="20" y="38"/>
                  </a:lnTo>
                  <a:lnTo>
                    <a:pt x="16" y="34"/>
                  </a:lnTo>
                  <a:lnTo>
                    <a:pt x="18" y="30"/>
                  </a:lnTo>
                  <a:lnTo>
                    <a:pt x="24" y="28"/>
                  </a:lnTo>
                  <a:lnTo>
                    <a:pt x="28" y="28"/>
                  </a:lnTo>
                  <a:lnTo>
                    <a:pt x="30" y="34"/>
                  </a:lnTo>
                  <a:lnTo>
                    <a:pt x="32" y="34"/>
                  </a:lnTo>
                  <a:lnTo>
                    <a:pt x="32" y="32"/>
                  </a:lnTo>
                  <a:lnTo>
                    <a:pt x="34" y="32"/>
                  </a:lnTo>
                  <a:lnTo>
                    <a:pt x="36" y="38"/>
                  </a:lnTo>
                  <a:lnTo>
                    <a:pt x="34" y="32"/>
                  </a:lnTo>
                  <a:lnTo>
                    <a:pt x="36" y="26"/>
                  </a:lnTo>
                  <a:lnTo>
                    <a:pt x="42" y="24"/>
                  </a:lnTo>
                  <a:lnTo>
                    <a:pt x="38" y="22"/>
                  </a:lnTo>
                  <a:lnTo>
                    <a:pt x="40" y="18"/>
                  </a:lnTo>
                  <a:lnTo>
                    <a:pt x="38" y="14"/>
                  </a:lnTo>
                  <a:lnTo>
                    <a:pt x="36" y="14"/>
                  </a:lnTo>
                  <a:lnTo>
                    <a:pt x="40" y="10"/>
                  </a:lnTo>
                  <a:lnTo>
                    <a:pt x="36" y="4"/>
                  </a:lnTo>
                  <a:lnTo>
                    <a:pt x="36" y="0"/>
                  </a:lnTo>
                  <a:lnTo>
                    <a:pt x="48" y="2"/>
                  </a:lnTo>
                  <a:lnTo>
                    <a:pt x="46" y="2"/>
                  </a:lnTo>
                  <a:lnTo>
                    <a:pt x="52" y="4"/>
                  </a:lnTo>
                  <a:lnTo>
                    <a:pt x="54" y="6"/>
                  </a:lnTo>
                  <a:lnTo>
                    <a:pt x="52" y="10"/>
                  </a:lnTo>
                  <a:lnTo>
                    <a:pt x="54" y="12"/>
                  </a:lnTo>
                  <a:lnTo>
                    <a:pt x="56" y="12"/>
                  </a:lnTo>
                  <a:lnTo>
                    <a:pt x="60" y="14"/>
                  </a:lnTo>
                  <a:lnTo>
                    <a:pt x="68" y="14"/>
                  </a:lnTo>
                  <a:lnTo>
                    <a:pt x="64" y="22"/>
                  </a:lnTo>
                  <a:lnTo>
                    <a:pt x="74" y="22"/>
                  </a:lnTo>
                  <a:lnTo>
                    <a:pt x="72" y="20"/>
                  </a:lnTo>
                  <a:lnTo>
                    <a:pt x="76" y="18"/>
                  </a:lnTo>
                  <a:lnTo>
                    <a:pt x="80" y="16"/>
                  </a:lnTo>
                  <a:lnTo>
                    <a:pt x="80" y="18"/>
                  </a:lnTo>
                  <a:lnTo>
                    <a:pt x="88" y="10"/>
                  </a:lnTo>
                  <a:lnTo>
                    <a:pt x="90" y="12"/>
                  </a:lnTo>
                  <a:lnTo>
                    <a:pt x="86" y="16"/>
                  </a:lnTo>
                  <a:lnTo>
                    <a:pt x="94" y="12"/>
                  </a:lnTo>
                  <a:lnTo>
                    <a:pt x="96" y="18"/>
                  </a:lnTo>
                  <a:lnTo>
                    <a:pt x="102" y="18"/>
                  </a:lnTo>
                  <a:lnTo>
                    <a:pt x="104" y="24"/>
                  </a:lnTo>
                  <a:lnTo>
                    <a:pt x="110" y="26"/>
                  </a:lnTo>
                  <a:lnTo>
                    <a:pt x="112" y="34"/>
                  </a:lnTo>
                  <a:lnTo>
                    <a:pt x="112" y="38"/>
                  </a:lnTo>
                  <a:lnTo>
                    <a:pt x="110" y="48"/>
                  </a:lnTo>
                  <a:lnTo>
                    <a:pt x="114" y="50"/>
                  </a:lnTo>
                  <a:lnTo>
                    <a:pt x="114" y="64"/>
                  </a:lnTo>
                  <a:lnTo>
                    <a:pt x="116" y="74"/>
                  </a:lnTo>
                  <a:lnTo>
                    <a:pt x="120" y="78"/>
                  </a:lnTo>
                  <a:lnTo>
                    <a:pt x="118" y="90"/>
                  </a:lnTo>
                  <a:lnTo>
                    <a:pt x="110" y="84"/>
                  </a:lnTo>
                  <a:lnTo>
                    <a:pt x="110" y="90"/>
                  </a:lnTo>
                  <a:lnTo>
                    <a:pt x="86" y="102"/>
                  </a:lnTo>
                  <a:lnTo>
                    <a:pt x="86" y="104"/>
                  </a:lnTo>
                  <a:lnTo>
                    <a:pt x="80" y="102"/>
                  </a:lnTo>
                  <a:lnTo>
                    <a:pt x="80" y="104"/>
                  </a:lnTo>
                  <a:lnTo>
                    <a:pt x="86" y="108"/>
                  </a:lnTo>
                  <a:lnTo>
                    <a:pt x="86" y="116"/>
                  </a:lnTo>
                  <a:lnTo>
                    <a:pt x="88" y="118"/>
                  </a:lnTo>
                  <a:lnTo>
                    <a:pt x="104" y="134"/>
                  </a:lnTo>
                  <a:lnTo>
                    <a:pt x="104"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0" name="Freeform 325"/>
            <p:cNvSpPr>
              <a:spLocks/>
            </p:cNvSpPr>
            <p:nvPr/>
          </p:nvSpPr>
          <p:spPr bwMode="auto">
            <a:xfrm>
              <a:off x="4648041" y="2632138"/>
              <a:ext cx="197401" cy="448638"/>
            </a:xfrm>
            <a:custGeom>
              <a:avLst/>
              <a:gdLst/>
              <a:ahLst/>
              <a:cxnLst>
                <a:cxn ang="0">
                  <a:pos x="174" y="114"/>
                </a:cxn>
                <a:cxn ang="0">
                  <a:pos x="162" y="114"/>
                </a:cxn>
                <a:cxn ang="0">
                  <a:pos x="150" y="120"/>
                </a:cxn>
                <a:cxn ang="0">
                  <a:pos x="140" y="128"/>
                </a:cxn>
                <a:cxn ang="0">
                  <a:pos x="142" y="158"/>
                </a:cxn>
                <a:cxn ang="0">
                  <a:pos x="138" y="158"/>
                </a:cxn>
                <a:cxn ang="0">
                  <a:pos x="114" y="184"/>
                </a:cxn>
                <a:cxn ang="0">
                  <a:pos x="100" y="196"/>
                </a:cxn>
                <a:cxn ang="0">
                  <a:pos x="96" y="204"/>
                </a:cxn>
                <a:cxn ang="0">
                  <a:pos x="90" y="212"/>
                </a:cxn>
                <a:cxn ang="0">
                  <a:pos x="84" y="216"/>
                </a:cxn>
                <a:cxn ang="0">
                  <a:pos x="84" y="238"/>
                </a:cxn>
                <a:cxn ang="0">
                  <a:pos x="82" y="260"/>
                </a:cxn>
                <a:cxn ang="0">
                  <a:pos x="82" y="270"/>
                </a:cxn>
                <a:cxn ang="0">
                  <a:pos x="78" y="278"/>
                </a:cxn>
                <a:cxn ang="0">
                  <a:pos x="88" y="270"/>
                </a:cxn>
                <a:cxn ang="0">
                  <a:pos x="98" y="276"/>
                </a:cxn>
                <a:cxn ang="0">
                  <a:pos x="98" y="296"/>
                </a:cxn>
                <a:cxn ang="0">
                  <a:pos x="82" y="298"/>
                </a:cxn>
                <a:cxn ang="0">
                  <a:pos x="72" y="298"/>
                </a:cxn>
                <a:cxn ang="0">
                  <a:pos x="100" y="302"/>
                </a:cxn>
                <a:cxn ang="0">
                  <a:pos x="96" y="306"/>
                </a:cxn>
                <a:cxn ang="0">
                  <a:pos x="88" y="310"/>
                </a:cxn>
                <a:cxn ang="0">
                  <a:pos x="78" y="318"/>
                </a:cxn>
                <a:cxn ang="0">
                  <a:pos x="76" y="322"/>
                </a:cxn>
                <a:cxn ang="0">
                  <a:pos x="70" y="324"/>
                </a:cxn>
                <a:cxn ang="0">
                  <a:pos x="72" y="338"/>
                </a:cxn>
                <a:cxn ang="0">
                  <a:pos x="74" y="350"/>
                </a:cxn>
                <a:cxn ang="0">
                  <a:pos x="64" y="382"/>
                </a:cxn>
                <a:cxn ang="0">
                  <a:pos x="44" y="384"/>
                </a:cxn>
                <a:cxn ang="0">
                  <a:pos x="40" y="400"/>
                </a:cxn>
                <a:cxn ang="0">
                  <a:pos x="18" y="380"/>
                </a:cxn>
                <a:cxn ang="0">
                  <a:pos x="24" y="374"/>
                </a:cxn>
                <a:cxn ang="0">
                  <a:pos x="12" y="352"/>
                </a:cxn>
                <a:cxn ang="0">
                  <a:pos x="8" y="340"/>
                </a:cxn>
                <a:cxn ang="0">
                  <a:pos x="8" y="330"/>
                </a:cxn>
                <a:cxn ang="0">
                  <a:pos x="4" y="328"/>
                </a:cxn>
                <a:cxn ang="0">
                  <a:pos x="0" y="310"/>
                </a:cxn>
                <a:cxn ang="0">
                  <a:pos x="4" y="310"/>
                </a:cxn>
                <a:cxn ang="0">
                  <a:pos x="8" y="302"/>
                </a:cxn>
                <a:cxn ang="0">
                  <a:pos x="10" y="286"/>
                </a:cxn>
                <a:cxn ang="0">
                  <a:pos x="20" y="268"/>
                </a:cxn>
                <a:cxn ang="0">
                  <a:pos x="22" y="252"/>
                </a:cxn>
                <a:cxn ang="0">
                  <a:pos x="16" y="234"/>
                </a:cxn>
                <a:cxn ang="0">
                  <a:pos x="16" y="198"/>
                </a:cxn>
                <a:cxn ang="0">
                  <a:pos x="26" y="170"/>
                </a:cxn>
                <a:cxn ang="0">
                  <a:pos x="42" y="158"/>
                </a:cxn>
                <a:cxn ang="0">
                  <a:pos x="48" y="120"/>
                </a:cxn>
                <a:cxn ang="0">
                  <a:pos x="60" y="88"/>
                </a:cxn>
                <a:cxn ang="0">
                  <a:pos x="68" y="60"/>
                </a:cxn>
                <a:cxn ang="0">
                  <a:pos x="86" y="34"/>
                </a:cxn>
                <a:cxn ang="0">
                  <a:pos x="96" y="22"/>
                </a:cxn>
                <a:cxn ang="0">
                  <a:pos x="122" y="20"/>
                </a:cxn>
                <a:cxn ang="0">
                  <a:pos x="122" y="0"/>
                </a:cxn>
                <a:cxn ang="0">
                  <a:pos x="160" y="26"/>
                </a:cxn>
                <a:cxn ang="0">
                  <a:pos x="170" y="62"/>
                </a:cxn>
                <a:cxn ang="0">
                  <a:pos x="174" y="88"/>
                </a:cxn>
                <a:cxn ang="0">
                  <a:pos x="174" y="108"/>
                </a:cxn>
              </a:cxnLst>
              <a:rect l="0" t="0" r="r" b="b"/>
              <a:pathLst>
                <a:path w="176" h="400">
                  <a:moveTo>
                    <a:pt x="174" y="108"/>
                  </a:moveTo>
                  <a:lnTo>
                    <a:pt x="176" y="112"/>
                  </a:lnTo>
                  <a:lnTo>
                    <a:pt x="174" y="114"/>
                  </a:lnTo>
                  <a:lnTo>
                    <a:pt x="170" y="112"/>
                  </a:lnTo>
                  <a:lnTo>
                    <a:pt x="164" y="112"/>
                  </a:lnTo>
                  <a:lnTo>
                    <a:pt x="162" y="114"/>
                  </a:lnTo>
                  <a:lnTo>
                    <a:pt x="152" y="110"/>
                  </a:lnTo>
                  <a:lnTo>
                    <a:pt x="150" y="116"/>
                  </a:lnTo>
                  <a:lnTo>
                    <a:pt x="150" y="120"/>
                  </a:lnTo>
                  <a:lnTo>
                    <a:pt x="146" y="116"/>
                  </a:lnTo>
                  <a:lnTo>
                    <a:pt x="148" y="122"/>
                  </a:lnTo>
                  <a:lnTo>
                    <a:pt x="140" y="128"/>
                  </a:lnTo>
                  <a:lnTo>
                    <a:pt x="142" y="134"/>
                  </a:lnTo>
                  <a:lnTo>
                    <a:pt x="136" y="144"/>
                  </a:lnTo>
                  <a:lnTo>
                    <a:pt x="142" y="158"/>
                  </a:lnTo>
                  <a:lnTo>
                    <a:pt x="138" y="160"/>
                  </a:lnTo>
                  <a:lnTo>
                    <a:pt x="138" y="156"/>
                  </a:lnTo>
                  <a:lnTo>
                    <a:pt x="138" y="158"/>
                  </a:lnTo>
                  <a:lnTo>
                    <a:pt x="126" y="176"/>
                  </a:lnTo>
                  <a:lnTo>
                    <a:pt x="116" y="184"/>
                  </a:lnTo>
                  <a:lnTo>
                    <a:pt x="114" y="184"/>
                  </a:lnTo>
                  <a:lnTo>
                    <a:pt x="106" y="190"/>
                  </a:lnTo>
                  <a:lnTo>
                    <a:pt x="102" y="190"/>
                  </a:lnTo>
                  <a:lnTo>
                    <a:pt x="100" y="196"/>
                  </a:lnTo>
                  <a:lnTo>
                    <a:pt x="96" y="200"/>
                  </a:lnTo>
                  <a:lnTo>
                    <a:pt x="98" y="200"/>
                  </a:lnTo>
                  <a:lnTo>
                    <a:pt x="96" y="204"/>
                  </a:lnTo>
                  <a:lnTo>
                    <a:pt x="92" y="206"/>
                  </a:lnTo>
                  <a:lnTo>
                    <a:pt x="90" y="202"/>
                  </a:lnTo>
                  <a:lnTo>
                    <a:pt x="90" y="212"/>
                  </a:lnTo>
                  <a:lnTo>
                    <a:pt x="88" y="216"/>
                  </a:lnTo>
                  <a:lnTo>
                    <a:pt x="84" y="214"/>
                  </a:lnTo>
                  <a:lnTo>
                    <a:pt x="84" y="216"/>
                  </a:lnTo>
                  <a:lnTo>
                    <a:pt x="86" y="222"/>
                  </a:lnTo>
                  <a:lnTo>
                    <a:pt x="84" y="230"/>
                  </a:lnTo>
                  <a:lnTo>
                    <a:pt x="84" y="238"/>
                  </a:lnTo>
                  <a:lnTo>
                    <a:pt x="80" y="236"/>
                  </a:lnTo>
                  <a:lnTo>
                    <a:pt x="80" y="242"/>
                  </a:lnTo>
                  <a:lnTo>
                    <a:pt x="82" y="260"/>
                  </a:lnTo>
                  <a:lnTo>
                    <a:pt x="82" y="264"/>
                  </a:lnTo>
                  <a:lnTo>
                    <a:pt x="84" y="266"/>
                  </a:lnTo>
                  <a:lnTo>
                    <a:pt x="82" y="270"/>
                  </a:lnTo>
                  <a:lnTo>
                    <a:pt x="70" y="278"/>
                  </a:lnTo>
                  <a:lnTo>
                    <a:pt x="68" y="280"/>
                  </a:lnTo>
                  <a:lnTo>
                    <a:pt x="78" y="278"/>
                  </a:lnTo>
                  <a:lnTo>
                    <a:pt x="82" y="274"/>
                  </a:lnTo>
                  <a:lnTo>
                    <a:pt x="86" y="266"/>
                  </a:lnTo>
                  <a:lnTo>
                    <a:pt x="88" y="270"/>
                  </a:lnTo>
                  <a:lnTo>
                    <a:pt x="92" y="268"/>
                  </a:lnTo>
                  <a:lnTo>
                    <a:pt x="94" y="274"/>
                  </a:lnTo>
                  <a:lnTo>
                    <a:pt x="98" y="276"/>
                  </a:lnTo>
                  <a:lnTo>
                    <a:pt x="96" y="276"/>
                  </a:lnTo>
                  <a:lnTo>
                    <a:pt x="104" y="286"/>
                  </a:lnTo>
                  <a:lnTo>
                    <a:pt x="98" y="296"/>
                  </a:lnTo>
                  <a:lnTo>
                    <a:pt x="92" y="300"/>
                  </a:lnTo>
                  <a:lnTo>
                    <a:pt x="88" y="296"/>
                  </a:lnTo>
                  <a:lnTo>
                    <a:pt x="82" y="298"/>
                  </a:lnTo>
                  <a:lnTo>
                    <a:pt x="80" y="294"/>
                  </a:lnTo>
                  <a:lnTo>
                    <a:pt x="70" y="298"/>
                  </a:lnTo>
                  <a:lnTo>
                    <a:pt x="72" y="298"/>
                  </a:lnTo>
                  <a:lnTo>
                    <a:pt x="80" y="300"/>
                  </a:lnTo>
                  <a:lnTo>
                    <a:pt x="82" y="304"/>
                  </a:lnTo>
                  <a:lnTo>
                    <a:pt x="100" y="302"/>
                  </a:lnTo>
                  <a:lnTo>
                    <a:pt x="98" y="304"/>
                  </a:lnTo>
                  <a:lnTo>
                    <a:pt x="96" y="302"/>
                  </a:lnTo>
                  <a:lnTo>
                    <a:pt x="96" y="306"/>
                  </a:lnTo>
                  <a:lnTo>
                    <a:pt x="92" y="312"/>
                  </a:lnTo>
                  <a:lnTo>
                    <a:pt x="88" y="312"/>
                  </a:lnTo>
                  <a:lnTo>
                    <a:pt x="88" y="310"/>
                  </a:lnTo>
                  <a:lnTo>
                    <a:pt x="86" y="308"/>
                  </a:lnTo>
                  <a:lnTo>
                    <a:pt x="84" y="314"/>
                  </a:lnTo>
                  <a:lnTo>
                    <a:pt x="78" y="318"/>
                  </a:lnTo>
                  <a:lnTo>
                    <a:pt x="68" y="318"/>
                  </a:lnTo>
                  <a:lnTo>
                    <a:pt x="68" y="320"/>
                  </a:lnTo>
                  <a:lnTo>
                    <a:pt x="76" y="322"/>
                  </a:lnTo>
                  <a:lnTo>
                    <a:pt x="76" y="322"/>
                  </a:lnTo>
                  <a:lnTo>
                    <a:pt x="72" y="324"/>
                  </a:lnTo>
                  <a:lnTo>
                    <a:pt x="70" y="324"/>
                  </a:lnTo>
                  <a:lnTo>
                    <a:pt x="76" y="328"/>
                  </a:lnTo>
                  <a:lnTo>
                    <a:pt x="74" y="338"/>
                  </a:lnTo>
                  <a:lnTo>
                    <a:pt x="72" y="338"/>
                  </a:lnTo>
                  <a:lnTo>
                    <a:pt x="74" y="342"/>
                  </a:lnTo>
                  <a:lnTo>
                    <a:pt x="72" y="346"/>
                  </a:lnTo>
                  <a:lnTo>
                    <a:pt x="74" y="350"/>
                  </a:lnTo>
                  <a:lnTo>
                    <a:pt x="72" y="354"/>
                  </a:lnTo>
                  <a:lnTo>
                    <a:pt x="70" y="366"/>
                  </a:lnTo>
                  <a:lnTo>
                    <a:pt x="64" y="382"/>
                  </a:lnTo>
                  <a:lnTo>
                    <a:pt x="50" y="380"/>
                  </a:lnTo>
                  <a:lnTo>
                    <a:pt x="46" y="384"/>
                  </a:lnTo>
                  <a:lnTo>
                    <a:pt x="44" y="384"/>
                  </a:lnTo>
                  <a:lnTo>
                    <a:pt x="42" y="390"/>
                  </a:lnTo>
                  <a:lnTo>
                    <a:pt x="42" y="394"/>
                  </a:lnTo>
                  <a:lnTo>
                    <a:pt x="40" y="400"/>
                  </a:lnTo>
                  <a:lnTo>
                    <a:pt x="24" y="398"/>
                  </a:lnTo>
                  <a:lnTo>
                    <a:pt x="26" y="394"/>
                  </a:lnTo>
                  <a:lnTo>
                    <a:pt x="18" y="380"/>
                  </a:lnTo>
                  <a:lnTo>
                    <a:pt x="22" y="380"/>
                  </a:lnTo>
                  <a:lnTo>
                    <a:pt x="20" y="376"/>
                  </a:lnTo>
                  <a:lnTo>
                    <a:pt x="24" y="374"/>
                  </a:lnTo>
                  <a:lnTo>
                    <a:pt x="24" y="372"/>
                  </a:lnTo>
                  <a:lnTo>
                    <a:pt x="16" y="362"/>
                  </a:lnTo>
                  <a:lnTo>
                    <a:pt x="12" y="352"/>
                  </a:lnTo>
                  <a:lnTo>
                    <a:pt x="10" y="352"/>
                  </a:lnTo>
                  <a:lnTo>
                    <a:pt x="12" y="340"/>
                  </a:lnTo>
                  <a:lnTo>
                    <a:pt x="8" y="340"/>
                  </a:lnTo>
                  <a:lnTo>
                    <a:pt x="8" y="334"/>
                  </a:lnTo>
                  <a:lnTo>
                    <a:pt x="4" y="332"/>
                  </a:lnTo>
                  <a:lnTo>
                    <a:pt x="8" y="330"/>
                  </a:lnTo>
                  <a:lnTo>
                    <a:pt x="6" y="328"/>
                  </a:lnTo>
                  <a:lnTo>
                    <a:pt x="6" y="326"/>
                  </a:lnTo>
                  <a:lnTo>
                    <a:pt x="4" y="328"/>
                  </a:lnTo>
                  <a:lnTo>
                    <a:pt x="4" y="326"/>
                  </a:lnTo>
                  <a:lnTo>
                    <a:pt x="2" y="324"/>
                  </a:lnTo>
                  <a:lnTo>
                    <a:pt x="0" y="310"/>
                  </a:lnTo>
                  <a:lnTo>
                    <a:pt x="2" y="308"/>
                  </a:lnTo>
                  <a:lnTo>
                    <a:pt x="2" y="314"/>
                  </a:lnTo>
                  <a:lnTo>
                    <a:pt x="4" y="310"/>
                  </a:lnTo>
                  <a:lnTo>
                    <a:pt x="4" y="314"/>
                  </a:lnTo>
                  <a:lnTo>
                    <a:pt x="6" y="312"/>
                  </a:lnTo>
                  <a:lnTo>
                    <a:pt x="8" y="302"/>
                  </a:lnTo>
                  <a:lnTo>
                    <a:pt x="8" y="296"/>
                  </a:lnTo>
                  <a:lnTo>
                    <a:pt x="10" y="290"/>
                  </a:lnTo>
                  <a:lnTo>
                    <a:pt x="10" y="286"/>
                  </a:lnTo>
                  <a:lnTo>
                    <a:pt x="18" y="282"/>
                  </a:lnTo>
                  <a:lnTo>
                    <a:pt x="18" y="276"/>
                  </a:lnTo>
                  <a:lnTo>
                    <a:pt x="20" y="268"/>
                  </a:lnTo>
                  <a:lnTo>
                    <a:pt x="18" y="260"/>
                  </a:lnTo>
                  <a:lnTo>
                    <a:pt x="14" y="258"/>
                  </a:lnTo>
                  <a:lnTo>
                    <a:pt x="22" y="252"/>
                  </a:lnTo>
                  <a:lnTo>
                    <a:pt x="24" y="248"/>
                  </a:lnTo>
                  <a:lnTo>
                    <a:pt x="22" y="242"/>
                  </a:lnTo>
                  <a:lnTo>
                    <a:pt x="16" y="234"/>
                  </a:lnTo>
                  <a:lnTo>
                    <a:pt x="16" y="220"/>
                  </a:lnTo>
                  <a:lnTo>
                    <a:pt x="14" y="212"/>
                  </a:lnTo>
                  <a:lnTo>
                    <a:pt x="16" y="198"/>
                  </a:lnTo>
                  <a:lnTo>
                    <a:pt x="14" y="188"/>
                  </a:lnTo>
                  <a:lnTo>
                    <a:pt x="16" y="180"/>
                  </a:lnTo>
                  <a:lnTo>
                    <a:pt x="26" y="170"/>
                  </a:lnTo>
                  <a:lnTo>
                    <a:pt x="38" y="170"/>
                  </a:lnTo>
                  <a:lnTo>
                    <a:pt x="42" y="166"/>
                  </a:lnTo>
                  <a:lnTo>
                    <a:pt x="42" y="158"/>
                  </a:lnTo>
                  <a:lnTo>
                    <a:pt x="36" y="150"/>
                  </a:lnTo>
                  <a:lnTo>
                    <a:pt x="46" y="132"/>
                  </a:lnTo>
                  <a:lnTo>
                    <a:pt x="48" y="120"/>
                  </a:lnTo>
                  <a:lnTo>
                    <a:pt x="48" y="104"/>
                  </a:lnTo>
                  <a:lnTo>
                    <a:pt x="56" y="100"/>
                  </a:lnTo>
                  <a:lnTo>
                    <a:pt x="60" y="88"/>
                  </a:lnTo>
                  <a:lnTo>
                    <a:pt x="72" y="70"/>
                  </a:lnTo>
                  <a:lnTo>
                    <a:pt x="72" y="66"/>
                  </a:lnTo>
                  <a:lnTo>
                    <a:pt x="68" y="60"/>
                  </a:lnTo>
                  <a:lnTo>
                    <a:pt x="74" y="50"/>
                  </a:lnTo>
                  <a:lnTo>
                    <a:pt x="76" y="42"/>
                  </a:lnTo>
                  <a:lnTo>
                    <a:pt x="86" y="34"/>
                  </a:lnTo>
                  <a:lnTo>
                    <a:pt x="92" y="40"/>
                  </a:lnTo>
                  <a:lnTo>
                    <a:pt x="96" y="30"/>
                  </a:lnTo>
                  <a:lnTo>
                    <a:pt x="96" y="22"/>
                  </a:lnTo>
                  <a:lnTo>
                    <a:pt x="98" y="20"/>
                  </a:lnTo>
                  <a:lnTo>
                    <a:pt x="120" y="22"/>
                  </a:lnTo>
                  <a:lnTo>
                    <a:pt x="122" y="20"/>
                  </a:lnTo>
                  <a:lnTo>
                    <a:pt x="120" y="16"/>
                  </a:lnTo>
                  <a:lnTo>
                    <a:pt x="124" y="6"/>
                  </a:lnTo>
                  <a:lnTo>
                    <a:pt x="122" y="0"/>
                  </a:lnTo>
                  <a:lnTo>
                    <a:pt x="128" y="0"/>
                  </a:lnTo>
                  <a:lnTo>
                    <a:pt x="148" y="20"/>
                  </a:lnTo>
                  <a:lnTo>
                    <a:pt x="160" y="26"/>
                  </a:lnTo>
                  <a:lnTo>
                    <a:pt x="168" y="40"/>
                  </a:lnTo>
                  <a:lnTo>
                    <a:pt x="166" y="54"/>
                  </a:lnTo>
                  <a:lnTo>
                    <a:pt x="170" y="62"/>
                  </a:lnTo>
                  <a:lnTo>
                    <a:pt x="168" y="68"/>
                  </a:lnTo>
                  <a:lnTo>
                    <a:pt x="174" y="82"/>
                  </a:lnTo>
                  <a:lnTo>
                    <a:pt x="174" y="88"/>
                  </a:lnTo>
                  <a:lnTo>
                    <a:pt x="170" y="96"/>
                  </a:lnTo>
                  <a:lnTo>
                    <a:pt x="174" y="108"/>
                  </a:lnTo>
                  <a:lnTo>
                    <a:pt x="174" y="10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1" name="Freeform 326"/>
            <p:cNvSpPr>
              <a:spLocks/>
            </p:cNvSpPr>
            <p:nvPr/>
          </p:nvSpPr>
          <p:spPr bwMode="auto">
            <a:xfrm>
              <a:off x="4603177" y="3015723"/>
              <a:ext cx="42621" cy="78511"/>
            </a:xfrm>
            <a:custGeom>
              <a:avLst/>
              <a:gdLst/>
              <a:ahLst/>
              <a:cxnLst>
                <a:cxn ang="0">
                  <a:pos x="8" y="68"/>
                </a:cxn>
                <a:cxn ang="0">
                  <a:pos x="20" y="70"/>
                </a:cxn>
                <a:cxn ang="0">
                  <a:pos x="22" y="68"/>
                </a:cxn>
                <a:cxn ang="0">
                  <a:pos x="18" y="64"/>
                </a:cxn>
                <a:cxn ang="0">
                  <a:pos x="20" y="62"/>
                </a:cxn>
                <a:cxn ang="0">
                  <a:pos x="20" y="54"/>
                </a:cxn>
                <a:cxn ang="0">
                  <a:pos x="22" y="52"/>
                </a:cxn>
                <a:cxn ang="0">
                  <a:pos x="20" y="50"/>
                </a:cxn>
                <a:cxn ang="0">
                  <a:pos x="26" y="50"/>
                </a:cxn>
                <a:cxn ang="0">
                  <a:pos x="24" y="46"/>
                </a:cxn>
                <a:cxn ang="0">
                  <a:pos x="30" y="44"/>
                </a:cxn>
                <a:cxn ang="0">
                  <a:pos x="30" y="38"/>
                </a:cxn>
                <a:cxn ang="0">
                  <a:pos x="32" y="40"/>
                </a:cxn>
                <a:cxn ang="0">
                  <a:pos x="38" y="36"/>
                </a:cxn>
                <a:cxn ang="0">
                  <a:pos x="38" y="32"/>
                </a:cxn>
                <a:cxn ang="0">
                  <a:pos x="28" y="32"/>
                </a:cxn>
                <a:cxn ang="0">
                  <a:pos x="28" y="30"/>
                </a:cxn>
                <a:cxn ang="0">
                  <a:pos x="30" y="28"/>
                </a:cxn>
                <a:cxn ang="0">
                  <a:pos x="26" y="28"/>
                </a:cxn>
                <a:cxn ang="0">
                  <a:pos x="28" y="26"/>
                </a:cxn>
                <a:cxn ang="0">
                  <a:pos x="30" y="18"/>
                </a:cxn>
                <a:cxn ang="0">
                  <a:pos x="32" y="12"/>
                </a:cxn>
                <a:cxn ang="0">
                  <a:pos x="32" y="6"/>
                </a:cxn>
                <a:cxn ang="0">
                  <a:pos x="32" y="0"/>
                </a:cxn>
                <a:cxn ang="0">
                  <a:pos x="24" y="4"/>
                </a:cxn>
                <a:cxn ang="0">
                  <a:pos x="18" y="14"/>
                </a:cxn>
                <a:cxn ang="0">
                  <a:pos x="8" y="16"/>
                </a:cxn>
                <a:cxn ang="0">
                  <a:pos x="4" y="20"/>
                </a:cxn>
                <a:cxn ang="0">
                  <a:pos x="0" y="34"/>
                </a:cxn>
                <a:cxn ang="0">
                  <a:pos x="2" y="54"/>
                </a:cxn>
                <a:cxn ang="0">
                  <a:pos x="6" y="54"/>
                </a:cxn>
                <a:cxn ang="0">
                  <a:pos x="8" y="58"/>
                </a:cxn>
                <a:cxn ang="0">
                  <a:pos x="8" y="68"/>
                </a:cxn>
                <a:cxn ang="0">
                  <a:pos x="8" y="68"/>
                </a:cxn>
              </a:cxnLst>
              <a:rect l="0" t="0" r="r" b="b"/>
              <a:pathLst>
                <a:path w="38" h="70">
                  <a:moveTo>
                    <a:pt x="8" y="68"/>
                  </a:moveTo>
                  <a:lnTo>
                    <a:pt x="20" y="70"/>
                  </a:lnTo>
                  <a:lnTo>
                    <a:pt x="22" y="68"/>
                  </a:lnTo>
                  <a:lnTo>
                    <a:pt x="18" y="64"/>
                  </a:lnTo>
                  <a:lnTo>
                    <a:pt x="20" y="62"/>
                  </a:lnTo>
                  <a:lnTo>
                    <a:pt x="20" y="54"/>
                  </a:lnTo>
                  <a:lnTo>
                    <a:pt x="22" y="52"/>
                  </a:lnTo>
                  <a:lnTo>
                    <a:pt x="20" y="50"/>
                  </a:lnTo>
                  <a:lnTo>
                    <a:pt x="26" y="50"/>
                  </a:lnTo>
                  <a:lnTo>
                    <a:pt x="24" y="46"/>
                  </a:lnTo>
                  <a:lnTo>
                    <a:pt x="30" y="44"/>
                  </a:lnTo>
                  <a:lnTo>
                    <a:pt x="30" y="38"/>
                  </a:lnTo>
                  <a:lnTo>
                    <a:pt x="32" y="40"/>
                  </a:lnTo>
                  <a:lnTo>
                    <a:pt x="38" y="36"/>
                  </a:lnTo>
                  <a:lnTo>
                    <a:pt x="38" y="32"/>
                  </a:lnTo>
                  <a:lnTo>
                    <a:pt x="28" y="32"/>
                  </a:lnTo>
                  <a:lnTo>
                    <a:pt x="28" y="30"/>
                  </a:lnTo>
                  <a:lnTo>
                    <a:pt x="30" y="28"/>
                  </a:lnTo>
                  <a:lnTo>
                    <a:pt x="26" y="28"/>
                  </a:lnTo>
                  <a:lnTo>
                    <a:pt x="28" y="26"/>
                  </a:lnTo>
                  <a:lnTo>
                    <a:pt x="30" y="18"/>
                  </a:lnTo>
                  <a:lnTo>
                    <a:pt x="32" y="12"/>
                  </a:lnTo>
                  <a:lnTo>
                    <a:pt x="32" y="6"/>
                  </a:lnTo>
                  <a:lnTo>
                    <a:pt x="32" y="0"/>
                  </a:lnTo>
                  <a:lnTo>
                    <a:pt x="24" y="4"/>
                  </a:lnTo>
                  <a:lnTo>
                    <a:pt x="18" y="14"/>
                  </a:lnTo>
                  <a:lnTo>
                    <a:pt x="8" y="16"/>
                  </a:lnTo>
                  <a:lnTo>
                    <a:pt x="4" y="20"/>
                  </a:lnTo>
                  <a:lnTo>
                    <a:pt x="0" y="34"/>
                  </a:lnTo>
                  <a:lnTo>
                    <a:pt x="2" y="54"/>
                  </a:lnTo>
                  <a:lnTo>
                    <a:pt x="6" y="54"/>
                  </a:lnTo>
                  <a:lnTo>
                    <a:pt x="8" y="58"/>
                  </a:lnTo>
                  <a:lnTo>
                    <a:pt x="8" y="68"/>
                  </a:lnTo>
                  <a:lnTo>
                    <a:pt x="8" y="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2" name="Freeform 327"/>
            <p:cNvSpPr>
              <a:spLocks/>
            </p:cNvSpPr>
            <p:nvPr/>
          </p:nvSpPr>
          <p:spPr bwMode="auto">
            <a:xfrm>
              <a:off x="4594204" y="3477821"/>
              <a:ext cx="58323" cy="125619"/>
            </a:xfrm>
            <a:custGeom>
              <a:avLst/>
              <a:gdLst/>
              <a:ahLst/>
              <a:cxnLst>
                <a:cxn ang="0">
                  <a:pos x="18" y="6"/>
                </a:cxn>
                <a:cxn ang="0">
                  <a:pos x="12" y="12"/>
                </a:cxn>
                <a:cxn ang="0">
                  <a:pos x="14" y="14"/>
                </a:cxn>
                <a:cxn ang="0">
                  <a:pos x="12" y="24"/>
                </a:cxn>
                <a:cxn ang="0">
                  <a:pos x="14" y="36"/>
                </a:cxn>
                <a:cxn ang="0">
                  <a:pos x="12" y="44"/>
                </a:cxn>
                <a:cxn ang="0">
                  <a:pos x="0" y="54"/>
                </a:cxn>
                <a:cxn ang="0">
                  <a:pos x="2" y="66"/>
                </a:cxn>
                <a:cxn ang="0">
                  <a:pos x="8" y="68"/>
                </a:cxn>
                <a:cxn ang="0">
                  <a:pos x="10" y="74"/>
                </a:cxn>
                <a:cxn ang="0">
                  <a:pos x="10" y="78"/>
                </a:cxn>
                <a:cxn ang="0">
                  <a:pos x="22" y="84"/>
                </a:cxn>
                <a:cxn ang="0">
                  <a:pos x="26" y="112"/>
                </a:cxn>
                <a:cxn ang="0">
                  <a:pos x="32" y="110"/>
                </a:cxn>
                <a:cxn ang="0">
                  <a:pos x="36" y="106"/>
                </a:cxn>
                <a:cxn ang="0">
                  <a:pos x="34" y="96"/>
                </a:cxn>
                <a:cxn ang="0">
                  <a:pos x="36" y="92"/>
                </a:cxn>
                <a:cxn ang="0">
                  <a:pos x="52" y="80"/>
                </a:cxn>
                <a:cxn ang="0">
                  <a:pos x="52" y="78"/>
                </a:cxn>
                <a:cxn ang="0">
                  <a:pos x="52" y="68"/>
                </a:cxn>
                <a:cxn ang="0">
                  <a:pos x="48" y="68"/>
                </a:cxn>
                <a:cxn ang="0">
                  <a:pos x="46" y="60"/>
                </a:cxn>
                <a:cxn ang="0">
                  <a:pos x="42" y="62"/>
                </a:cxn>
                <a:cxn ang="0">
                  <a:pos x="40" y="60"/>
                </a:cxn>
                <a:cxn ang="0">
                  <a:pos x="36" y="60"/>
                </a:cxn>
                <a:cxn ang="0">
                  <a:pos x="34" y="58"/>
                </a:cxn>
                <a:cxn ang="0">
                  <a:pos x="32" y="54"/>
                </a:cxn>
                <a:cxn ang="0">
                  <a:pos x="32" y="52"/>
                </a:cxn>
                <a:cxn ang="0">
                  <a:pos x="36" y="52"/>
                </a:cxn>
                <a:cxn ang="0">
                  <a:pos x="36" y="48"/>
                </a:cxn>
                <a:cxn ang="0">
                  <a:pos x="46" y="42"/>
                </a:cxn>
                <a:cxn ang="0">
                  <a:pos x="50" y="34"/>
                </a:cxn>
                <a:cxn ang="0">
                  <a:pos x="48" y="28"/>
                </a:cxn>
                <a:cxn ang="0">
                  <a:pos x="44" y="24"/>
                </a:cxn>
                <a:cxn ang="0">
                  <a:pos x="42" y="18"/>
                </a:cxn>
                <a:cxn ang="0">
                  <a:pos x="42" y="16"/>
                </a:cxn>
                <a:cxn ang="0">
                  <a:pos x="46" y="12"/>
                </a:cxn>
                <a:cxn ang="0">
                  <a:pos x="50" y="6"/>
                </a:cxn>
                <a:cxn ang="0">
                  <a:pos x="48" y="4"/>
                </a:cxn>
                <a:cxn ang="0">
                  <a:pos x="40" y="8"/>
                </a:cxn>
                <a:cxn ang="0">
                  <a:pos x="38" y="8"/>
                </a:cxn>
                <a:cxn ang="0">
                  <a:pos x="38" y="4"/>
                </a:cxn>
                <a:cxn ang="0">
                  <a:pos x="38" y="2"/>
                </a:cxn>
                <a:cxn ang="0">
                  <a:pos x="30" y="0"/>
                </a:cxn>
                <a:cxn ang="0">
                  <a:pos x="24" y="0"/>
                </a:cxn>
                <a:cxn ang="0">
                  <a:pos x="18" y="6"/>
                </a:cxn>
                <a:cxn ang="0">
                  <a:pos x="18" y="6"/>
                </a:cxn>
              </a:cxnLst>
              <a:rect l="0" t="0" r="r" b="b"/>
              <a:pathLst>
                <a:path w="52" h="112">
                  <a:moveTo>
                    <a:pt x="18" y="6"/>
                  </a:moveTo>
                  <a:lnTo>
                    <a:pt x="12" y="12"/>
                  </a:lnTo>
                  <a:lnTo>
                    <a:pt x="14" y="14"/>
                  </a:lnTo>
                  <a:lnTo>
                    <a:pt x="12" y="24"/>
                  </a:lnTo>
                  <a:lnTo>
                    <a:pt x="14" y="36"/>
                  </a:lnTo>
                  <a:lnTo>
                    <a:pt x="12" y="44"/>
                  </a:lnTo>
                  <a:lnTo>
                    <a:pt x="0" y="54"/>
                  </a:lnTo>
                  <a:lnTo>
                    <a:pt x="2" y="66"/>
                  </a:lnTo>
                  <a:lnTo>
                    <a:pt x="8" y="68"/>
                  </a:lnTo>
                  <a:lnTo>
                    <a:pt x="10" y="74"/>
                  </a:lnTo>
                  <a:lnTo>
                    <a:pt x="10" y="78"/>
                  </a:lnTo>
                  <a:lnTo>
                    <a:pt x="22" y="84"/>
                  </a:lnTo>
                  <a:lnTo>
                    <a:pt x="26" y="112"/>
                  </a:lnTo>
                  <a:lnTo>
                    <a:pt x="32" y="110"/>
                  </a:lnTo>
                  <a:lnTo>
                    <a:pt x="36" y="106"/>
                  </a:lnTo>
                  <a:lnTo>
                    <a:pt x="34" y="96"/>
                  </a:lnTo>
                  <a:lnTo>
                    <a:pt x="36" y="92"/>
                  </a:lnTo>
                  <a:lnTo>
                    <a:pt x="52" y="80"/>
                  </a:lnTo>
                  <a:lnTo>
                    <a:pt x="52" y="78"/>
                  </a:lnTo>
                  <a:lnTo>
                    <a:pt x="52" y="68"/>
                  </a:lnTo>
                  <a:lnTo>
                    <a:pt x="48" y="68"/>
                  </a:lnTo>
                  <a:lnTo>
                    <a:pt x="46" y="60"/>
                  </a:lnTo>
                  <a:lnTo>
                    <a:pt x="42" y="62"/>
                  </a:lnTo>
                  <a:lnTo>
                    <a:pt x="40" y="60"/>
                  </a:lnTo>
                  <a:lnTo>
                    <a:pt x="36" y="60"/>
                  </a:lnTo>
                  <a:lnTo>
                    <a:pt x="34" y="58"/>
                  </a:lnTo>
                  <a:lnTo>
                    <a:pt x="32" y="54"/>
                  </a:lnTo>
                  <a:lnTo>
                    <a:pt x="32" y="52"/>
                  </a:lnTo>
                  <a:lnTo>
                    <a:pt x="36" y="52"/>
                  </a:lnTo>
                  <a:lnTo>
                    <a:pt x="36" y="48"/>
                  </a:lnTo>
                  <a:lnTo>
                    <a:pt x="46" y="42"/>
                  </a:lnTo>
                  <a:lnTo>
                    <a:pt x="50" y="34"/>
                  </a:lnTo>
                  <a:lnTo>
                    <a:pt x="48" y="28"/>
                  </a:lnTo>
                  <a:lnTo>
                    <a:pt x="44" y="24"/>
                  </a:lnTo>
                  <a:lnTo>
                    <a:pt x="42" y="18"/>
                  </a:lnTo>
                  <a:lnTo>
                    <a:pt x="42" y="16"/>
                  </a:lnTo>
                  <a:lnTo>
                    <a:pt x="46" y="12"/>
                  </a:lnTo>
                  <a:lnTo>
                    <a:pt x="50" y="6"/>
                  </a:lnTo>
                  <a:lnTo>
                    <a:pt x="48" y="4"/>
                  </a:lnTo>
                  <a:lnTo>
                    <a:pt x="40" y="8"/>
                  </a:lnTo>
                  <a:lnTo>
                    <a:pt x="38" y="8"/>
                  </a:lnTo>
                  <a:lnTo>
                    <a:pt x="38" y="4"/>
                  </a:lnTo>
                  <a:lnTo>
                    <a:pt x="38" y="2"/>
                  </a:lnTo>
                  <a:lnTo>
                    <a:pt x="30" y="0"/>
                  </a:lnTo>
                  <a:lnTo>
                    <a:pt x="24" y="0"/>
                  </a:lnTo>
                  <a:lnTo>
                    <a:pt x="18" y="6"/>
                  </a:lnTo>
                  <a:lnTo>
                    <a:pt x="1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3" name="Freeform 328"/>
            <p:cNvSpPr>
              <a:spLocks/>
            </p:cNvSpPr>
            <p:nvPr/>
          </p:nvSpPr>
          <p:spPr bwMode="auto">
            <a:xfrm>
              <a:off x="5029383" y="3805327"/>
              <a:ext cx="100944" cy="87484"/>
            </a:xfrm>
            <a:custGeom>
              <a:avLst/>
              <a:gdLst/>
              <a:ahLst/>
              <a:cxnLst>
                <a:cxn ang="0">
                  <a:pos x="28" y="0"/>
                </a:cxn>
                <a:cxn ang="0">
                  <a:pos x="26" y="6"/>
                </a:cxn>
                <a:cxn ang="0">
                  <a:pos x="16" y="10"/>
                </a:cxn>
                <a:cxn ang="0">
                  <a:pos x="12" y="12"/>
                </a:cxn>
                <a:cxn ang="0">
                  <a:pos x="8" y="14"/>
                </a:cxn>
                <a:cxn ang="0">
                  <a:pos x="0" y="44"/>
                </a:cxn>
                <a:cxn ang="0">
                  <a:pos x="2" y="52"/>
                </a:cxn>
                <a:cxn ang="0">
                  <a:pos x="8" y="52"/>
                </a:cxn>
                <a:cxn ang="0">
                  <a:pos x="10" y="50"/>
                </a:cxn>
                <a:cxn ang="0">
                  <a:pos x="12" y="50"/>
                </a:cxn>
                <a:cxn ang="0">
                  <a:pos x="14" y="54"/>
                </a:cxn>
                <a:cxn ang="0">
                  <a:pos x="20" y="44"/>
                </a:cxn>
                <a:cxn ang="0">
                  <a:pos x="24" y="48"/>
                </a:cxn>
                <a:cxn ang="0">
                  <a:pos x="26" y="50"/>
                </a:cxn>
                <a:cxn ang="0">
                  <a:pos x="32" y="50"/>
                </a:cxn>
                <a:cxn ang="0">
                  <a:pos x="34" y="48"/>
                </a:cxn>
                <a:cxn ang="0">
                  <a:pos x="36" y="50"/>
                </a:cxn>
                <a:cxn ang="0">
                  <a:pos x="40" y="48"/>
                </a:cxn>
                <a:cxn ang="0">
                  <a:pos x="46" y="50"/>
                </a:cxn>
                <a:cxn ang="0">
                  <a:pos x="50" y="50"/>
                </a:cxn>
                <a:cxn ang="0">
                  <a:pos x="58" y="54"/>
                </a:cxn>
                <a:cxn ang="0">
                  <a:pos x="64" y="62"/>
                </a:cxn>
                <a:cxn ang="0">
                  <a:pos x="70" y="66"/>
                </a:cxn>
                <a:cxn ang="0">
                  <a:pos x="74" y="72"/>
                </a:cxn>
                <a:cxn ang="0">
                  <a:pos x="80" y="78"/>
                </a:cxn>
                <a:cxn ang="0">
                  <a:pos x="90" y="72"/>
                </a:cxn>
                <a:cxn ang="0">
                  <a:pos x="80" y="66"/>
                </a:cxn>
                <a:cxn ang="0">
                  <a:pos x="78" y="62"/>
                </a:cxn>
                <a:cxn ang="0">
                  <a:pos x="76" y="62"/>
                </a:cxn>
                <a:cxn ang="0">
                  <a:pos x="74" y="58"/>
                </a:cxn>
                <a:cxn ang="0">
                  <a:pos x="72" y="58"/>
                </a:cxn>
                <a:cxn ang="0">
                  <a:pos x="66" y="48"/>
                </a:cxn>
                <a:cxn ang="0">
                  <a:pos x="58" y="46"/>
                </a:cxn>
                <a:cxn ang="0">
                  <a:pos x="54" y="42"/>
                </a:cxn>
                <a:cxn ang="0">
                  <a:pos x="52" y="44"/>
                </a:cxn>
                <a:cxn ang="0">
                  <a:pos x="48" y="40"/>
                </a:cxn>
                <a:cxn ang="0">
                  <a:pos x="48" y="36"/>
                </a:cxn>
                <a:cxn ang="0">
                  <a:pos x="46" y="36"/>
                </a:cxn>
                <a:cxn ang="0">
                  <a:pos x="46" y="36"/>
                </a:cxn>
                <a:cxn ang="0">
                  <a:pos x="46" y="40"/>
                </a:cxn>
                <a:cxn ang="0">
                  <a:pos x="44" y="40"/>
                </a:cxn>
                <a:cxn ang="0">
                  <a:pos x="42" y="34"/>
                </a:cxn>
                <a:cxn ang="0">
                  <a:pos x="40" y="34"/>
                </a:cxn>
                <a:cxn ang="0">
                  <a:pos x="38" y="28"/>
                </a:cxn>
                <a:cxn ang="0">
                  <a:pos x="32" y="6"/>
                </a:cxn>
                <a:cxn ang="0">
                  <a:pos x="28" y="0"/>
                </a:cxn>
                <a:cxn ang="0">
                  <a:pos x="28" y="0"/>
                </a:cxn>
              </a:cxnLst>
              <a:rect l="0" t="0" r="r" b="b"/>
              <a:pathLst>
                <a:path w="90" h="78">
                  <a:moveTo>
                    <a:pt x="28" y="0"/>
                  </a:moveTo>
                  <a:lnTo>
                    <a:pt x="26" y="6"/>
                  </a:lnTo>
                  <a:lnTo>
                    <a:pt x="16" y="10"/>
                  </a:lnTo>
                  <a:lnTo>
                    <a:pt x="12" y="12"/>
                  </a:lnTo>
                  <a:lnTo>
                    <a:pt x="8" y="14"/>
                  </a:lnTo>
                  <a:lnTo>
                    <a:pt x="0" y="44"/>
                  </a:lnTo>
                  <a:lnTo>
                    <a:pt x="2" y="52"/>
                  </a:lnTo>
                  <a:lnTo>
                    <a:pt x="8" y="52"/>
                  </a:lnTo>
                  <a:lnTo>
                    <a:pt x="10" y="50"/>
                  </a:lnTo>
                  <a:lnTo>
                    <a:pt x="12" y="50"/>
                  </a:lnTo>
                  <a:lnTo>
                    <a:pt x="14" y="54"/>
                  </a:lnTo>
                  <a:lnTo>
                    <a:pt x="20" y="44"/>
                  </a:lnTo>
                  <a:lnTo>
                    <a:pt x="24" y="48"/>
                  </a:lnTo>
                  <a:lnTo>
                    <a:pt x="26" y="50"/>
                  </a:lnTo>
                  <a:lnTo>
                    <a:pt x="32" y="50"/>
                  </a:lnTo>
                  <a:lnTo>
                    <a:pt x="34" y="48"/>
                  </a:lnTo>
                  <a:lnTo>
                    <a:pt x="36" y="50"/>
                  </a:lnTo>
                  <a:lnTo>
                    <a:pt x="40" y="48"/>
                  </a:lnTo>
                  <a:lnTo>
                    <a:pt x="46" y="50"/>
                  </a:lnTo>
                  <a:lnTo>
                    <a:pt x="50" y="50"/>
                  </a:lnTo>
                  <a:lnTo>
                    <a:pt x="58" y="54"/>
                  </a:lnTo>
                  <a:lnTo>
                    <a:pt x="64" y="62"/>
                  </a:lnTo>
                  <a:lnTo>
                    <a:pt x="70" y="66"/>
                  </a:lnTo>
                  <a:lnTo>
                    <a:pt x="74" y="72"/>
                  </a:lnTo>
                  <a:lnTo>
                    <a:pt x="80" y="78"/>
                  </a:lnTo>
                  <a:lnTo>
                    <a:pt x="90" y="72"/>
                  </a:lnTo>
                  <a:lnTo>
                    <a:pt x="80" y="66"/>
                  </a:lnTo>
                  <a:lnTo>
                    <a:pt x="78" y="62"/>
                  </a:lnTo>
                  <a:lnTo>
                    <a:pt x="76" y="62"/>
                  </a:lnTo>
                  <a:lnTo>
                    <a:pt x="74" y="58"/>
                  </a:lnTo>
                  <a:lnTo>
                    <a:pt x="72" y="58"/>
                  </a:lnTo>
                  <a:lnTo>
                    <a:pt x="66" y="48"/>
                  </a:lnTo>
                  <a:lnTo>
                    <a:pt x="58" y="46"/>
                  </a:lnTo>
                  <a:lnTo>
                    <a:pt x="54" y="42"/>
                  </a:lnTo>
                  <a:lnTo>
                    <a:pt x="52" y="44"/>
                  </a:lnTo>
                  <a:lnTo>
                    <a:pt x="48" y="40"/>
                  </a:lnTo>
                  <a:lnTo>
                    <a:pt x="48" y="36"/>
                  </a:lnTo>
                  <a:lnTo>
                    <a:pt x="46" y="36"/>
                  </a:lnTo>
                  <a:lnTo>
                    <a:pt x="46" y="36"/>
                  </a:lnTo>
                  <a:lnTo>
                    <a:pt x="46" y="40"/>
                  </a:lnTo>
                  <a:lnTo>
                    <a:pt x="44" y="40"/>
                  </a:lnTo>
                  <a:lnTo>
                    <a:pt x="42" y="34"/>
                  </a:lnTo>
                  <a:lnTo>
                    <a:pt x="40" y="34"/>
                  </a:lnTo>
                  <a:lnTo>
                    <a:pt x="38" y="28"/>
                  </a:lnTo>
                  <a:lnTo>
                    <a:pt x="32" y="6"/>
                  </a:lnTo>
                  <a:lnTo>
                    <a:pt x="28" y="0"/>
                  </a:lnTo>
                  <a:lnTo>
                    <a:pt x="2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4" name="Freeform 329"/>
            <p:cNvSpPr>
              <a:spLocks/>
            </p:cNvSpPr>
            <p:nvPr/>
          </p:nvSpPr>
          <p:spPr bwMode="auto">
            <a:xfrm>
              <a:off x="5110139" y="3886083"/>
              <a:ext cx="24675" cy="29161"/>
            </a:xfrm>
            <a:custGeom>
              <a:avLst/>
              <a:gdLst/>
              <a:ahLst/>
              <a:cxnLst>
                <a:cxn ang="0">
                  <a:pos x="18" y="0"/>
                </a:cxn>
                <a:cxn ang="0">
                  <a:pos x="8" y="6"/>
                </a:cxn>
                <a:cxn ang="0">
                  <a:pos x="6" y="8"/>
                </a:cxn>
                <a:cxn ang="0">
                  <a:pos x="4" y="16"/>
                </a:cxn>
                <a:cxn ang="0">
                  <a:pos x="0" y="22"/>
                </a:cxn>
                <a:cxn ang="0">
                  <a:pos x="2" y="26"/>
                </a:cxn>
                <a:cxn ang="0">
                  <a:pos x="8" y="26"/>
                </a:cxn>
                <a:cxn ang="0">
                  <a:pos x="12" y="24"/>
                </a:cxn>
                <a:cxn ang="0">
                  <a:pos x="16" y="26"/>
                </a:cxn>
                <a:cxn ang="0">
                  <a:pos x="20" y="18"/>
                </a:cxn>
                <a:cxn ang="0">
                  <a:pos x="18" y="18"/>
                </a:cxn>
                <a:cxn ang="0">
                  <a:pos x="12" y="18"/>
                </a:cxn>
                <a:cxn ang="0">
                  <a:pos x="10" y="18"/>
                </a:cxn>
                <a:cxn ang="0">
                  <a:pos x="12" y="18"/>
                </a:cxn>
                <a:cxn ang="0">
                  <a:pos x="14" y="14"/>
                </a:cxn>
                <a:cxn ang="0">
                  <a:pos x="22" y="12"/>
                </a:cxn>
                <a:cxn ang="0">
                  <a:pos x="20" y="6"/>
                </a:cxn>
                <a:cxn ang="0">
                  <a:pos x="18" y="0"/>
                </a:cxn>
                <a:cxn ang="0">
                  <a:pos x="18" y="0"/>
                </a:cxn>
              </a:cxnLst>
              <a:rect l="0" t="0" r="r" b="b"/>
              <a:pathLst>
                <a:path w="22" h="26">
                  <a:moveTo>
                    <a:pt x="18" y="0"/>
                  </a:moveTo>
                  <a:lnTo>
                    <a:pt x="8" y="6"/>
                  </a:lnTo>
                  <a:lnTo>
                    <a:pt x="6" y="8"/>
                  </a:lnTo>
                  <a:lnTo>
                    <a:pt x="4" y="16"/>
                  </a:lnTo>
                  <a:lnTo>
                    <a:pt x="0" y="22"/>
                  </a:lnTo>
                  <a:lnTo>
                    <a:pt x="2" y="26"/>
                  </a:lnTo>
                  <a:lnTo>
                    <a:pt x="8" y="26"/>
                  </a:lnTo>
                  <a:lnTo>
                    <a:pt x="12" y="24"/>
                  </a:lnTo>
                  <a:lnTo>
                    <a:pt x="16" y="26"/>
                  </a:lnTo>
                  <a:lnTo>
                    <a:pt x="20" y="18"/>
                  </a:lnTo>
                  <a:lnTo>
                    <a:pt x="18" y="18"/>
                  </a:lnTo>
                  <a:lnTo>
                    <a:pt x="12" y="18"/>
                  </a:lnTo>
                  <a:lnTo>
                    <a:pt x="10" y="18"/>
                  </a:lnTo>
                  <a:lnTo>
                    <a:pt x="12" y="18"/>
                  </a:lnTo>
                  <a:lnTo>
                    <a:pt x="14" y="14"/>
                  </a:lnTo>
                  <a:lnTo>
                    <a:pt x="22" y="12"/>
                  </a:lnTo>
                  <a:lnTo>
                    <a:pt x="20" y="6"/>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5" name="Freeform 330"/>
            <p:cNvSpPr>
              <a:spLocks/>
            </p:cNvSpPr>
            <p:nvPr/>
          </p:nvSpPr>
          <p:spPr bwMode="auto">
            <a:xfrm>
              <a:off x="4522422" y="3870380"/>
              <a:ext cx="177212" cy="145807"/>
            </a:xfrm>
            <a:custGeom>
              <a:avLst/>
              <a:gdLst/>
              <a:ahLst/>
              <a:cxnLst>
                <a:cxn ang="0">
                  <a:pos x="22" y="102"/>
                </a:cxn>
                <a:cxn ang="0">
                  <a:pos x="32" y="108"/>
                </a:cxn>
                <a:cxn ang="0">
                  <a:pos x="38" y="114"/>
                </a:cxn>
                <a:cxn ang="0">
                  <a:pos x="38" y="122"/>
                </a:cxn>
                <a:cxn ang="0">
                  <a:pos x="46" y="128"/>
                </a:cxn>
                <a:cxn ang="0">
                  <a:pos x="48" y="130"/>
                </a:cxn>
                <a:cxn ang="0">
                  <a:pos x="56" y="128"/>
                </a:cxn>
                <a:cxn ang="0">
                  <a:pos x="66" y="126"/>
                </a:cxn>
                <a:cxn ang="0">
                  <a:pos x="76" y="122"/>
                </a:cxn>
                <a:cxn ang="0">
                  <a:pos x="82" y="116"/>
                </a:cxn>
                <a:cxn ang="0">
                  <a:pos x="88" y="102"/>
                </a:cxn>
                <a:cxn ang="0">
                  <a:pos x="92" y="94"/>
                </a:cxn>
                <a:cxn ang="0">
                  <a:pos x="112" y="100"/>
                </a:cxn>
                <a:cxn ang="0">
                  <a:pos x="126" y="82"/>
                </a:cxn>
                <a:cxn ang="0">
                  <a:pos x="136" y="68"/>
                </a:cxn>
                <a:cxn ang="0">
                  <a:pos x="144" y="38"/>
                </a:cxn>
                <a:cxn ang="0">
                  <a:pos x="158" y="30"/>
                </a:cxn>
                <a:cxn ang="0">
                  <a:pos x="154" y="18"/>
                </a:cxn>
                <a:cxn ang="0">
                  <a:pos x="146" y="0"/>
                </a:cxn>
                <a:cxn ang="0">
                  <a:pos x="138" y="4"/>
                </a:cxn>
                <a:cxn ang="0">
                  <a:pos x="130" y="8"/>
                </a:cxn>
                <a:cxn ang="0">
                  <a:pos x="102" y="6"/>
                </a:cxn>
                <a:cxn ang="0">
                  <a:pos x="90" y="14"/>
                </a:cxn>
                <a:cxn ang="0">
                  <a:pos x="70" y="6"/>
                </a:cxn>
                <a:cxn ang="0">
                  <a:pos x="60" y="12"/>
                </a:cxn>
                <a:cxn ang="0">
                  <a:pos x="50" y="4"/>
                </a:cxn>
                <a:cxn ang="0">
                  <a:pos x="30" y="0"/>
                </a:cxn>
                <a:cxn ang="0">
                  <a:pos x="18" y="14"/>
                </a:cxn>
                <a:cxn ang="0">
                  <a:pos x="12" y="28"/>
                </a:cxn>
                <a:cxn ang="0">
                  <a:pos x="14" y="38"/>
                </a:cxn>
                <a:cxn ang="0">
                  <a:pos x="12" y="48"/>
                </a:cxn>
                <a:cxn ang="0">
                  <a:pos x="12" y="54"/>
                </a:cxn>
                <a:cxn ang="0">
                  <a:pos x="6" y="64"/>
                </a:cxn>
                <a:cxn ang="0">
                  <a:pos x="0" y="92"/>
                </a:cxn>
                <a:cxn ang="0">
                  <a:pos x="2" y="102"/>
                </a:cxn>
              </a:cxnLst>
              <a:rect l="0" t="0" r="r" b="b"/>
              <a:pathLst>
                <a:path w="158" h="130">
                  <a:moveTo>
                    <a:pt x="2" y="102"/>
                  </a:moveTo>
                  <a:lnTo>
                    <a:pt x="22" y="102"/>
                  </a:lnTo>
                  <a:lnTo>
                    <a:pt x="30" y="104"/>
                  </a:lnTo>
                  <a:lnTo>
                    <a:pt x="32" y="108"/>
                  </a:lnTo>
                  <a:lnTo>
                    <a:pt x="36" y="114"/>
                  </a:lnTo>
                  <a:lnTo>
                    <a:pt x="38" y="114"/>
                  </a:lnTo>
                  <a:lnTo>
                    <a:pt x="36" y="114"/>
                  </a:lnTo>
                  <a:lnTo>
                    <a:pt x="38" y="122"/>
                  </a:lnTo>
                  <a:lnTo>
                    <a:pt x="42" y="128"/>
                  </a:lnTo>
                  <a:lnTo>
                    <a:pt x="46" y="128"/>
                  </a:lnTo>
                  <a:lnTo>
                    <a:pt x="48" y="128"/>
                  </a:lnTo>
                  <a:lnTo>
                    <a:pt x="48" y="130"/>
                  </a:lnTo>
                  <a:lnTo>
                    <a:pt x="52" y="128"/>
                  </a:lnTo>
                  <a:lnTo>
                    <a:pt x="56" y="128"/>
                  </a:lnTo>
                  <a:lnTo>
                    <a:pt x="60" y="124"/>
                  </a:lnTo>
                  <a:lnTo>
                    <a:pt x="66" y="126"/>
                  </a:lnTo>
                  <a:lnTo>
                    <a:pt x="74" y="126"/>
                  </a:lnTo>
                  <a:lnTo>
                    <a:pt x="76" y="122"/>
                  </a:lnTo>
                  <a:lnTo>
                    <a:pt x="78" y="124"/>
                  </a:lnTo>
                  <a:lnTo>
                    <a:pt x="82" y="116"/>
                  </a:lnTo>
                  <a:lnTo>
                    <a:pt x="82" y="108"/>
                  </a:lnTo>
                  <a:lnTo>
                    <a:pt x="88" y="102"/>
                  </a:lnTo>
                  <a:lnTo>
                    <a:pt x="92" y="98"/>
                  </a:lnTo>
                  <a:lnTo>
                    <a:pt x="92" y="94"/>
                  </a:lnTo>
                  <a:lnTo>
                    <a:pt x="106" y="94"/>
                  </a:lnTo>
                  <a:lnTo>
                    <a:pt x="112" y="100"/>
                  </a:lnTo>
                  <a:lnTo>
                    <a:pt x="118" y="98"/>
                  </a:lnTo>
                  <a:lnTo>
                    <a:pt x="126" y="82"/>
                  </a:lnTo>
                  <a:lnTo>
                    <a:pt x="128" y="72"/>
                  </a:lnTo>
                  <a:lnTo>
                    <a:pt x="136" y="68"/>
                  </a:lnTo>
                  <a:lnTo>
                    <a:pt x="138" y="54"/>
                  </a:lnTo>
                  <a:lnTo>
                    <a:pt x="144" y="38"/>
                  </a:lnTo>
                  <a:lnTo>
                    <a:pt x="148" y="34"/>
                  </a:lnTo>
                  <a:lnTo>
                    <a:pt x="158" y="30"/>
                  </a:lnTo>
                  <a:lnTo>
                    <a:pt x="158" y="22"/>
                  </a:lnTo>
                  <a:lnTo>
                    <a:pt x="154" y="18"/>
                  </a:lnTo>
                  <a:lnTo>
                    <a:pt x="154" y="10"/>
                  </a:lnTo>
                  <a:lnTo>
                    <a:pt x="146" y="0"/>
                  </a:lnTo>
                  <a:lnTo>
                    <a:pt x="140" y="0"/>
                  </a:lnTo>
                  <a:lnTo>
                    <a:pt x="138" y="4"/>
                  </a:lnTo>
                  <a:lnTo>
                    <a:pt x="136" y="4"/>
                  </a:lnTo>
                  <a:lnTo>
                    <a:pt x="130" y="8"/>
                  </a:lnTo>
                  <a:lnTo>
                    <a:pt x="120" y="6"/>
                  </a:lnTo>
                  <a:lnTo>
                    <a:pt x="102" y="6"/>
                  </a:lnTo>
                  <a:lnTo>
                    <a:pt x="92" y="14"/>
                  </a:lnTo>
                  <a:lnTo>
                    <a:pt x="90" y="14"/>
                  </a:lnTo>
                  <a:lnTo>
                    <a:pt x="80" y="12"/>
                  </a:lnTo>
                  <a:lnTo>
                    <a:pt x="70" y="6"/>
                  </a:lnTo>
                  <a:lnTo>
                    <a:pt x="66" y="8"/>
                  </a:lnTo>
                  <a:lnTo>
                    <a:pt x="60" y="12"/>
                  </a:lnTo>
                  <a:lnTo>
                    <a:pt x="58" y="12"/>
                  </a:lnTo>
                  <a:lnTo>
                    <a:pt x="50" y="4"/>
                  </a:lnTo>
                  <a:lnTo>
                    <a:pt x="40" y="0"/>
                  </a:lnTo>
                  <a:lnTo>
                    <a:pt x="30" y="0"/>
                  </a:lnTo>
                  <a:lnTo>
                    <a:pt x="20" y="6"/>
                  </a:lnTo>
                  <a:lnTo>
                    <a:pt x="18" y="14"/>
                  </a:lnTo>
                  <a:lnTo>
                    <a:pt x="12" y="18"/>
                  </a:lnTo>
                  <a:lnTo>
                    <a:pt x="12" y="28"/>
                  </a:lnTo>
                  <a:lnTo>
                    <a:pt x="12" y="32"/>
                  </a:lnTo>
                  <a:lnTo>
                    <a:pt x="14" y="38"/>
                  </a:lnTo>
                  <a:lnTo>
                    <a:pt x="16" y="46"/>
                  </a:lnTo>
                  <a:lnTo>
                    <a:pt x="12" y="48"/>
                  </a:lnTo>
                  <a:lnTo>
                    <a:pt x="14" y="50"/>
                  </a:lnTo>
                  <a:lnTo>
                    <a:pt x="12" y="54"/>
                  </a:lnTo>
                  <a:lnTo>
                    <a:pt x="8" y="58"/>
                  </a:lnTo>
                  <a:lnTo>
                    <a:pt x="6" y="64"/>
                  </a:lnTo>
                  <a:lnTo>
                    <a:pt x="2" y="72"/>
                  </a:lnTo>
                  <a:lnTo>
                    <a:pt x="0" y="92"/>
                  </a:lnTo>
                  <a:lnTo>
                    <a:pt x="2" y="102"/>
                  </a:lnTo>
                  <a:lnTo>
                    <a:pt x="2" y="10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6" name="Freeform 331"/>
            <p:cNvSpPr>
              <a:spLocks/>
            </p:cNvSpPr>
            <p:nvPr/>
          </p:nvSpPr>
          <p:spPr bwMode="auto">
            <a:xfrm>
              <a:off x="4609906" y="3881596"/>
              <a:ext cx="114403" cy="172726"/>
            </a:xfrm>
            <a:custGeom>
              <a:avLst/>
              <a:gdLst/>
              <a:ahLst/>
              <a:cxnLst>
                <a:cxn ang="0">
                  <a:pos x="38" y="146"/>
                </a:cxn>
                <a:cxn ang="0">
                  <a:pos x="50" y="146"/>
                </a:cxn>
                <a:cxn ang="0">
                  <a:pos x="64" y="146"/>
                </a:cxn>
                <a:cxn ang="0">
                  <a:pos x="82" y="146"/>
                </a:cxn>
                <a:cxn ang="0">
                  <a:pos x="94" y="150"/>
                </a:cxn>
                <a:cxn ang="0">
                  <a:pos x="100" y="154"/>
                </a:cxn>
                <a:cxn ang="0">
                  <a:pos x="102" y="152"/>
                </a:cxn>
                <a:cxn ang="0">
                  <a:pos x="102" y="138"/>
                </a:cxn>
                <a:cxn ang="0">
                  <a:pos x="100" y="138"/>
                </a:cxn>
                <a:cxn ang="0">
                  <a:pos x="92" y="130"/>
                </a:cxn>
                <a:cxn ang="0">
                  <a:pos x="82" y="112"/>
                </a:cxn>
                <a:cxn ang="0">
                  <a:pos x="80" y="96"/>
                </a:cxn>
                <a:cxn ang="0">
                  <a:pos x="86" y="90"/>
                </a:cxn>
                <a:cxn ang="0">
                  <a:pos x="92" y="76"/>
                </a:cxn>
                <a:cxn ang="0">
                  <a:pos x="88" y="60"/>
                </a:cxn>
                <a:cxn ang="0">
                  <a:pos x="84" y="58"/>
                </a:cxn>
                <a:cxn ang="0">
                  <a:pos x="78" y="54"/>
                </a:cxn>
                <a:cxn ang="0">
                  <a:pos x="74" y="48"/>
                </a:cxn>
                <a:cxn ang="0">
                  <a:pos x="76" y="44"/>
                </a:cxn>
                <a:cxn ang="0">
                  <a:pos x="78" y="42"/>
                </a:cxn>
                <a:cxn ang="0">
                  <a:pos x="90" y="44"/>
                </a:cxn>
                <a:cxn ang="0">
                  <a:pos x="92" y="42"/>
                </a:cxn>
                <a:cxn ang="0">
                  <a:pos x="90" y="38"/>
                </a:cxn>
                <a:cxn ang="0">
                  <a:pos x="84" y="28"/>
                </a:cxn>
                <a:cxn ang="0">
                  <a:pos x="86" y="16"/>
                </a:cxn>
                <a:cxn ang="0">
                  <a:pos x="82" y="4"/>
                </a:cxn>
                <a:cxn ang="0">
                  <a:pos x="80" y="2"/>
                </a:cxn>
                <a:cxn ang="0">
                  <a:pos x="78" y="0"/>
                </a:cxn>
                <a:cxn ang="0">
                  <a:pos x="76" y="0"/>
                </a:cxn>
                <a:cxn ang="0">
                  <a:pos x="76" y="8"/>
                </a:cxn>
                <a:cxn ang="0">
                  <a:pos x="80" y="12"/>
                </a:cxn>
                <a:cxn ang="0">
                  <a:pos x="80" y="20"/>
                </a:cxn>
                <a:cxn ang="0">
                  <a:pos x="70" y="24"/>
                </a:cxn>
                <a:cxn ang="0">
                  <a:pos x="66" y="28"/>
                </a:cxn>
                <a:cxn ang="0">
                  <a:pos x="60" y="44"/>
                </a:cxn>
                <a:cxn ang="0">
                  <a:pos x="58" y="58"/>
                </a:cxn>
                <a:cxn ang="0">
                  <a:pos x="50" y="62"/>
                </a:cxn>
                <a:cxn ang="0">
                  <a:pos x="48" y="72"/>
                </a:cxn>
                <a:cxn ang="0">
                  <a:pos x="40" y="88"/>
                </a:cxn>
                <a:cxn ang="0">
                  <a:pos x="34" y="90"/>
                </a:cxn>
                <a:cxn ang="0">
                  <a:pos x="28" y="84"/>
                </a:cxn>
                <a:cxn ang="0">
                  <a:pos x="14" y="84"/>
                </a:cxn>
                <a:cxn ang="0">
                  <a:pos x="14" y="88"/>
                </a:cxn>
                <a:cxn ang="0">
                  <a:pos x="10" y="92"/>
                </a:cxn>
                <a:cxn ang="0">
                  <a:pos x="4" y="98"/>
                </a:cxn>
                <a:cxn ang="0">
                  <a:pos x="4" y="106"/>
                </a:cxn>
                <a:cxn ang="0">
                  <a:pos x="0" y="114"/>
                </a:cxn>
                <a:cxn ang="0">
                  <a:pos x="2" y="116"/>
                </a:cxn>
                <a:cxn ang="0">
                  <a:pos x="4" y="116"/>
                </a:cxn>
                <a:cxn ang="0">
                  <a:pos x="8" y="122"/>
                </a:cxn>
                <a:cxn ang="0">
                  <a:pos x="12" y="124"/>
                </a:cxn>
                <a:cxn ang="0">
                  <a:pos x="16" y="122"/>
                </a:cxn>
                <a:cxn ang="0">
                  <a:pos x="14" y="126"/>
                </a:cxn>
                <a:cxn ang="0">
                  <a:pos x="16" y="128"/>
                </a:cxn>
                <a:cxn ang="0">
                  <a:pos x="20" y="132"/>
                </a:cxn>
                <a:cxn ang="0">
                  <a:pos x="16" y="148"/>
                </a:cxn>
                <a:cxn ang="0">
                  <a:pos x="38" y="146"/>
                </a:cxn>
                <a:cxn ang="0">
                  <a:pos x="38" y="146"/>
                </a:cxn>
              </a:cxnLst>
              <a:rect l="0" t="0" r="r" b="b"/>
              <a:pathLst>
                <a:path w="102" h="154">
                  <a:moveTo>
                    <a:pt x="38" y="146"/>
                  </a:moveTo>
                  <a:lnTo>
                    <a:pt x="50" y="146"/>
                  </a:lnTo>
                  <a:lnTo>
                    <a:pt x="64" y="146"/>
                  </a:lnTo>
                  <a:lnTo>
                    <a:pt x="82" y="146"/>
                  </a:lnTo>
                  <a:lnTo>
                    <a:pt x="94" y="150"/>
                  </a:lnTo>
                  <a:lnTo>
                    <a:pt x="100" y="154"/>
                  </a:lnTo>
                  <a:lnTo>
                    <a:pt x="102" y="152"/>
                  </a:lnTo>
                  <a:lnTo>
                    <a:pt x="102" y="138"/>
                  </a:lnTo>
                  <a:lnTo>
                    <a:pt x="100" y="138"/>
                  </a:lnTo>
                  <a:lnTo>
                    <a:pt x="92" y="130"/>
                  </a:lnTo>
                  <a:lnTo>
                    <a:pt x="82" y="112"/>
                  </a:lnTo>
                  <a:lnTo>
                    <a:pt x="80" y="96"/>
                  </a:lnTo>
                  <a:lnTo>
                    <a:pt x="86" y="90"/>
                  </a:lnTo>
                  <a:lnTo>
                    <a:pt x="92" y="76"/>
                  </a:lnTo>
                  <a:lnTo>
                    <a:pt x="88" y="60"/>
                  </a:lnTo>
                  <a:lnTo>
                    <a:pt x="84" y="58"/>
                  </a:lnTo>
                  <a:lnTo>
                    <a:pt x="78" y="54"/>
                  </a:lnTo>
                  <a:lnTo>
                    <a:pt x="74" y="48"/>
                  </a:lnTo>
                  <a:lnTo>
                    <a:pt x="76" y="44"/>
                  </a:lnTo>
                  <a:lnTo>
                    <a:pt x="78" y="42"/>
                  </a:lnTo>
                  <a:lnTo>
                    <a:pt x="90" y="44"/>
                  </a:lnTo>
                  <a:lnTo>
                    <a:pt x="92" y="42"/>
                  </a:lnTo>
                  <a:lnTo>
                    <a:pt x="90" y="38"/>
                  </a:lnTo>
                  <a:lnTo>
                    <a:pt x="84" y="28"/>
                  </a:lnTo>
                  <a:lnTo>
                    <a:pt x="86" y="16"/>
                  </a:lnTo>
                  <a:lnTo>
                    <a:pt x="82" y="4"/>
                  </a:lnTo>
                  <a:lnTo>
                    <a:pt x="80" y="2"/>
                  </a:lnTo>
                  <a:lnTo>
                    <a:pt x="78" y="0"/>
                  </a:lnTo>
                  <a:lnTo>
                    <a:pt x="76" y="0"/>
                  </a:lnTo>
                  <a:lnTo>
                    <a:pt x="76" y="8"/>
                  </a:lnTo>
                  <a:lnTo>
                    <a:pt x="80" y="12"/>
                  </a:lnTo>
                  <a:lnTo>
                    <a:pt x="80" y="20"/>
                  </a:lnTo>
                  <a:lnTo>
                    <a:pt x="70" y="24"/>
                  </a:lnTo>
                  <a:lnTo>
                    <a:pt x="66" y="28"/>
                  </a:lnTo>
                  <a:lnTo>
                    <a:pt x="60" y="44"/>
                  </a:lnTo>
                  <a:lnTo>
                    <a:pt x="58" y="58"/>
                  </a:lnTo>
                  <a:lnTo>
                    <a:pt x="50" y="62"/>
                  </a:lnTo>
                  <a:lnTo>
                    <a:pt x="48" y="72"/>
                  </a:lnTo>
                  <a:lnTo>
                    <a:pt x="40" y="88"/>
                  </a:lnTo>
                  <a:lnTo>
                    <a:pt x="34" y="90"/>
                  </a:lnTo>
                  <a:lnTo>
                    <a:pt x="28" y="84"/>
                  </a:lnTo>
                  <a:lnTo>
                    <a:pt x="14" y="84"/>
                  </a:lnTo>
                  <a:lnTo>
                    <a:pt x="14" y="88"/>
                  </a:lnTo>
                  <a:lnTo>
                    <a:pt x="10" y="92"/>
                  </a:lnTo>
                  <a:lnTo>
                    <a:pt x="4" y="98"/>
                  </a:lnTo>
                  <a:lnTo>
                    <a:pt x="4" y="106"/>
                  </a:lnTo>
                  <a:lnTo>
                    <a:pt x="0" y="114"/>
                  </a:lnTo>
                  <a:lnTo>
                    <a:pt x="2" y="116"/>
                  </a:lnTo>
                  <a:lnTo>
                    <a:pt x="4" y="116"/>
                  </a:lnTo>
                  <a:lnTo>
                    <a:pt x="8" y="122"/>
                  </a:lnTo>
                  <a:lnTo>
                    <a:pt x="12" y="124"/>
                  </a:lnTo>
                  <a:lnTo>
                    <a:pt x="16" y="122"/>
                  </a:lnTo>
                  <a:lnTo>
                    <a:pt x="14" y="126"/>
                  </a:lnTo>
                  <a:lnTo>
                    <a:pt x="16" y="128"/>
                  </a:lnTo>
                  <a:lnTo>
                    <a:pt x="20" y="132"/>
                  </a:lnTo>
                  <a:lnTo>
                    <a:pt x="16" y="148"/>
                  </a:lnTo>
                  <a:lnTo>
                    <a:pt x="38" y="146"/>
                  </a:lnTo>
                  <a:lnTo>
                    <a:pt x="38" y="1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7" name="Freeform 332"/>
            <p:cNvSpPr>
              <a:spLocks/>
            </p:cNvSpPr>
            <p:nvPr/>
          </p:nvSpPr>
          <p:spPr bwMode="auto">
            <a:xfrm>
              <a:off x="4919467" y="4094700"/>
              <a:ext cx="29161" cy="24675"/>
            </a:xfrm>
            <a:custGeom>
              <a:avLst/>
              <a:gdLst/>
              <a:ahLst/>
              <a:cxnLst>
                <a:cxn ang="0">
                  <a:pos x="20" y="0"/>
                </a:cxn>
                <a:cxn ang="0">
                  <a:pos x="16" y="0"/>
                </a:cxn>
                <a:cxn ang="0">
                  <a:pos x="14" y="4"/>
                </a:cxn>
                <a:cxn ang="0">
                  <a:pos x="10" y="2"/>
                </a:cxn>
                <a:cxn ang="0">
                  <a:pos x="4" y="12"/>
                </a:cxn>
                <a:cxn ang="0">
                  <a:pos x="0" y="18"/>
                </a:cxn>
                <a:cxn ang="0">
                  <a:pos x="2" y="22"/>
                </a:cxn>
                <a:cxn ang="0">
                  <a:pos x="2" y="18"/>
                </a:cxn>
                <a:cxn ang="0">
                  <a:pos x="4" y="18"/>
                </a:cxn>
                <a:cxn ang="0">
                  <a:pos x="6" y="22"/>
                </a:cxn>
                <a:cxn ang="0">
                  <a:pos x="12" y="22"/>
                </a:cxn>
                <a:cxn ang="0">
                  <a:pos x="14" y="18"/>
                </a:cxn>
                <a:cxn ang="0">
                  <a:pos x="20" y="16"/>
                </a:cxn>
                <a:cxn ang="0">
                  <a:pos x="22" y="18"/>
                </a:cxn>
                <a:cxn ang="0">
                  <a:pos x="26" y="12"/>
                </a:cxn>
                <a:cxn ang="0">
                  <a:pos x="20" y="0"/>
                </a:cxn>
                <a:cxn ang="0">
                  <a:pos x="20" y="0"/>
                </a:cxn>
              </a:cxnLst>
              <a:rect l="0" t="0" r="r" b="b"/>
              <a:pathLst>
                <a:path w="26" h="22">
                  <a:moveTo>
                    <a:pt x="20" y="0"/>
                  </a:moveTo>
                  <a:lnTo>
                    <a:pt x="16" y="0"/>
                  </a:lnTo>
                  <a:lnTo>
                    <a:pt x="14" y="4"/>
                  </a:lnTo>
                  <a:lnTo>
                    <a:pt x="10" y="2"/>
                  </a:lnTo>
                  <a:lnTo>
                    <a:pt x="4" y="12"/>
                  </a:lnTo>
                  <a:lnTo>
                    <a:pt x="0" y="18"/>
                  </a:lnTo>
                  <a:lnTo>
                    <a:pt x="2" y="22"/>
                  </a:lnTo>
                  <a:lnTo>
                    <a:pt x="2" y="18"/>
                  </a:lnTo>
                  <a:lnTo>
                    <a:pt x="4" y="18"/>
                  </a:lnTo>
                  <a:lnTo>
                    <a:pt x="6" y="22"/>
                  </a:lnTo>
                  <a:lnTo>
                    <a:pt x="12" y="22"/>
                  </a:lnTo>
                  <a:lnTo>
                    <a:pt x="14" y="18"/>
                  </a:lnTo>
                  <a:lnTo>
                    <a:pt x="20" y="16"/>
                  </a:lnTo>
                  <a:lnTo>
                    <a:pt x="22" y="18"/>
                  </a:lnTo>
                  <a:lnTo>
                    <a:pt x="26" y="12"/>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8" name="Freeform 333"/>
            <p:cNvSpPr>
              <a:spLocks/>
            </p:cNvSpPr>
            <p:nvPr/>
          </p:nvSpPr>
          <p:spPr bwMode="auto">
            <a:xfrm>
              <a:off x="4699634" y="3913001"/>
              <a:ext cx="197401" cy="123376"/>
            </a:xfrm>
            <a:custGeom>
              <a:avLst/>
              <a:gdLst/>
              <a:ahLst/>
              <a:cxnLst>
                <a:cxn ang="0">
                  <a:pos x="168" y="78"/>
                </a:cxn>
                <a:cxn ang="0">
                  <a:pos x="164" y="80"/>
                </a:cxn>
                <a:cxn ang="0">
                  <a:pos x="160" y="78"/>
                </a:cxn>
                <a:cxn ang="0">
                  <a:pos x="144" y="78"/>
                </a:cxn>
                <a:cxn ang="0">
                  <a:pos x="140" y="82"/>
                </a:cxn>
                <a:cxn ang="0">
                  <a:pos x="120" y="86"/>
                </a:cxn>
                <a:cxn ang="0">
                  <a:pos x="110" y="86"/>
                </a:cxn>
                <a:cxn ang="0">
                  <a:pos x="108" y="90"/>
                </a:cxn>
                <a:cxn ang="0">
                  <a:pos x="86" y="86"/>
                </a:cxn>
                <a:cxn ang="0">
                  <a:pos x="82" y="88"/>
                </a:cxn>
                <a:cxn ang="0">
                  <a:pos x="68" y="78"/>
                </a:cxn>
                <a:cxn ang="0">
                  <a:pos x="60" y="98"/>
                </a:cxn>
                <a:cxn ang="0">
                  <a:pos x="48" y="102"/>
                </a:cxn>
                <a:cxn ang="0">
                  <a:pos x="34" y="100"/>
                </a:cxn>
                <a:cxn ang="0">
                  <a:pos x="22" y="110"/>
                </a:cxn>
                <a:cxn ang="0">
                  <a:pos x="12" y="102"/>
                </a:cxn>
                <a:cxn ang="0">
                  <a:pos x="0" y="68"/>
                </a:cxn>
                <a:cxn ang="0">
                  <a:pos x="12" y="48"/>
                </a:cxn>
                <a:cxn ang="0">
                  <a:pos x="26" y="46"/>
                </a:cxn>
                <a:cxn ang="0">
                  <a:pos x="32" y="48"/>
                </a:cxn>
                <a:cxn ang="0">
                  <a:pos x="56" y="40"/>
                </a:cxn>
                <a:cxn ang="0">
                  <a:pos x="60" y="30"/>
                </a:cxn>
                <a:cxn ang="0">
                  <a:pos x="80" y="26"/>
                </a:cxn>
                <a:cxn ang="0">
                  <a:pos x="88" y="22"/>
                </a:cxn>
                <a:cxn ang="0">
                  <a:pos x="98" y="10"/>
                </a:cxn>
                <a:cxn ang="0">
                  <a:pos x="100" y="2"/>
                </a:cxn>
                <a:cxn ang="0">
                  <a:pos x="122" y="14"/>
                </a:cxn>
                <a:cxn ang="0">
                  <a:pos x="122" y="28"/>
                </a:cxn>
                <a:cxn ang="0">
                  <a:pos x="130" y="32"/>
                </a:cxn>
                <a:cxn ang="0">
                  <a:pos x="140" y="38"/>
                </a:cxn>
                <a:cxn ang="0">
                  <a:pos x="146" y="46"/>
                </a:cxn>
                <a:cxn ang="0">
                  <a:pos x="164" y="66"/>
                </a:cxn>
                <a:cxn ang="0">
                  <a:pos x="176" y="78"/>
                </a:cxn>
              </a:cxnLst>
              <a:rect l="0" t="0" r="r" b="b"/>
              <a:pathLst>
                <a:path w="176" h="110">
                  <a:moveTo>
                    <a:pt x="176" y="78"/>
                  </a:moveTo>
                  <a:lnTo>
                    <a:pt x="168" y="78"/>
                  </a:lnTo>
                  <a:lnTo>
                    <a:pt x="168" y="82"/>
                  </a:lnTo>
                  <a:lnTo>
                    <a:pt x="164" y="80"/>
                  </a:lnTo>
                  <a:lnTo>
                    <a:pt x="162" y="82"/>
                  </a:lnTo>
                  <a:lnTo>
                    <a:pt x="160" y="78"/>
                  </a:lnTo>
                  <a:lnTo>
                    <a:pt x="150" y="80"/>
                  </a:lnTo>
                  <a:lnTo>
                    <a:pt x="144" y="78"/>
                  </a:lnTo>
                  <a:lnTo>
                    <a:pt x="144" y="82"/>
                  </a:lnTo>
                  <a:lnTo>
                    <a:pt x="140" y="82"/>
                  </a:lnTo>
                  <a:lnTo>
                    <a:pt x="136" y="80"/>
                  </a:lnTo>
                  <a:lnTo>
                    <a:pt x="120" y="86"/>
                  </a:lnTo>
                  <a:lnTo>
                    <a:pt x="114" y="84"/>
                  </a:lnTo>
                  <a:lnTo>
                    <a:pt x="110" y="86"/>
                  </a:lnTo>
                  <a:lnTo>
                    <a:pt x="110" y="90"/>
                  </a:lnTo>
                  <a:lnTo>
                    <a:pt x="108" y="90"/>
                  </a:lnTo>
                  <a:lnTo>
                    <a:pt x="96" y="90"/>
                  </a:lnTo>
                  <a:lnTo>
                    <a:pt x="86" y="86"/>
                  </a:lnTo>
                  <a:lnTo>
                    <a:pt x="84" y="88"/>
                  </a:lnTo>
                  <a:lnTo>
                    <a:pt x="82" y="88"/>
                  </a:lnTo>
                  <a:lnTo>
                    <a:pt x="76" y="80"/>
                  </a:lnTo>
                  <a:lnTo>
                    <a:pt x="68" y="78"/>
                  </a:lnTo>
                  <a:lnTo>
                    <a:pt x="60" y="88"/>
                  </a:lnTo>
                  <a:lnTo>
                    <a:pt x="60" y="98"/>
                  </a:lnTo>
                  <a:lnTo>
                    <a:pt x="56" y="98"/>
                  </a:lnTo>
                  <a:lnTo>
                    <a:pt x="48" y="102"/>
                  </a:lnTo>
                  <a:lnTo>
                    <a:pt x="38" y="98"/>
                  </a:lnTo>
                  <a:lnTo>
                    <a:pt x="34" y="100"/>
                  </a:lnTo>
                  <a:lnTo>
                    <a:pt x="28" y="102"/>
                  </a:lnTo>
                  <a:lnTo>
                    <a:pt x="22" y="110"/>
                  </a:lnTo>
                  <a:lnTo>
                    <a:pt x="20" y="110"/>
                  </a:lnTo>
                  <a:lnTo>
                    <a:pt x="12" y="102"/>
                  </a:lnTo>
                  <a:lnTo>
                    <a:pt x="2" y="84"/>
                  </a:lnTo>
                  <a:lnTo>
                    <a:pt x="0" y="68"/>
                  </a:lnTo>
                  <a:lnTo>
                    <a:pt x="6" y="62"/>
                  </a:lnTo>
                  <a:lnTo>
                    <a:pt x="12" y="48"/>
                  </a:lnTo>
                  <a:lnTo>
                    <a:pt x="20" y="48"/>
                  </a:lnTo>
                  <a:lnTo>
                    <a:pt x="26" y="46"/>
                  </a:lnTo>
                  <a:lnTo>
                    <a:pt x="28" y="44"/>
                  </a:lnTo>
                  <a:lnTo>
                    <a:pt x="32" y="48"/>
                  </a:lnTo>
                  <a:lnTo>
                    <a:pt x="46" y="42"/>
                  </a:lnTo>
                  <a:lnTo>
                    <a:pt x="56" y="40"/>
                  </a:lnTo>
                  <a:lnTo>
                    <a:pt x="62" y="34"/>
                  </a:lnTo>
                  <a:lnTo>
                    <a:pt x="60" y="30"/>
                  </a:lnTo>
                  <a:lnTo>
                    <a:pt x="62" y="28"/>
                  </a:lnTo>
                  <a:lnTo>
                    <a:pt x="80" y="26"/>
                  </a:lnTo>
                  <a:lnTo>
                    <a:pt x="82" y="22"/>
                  </a:lnTo>
                  <a:lnTo>
                    <a:pt x="88" y="22"/>
                  </a:lnTo>
                  <a:lnTo>
                    <a:pt x="88" y="18"/>
                  </a:lnTo>
                  <a:lnTo>
                    <a:pt x="98" y="10"/>
                  </a:lnTo>
                  <a:lnTo>
                    <a:pt x="98" y="6"/>
                  </a:lnTo>
                  <a:lnTo>
                    <a:pt x="100" y="2"/>
                  </a:lnTo>
                  <a:lnTo>
                    <a:pt x="112" y="0"/>
                  </a:lnTo>
                  <a:lnTo>
                    <a:pt x="122" y="14"/>
                  </a:lnTo>
                  <a:lnTo>
                    <a:pt x="122" y="18"/>
                  </a:lnTo>
                  <a:lnTo>
                    <a:pt x="122" y="28"/>
                  </a:lnTo>
                  <a:lnTo>
                    <a:pt x="124" y="32"/>
                  </a:lnTo>
                  <a:lnTo>
                    <a:pt x="130" y="32"/>
                  </a:lnTo>
                  <a:lnTo>
                    <a:pt x="132" y="36"/>
                  </a:lnTo>
                  <a:lnTo>
                    <a:pt x="140" y="38"/>
                  </a:lnTo>
                  <a:lnTo>
                    <a:pt x="144" y="40"/>
                  </a:lnTo>
                  <a:lnTo>
                    <a:pt x="146" y="46"/>
                  </a:lnTo>
                  <a:lnTo>
                    <a:pt x="158" y="56"/>
                  </a:lnTo>
                  <a:lnTo>
                    <a:pt x="164" y="66"/>
                  </a:lnTo>
                  <a:lnTo>
                    <a:pt x="172" y="72"/>
                  </a:lnTo>
                  <a:lnTo>
                    <a:pt x="176" y="78"/>
                  </a:lnTo>
                  <a:lnTo>
                    <a:pt x="176" y="7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9" name="Freeform 334"/>
            <p:cNvSpPr>
              <a:spLocks/>
            </p:cNvSpPr>
            <p:nvPr/>
          </p:nvSpPr>
          <p:spPr bwMode="auto">
            <a:xfrm>
              <a:off x="4663743" y="4144050"/>
              <a:ext cx="13460" cy="22432"/>
            </a:xfrm>
            <a:custGeom>
              <a:avLst/>
              <a:gdLst/>
              <a:ahLst/>
              <a:cxnLst>
                <a:cxn ang="0">
                  <a:pos x="4" y="20"/>
                </a:cxn>
                <a:cxn ang="0">
                  <a:pos x="2" y="18"/>
                </a:cxn>
                <a:cxn ang="0">
                  <a:pos x="0" y="10"/>
                </a:cxn>
                <a:cxn ang="0">
                  <a:pos x="0" y="10"/>
                </a:cxn>
                <a:cxn ang="0">
                  <a:pos x="4" y="6"/>
                </a:cxn>
                <a:cxn ang="0">
                  <a:pos x="6" y="2"/>
                </a:cxn>
                <a:cxn ang="0">
                  <a:pos x="10" y="0"/>
                </a:cxn>
                <a:cxn ang="0">
                  <a:pos x="12" y="2"/>
                </a:cxn>
                <a:cxn ang="0">
                  <a:pos x="12" y="4"/>
                </a:cxn>
                <a:cxn ang="0">
                  <a:pos x="8" y="8"/>
                </a:cxn>
                <a:cxn ang="0">
                  <a:pos x="6" y="18"/>
                </a:cxn>
                <a:cxn ang="0">
                  <a:pos x="4" y="20"/>
                </a:cxn>
                <a:cxn ang="0">
                  <a:pos x="4" y="20"/>
                </a:cxn>
              </a:cxnLst>
              <a:rect l="0" t="0" r="r" b="b"/>
              <a:pathLst>
                <a:path w="12" h="20">
                  <a:moveTo>
                    <a:pt x="4" y="20"/>
                  </a:moveTo>
                  <a:lnTo>
                    <a:pt x="2" y="18"/>
                  </a:lnTo>
                  <a:lnTo>
                    <a:pt x="0" y="10"/>
                  </a:lnTo>
                  <a:lnTo>
                    <a:pt x="0" y="10"/>
                  </a:lnTo>
                  <a:lnTo>
                    <a:pt x="4" y="6"/>
                  </a:lnTo>
                  <a:lnTo>
                    <a:pt x="6" y="2"/>
                  </a:lnTo>
                  <a:lnTo>
                    <a:pt x="10" y="0"/>
                  </a:lnTo>
                  <a:lnTo>
                    <a:pt x="12" y="2"/>
                  </a:lnTo>
                  <a:lnTo>
                    <a:pt x="12" y="4"/>
                  </a:lnTo>
                  <a:lnTo>
                    <a:pt x="8" y="8"/>
                  </a:lnTo>
                  <a:lnTo>
                    <a:pt x="6" y="18"/>
                  </a:lnTo>
                  <a:lnTo>
                    <a:pt x="4" y="20"/>
                  </a:lnTo>
                  <a:lnTo>
                    <a:pt x="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0" name="Freeform 335"/>
            <p:cNvSpPr>
              <a:spLocks/>
            </p:cNvSpPr>
            <p:nvPr/>
          </p:nvSpPr>
          <p:spPr bwMode="auto">
            <a:xfrm>
              <a:off x="4614393" y="4045349"/>
              <a:ext cx="82998" cy="91971"/>
            </a:xfrm>
            <a:custGeom>
              <a:avLst/>
              <a:gdLst/>
              <a:ahLst/>
              <a:cxnLst>
                <a:cxn ang="0">
                  <a:pos x="34" y="0"/>
                </a:cxn>
                <a:cxn ang="0">
                  <a:pos x="32" y="4"/>
                </a:cxn>
                <a:cxn ang="0">
                  <a:pos x="34" y="16"/>
                </a:cxn>
                <a:cxn ang="0">
                  <a:pos x="16" y="16"/>
                </a:cxn>
                <a:cxn ang="0">
                  <a:pos x="10" y="16"/>
                </a:cxn>
                <a:cxn ang="0">
                  <a:pos x="10" y="20"/>
                </a:cxn>
                <a:cxn ang="0">
                  <a:pos x="8" y="24"/>
                </a:cxn>
                <a:cxn ang="0">
                  <a:pos x="14" y="28"/>
                </a:cxn>
                <a:cxn ang="0">
                  <a:pos x="12" y="28"/>
                </a:cxn>
                <a:cxn ang="0">
                  <a:pos x="6" y="26"/>
                </a:cxn>
                <a:cxn ang="0">
                  <a:pos x="6" y="36"/>
                </a:cxn>
                <a:cxn ang="0">
                  <a:pos x="2" y="40"/>
                </a:cxn>
                <a:cxn ang="0">
                  <a:pos x="0" y="40"/>
                </a:cxn>
                <a:cxn ang="0">
                  <a:pos x="2" y="42"/>
                </a:cxn>
                <a:cxn ang="0">
                  <a:pos x="6" y="56"/>
                </a:cxn>
                <a:cxn ang="0">
                  <a:pos x="14" y="66"/>
                </a:cxn>
                <a:cxn ang="0">
                  <a:pos x="30" y="80"/>
                </a:cxn>
                <a:cxn ang="0">
                  <a:pos x="32" y="82"/>
                </a:cxn>
                <a:cxn ang="0">
                  <a:pos x="34" y="78"/>
                </a:cxn>
                <a:cxn ang="0">
                  <a:pos x="38" y="76"/>
                </a:cxn>
                <a:cxn ang="0">
                  <a:pos x="40" y="76"/>
                </a:cxn>
                <a:cxn ang="0">
                  <a:pos x="38" y="68"/>
                </a:cxn>
                <a:cxn ang="0">
                  <a:pos x="38" y="64"/>
                </a:cxn>
                <a:cxn ang="0">
                  <a:pos x="48" y="60"/>
                </a:cxn>
                <a:cxn ang="0">
                  <a:pos x="52" y="54"/>
                </a:cxn>
                <a:cxn ang="0">
                  <a:pos x="56" y="58"/>
                </a:cxn>
                <a:cxn ang="0">
                  <a:pos x="62" y="58"/>
                </a:cxn>
                <a:cxn ang="0">
                  <a:pos x="66" y="62"/>
                </a:cxn>
                <a:cxn ang="0">
                  <a:pos x="70" y="60"/>
                </a:cxn>
                <a:cxn ang="0">
                  <a:pos x="74" y="40"/>
                </a:cxn>
                <a:cxn ang="0">
                  <a:pos x="70" y="30"/>
                </a:cxn>
                <a:cxn ang="0">
                  <a:pos x="70" y="26"/>
                </a:cxn>
                <a:cxn ang="0">
                  <a:pos x="74" y="18"/>
                </a:cxn>
                <a:cxn ang="0">
                  <a:pos x="74" y="14"/>
                </a:cxn>
                <a:cxn ang="0">
                  <a:pos x="72" y="10"/>
                </a:cxn>
                <a:cxn ang="0">
                  <a:pos x="64" y="8"/>
                </a:cxn>
                <a:cxn ang="0">
                  <a:pos x="60" y="14"/>
                </a:cxn>
                <a:cxn ang="0">
                  <a:pos x="58" y="14"/>
                </a:cxn>
                <a:cxn ang="0">
                  <a:pos x="58" y="4"/>
                </a:cxn>
                <a:cxn ang="0">
                  <a:pos x="60" y="0"/>
                </a:cxn>
                <a:cxn ang="0">
                  <a:pos x="46" y="0"/>
                </a:cxn>
                <a:cxn ang="0">
                  <a:pos x="34" y="0"/>
                </a:cxn>
                <a:cxn ang="0">
                  <a:pos x="34" y="0"/>
                </a:cxn>
              </a:cxnLst>
              <a:rect l="0" t="0" r="r" b="b"/>
              <a:pathLst>
                <a:path w="74" h="82">
                  <a:moveTo>
                    <a:pt x="34" y="0"/>
                  </a:moveTo>
                  <a:lnTo>
                    <a:pt x="32" y="4"/>
                  </a:lnTo>
                  <a:lnTo>
                    <a:pt x="34" y="16"/>
                  </a:lnTo>
                  <a:lnTo>
                    <a:pt x="16" y="16"/>
                  </a:lnTo>
                  <a:lnTo>
                    <a:pt x="10" y="16"/>
                  </a:lnTo>
                  <a:lnTo>
                    <a:pt x="10" y="20"/>
                  </a:lnTo>
                  <a:lnTo>
                    <a:pt x="8" y="24"/>
                  </a:lnTo>
                  <a:lnTo>
                    <a:pt x="14" y="28"/>
                  </a:lnTo>
                  <a:lnTo>
                    <a:pt x="12" y="28"/>
                  </a:lnTo>
                  <a:lnTo>
                    <a:pt x="6" y="26"/>
                  </a:lnTo>
                  <a:lnTo>
                    <a:pt x="6" y="36"/>
                  </a:lnTo>
                  <a:lnTo>
                    <a:pt x="2" y="40"/>
                  </a:lnTo>
                  <a:lnTo>
                    <a:pt x="0" y="40"/>
                  </a:lnTo>
                  <a:lnTo>
                    <a:pt x="2" y="42"/>
                  </a:lnTo>
                  <a:lnTo>
                    <a:pt x="6" y="56"/>
                  </a:lnTo>
                  <a:lnTo>
                    <a:pt x="14" y="66"/>
                  </a:lnTo>
                  <a:lnTo>
                    <a:pt x="30" y="80"/>
                  </a:lnTo>
                  <a:lnTo>
                    <a:pt x="32" y="82"/>
                  </a:lnTo>
                  <a:lnTo>
                    <a:pt x="34" y="78"/>
                  </a:lnTo>
                  <a:lnTo>
                    <a:pt x="38" y="76"/>
                  </a:lnTo>
                  <a:lnTo>
                    <a:pt x="40" y="76"/>
                  </a:lnTo>
                  <a:lnTo>
                    <a:pt x="38" y="68"/>
                  </a:lnTo>
                  <a:lnTo>
                    <a:pt x="38" y="64"/>
                  </a:lnTo>
                  <a:lnTo>
                    <a:pt x="48" y="60"/>
                  </a:lnTo>
                  <a:lnTo>
                    <a:pt x="52" y="54"/>
                  </a:lnTo>
                  <a:lnTo>
                    <a:pt x="56" y="58"/>
                  </a:lnTo>
                  <a:lnTo>
                    <a:pt x="62" y="58"/>
                  </a:lnTo>
                  <a:lnTo>
                    <a:pt x="66" y="62"/>
                  </a:lnTo>
                  <a:lnTo>
                    <a:pt x="70" y="60"/>
                  </a:lnTo>
                  <a:lnTo>
                    <a:pt x="74" y="40"/>
                  </a:lnTo>
                  <a:lnTo>
                    <a:pt x="70" y="30"/>
                  </a:lnTo>
                  <a:lnTo>
                    <a:pt x="70" y="26"/>
                  </a:lnTo>
                  <a:lnTo>
                    <a:pt x="74" y="18"/>
                  </a:lnTo>
                  <a:lnTo>
                    <a:pt x="74" y="14"/>
                  </a:lnTo>
                  <a:lnTo>
                    <a:pt x="72" y="10"/>
                  </a:lnTo>
                  <a:lnTo>
                    <a:pt x="64" y="8"/>
                  </a:lnTo>
                  <a:lnTo>
                    <a:pt x="60" y="14"/>
                  </a:lnTo>
                  <a:lnTo>
                    <a:pt x="58" y="14"/>
                  </a:lnTo>
                  <a:lnTo>
                    <a:pt x="58" y="4"/>
                  </a:lnTo>
                  <a:lnTo>
                    <a:pt x="60" y="0"/>
                  </a:lnTo>
                  <a:lnTo>
                    <a:pt x="46" y="0"/>
                  </a:lnTo>
                  <a:lnTo>
                    <a:pt x="34" y="0"/>
                  </a:lnTo>
                  <a:lnTo>
                    <a:pt x="3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1" name="Freeform 336"/>
            <p:cNvSpPr>
              <a:spLocks/>
            </p:cNvSpPr>
            <p:nvPr/>
          </p:nvSpPr>
          <p:spPr bwMode="auto">
            <a:xfrm>
              <a:off x="4650284" y="4022917"/>
              <a:ext cx="112159" cy="132349"/>
            </a:xfrm>
            <a:custGeom>
              <a:avLst/>
              <a:gdLst/>
              <a:ahLst/>
              <a:cxnLst>
                <a:cxn ang="0">
                  <a:pos x="100" y="0"/>
                </a:cxn>
                <a:cxn ang="0">
                  <a:pos x="92" y="4"/>
                </a:cxn>
                <a:cxn ang="0">
                  <a:pos x="82" y="0"/>
                </a:cxn>
                <a:cxn ang="0">
                  <a:pos x="78" y="2"/>
                </a:cxn>
                <a:cxn ang="0">
                  <a:pos x="72" y="4"/>
                </a:cxn>
                <a:cxn ang="0">
                  <a:pos x="66" y="12"/>
                </a:cxn>
                <a:cxn ang="0">
                  <a:pos x="66" y="26"/>
                </a:cxn>
                <a:cxn ang="0">
                  <a:pos x="64" y="28"/>
                </a:cxn>
                <a:cxn ang="0">
                  <a:pos x="58" y="24"/>
                </a:cxn>
                <a:cxn ang="0">
                  <a:pos x="46" y="20"/>
                </a:cxn>
                <a:cxn ang="0">
                  <a:pos x="28" y="20"/>
                </a:cxn>
                <a:cxn ang="0">
                  <a:pos x="26" y="24"/>
                </a:cxn>
                <a:cxn ang="0">
                  <a:pos x="26" y="34"/>
                </a:cxn>
                <a:cxn ang="0">
                  <a:pos x="28" y="34"/>
                </a:cxn>
                <a:cxn ang="0">
                  <a:pos x="32" y="28"/>
                </a:cxn>
                <a:cxn ang="0">
                  <a:pos x="40" y="30"/>
                </a:cxn>
                <a:cxn ang="0">
                  <a:pos x="42" y="34"/>
                </a:cxn>
                <a:cxn ang="0">
                  <a:pos x="42" y="38"/>
                </a:cxn>
                <a:cxn ang="0">
                  <a:pos x="38" y="46"/>
                </a:cxn>
                <a:cxn ang="0">
                  <a:pos x="38" y="50"/>
                </a:cxn>
                <a:cxn ang="0">
                  <a:pos x="42" y="60"/>
                </a:cxn>
                <a:cxn ang="0">
                  <a:pos x="38" y="80"/>
                </a:cxn>
                <a:cxn ang="0">
                  <a:pos x="34" y="82"/>
                </a:cxn>
                <a:cxn ang="0">
                  <a:pos x="30" y="78"/>
                </a:cxn>
                <a:cxn ang="0">
                  <a:pos x="24" y="78"/>
                </a:cxn>
                <a:cxn ang="0">
                  <a:pos x="20" y="74"/>
                </a:cxn>
                <a:cxn ang="0">
                  <a:pos x="16" y="80"/>
                </a:cxn>
                <a:cxn ang="0">
                  <a:pos x="6" y="84"/>
                </a:cxn>
                <a:cxn ang="0">
                  <a:pos x="6" y="88"/>
                </a:cxn>
                <a:cxn ang="0">
                  <a:pos x="8" y="96"/>
                </a:cxn>
                <a:cxn ang="0">
                  <a:pos x="6" y="96"/>
                </a:cxn>
                <a:cxn ang="0">
                  <a:pos x="2" y="98"/>
                </a:cxn>
                <a:cxn ang="0">
                  <a:pos x="0" y="102"/>
                </a:cxn>
                <a:cxn ang="0">
                  <a:pos x="2" y="104"/>
                </a:cxn>
                <a:cxn ang="0">
                  <a:pos x="8" y="110"/>
                </a:cxn>
                <a:cxn ang="0">
                  <a:pos x="12" y="118"/>
                </a:cxn>
                <a:cxn ang="0">
                  <a:pos x="16" y="114"/>
                </a:cxn>
                <a:cxn ang="0">
                  <a:pos x="18" y="110"/>
                </a:cxn>
                <a:cxn ang="0">
                  <a:pos x="22" y="108"/>
                </a:cxn>
                <a:cxn ang="0">
                  <a:pos x="24" y="110"/>
                </a:cxn>
                <a:cxn ang="0">
                  <a:pos x="24" y="112"/>
                </a:cxn>
                <a:cxn ang="0">
                  <a:pos x="28" y="114"/>
                </a:cxn>
                <a:cxn ang="0">
                  <a:pos x="32" y="114"/>
                </a:cxn>
                <a:cxn ang="0">
                  <a:pos x="36" y="110"/>
                </a:cxn>
                <a:cxn ang="0">
                  <a:pos x="42" y="108"/>
                </a:cxn>
                <a:cxn ang="0">
                  <a:pos x="42" y="114"/>
                </a:cxn>
                <a:cxn ang="0">
                  <a:pos x="46" y="114"/>
                </a:cxn>
                <a:cxn ang="0">
                  <a:pos x="50" y="112"/>
                </a:cxn>
                <a:cxn ang="0">
                  <a:pos x="62" y="102"/>
                </a:cxn>
                <a:cxn ang="0">
                  <a:pos x="68" y="92"/>
                </a:cxn>
                <a:cxn ang="0">
                  <a:pos x="68" y="82"/>
                </a:cxn>
                <a:cxn ang="0">
                  <a:pos x="70" y="78"/>
                </a:cxn>
                <a:cxn ang="0">
                  <a:pos x="76" y="68"/>
                </a:cxn>
                <a:cxn ang="0">
                  <a:pos x="88" y="58"/>
                </a:cxn>
                <a:cxn ang="0">
                  <a:pos x="92" y="24"/>
                </a:cxn>
                <a:cxn ang="0">
                  <a:pos x="100" y="10"/>
                </a:cxn>
                <a:cxn ang="0">
                  <a:pos x="100" y="0"/>
                </a:cxn>
                <a:cxn ang="0">
                  <a:pos x="100" y="0"/>
                </a:cxn>
              </a:cxnLst>
              <a:rect l="0" t="0" r="r" b="b"/>
              <a:pathLst>
                <a:path w="100" h="118">
                  <a:moveTo>
                    <a:pt x="100" y="0"/>
                  </a:moveTo>
                  <a:lnTo>
                    <a:pt x="92" y="4"/>
                  </a:lnTo>
                  <a:lnTo>
                    <a:pt x="82" y="0"/>
                  </a:lnTo>
                  <a:lnTo>
                    <a:pt x="78" y="2"/>
                  </a:lnTo>
                  <a:lnTo>
                    <a:pt x="72" y="4"/>
                  </a:lnTo>
                  <a:lnTo>
                    <a:pt x="66" y="12"/>
                  </a:lnTo>
                  <a:lnTo>
                    <a:pt x="66" y="26"/>
                  </a:lnTo>
                  <a:lnTo>
                    <a:pt x="64" y="28"/>
                  </a:lnTo>
                  <a:lnTo>
                    <a:pt x="58" y="24"/>
                  </a:lnTo>
                  <a:lnTo>
                    <a:pt x="46" y="20"/>
                  </a:lnTo>
                  <a:lnTo>
                    <a:pt x="28" y="20"/>
                  </a:lnTo>
                  <a:lnTo>
                    <a:pt x="26" y="24"/>
                  </a:lnTo>
                  <a:lnTo>
                    <a:pt x="26" y="34"/>
                  </a:lnTo>
                  <a:lnTo>
                    <a:pt x="28" y="34"/>
                  </a:lnTo>
                  <a:lnTo>
                    <a:pt x="32" y="28"/>
                  </a:lnTo>
                  <a:lnTo>
                    <a:pt x="40" y="30"/>
                  </a:lnTo>
                  <a:lnTo>
                    <a:pt x="42" y="34"/>
                  </a:lnTo>
                  <a:lnTo>
                    <a:pt x="42" y="38"/>
                  </a:lnTo>
                  <a:lnTo>
                    <a:pt x="38" y="46"/>
                  </a:lnTo>
                  <a:lnTo>
                    <a:pt x="38" y="50"/>
                  </a:lnTo>
                  <a:lnTo>
                    <a:pt x="42" y="60"/>
                  </a:lnTo>
                  <a:lnTo>
                    <a:pt x="38" y="80"/>
                  </a:lnTo>
                  <a:lnTo>
                    <a:pt x="34" y="82"/>
                  </a:lnTo>
                  <a:lnTo>
                    <a:pt x="30" y="78"/>
                  </a:lnTo>
                  <a:lnTo>
                    <a:pt x="24" y="78"/>
                  </a:lnTo>
                  <a:lnTo>
                    <a:pt x="20" y="74"/>
                  </a:lnTo>
                  <a:lnTo>
                    <a:pt x="16" y="80"/>
                  </a:lnTo>
                  <a:lnTo>
                    <a:pt x="6" y="84"/>
                  </a:lnTo>
                  <a:lnTo>
                    <a:pt x="6" y="88"/>
                  </a:lnTo>
                  <a:lnTo>
                    <a:pt x="8" y="96"/>
                  </a:lnTo>
                  <a:lnTo>
                    <a:pt x="6" y="96"/>
                  </a:lnTo>
                  <a:lnTo>
                    <a:pt x="2" y="98"/>
                  </a:lnTo>
                  <a:lnTo>
                    <a:pt x="0" y="102"/>
                  </a:lnTo>
                  <a:lnTo>
                    <a:pt x="2" y="104"/>
                  </a:lnTo>
                  <a:lnTo>
                    <a:pt x="8" y="110"/>
                  </a:lnTo>
                  <a:lnTo>
                    <a:pt x="12" y="118"/>
                  </a:lnTo>
                  <a:lnTo>
                    <a:pt x="16" y="114"/>
                  </a:lnTo>
                  <a:lnTo>
                    <a:pt x="18" y="110"/>
                  </a:lnTo>
                  <a:lnTo>
                    <a:pt x="22" y="108"/>
                  </a:lnTo>
                  <a:lnTo>
                    <a:pt x="24" y="110"/>
                  </a:lnTo>
                  <a:lnTo>
                    <a:pt x="24" y="112"/>
                  </a:lnTo>
                  <a:lnTo>
                    <a:pt x="28" y="114"/>
                  </a:lnTo>
                  <a:lnTo>
                    <a:pt x="32" y="114"/>
                  </a:lnTo>
                  <a:lnTo>
                    <a:pt x="36" y="110"/>
                  </a:lnTo>
                  <a:lnTo>
                    <a:pt x="42" y="108"/>
                  </a:lnTo>
                  <a:lnTo>
                    <a:pt x="42" y="114"/>
                  </a:lnTo>
                  <a:lnTo>
                    <a:pt x="46" y="114"/>
                  </a:lnTo>
                  <a:lnTo>
                    <a:pt x="50" y="112"/>
                  </a:lnTo>
                  <a:lnTo>
                    <a:pt x="62" y="102"/>
                  </a:lnTo>
                  <a:lnTo>
                    <a:pt x="68" y="92"/>
                  </a:lnTo>
                  <a:lnTo>
                    <a:pt x="68" y="82"/>
                  </a:lnTo>
                  <a:lnTo>
                    <a:pt x="70" y="78"/>
                  </a:lnTo>
                  <a:lnTo>
                    <a:pt x="76" y="68"/>
                  </a:lnTo>
                  <a:lnTo>
                    <a:pt x="88" y="58"/>
                  </a:lnTo>
                  <a:lnTo>
                    <a:pt x="92" y="24"/>
                  </a:lnTo>
                  <a:lnTo>
                    <a:pt x="100" y="10"/>
                  </a:lnTo>
                  <a:lnTo>
                    <a:pt x="100" y="0"/>
                  </a:lnTo>
                  <a:lnTo>
                    <a:pt x="10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2" name="Freeform 337"/>
            <p:cNvSpPr>
              <a:spLocks/>
            </p:cNvSpPr>
            <p:nvPr/>
          </p:nvSpPr>
          <p:spPr bwMode="auto">
            <a:xfrm>
              <a:off x="4921711" y="4112645"/>
              <a:ext cx="24675" cy="31405"/>
            </a:xfrm>
            <a:custGeom>
              <a:avLst/>
              <a:gdLst/>
              <a:ahLst/>
              <a:cxnLst>
                <a:cxn ang="0">
                  <a:pos x="4" y="28"/>
                </a:cxn>
                <a:cxn ang="0">
                  <a:pos x="2" y="20"/>
                </a:cxn>
                <a:cxn ang="0">
                  <a:pos x="2" y="14"/>
                </a:cxn>
                <a:cxn ang="0">
                  <a:pos x="2" y="8"/>
                </a:cxn>
                <a:cxn ang="0">
                  <a:pos x="0" y="6"/>
                </a:cxn>
                <a:cxn ang="0">
                  <a:pos x="0" y="2"/>
                </a:cxn>
                <a:cxn ang="0">
                  <a:pos x="2" y="2"/>
                </a:cxn>
                <a:cxn ang="0">
                  <a:pos x="4" y="6"/>
                </a:cxn>
                <a:cxn ang="0">
                  <a:pos x="10" y="6"/>
                </a:cxn>
                <a:cxn ang="0">
                  <a:pos x="12" y="2"/>
                </a:cxn>
                <a:cxn ang="0">
                  <a:pos x="18" y="0"/>
                </a:cxn>
                <a:cxn ang="0">
                  <a:pos x="20" y="2"/>
                </a:cxn>
                <a:cxn ang="0">
                  <a:pos x="18" y="6"/>
                </a:cxn>
                <a:cxn ang="0">
                  <a:pos x="22" y="8"/>
                </a:cxn>
                <a:cxn ang="0">
                  <a:pos x="22" y="12"/>
                </a:cxn>
                <a:cxn ang="0">
                  <a:pos x="14" y="26"/>
                </a:cxn>
                <a:cxn ang="0">
                  <a:pos x="6" y="28"/>
                </a:cxn>
                <a:cxn ang="0">
                  <a:pos x="4" y="28"/>
                </a:cxn>
                <a:cxn ang="0">
                  <a:pos x="4" y="28"/>
                </a:cxn>
              </a:cxnLst>
              <a:rect l="0" t="0" r="r" b="b"/>
              <a:pathLst>
                <a:path w="22" h="28">
                  <a:moveTo>
                    <a:pt x="4" y="28"/>
                  </a:moveTo>
                  <a:lnTo>
                    <a:pt x="2" y="20"/>
                  </a:lnTo>
                  <a:lnTo>
                    <a:pt x="2" y="14"/>
                  </a:lnTo>
                  <a:lnTo>
                    <a:pt x="2" y="8"/>
                  </a:lnTo>
                  <a:lnTo>
                    <a:pt x="0" y="6"/>
                  </a:lnTo>
                  <a:lnTo>
                    <a:pt x="0" y="2"/>
                  </a:lnTo>
                  <a:lnTo>
                    <a:pt x="2" y="2"/>
                  </a:lnTo>
                  <a:lnTo>
                    <a:pt x="4" y="6"/>
                  </a:lnTo>
                  <a:lnTo>
                    <a:pt x="10" y="6"/>
                  </a:lnTo>
                  <a:lnTo>
                    <a:pt x="12" y="2"/>
                  </a:lnTo>
                  <a:lnTo>
                    <a:pt x="18" y="0"/>
                  </a:lnTo>
                  <a:lnTo>
                    <a:pt x="20" y="2"/>
                  </a:lnTo>
                  <a:lnTo>
                    <a:pt x="18" y="6"/>
                  </a:lnTo>
                  <a:lnTo>
                    <a:pt x="22" y="8"/>
                  </a:lnTo>
                  <a:lnTo>
                    <a:pt x="22" y="12"/>
                  </a:lnTo>
                  <a:lnTo>
                    <a:pt x="14" y="26"/>
                  </a:lnTo>
                  <a:lnTo>
                    <a:pt x="6" y="28"/>
                  </a:lnTo>
                  <a:lnTo>
                    <a:pt x="4" y="28"/>
                  </a:lnTo>
                  <a:lnTo>
                    <a:pt x="4"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3" name="Freeform 338"/>
            <p:cNvSpPr>
              <a:spLocks/>
            </p:cNvSpPr>
            <p:nvPr/>
          </p:nvSpPr>
          <p:spPr bwMode="auto">
            <a:xfrm>
              <a:off x="4663743" y="4144050"/>
              <a:ext cx="13460" cy="22432"/>
            </a:xfrm>
            <a:custGeom>
              <a:avLst/>
              <a:gdLst/>
              <a:ahLst/>
              <a:cxnLst>
                <a:cxn ang="0">
                  <a:pos x="4" y="20"/>
                </a:cxn>
                <a:cxn ang="0">
                  <a:pos x="2" y="18"/>
                </a:cxn>
                <a:cxn ang="0">
                  <a:pos x="0" y="10"/>
                </a:cxn>
                <a:cxn ang="0">
                  <a:pos x="0" y="10"/>
                </a:cxn>
                <a:cxn ang="0">
                  <a:pos x="4" y="6"/>
                </a:cxn>
                <a:cxn ang="0">
                  <a:pos x="6" y="2"/>
                </a:cxn>
                <a:cxn ang="0">
                  <a:pos x="10" y="0"/>
                </a:cxn>
                <a:cxn ang="0">
                  <a:pos x="12" y="2"/>
                </a:cxn>
                <a:cxn ang="0">
                  <a:pos x="12" y="4"/>
                </a:cxn>
                <a:cxn ang="0">
                  <a:pos x="8" y="8"/>
                </a:cxn>
                <a:cxn ang="0">
                  <a:pos x="6" y="18"/>
                </a:cxn>
                <a:cxn ang="0">
                  <a:pos x="4" y="20"/>
                </a:cxn>
                <a:cxn ang="0">
                  <a:pos x="4" y="20"/>
                </a:cxn>
              </a:cxnLst>
              <a:rect l="0" t="0" r="r" b="b"/>
              <a:pathLst>
                <a:path w="12" h="20">
                  <a:moveTo>
                    <a:pt x="4" y="20"/>
                  </a:moveTo>
                  <a:lnTo>
                    <a:pt x="2" y="18"/>
                  </a:lnTo>
                  <a:lnTo>
                    <a:pt x="0" y="10"/>
                  </a:lnTo>
                  <a:lnTo>
                    <a:pt x="0" y="10"/>
                  </a:lnTo>
                  <a:lnTo>
                    <a:pt x="4" y="6"/>
                  </a:lnTo>
                  <a:lnTo>
                    <a:pt x="6" y="2"/>
                  </a:lnTo>
                  <a:lnTo>
                    <a:pt x="10" y="0"/>
                  </a:lnTo>
                  <a:lnTo>
                    <a:pt x="12" y="2"/>
                  </a:lnTo>
                  <a:lnTo>
                    <a:pt x="12" y="4"/>
                  </a:lnTo>
                  <a:lnTo>
                    <a:pt x="8" y="8"/>
                  </a:lnTo>
                  <a:lnTo>
                    <a:pt x="6" y="18"/>
                  </a:lnTo>
                  <a:lnTo>
                    <a:pt x="4" y="20"/>
                  </a:lnTo>
                  <a:lnTo>
                    <a:pt x="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4" name="Freeform 339"/>
            <p:cNvSpPr>
              <a:spLocks/>
            </p:cNvSpPr>
            <p:nvPr/>
          </p:nvSpPr>
          <p:spPr bwMode="auto">
            <a:xfrm>
              <a:off x="4623366" y="4045349"/>
              <a:ext cx="29161" cy="17945"/>
            </a:xfrm>
            <a:custGeom>
              <a:avLst/>
              <a:gdLst/>
              <a:ahLst/>
              <a:cxnLst>
                <a:cxn ang="0">
                  <a:pos x="26" y="0"/>
                </a:cxn>
                <a:cxn ang="0">
                  <a:pos x="4" y="2"/>
                </a:cxn>
                <a:cxn ang="0">
                  <a:pos x="2" y="10"/>
                </a:cxn>
                <a:cxn ang="0">
                  <a:pos x="0" y="14"/>
                </a:cxn>
                <a:cxn ang="0">
                  <a:pos x="2" y="16"/>
                </a:cxn>
                <a:cxn ang="0">
                  <a:pos x="2" y="16"/>
                </a:cxn>
                <a:cxn ang="0">
                  <a:pos x="8" y="16"/>
                </a:cxn>
                <a:cxn ang="0">
                  <a:pos x="26" y="16"/>
                </a:cxn>
                <a:cxn ang="0">
                  <a:pos x="24" y="4"/>
                </a:cxn>
                <a:cxn ang="0">
                  <a:pos x="26" y="0"/>
                </a:cxn>
                <a:cxn ang="0">
                  <a:pos x="26" y="0"/>
                </a:cxn>
              </a:cxnLst>
              <a:rect l="0" t="0" r="r" b="b"/>
              <a:pathLst>
                <a:path w="26" h="16">
                  <a:moveTo>
                    <a:pt x="26" y="0"/>
                  </a:moveTo>
                  <a:lnTo>
                    <a:pt x="4" y="2"/>
                  </a:lnTo>
                  <a:lnTo>
                    <a:pt x="2" y="10"/>
                  </a:lnTo>
                  <a:lnTo>
                    <a:pt x="0" y="14"/>
                  </a:lnTo>
                  <a:lnTo>
                    <a:pt x="2" y="16"/>
                  </a:lnTo>
                  <a:lnTo>
                    <a:pt x="2" y="16"/>
                  </a:lnTo>
                  <a:lnTo>
                    <a:pt x="8" y="16"/>
                  </a:lnTo>
                  <a:lnTo>
                    <a:pt x="26" y="16"/>
                  </a:lnTo>
                  <a:lnTo>
                    <a:pt x="24" y="4"/>
                  </a:lnTo>
                  <a:lnTo>
                    <a:pt x="26" y="0"/>
                  </a:lnTo>
                  <a:lnTo>
                    <a:pt x="2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5" name="Freeform 340"/>
            <p:cNvSpPr>
              <a:spLocks/>
            </p:cNvSpPr>
            <p:nvPr/>
          </p:nvSpPr>
          <p:spPr bwMode="auto">
            <a:xfrm>
              <a:off x="4890306" y="4523150"/>
              <a:ext cx="33648" cy="35891"/>
            </a:xfrm>
            <a:custGeom>
              <a:avLst/>
              <a:gdLst/>
              <a:ahLst/>
              <a:cxnLst>
                <a:cxn ang="0">
                  <a:pos x="30" y="12"/>
                </a:cxn>
                <a:cxn ang="0">
                  <a:pos x="30" y="14"/>
                </a:cxn>
                <a:cxn ang="0">
                  <a:pos x="24" y="24"/>
                </a:cxn>
                <a:cxn ang="0">
                  <a:pos x="18" y="26"/>
                </a:cxn>
                <a:cxn ang="0">
                  <a:pos x="14" y="32"/>
                </a:cxn>
                <a:cxn ang="0">
                  <a:pos x="10" y="32"/>
                </a:cxn>
                <a:cxn ang="0">
                  <a:pos x="6" y="28"/>
                </a:cxn>
                <a:cxn ang="0">
                  <a:pos x="0" y="18"/>
                </a:cxn>
                <a:cxn ang="0">
                  <a:pos x="6" y="6"/>
                </a:cxn>
                <a:cxn ang="0">
                  <a:pos x="16" y="0"/>
                </a:cxn>
                <a:cxn ang="0">
                  <a:pos x="20" y="0"/>
                </a:cxn>
                <a:cxn ang="0">
                  <a:pos x="22" y="2"/>
                </a:cxn>
                <a:cxn ang="0">
                  <a:pos x="30" y="12"/>
                </a:cxn>
                <a:cxn ang="0">
                  <a:pos x="30" y="12"/>
                </a:cxn>
              </a:cxnLst>
              <a:rect l="0" t="0" r="r" b="b"/>
              <a:pathLst>
                <a:path w="30" h="32">
                  <a:moveTo>
                    <a:pt x="30" y="12"/>
                  </a:moveTo>
                  <a:lnTo>
                    <a:pt x="30" y="14"/>
                  </a:lnTo>
                  <a:lnTo>
                    <a:pt x="24" y="24"/>
                  </a:lnTo>
                  <a:lnTo>
                    <a:pt x="18" y="26"/>
                  </a:lnTo>
                  <a:lnTo>
                    <a:pt x="14" y="32"/>
                  </a:lnTo>
                  <a:lnTo>
                    <a:pt x="10" y="32"/>
                  </a:lnTo>
                  <a:lnTo>
                    <a:pt x="6" y="28"/>
                  </a:lnTo>
                  <a:lnTo>
                    <a:pt x="0" y="18"/>
                  </a:lnTo>
                  <a:lnTo>
                    <a:pt x="6" y="6"/>
                  </a:lnTo>
                  <a:lnTo>
                    <a:pt x="16" y="0"/>
                  </a:lnTo>
                  <a:lnTo>
                    <a:pt x="20" y="0"/>
                  </a:lnTo>
                  <a:lnTo>
                    <a:pt x="22" y="2"/>
                  </a:lnTo>
                  <a:lnTo>
                    <a:pt x="30" y="12"/>
                  </a:lnTo>
                  <a:lnTo>
                    <a:pt x="30"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6" name="Freeform 341"/>
            <p:cNvSpPr>
              <a:spLocks/>
            </p:cNvSpPr>
            <p:nvPr/>
          </p:nvSpPr>
          <p:spPr bwMode="auto">
            <a:xfrm>
              <a:off x="4946385" y="4476042"/>
              <a:ext cx="17945" cy="24675"/>
            </a:xfrm>
            <a:custGeom>
              <a:avLst/>
              <a:gdLst/>
              <a:ahLst/>
              <a:cxnLst>
                <a:cxn ang="0">
                  <a:pos x="16" y="16"/>
                </a:cxn>
                <a:cxn ang="0">
                  <a:pos x="16" y="2"/>
                </a:cxn>
                <a:cxn ang="0">
                  <a:pos x="14" y="4"/>
                </a:cxn>
                <a:cxn ang="0">
                  <a:pos x="8" y="0"/>
                </a:cxn>
                <a:cxn ang="0">
                  <a:pos x="4" y="2"/>
                </a:cxn>
                <a:cxn ang="0">
                  <a:pos x="0" y="14"/>
                </a:cxn>
                <a:cxn ang="0">
                  <a:pos x="2" y="20"/>
                </a:cxn>
                <a:cxn ang="0">
                  <a:pos x="8" y="22"/>
                </a:cxn>
                <a:cxn ang="0">
                  <a:pos x="12" y="22"/>
                </a:cxn>
                <a:cxn ang="0">
                  <a:pos x="16" y="16"/>
                </a:cxn>
                <a:cxn ang="0">
                  <a:pos x="16" y="16"/>
                </a:cxn>
              </a:cxnLst>
              <a:rect l="0" t="0" r="r" b="b"/>
              <a:pathLst>
                <a:path w="16" h="22">
                  <a:moveTo>
                    <a:pt x="16" y="16"/>
                  </a:moveTo>
                  <a:lnTo>
                    <a:pt x="16" y="2"/>
                  </a:lnTo>
                  <a:lnTo>
                    <a:pt x="14" y="4"/>
                  </a:lnTo>
                  <a:lnTo>
                    <a:pt x="8" y="0"/>
                  </a:lnTo>
                  <a:lnTo>
                    <a:pt x="4" y="2"/>
                  </a:lnTo>
                  <a:lnTo>
                    <a:pt x="0" y="14"/>
                  </a:lnTo>
                  <a:lnTo>
                    <a:pt x="2" y="20"/>
                  </a:lnTo>
                  <a:lnTo>
                    <a:pt x="8" y="22"/>
                  </a:lnTo>
                  <a:lnTo>
                    <a:pt x="12" y="22"/>
                  </a:lnTo>
                  <a:lnTo>
                    <a:pt x="16" y="16"/>
                  </a:lnTo>
                  <a:lnTo>
                    <a:pt x="16"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7" name="Freeform 342"/>
            <p:cNvSpPr>
              <a:spLocks/>
            </p:cNvSpPr>
            <p:nvPr/>
          </p:nvSpPr>
          <p:spPr bwMode="auto">
            <a:xfrm>
              <a:off x="4354182" y="3917488"/>
              <a:ext cx="91971" cy="96457"/>
            </a:xfrm>
            <a:custGeom>
              <a:avLst/>
              <a:gdLst/>
              <a:ahLst/>
              <a:cxnLst>
                <a:cxn ang="0">
                  <a:pos x="6" y="10"/>
                </a:cxn>
                <a:cxn ang="0">
                  <a:pos x="10" y="18"/>
                </a:cxn>
                <a:cxn ang="0">
                  <a:pos x="12" y="24"/>
                </a:cxn>
                <a:cxn ang="0">
                  <a:pos x="10" y="26"/>
                </a:cxn>
                <a:cxn ang="0">
                  <a:pos x="8" y="30"/>
                </a:cxn>
                <a:cxn ang="0">
                  <a:pos x="4" y="34"/>
                </a:cxn>
                <a:cxn ang="0">
                  <a:pos x="8" y="36"/>
                </a:cxn>
                <a:cxn ang="0">
                  <a:pos x="2" y="44"/>
                </a:cxn>
                <a:cxn ang="0">
                  <a:pos x="4" y="48"/>
                </a:cxn>
                <a:cxn ang="0">
                  <a:pos x="0" y="58"/>
                </a:cxn>
                <a:cxn ang="0">
                  <a:pos x="12" y="64"/>
                </a:cxn>
                <a:cxn ang="0">
                  <a:pos x="16" y="72"/>
                </a:cxn>
                <a:cxn ang="0">
                  <a:pos x="14" y="86"/>
                </a:cxn>
                <a:cxn ang="0">
                  <a:pos x="34" y="80"/>
                </a:cxn>
                <a:cxn ang="0">
                  <a:pos x="64" y="74"/>
                </a:cxn>
                <a:cxn ang="0">
                  <a:pos x="76" y="74"/>
                </a:cxn>
                <a:cxn ang="0">
                  <a:pos x="78" y="68"/>
                </a:cxn>
                <a:cxn ang="0">
                  <a:pos x="72" y="56"/>
                </a:cxn>
                <a:cxn ang="0">
                  <a:pos x="76" y="48"/>
                </a:cxn>
                <a:cxn ang="0">
                  <a:pos x="82" y="34"/>
                </a:cxn>
                <a:cxn ang="0">
                  <a:pos x="78" y="22"/>
                </a:cxn>
                <a:cxn ang="0">
                  <a:pos x="80" y="16"/>
                </a:cxn>
                <a:cxn ang="0">
                  <a:pos x="72" y="10"/>
                </a:cxn>
                <a:cxn ang="0">
                  <a:pos x="66" y="10"/>
                </a:cxn>
                <a:cxn ang="0">
                  <a:pos x="56" y="14"/>
                </a:cxn>
                <a:cxn ang="0">
                  <a:pos x="52" y="14"/>
                </a:cxn>
                <a:cxn ang="0">
                  <a:pos x="46" y="6"/>
                </a:cxn>
                <a:cxn ang="0">
                  <a:pos x="40" y="4"/>
                </a:cxn>
                <a:cxn ang="0">
                  <a:pos x="34" y="6"/>
                </a:cxn>
                <a:cxn ang="0">
                  <a:pos x="32" y="0"/>
                </a:cxn>
                <a:cxn ang="0">
                  <a:pos x="28" y="2"/>
                </a:cxn>
                <a:cxn ang="0">
                  <a:pos x="26" y="4"/>
                </a:cxn>
                <a:cxn ang="0">
                  <a:pos x="20" y="8"/>
                </a:cxn>
                <a:cxn ang="0">
                  <a:pos x="16" y="6"/>
                </a:cxn>
                <a:cxn ang="0">
                  <a:pos x="8" y="8"/>
                </a:cxn>
              </a:cxnLst>
              <a:rect l="0" t="0" r="r" b="b"/>
              <a:pathLst>
                <a:path w="82" h="86">
                  <a:moveTo>
                    <a:pt x="8" y="8"/>
                  </a:moveTo>
                  <a:lnTo>
                    <a:pt x="6" y="10"/>
                  </a:lnTo>
                  <a:lnTo>
                    <a:pt x="6" y="16"/>
                  </a:lnTo>
                  <a:lnTo>
                    <a:pt x="10" y="18"/>
                  </a:lnTo>
                  <a:lnTo>
                    <a:pt x="10" y="22"/>
                  </a:lnTo>
                  <a:lnTo>
                    <a:pt x="12" y="24"/>
                  </a:lnTo>
                  <a:lnTo>
                    <a:pt x="8" y="26"/>
                  </a:lnTo>
                  <a:lnTo>
                    <a:pt x="10" y="26"/>
                  </a:lnTo>
                  <a:lnTo>
                    <a:pt x="12" y="32"/>
                  </a:lnTo>
                  <a:lnTo>
                    <a:pt x="8" y="30"/>
                  </a:lnTo>
                  <a:lnTo>
                    <a:pt x="4" y="30"/>
                  </a:lnTo>
                  <a:lnTo>
                    <a:pt x="4" y="34"/>
                  </a:lnTo>
                  <a:lnTo>
                    <a:pt x="8" y="34"/>
                  </a:lnTo>
                  <a:lnTo>
                    <a:pt x="8" y="36"/>
                  </a:lnTo>
                  <a:lnTo>
                    <a:pt x="6" y="42"/>
                  </a:lnTo>
                  <a:lnTo>
                    <a:pt x="2" y="44"/>
                  </a:lnTo>
                  <a:lnTo>
                    <a:pt x="2" y="46"/>
                  </a:lnTo>
                  <a:lnTo>
                    <a:pt x="4" y="48"/>
                  </a:lnTo>
                  <a:lnTo>
                    <a:pt x="4" y="52"/>
                  </a:lnTo>
                  <a:lnTo>
                    <a:pt x="0" y="58"/>
                  </a:lnTo>
                  <a:lnTo>
                    <a:pt x="8" y="60"/>
                  </a:lnTo>
                  <a:lnTo>
                    <a:pt x="12" y="64"/>
                  </a:lnTo>
                  <a:lnTo>
                    <a:pt x="16" y="66"/>
                  </a:lnTo>
                  <a:lnTo>
                    <a:pt x="16" y="72"/>
                  </a:lnTo>
                  <a:lnTo>
                    <a:pt x="14" y="76"/>
                  </a:lnTo>
                  <a:lnTo>
                    <a:pt x="14" y="86"/>
                  </a:lnTo>
                  <a:lnTo>
                    <a:pt x="18" y="86"/>
                  </a:lnTo>
                  <a:lnTo>
                    <a:pt x="34" y="80"/>
                  </a:lnTo>
                  <a:lnTo>
                    <a:pt x="52" y="76"/>
                  </a:lnTo>
                  <a:lnTo>
                    <a:pt x="64" y="74"/>
                  </a:lnTo>
                  <a:lnTo>
                    <a:pt x="74" y="76"/>
                  </a:lnTo>
                  <a:lnTo>
                    <a:pt x="76" y="74"/>
                  </a:lnTo>
                  <a:lnTo>
                    <a:pt x="80" y="76"/>
                  </a:lnTo>
                  <a:lnTo>
                    <a:pt x="78" y="68"/>
                  </a:lnTo>
                  <a:lnTo>
                    <a:pt x="76" y="66"/>
                  </a:lnTo>
                  <a:lnTo>
                    <a:pt x="72" y="56"/>
                  </a:lnTo>
                  <a:lnTo>
                    <a:pt x="72" y="52"/>
                  </a:lnTo>
                  <a:lnTo>
                    <a:pt x="76" y="48"/>
                  </a:lnTo>
                  <a:lnTo>
                    <a:pt x="78" y="36"/>
                  </a:lnTo>
                  <a:lnTo>
                    <a:pt x="82" y="34"/>
                  </a:lnTo>
                  <a:lnTo>
                    <a:pt x="80" y="22"/>
                  </a:lnTo>
                  <a:lnTo>
                    <a:pt x="78" y="22"/>
                  </a:lnTo>
                  <a:lnTo>
                    <a:pt x="80" y="20"/>
                  </a:lnTo>
                  <a:lnTo>
                    <a:pt x="80" y="16"/>
                  </a:lnTo>
                  <a:lnTo>
                    <a:pt x="76" y="16"/>
                  </a:lnTo>
                  <a:lnTo>
                    <a:pt x="72" y="10"/>
                  </a:lnTo>
                  <a:lnTo>
                    <a:pt x="72" y="12"/>
                  </a:lnTo>
                  <a:lnTo>
                    <a:pt x="66" y="10"/>
                  </a:lnTo>
                  <a:lnTo>
                    <a:pt x="58" y="12"/>
                  </a:lnTo>
                  <a:lnTo>
                    <a:pt x="56" y="14"/>
                  </a:lnTo>
                  <a:lnTo>
                    <a:pt x="54" y="12"/>
                  </a:lnTo>
                  <a:lnTo>
                    <a:pt x="52" y="14"/>
                  </a:lnTo>
                  <a:lnTo>
                    <a:pt x="48" y="12"/>
                  </a:lnTo>
                  <a:lnTo>
                    <a:pt x="46" y="6"/>
                  </a:lnTo>
                  <a:lnTo>
                    <a:pt x="42" y="6"/>
                  </a:lnTo>
                  <a:lnTo>
                    <a:pt x="40" y="4"/>
                  </a:lnTo>
                  <a:lnTo>
                    <a:pt x="38" y="4"/>
                  </a:lnTo>
                  <a:lnTo>
                    <a:pt x="34" y="6"/>
                  </a:lnTo>
                  <a:lnTo>
                    <a:pt x="32" y="6"/>
                  </a:lnTo>
                  <a:lnTo>
                    <a:pt x="32" y="0"/>
                  </a:lnTo>
                  <a:lnTo>
                    <a:pt x="30" y="0"/>
                  </a:lnTo>
                  <a:lnTo>
                    <a:pt x="28" y="2"/>
                  </a:lnTo>
                  <a:lnTo>
                    <a:pt x="26" y="0"/>
                  </a:lnTo>
                  <a:lnTo>
                    <a:pt x="26" y="4"/>
                  </a:lnTo>
                  <a:lnTo>
                    <a:pt x="22" y="6"/>
                  </a:lnTo>
                  <a:lnTo>
                    <a:pt x="20" y="8"/>
                  </a:lnTo>
                  <a:lnTo>
                    <a:pt x="18" y="6"/>
                  </a:lnTo>
                  <a:lnTo>
                    <a:pt x="16" y="6"/>
                  </a:lnTo>
                  <a:lnTo>
                    <a:pt x="14" y="4"/>
                  </a:lnTo>
                  <a:lnTo>
                    <a:pt x="8" y="8"/>
                  </a:lnTo>
                  <a:lnTo>
                    <a:pt x="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8" name="Freeform 343"/>
            <p:cNvSpPr>
              <a:spLocks/>
            </p:cNvSpPr>
            <p:nvPr/>
          </p:nvSpPr>
          <p:spPr bwMode="auto">
            <a:xfrm>
              <a:off x="4493260" y="3892812"/>
              <a:ext cx="47107" cy="91971"/>
            </a:xfrm>
            <a:custGeom>
              <a:avLst/>
              <a:gdLst/>
              <a:ahLst/>
              <a:cxnLst>
                <a:cxn ang="0">
                  <a:pos x="18" y="82"/>
                </a:cxn>
                <a:cxn ang="0">
                  <a:pos x="16" y="82"/>
                </a:cxn>
                <a:cxn ang="0">
                  <a:pos x="14" y="78"/>
                </a:cxn>
                <a:cxn ang="0">
                  <a:pos x="14" y="70"/>
                </a:cxn>
                <a:cxn ang="0">
                  <a:pos x="14" y="50"/>
                </a:cxn>
                <a:cxn ang="0">
                  <a:pos x="8" y="34"/>
                </a:cxn>
                <a:cxn ang="0">
                  <a:pos x="6" y="30"/>
                </a:cxn>
                <a:cxn ang="0">
                  <a:pos x="0" y="28"/>
                </a:cxn>
                <a:cxn ang="0">
                  <a:pos x="2" y="18"/>
                </a:cxn>
                <a:cxn ang="0">
                  <a:pos x="10" y="12"/>
                </a:cxn>
                <a:cxn ang="0">
                  <a:pos x="18" y="12"/>
                </a:cxn>
                <a:cxn ang="0">
                  <a:pos x="22" y="6"/>
                </a:cxn>
                <a:cxn ang="0">
                  <a:pos x="24" y="4"/>
                </a:cxn>
                <a:cxn ang="0">
                  <a:pos x="22" y="2"/>
                </a:cxn>
                <a:cxn ang="0">
                  <a:pos x="28" y="0"/>
                </a:cxn>
                <a:cxn ang="0">
                  <a:pos x="38" y="8"/>
                </a:cxn>
                <a:cxn ang="0">
                  <a:pos x="38" y="12"/>
                </a:cxn>
                <a:cxn ang="0">
                  <a:pos x="40" y="18"/>
                </a:cxn>
                <a:cxn ang="0">
                  <a:pos x="42" y="26"/>
                </a:cxn>
                <a:cxn ang="0">
                  <a:pos x="38" y="28"/>
                </a:cxn>
                <a:cxn ang="0">
                  <a:pos x="40" y="30"/>
                </a:cxn>
                <a:cxn ang="0">
                  <a:pos x="38" y="34"/>
                </a:cxn>
                <a:cxn ang="0">
                  <a:pos x="34" y="38"/>
                </a:cxn>
                <a:cxn ang="0">
                  <a:pos x="32" y="44"/>
                </a:cxn>
                <a:cxn ang="0">
                  <a:pos x="28" y="52"/>
                </a:cxn>
                <a:cxn ang="0">
                  <a:pos x="26" y="72"/>
                </a:cxn>
                <a:cxn ang="0">
                  <a:pos x="28" y="82"/>
                </a:cxn>
                <a:cxn ang="0">
                  <a:pos x="18" y="82"/>
                </a:cxn>
                <a:cxn ang="0">
                  <a:pos x="18" y="82"/>
                </a:cxn>
              </a:cxnLst>
              <a:rect l="0" t="0" r="r" b="b"/>
              <a:pathLst>
                <a:path w="42" h="82">
                  <a:moveTo>
                    <a:pt x="18" y="82"/>
                  </a:moveTo>
                  <a:lnTo>
                    <a:pt x="16" y="82"/>
                  </a:lnTo>
                  <a:lnTo>
                    <a:pt x="14" y="78"/>
                  </a:lnTo>
                  <a:lnTo>
                    <a:pt x="14" y="70"/>
                  </a:lnTo>
                  <a:lnTo>
                    <a:pt x="14" y="50"/>
                  </a:lnTo>
                  <a:lnTo>
                    <a:pt x="8" y="34"/>
                  </a:lnTo>
                  <a:lnTo>
                    <a:pt x="6" y="30"/>
                  </a:lnTo>
                  <a:lnTo>
                    <a:pt x="0" y="28"/>
                  </a:lnTo>
                  <a:lnTo>
                    <a:pt x="2" y="18"/>
                  </a:lnTo>
                  <a:lnTo>
                    <a:pt x="10" y="12"/>
                  </a:lnTo>
                  <a:lnTo>
                    <a:pt x="18" y="12"/>
                  </a:lnTo>
                  <a:lnTo>
                    <a:pt x="22" y="6"/>
                  </a:lnTo>
                  <a:lnTo>
                    <a:pt x="24" y="4"/>
                  </a:lnTo>
                  <a:lnTo>
                    <a:pt x="22" y="2"/>
                  </a:lnTo>
                  <a:lnTo>
                    <a:pt x="28" y="0"/>
                  </a:lnTo>
                  <a:lnTo>
                    <a:pt x="38" y="8"/>
                  </a:lnTo>
                  <a:lnTo>
                    <a:pt x="38" y="12"/>
                  </a:lnTo>
                  <a:lnTo>
                    <a:pt x="40" y="18"/>
                  </a:lnTo>
                  <a:lnTo>
                    <a:pt x="42" y="26"/>
                  </a:lnTo>
                  <a:lnTo>
                    <a:pt x="38" y="28"/>
                  </a:lnTo>
                  <a:lnTo>
                    <a:pt x="40" y="30"/>
                  </a:lnTo>
                  <a:lnTo>
                    <a:pt x="38" y="34"/>
                  </a:lnTo>
                  <a:lnTo>
                    <a:pt x="34" y="38"/>
                  </a:lnTo>
                  <a:lnTo>
                    <a:pt x="32" y="44"/>
                  </a:lnTo>
                  <a:lnTo>
                    <a:pt x="28" y="52"/>
                  </a:lnTo>
                  <a:lnTo>
                    <a:pt x="26" y="72"/>
                  </a:lnTo>
                  <a:lnTo>
                    <a:pt x="28" y="82"/>
                  </a:lnTo>
                  <a:lnTo>
                    <a:pt x="18" y="82"/>
                  </a:lnTo>
                  <a:lnTo>
                    <a:pt x="18" y="8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9" name="Freeform 344"/>
            <p:cNvSpPr>
              <a:spLocks/>
            </p:cNvSpPr>
            <p:nvPr/>
          </p:nvSpPr>
          <p:spPr bwMode="auto">
            <a:xfrm>
              <a:off x="4311562" y="3951135"/>
              <a:ext cx="60566" cy="62809"/>
            </a:xfrm>
            <a:custGeom>
              <a:avLst/>
              <a:gdLst/>
              <a:ahLst/>
              <a:cxnLst>
                <a:cxn ang="0">
                  <a:pos x="0" y="20"/>
                </a:cxn>
                <a:cxn ang="0">
                  <a:pos x="2" y="16"/>
                </a:cxn>
                <a:cxn ang="0">
                  <a:pos x="12" y="10"/>
                </a:cxn>
                <a:cxn ang="0">
                  <a:pos x="12" y="6"/>
                </a:cxn>
                <a:cxn ang="0">
                  <a:pos x="16" y="4"/>
                </a:cxn>
                <a:cxn ang="0">
                  <a:pos x="14" y="2"/>
                </a:cxn>
                <a:cxn ang="0">
                  <a:pos x="18" y="0"/>
                </a:cxn>
                <a:cxn ang="0">
                  <a:pos x="20" y="0"/>
                </a:cxn>
                <a:cxn ang="0">
                  <a:pos x="22" y="0"/>
                </a:cxn>
                <a:cxn ang="0">
                  <a:pos x="26" y="2"/>
                </a:cxn>
                <a:cxn ang="0">
                  <a:pos x="28" y="10"/>
                </a:cxn>
                <a:cxn ang="0">
                  <a:pos x="26" y="16"/>
                </a:cxn>
                <a:cxn ang="0">
                  <a:pos x="28" y="14"/>
                </a:cxn>
                <a:cxn ang="0">
                  <a:pos x="32" y="18"/>
                </a:cxn>
                <a:cxn ang="0">
                  <a:pos x="34" y="16"/>
                </a:cxn>
                <a:cxn ang="0">
                  <a:pos x="36" y="12"/>
                </a:cxn>
                <a:cxn ang="0">
                  <a:pos x="40" y="14"/>
                </a:cxn>
                <a:cxn ang="0">
                  <a:pos x="40" y="16"/>
                </a:cxn>
                <a:cxn ang="0">
                  <a:pos x="42" y="18"/>
                </a:cxn>
                <a:cxn ang="0">
                  <a:pos x="42" y="22"/>
                </a:cxn>
                <a:cxn ang="0">
                  <a:pos x="38" y="28"/>
                </a:cxn>
                <a:cxn ang="0">
                  <a:pos x="46" y="30"/>
                </a:cxn>
                <a:cxn ang="0">
                  <a:pos x="50" y="34"/>
                </a:cxn>
                <a:cxn ang="0">
                  <a:pos x="54" y="36"/>
                </a:cxn>
                <a:cxn ang="0">
                  <a:pos x="54" y="42"/>
                </a:cxn>
                <a:cxn ang="0">
                  <a:pos x="52" y="46"/>
                </a:cxn>
                <a:cxn ang="0">
                  <a:pos x="52" y="56"/>
                </a:cxn>
                <a:cxn ang="0">
                  <a:pos x="40" y="52"/>
                </a:cxn>
                <a:cxn ang="0">
                  <a:pos x="28" y="46"/>
                </a:cxn>
                <a:cxn ang="0">
                  <a:pos x="14" y="32"/>
                </a:cxn>
                <a:cxn ang="0">
                  <a:pos x="8" y="30"/>
                </a:cxn>
                <a:cxn ang="0">
                  <a:pos x="0" y="20"/>
                </a:cxn>
                <a:cxn ang="0">
                  <a:pos x="0" y="20"/>
                </a:cxn>
              </a:cxnLst>
              <a:rect l="0" t="0" r="r" b="b"/>
              <a:pathLst>
                <a:path w="54" h="56">
                  <a:moveTo>
                    <a:pt x="0" y="20"/>
                  </a:moveTo>
                  <a:lnTo>
                    <a:pt x="2" y="16"/>
                  </a:lnTo>
                  <a:lnTo>
                    <a:pt x="12" y="10"/>
                  </a:lnTo>
                  <a:lnTo>
                    <a:pt x="12" y="6"/>
                  </a:lnTo>
                  <a:lnTo>
                    <a:pt x="16" y="4"/>
                  </a:lnTo>
                  <a:lnTo>
                    <a:pt x="14" y="2"/>
                  </a:lnTo>
                  <a:lnTo>
                    <a:pt x="18" y="0"/>
                  </a:lnTo>
                  <a:lnTo>
                    <a:pt x="20" y="0"/>
                  </a:lnTo>
                  <a:lnTo>
                    <a:pt x="22" y="0"/>
                  </a:lnTo>
                  <a:lnTo>
                    <a:pt x="26" y="2"/>
                  </a:lnTo>
                  <a:lnTo>
                    <a:pt x="28" y="10"/>
                  </a:lnTo>
                  <a:lnTo>
                    <a:pt x="26" y="16"/>
                  </a:lnTo>
                  <a:lnTo>
                    <a:pt x="28" y="14"/>
                  </a:lnTo>
                  <a:lnTo>
                    <a:pt x="32" y="18"/>
                  </a:lnTo>
                  <a:lnTo>
                    <a:pt x="34" y="16"/>
                  </a:lnTo>
                  <a:lnTo>
                    <a:pt x="36" y="12"/>
                  </a:lnTo>
                  <a:lnTo>
                    <a:pt x="40" y="14"/>
                  </a:lnTo>
                  <a:lnTo>
                    <a:pt x="40" y="16"/>
                  </a:lnTo>
                  <a:lnTo>
                    <a:pt x="42" y="18"/>
                  </a:lnTo>
                  <a:lnTo>
                    <a:pt x="42" y="22"/>
                  </a:lnTo>
                  <a:lnTo>
                    <a:pt x="38" y="28"/>
                  </a:lnTo>
                  <a:lnTo>
                    <a:pt x="46" y="30"/>
                  </a:lnTo>
                  <a:lnTo>
                    <a:pt x="50" y="34"/>
                  </a:lnTo>
                  <a:lnTo>
                    <a:pt x="54" y="36"/>
                  </a:lnTo>
                  <a:lnTo>
                    <a:pt x="54" y="42"/>
                  </a:lnTo>
                  <a:lnTo>
                    <a:pt x="52" y="46"/>
                  </a:lnTo>
                  <a:lnTo>
                    <a:pt x="52" y="56"/>
                  </a:lnTo>
                  <a:lnTo>
                    <a:pt x="40" y="52"/>
                  </a:lnTo>
                  <a:lnTo>
                    <a:pt x="28" y="46"/>
                  </a:lnTo>
                  <a:lnTo>
                    <a:pt x="14" y="32"/>
                  </a:lnTo>
                  <a:lnTo>
                    <a:pt x="8" y="30"/>
                  </a:lnTo>
                  <a:lnTo>
                    <a:pt x="0" y="20"/>
                  </a:lnTo>
                  <a:lnTo>
                    <a:pt x="0"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0" name="Freeform 345"/>
            <p:cNvSpPr>
              <a:spLocks/>
            </p:cNvSpPr>
            <p:nvPr/>
          </p:nvSpPr>
          <p:spPr bwMode="auto">
            <a:xfrm>
              <a:off x="4482044" y="3913001"/>
              <a:ext cx="31405" cy="76268"/>
            </a:xfrm>
            <a:custGeom>
              <a:avLst/>
              <a:gdLst/>
              <a:ahLst/>
              <a:cxnLst>
                <a:cxn ang="0">
                  <a:pos x="28" y="64"/>
                </a:cxn>
                <a:cxn ang="0">
                  <a:pos x="18" y="68"/>
                </a:cxn>
                <a:cxn ang="0">
                  <a:pos x="12" y="62"/>
                </a:cxn>
                <a:cxn ang="0">
                  <a:pos x="10" y="58"/>
                </a:cxn>
                <a:cxn ang="0">
                  <a:pos x="8" y="24"/>
                </a:cxn>
                <a:cxn ang="0">
                  <a:pos x="6" y="12"/>
                </a:cxn>
                <a:cxn ang="0">
                  <a:pos x="0" y="6"/>
                </a:cxn>
                <a:cxn ang="0">
                  <a:pos x="2" y="2"/>
                </a:cxn>
                <a:cxn ang="0">
                  <a:pos x="0" y="2"/>
                </a:cxn>
                <a:cxn ang="0">
                  <a:pos x="0" y="0"/>
                </a:cxn>
                <a:cxn ang="0">
                  <a:pos x="4" y="2"/>
                </a:cxn>
                <a:cxn ang="0">
                  <a:pos x="8" y="2"/>
                </a:cxn>
                <a:cxn ang="0">
                  <a:pos x="12" y="0"/>
                </a:cxn>
                <a:cxn ang="0">
                  <a:pos x="10" y="10"/>
                </a:cxn>
                <a:cxn ang="0">
                  <a:pos x="16" y="12"/>
                </a:cxn>
                <a:cxn ang="0">
                  <a:pos x="18" y="16"/>
                </a:cxn>
                <a:cxn ang="0">
                  <a:pos x="24" y="32"/>
                </a:cxn>
                <a:cxn ang="0">
                  <a:pos x="24" y="52"/>
                </a:cxn>
                <a:cxn ang="0">
                  <a:pos x="24" y="60"/>
                </a:cxn>
                <a:cxn ang="0">
                  <a:pos x="26" y="64"/>
                </a:cxn>
                <a:cxn ang="0">
                  <a:pos x="28" y="64"/>
                </a:cxn>
                <a:cxn ang="0">
                  <a:pos x="28" y="64"/>
                </a:cxn>
              </a:cxnLst>
              <a:rect l="0" t="0" r="r" b="b"/>
              <a:pathLst>
                <a:path w="28" h="68">
                  <a:moveTo>
                    <a:pt x="28" y="64"/>
                  </a:moveTo>
                  <a:lnTo>
                    <a:pt x="18" y="68"/>
                  </a:lnTo>
                  <a:lnTo>
                    <a:pt x="12" y="62"/>
                  </a:lnTo>
                  <a:lnTo>
                    <a:pt x="10" y="58"/>
                  </a:lnTo>
                  <a:lnTo>
                    <a:pt x="8" y="24"/>
                  </a:lnTo>
                  <a:lnTo>
                    <a:pt x="6" y="12"/>
                  </a:lnTo>
                  <a:lnTo>
                    <a:pt x="0" y="6"/>
                  </a:lnTo>
                  <a:lnTo>
                    <a:pt x="2" y="2"/>
                  </a:lnTo>
                  <a:lnTo>
                    <a:pt x="0" y="2"/>
                  </a:lnTo>
                  <a:lnTo>
                    <a:pt x="0" y="0"/>
                  </a:lnTo>
                  <a:lnTo>
                    <a:pt x="4" y="2"/>
                  </a:lnTo>
                  <a:lnTo>
                    <a:pt x="8" y="2"/>
                  </a:lnTo>
                  <a:lnTo>
                    <a:pt x="12" y="0"/>
                  </a:lnTo>
                  <a:lnTo>
                    <a:pt x="10" y="10"/>
                  </a:lnTo>
                  <a:lnTo>
                    <a:pt x="16" y="12"/>
                  </a:lnTo>
                  <a:lnTo>
                    <a:pt x="18" y="16"/>
                  </a:lnTo>
                  <a:lnTo>
                    <a:pt x="24" y="32"/>
                  </a:lnTo>
                  <a:lnTo>
                    <a:pt x="24" y="52"/>
                  </a:lnTo>
                  <a:lnTo>
                    <a:pt x="24" y="60"/>
                  </a:lnTo>
                  <a:lnTo>
                    <a:pt x="26" y="64"/>
                  </a:lnTo>
                  <a:lnTo>
                    <a:pt x="28" y="64"/>
                  </a:lnTo>
                  <a:lnTo>
                    <a:pt x="28" y="6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1" name="Freeform 346"/>
            <p:cNvSpPr>
              <a:spLocks/>
            </p:cNvSpPr>
            <p:nvPr/>
          </p:nvSpPr>
          <p:spPr bwMode="auto">
            <a:xfrm>
              <a:off x="4257725" y="3886083"/>
              <a:ext cx="109916" cy="85241"/>
            </a:xfrm>
            <a:custGeom>
              <a:avLst/>
              <a:gdLst/>
              <a:ahLst/>
              <a:cxnLst>
                <a:cxn ang="0">
                  <a:pos x="26" y="2"/>
                </a:cxn>
                <a:cxn ang="0">
                  <a:pos x="28" y="4"/>
                </a:cxn>
                <a:cxn ang="0">
                  <a:pos x="50" y="4"/>
                </a:cxn>
                <a:cxn ang="0">
                  <a:pos x="48" y="10"/>
                </a:cxn>
                <a:cxn ang="0">
                  <a:pos x="54" y="8"/>
                </a:cxn>
                <a:cxn ang="0">
                  <a:pos x="64" y="8"/>
                </a:cxn>
                <a:cxn ang="0">
                  <a:pos x="72" y="8"/>
                </a:cxn>
                <a:cxn ang="0">
                  <a:pos x="76" y="4"/>
                </a:cxn>
                <a:cxn ang="0">
                  <a:pos x="80" y="8"/>
                </a:cxn>
                <a:cxn ang="0">
                  <a:pos x="84" y="10"/>
                </a:cxn>
                <a:cxn ang="0">
                  <a:pos x="84" y="14"/>
                </a:cxn>
                <a:cxn ang="0">
                  <a:pos x="88" y="18"/>
                </a:cxn>
                <a:cxn ang="0">
                  <a:pos x="86" y="24"/>
                </a:cxn>
                <a:cxn ang="0">
                  <a:pos x="88" y="24"/>
                </a:cxn>
                <a:cxn ang="0">
                  <a:pos x="90" y="30"/>
                </a:cxn>
                <a:cxn ang="0">
                  <a:pos x="92" y="38"/>
                </a:cxn>
                <a:cxn ang="0">
                  <a:pos x="96" y="46"/>
                </a:cxn>
                <a:cxn ang="0">
                  <a:pos x="98" y="52"/>
                </a:cxn>
                <a:cxn ang="0">
                  <a:pos x="96" y="54"/>
                </a:cxn>
                <a:cxn ang="0">
                  <a:pos x="94" y="58"/>
                </a:cxn>
                <a:cxn ang="0">
                  <a:pos x="90" y="62"/>
                </a:cxn>
                <a:cxn ang="0">
                  <a:pos x="94" y="64"/>
                </a:cxn>
                <a:cxn ang="0">
                  <a:pos x="88" y="72"/>
                </a:cxn>
                <a:cxn ang="0">
                  <a:pos x="82" y="74"/>
                </a:cxn>
                <a:cxn ang="0">
                  <a:pos x="76" y="72"/>
                </a:cxn>
                <a:cxn ang="0">
                  <a:pos x="76" y="68"/>
                </a:cxn>
                <a:cxn ang="0">
                  <a:pos x="70" y="58"/>
                </a:cxn>
                <a:cxn ang="0">
                  <a:pos x="66" y="58"/>
                </a:cxn>
                <a:cxn ang="0">
                  <a:pos x="62" y="58"/>
                </a:cxn>
                <a:cxn ang="0">
                  <a:pos x="58" y="56"/>
                </a:cxn>
                <a:cxn ang="0">
                  <a:pos x="60" y="52"/>
                </a:cxn>
                <a:cxn ang="0">
                  <a:pos x="58" y="46"/>
                </a:cxn>
                <a:cxn ang="0">
                  <a:pos x="56" y="42"/>
                </a:cxn>
                <a:cxn ang="0">
                  <a:pos x="34" y="40"/>
                </a:cxn>
                <a:cxn ang="0">
                  <a:pos x="28" y="50"/>
                </a:cxn>
                <a:cxn ang="0">
                  <a:pos x="18" y="44"/>
                </a:cxn>
                <a:cxn ang="0">
                  <a:pos x="8" y="36"/>
                </a:cxn>
                <a:cxn ang="0">
                  <a:pos x="4" y="28"/>
                </a:cxn>
                <a:cxn ang="0">
                  <a:pos x="0" y="28"/>
                </a:cxn>
                <a:cxn ang="0">
                  <a:pos x="2" y="24"/>
                </a:cxn>
                <a:cxn ang="0">
                  <a:pos x="18" y="14"/>
                </a:cxn>
                <a:cxn ang="0">
                  <a:pos x="16" y="8"/>
                </a:cxn>
                <a:cxn ang="0">
                  <a:pos x="18" y="0"/>
                </a:cxn>
              </a:cxnLst>
              <a:rect l="0" t="0" r="r" b="b"/>
              <a:pathLst>
                <a:path w="98" h="76">
                  <a:moveTo>
                    <a:pt x="18" y="0"/>
                  </a:moveTo>
                  <a:lnTo>
                    <a:pt x="26" y="2"/>
                  </a:lnTo>
                  <a:lnTo>
                    <a:pt x="26" y="4"/>
                  </a:lnTo>
                  <a:lnTo>
                    <a:pt x="28" y="4"/>
                  </a:lnTo>
                  <a:lnTo>
                    <a:pt x="36" y="6"/>
                  </a:lnTo>
                  <a:lnTo>
                    <a:pt x="50" y="4"/>
                  </a:lnTo>
                  <a:lnTo>
                    <a:pt x="48" y="8"/>
                  </a:lnTo>
                  <a:lnTo>
                    <a:pt x="48" y="10"/>
                  </a:lnTo>
                  <a:lnTo>
                    <a:pt x="52" y="10"/>
                  </a:lnTo>
                  <a:lnTo>
                    <a:pt x="54" y="8"/>
                  </a:lnTo>
                  <a:lnTo>
                    <a:pt x="58" y="12"/>
                  </a:lnTo>
                  <a:lnTo>
                    <a:pt x="64" y="8"/>
                  </a:lnTo>
                  <a:lnTo>
                    <a:pt x="72" y="10"/>
                  </a:lnTo>
                  <a:lnTo>
                    <a:pt x="72" y="8"/>
                  </a:lnTo>
                  <a:lnTo>
                    <a:pt x="76" y="6"/>
                  </a:lnTo>
                  <a:lnTo>
                    <a:pt x="76" y="4"/>
                  </a:lnTo>
                  <a:lnTo>
                    <a:pt x="80" y="4"/>
                  </a:lnTo>
                  <a:lnTo>
                    <a:pt x="80" y="8"/>
                  </a:lnTo>
                  <a:lnTo>
                    <a:pt x="82" y="8"/>
                  </a:lnTo>
                  <a:lnTo>
                    <a:pt x="84" y="10"/>
                  </a:lnTo>
                  <a:lnTo>
                    <a:pt x="84" y="16"/>
                  </a:lnTo>
                  <a:lnTo>
                    <a:pt x="84" y="14"/>
                  </a:lnTo>
                  <a:lnTo>
                    <a:pt x="86" y="18"/>
                  </a:lnTo>
                  <a:lnTo>
                    <a:pt x="88" y="18"/>
                  </a:lnTo>
                  <a:lnTo>
                    <a:pt x="90" y="20"/>
                  </a:lnTo>
                  <a:lnTo>
                    <a:pt x="86" y="24"/>
                  </a:lnTo>
                  <a:lnTo>
                    <a:pt x="86" y="26"/>
                  </a:lnTo>
                  <a:lnTo>
                    <a:pt x="88" y="24"/>
                  </a:lnTo>
                  <a:lnTo>
                    <a:pt x="90" y="24"/>
                  </a:lnTo>
                  <a:lnTo>
                    <a:pt x="90" y="30"/>
                  </a:lnTo>
                  <a:lnTo>
                    <a:pt x="94" y="36"/>
                  </a:lnTo>
                  <a:lnTo>
                    <a:pt x="92" y="38"/>
                  </a:lnTo>
                  <a:lnTo>
                    <a:pt x="92" y="44"/>
                  </a:lnTo>
                  <a:lnTo>
                    <a:pt x="96" y="46"/>
                  </a:lnTo>
                  <a:lnTo>
                    <a:pt x="96" y="50"/>
                  </a:lnTo>
                  <a:lnTo>
                    <a:pt x="98" y="52"/>
                  </a:lnTo>
                  <a:lnTo>
                    <a:pt x="94" y="54"/>
                  </a:lnTo>
                  <a:lnTo>
                    <a:pt x="96" y="54"/>
                  </a:lnTo>
                  <a:lnTo>
                    <a:pt x="98" y="60"/>
                  </a:lnTo>
                  <a:lnTo>
                    <a:pt x="94" y="58"/>
                  </a:lnTo>
                  <a:lnTo>
                    <a:pt x="90" y="58"/>
                  </a:lnTo>
                  <a:lnTo>
                    <a:pt x="90" y="62"/>
                  </a:lnTo>
                  <a:lnTo>
                    <a:pt x="94" y="62"/>
                  </a:lnTo>
                  <a:lnTo>
                    <a:pt x="94" y="64"/>
                  </a:lnTo>
                  <a:lnTo>
                    <a:pt x="92" y="70"/>
                  </a:lnTo>
                  <a:lnTo>
                    <a:pt x="88" y="72"/>
                  </a:lnTo>
                  <a:lnTo>
                    <a:pt x="84" y="70"/>
                  </a:lnTo>
                  <a:lnTo>
                    <a:pt x="82" y="74"/>
                  </a:lnTo>
                  <a:lnTo>
                    <a:pt x="80" y="76"/>
                  </a:lnTo>
                  <a:lnTo>
                    <a:pt x="76" y="72"/>
                  </a:lnTo>
                  <a:lnTo>
                    <a:pt x="74" y="74"/>
                  </a:lnTo>
                  <a:lnTo>
                    <a:pt x="76" y="68"/>
                  </a:lnTo>
                  <a:lnTo>
                    <a:pt x="74" y="60"/>
                  </a:lnTo>
                  <a:lnTo>
                    <a:pt x="70" y="58"/>
                  </a:lnTo>
                  <a:lnTo>
                    <a:pt x="68" y="58"/>
                  </a:lnTo>
                  <a:lnTo>
                    <a:pt x="66" y="58"/>
                  </a:lnTo>
                  <a:lnTo>
                    <a:pt x="62" y="60"/>
                  </a:lnTo>
                  <a:lnTo>
                    <a:pt x="62" y="58"/>
                  </a:lnTo>
                  <a:lnTo>
                    <a:pt x="58" y="60"/>
                  </a:lnTo>
                  <a:lnTo>
                    <a:pt x="58" y="56"/>
                  </a:lnTo>
                  <a:lnTo>
                    <a:pt x="60" y="56"/>
                  </a:lnTo>
                  <a:lnTo>
                    <a:pt x="60" y="52"/>
                  </a:lnTo>
                  <a:lnTo>
                    <a:pt x="58" y="50"/>
                  </a:lnTo>
                  <a:lnTo>
                    <a:pt x="58" y="46"/>
                  </a:lnTo>
                  <a:lnTo>
                    <a:pt x="56" y="46"/>
                  </a:lnTo>
                  <a:lnTo>
                    <a:pt x="56" y="42"/>
                  </a:lnTo>
                  <a:lnTo>
                    <a:pt x="50" y="38"/>
                  </a:lnTo>
                  <a:lnTo>
                    <a:pt x="34" y="40"/>
                  </a:lnTo>
                  <a:lnTo>
                    <a:pt x="34" y="44"/>
                  </a:lnTo>
                  <a:lnTo>
                    <a:pt x="28" y="50"/>
                  </a:lnTo>
                  <a:lnTo>
                    <a:pt x="24" y="50"/>
                  </a:lnTo>
                  <a:lnTo>
                    <a:pt x="18" y="44"/>
                  </a:lnTo>
                  <a:lnTo>
                    <a:pt x="16" y="40"/>
                  </a:lnTo>
                  <a:lnTo>
                    <a:pt x="8" y="36"/>
                  </a:lnTo>
                  <a:lnTo>
                    <a:pt x="6" y="30"/>
                  </a:lnTo>
                  <a:lnTo>
                    <a:pt x="4" y="28"/>
                  </a:lnTo>
                  <a:lnTo>
                    <a:pt x="4" y="26"/>
                  </a:lnTo>
                  <a:lnTo>
                    <a:pt x="0" y="28"/>
                  </a:lnTo>
                  <a:lnTo>
                    <a:pt x="0" y="24"/>
                  </a:lnTo>
                  <a:lnTo>
                    <a:pt x="2" y="24"/>
                  </a:lnTo>
                  <a:lnTo>
                    <a:pt x="6" y="18"/>
                  </a:lnTo>
                  <a:lnTo>
                    <a:pt x="18" y="14"/>
                  </a:lnTo>
                  <a:lnTo>
                    <a:pt x="18" y="10"/>
                  </a:lnTo>
                  <a:lnTo>
                    <a:pt x="16" y="8"/>
                  </a:lnTo>
                  <a:lnTo>
                    <a:pt x="18" y="6"/>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2" name="Freeform 347"/>
            <p:cNvSpPr>
              <a:spLocks/>
            </p:cNvSpPr>
            <p:nvPr/>
          </p:nvSpPr>
          <p:spPr bwMode="auto">
            <a:xfrm>
              <a:off x="4434938" y="3913001"/>
              <a:ext cx="67296" cy="96457"/>
            </a:xfrm>
            <a:custGeom>
              <a:avLst/>
              <a:gdLst/>
              <a:ahLst/>
              <a:cxnLst>
                <a:cxn ang="0">
                  <a:pos x="60" y="68"/>
                </a:cxn>
                <a:cxn ang="0">
                  <a:pos x="54" y="62"/>
                </a:cxn>
                <a:cxn ang="0">
                  <a:pos x="52" y="58"/>
                </a:cxn>
                <a:cxn ang="0">
                  <a:pos x="50" y="24"/>
                </a:cxn>
                <a:cxn ang="0">
                  <a:pos x="48" y="12"/>
                </a:cxn>
                <a:cxn ang="0">
                  <a:pos x="42" y="6"/>
                </a:cxn>
                <a:cxn ang="0">
                  <a:pos x="44" y="2"/>
                </a:cxn>
                <a:cxn ang="0">
                  <a:pos x="42" y="2"/>
                </a:cxn>
                <a:cxn ang="0">
                  <a:pos x="42" y="0"/>
                </a:cxn>
                <a:cxn ang="0">
                  <a:pos x="32" y="2"/>
                </a:cxn>
                <a:cxn ang="0">
                  <a:pos x="6" y="0"/>
                </a:cxn>
                <a:cxn ang="0">
                  <a:pos x="4" y="4"/>
                </a:cxn>
                <a:cxn ang="0">
                  <a:pos x="6" y="10"/>
                </a:cxn>
                <a:cxn ang="0">
                  <a:pos x="8" y="20"/>
                </a:cxn>
                <a:cxn ang="0">
                  <a:pos x="8" y="24"/>
                </a:cxn>
                <a:cxn ang="0">
                  <a:pos x="6" y="26"/>
                </a:cxn>
                <a:cxn ang="0">
                  <a:pos x="8" y="26"/>
                </a:cxn>
                <a:cxn ang="0">
                  <a:pos x="10" y="38"/>
                </a:cxn>
                <a:cxn ang="0">
                  <a:pos x="6" y="40"/>
                </a:cxn>
                <a:cxn ang="0">
                  <a:pos x="4" y="52"/>
                </a:cxn>
                <a:cxn ang="0">
                  <a:pos x="0" y="56"/>
                </a:cxn>
                <a:cxn ang="0">
                  <a:pos x="0" y="60"/>
                </a:cxn>
                <a:cxn ang="0">
                  <a:pos x="4" y="70"/>
                </a:cxn>
                <a:cxn ang="0">
                  <a:pos x="6" y="72"/>
                </a:cxn>
                <a:cxn ang="0">
                  <a:pos x="8" y="80"/>
                </a:cxn>
                <a:cxn ang="0">
                  <a:pos x="4" y="78"/>
                </a:cxn>
                <a:cxn ang="0">
                  <a:pos x="2" y="80"/>
                </a:cxn>
                <a:cxn ang="0">
                  <a:pos x="16" y="86"/>
                </a:cxn>
                <a:cxn ang="0">
                  <a:pos x="24" y="82"/>
                </a:cxn>
                <a:cxn ang="0">
                  <a:pos x="34" y="78"/>
                </a:cxn>
                <a:cxn ang="0">
                  <a:pos x="46" y="72"/>
                </a:cxn>
                <a:cxn ang="0">
                  <a:pos x="46" y="72"/>
                </a:cxn>
                <a:cxn ang="0">
                  <a:pos x="56" y="72"/>
                </a:cxn>
                <a:cxn ang="0">
                  <a:pos x="60" y="68"/>
                </a:cxn>
                <a:cxn ang="0">
                  <a:pos x="60" y="68"/>
                </a:cxn>
              </a:cxnLst>
              <a:rect l="0" t="0" r="r" b="b"/>
              <a:pathLst>
                <a:path w="60" h="86">
                  <a:moveTo>
                    <a:pt x="60" y="68"/>
                  </a:moveTo>
                  <a:lnTo>
                    <a:pt x="54" y="62"/>
                  </a:lnTo>
                  <a:lnTo>
                    <a:pt x="52" y="58"/>
                  </a:lnTo>
                  <a:lnTo>
                    <a:pt x="50" y="24"/>
                  </a:lnTo>
                  <a:lnTo>
                    <a:pt x="48" y="12"/>
                  </a:lnTo>
                  <a:lnTo>
                    <a:pt x="42" y="6"/>
                  </a:lnTo>
                  <a:lnTo>
                    <a:pt x="44" y="2"/>
                  </a:lnTo>
                  <a:lnTo>
                    <a:pt x="42" y="2"/>
                  </a:lnTo>
                  <a:lnTo>
                    <a:pt x="42" y="0"/>
                  </a:lnTo>
                  <a:lnTo>
                    <a:pt x="32" y="2"/>
                  </a:lnTo>
                  <a:lnTo>
                    <a:pt x="6" y="0"/>
                  </a:lnTo>
                  <a:lnTo>
                    <a:pt x="4" y="4"/>
                  </a:lnTo>
                  <a:lnTo>
                    <a:pt x="6" y="10"/>
                  </a:lnTo>
                  <a:lnTo>
                    <a:pt x="8" y="20"/>
                  </a:lnTo>
                  <a:lnTo>
                    <a:pt x="8" y="24"/>
                  </a:lnTo>
                  <a:lnTo>
                    <a:pt x="6" y="26"/>
                  </a:lnTo>
                  <a:lnTo>
                    <a:pt x="8" y="26"/>
                  </a:lnTo>
                  <a:lnTo>
                    <a:pt x="10" y="38"/>
                  </a:lnTo>
                  <a:lnTo>
                    <a:pt x="6" y="40"/>
                  </a:lnTo>
                  <a:lnTo>
                    <a:pt x="4" y="52"/>
                  </a:lnTo>
                  <a:lnTo>
                    <a:pt x="0" y="56"/>
                  </a:lnTo>
                  <a:lnTo>
                    <a:pt x="0" y="60"/>
                  </a:lnTo>
                  <a:lnTo>
                    <a:pt x="4" y="70"/>
                  </a:lnTo>
                  <a:lnTo>
                    <a:pt x="6" y="72"/>
                  </a:lnTo>
                  <a:lnTo>
                    <a:pt x="8" y="80"/>
                  </a:lnTo>
                  <a:lnTo>
                    <a:pt x="4" y="78"/>
                  </a:lnTo>
                  <a:lnTo>
                    <a:pt x="2" y="80"/>
                  </a:lnTo>
                  <a:lnTo>
                    <a:pt x="16" y="86"/>
                  </a:lnTo>
                  <a:lnTo>
                    <a:pt x="24" y="82"/>
                  </a:lnTo>
                  <a:lnTo>
                    <a:pt x="34" y="78"/>
                  </a:lnTo>
                  <a:lnTo>
                    <a:pt x="46" y="72"/>
                  </a:lnTo>
                  <a:lnTo>
                    <a:pt x="46" y="72"/>
                  </a:lnTo>
                  <a:lnTo>
                    <a:pt x="56" y="72"/>
                  </a:lnTo>
                  <a:lnTo>
                    <a:pt x="60" y="68"/>
                  </a:lnTo>
                  <a:lnTo>
                    <a:pt x="60" y="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3" name="Freeform 348"/>
            <p:cNvSpPr>
              <a:spLocks/>
            </p:cNvSpPr>
            <p:nvPr/>
          </p:nvSpPr>
          <p:spPr bwMode="auto">
            <a:xfrm>
              <a:off x="4230806" y="3870380"/>
              <a:ext cx="44864" cy="11216"/>
            </a:xfrm>
            <a:custGeom>
              <a:avLst/>
              <a:gdLst/>
              <a:ahLst/>
              <a:cxnLst>
                <a:cxn ang="0">
                  <a:pos x="4" y="2"/>
                </a:cxn>
                <a:cxn ang="0">
                  <a:pos x="18" y="2"/>
                </a:cxn>
                <a:cxn ang="0">
                  <a:pos x="20" y="0"/>
                </a:cxn>
                <a:cxn ang="0">
                  <a:pos x="24" y="0"/>
                </a:cxn>
                <a:cxn ang="0">
                  <a:pos x="32" y="4"/>
                </a:cxn>
                <a:cxn ang="0">
                  <a:pos x="40" y="4"/>
                </a:cxn>
                <a:cxn ang="0">
                  <a:pos x="40" y="6"/>
                </a:cxn>
                <a:cxn ang="0">
                  <a:pos x="36" y="8"/>
                </a:cxn>
                <a:cxn ang="0">
                  <a:pos x="22" y="4"/>
                </a:cxn>
                <a:cxn ang="0">
                  <a:pos x="20" y="6"/>
                </a:cxn>
                <a:cxn ang="0">
                  <a:pos x="14" y="6"/>
                </a:cxn>
                <a:cxn ang="0">
                  <a:pos x="14" y="8"/>
                </a:cxn>
                <a:cxn ang="0">
                  <a:pos x="2" y="8"/>
                </a:cxn>
                <a:cxn ang="0">
                  <a:pos x="0" y="10"/>
                </a:cxn>
                <a:cxn ang="0">
                  <a:pos x="0" y="6"/>
                </a:cxn>
                <a:cxn ang="0">
                  <a:pos x="4" y="4"/>
                </a:cxn>
                <a:cxn ang="0">
                  <a:pos x="4" y="2"/>
                </a:cxn>
                <a:cxn ang="0">
                  <a:pos x="4" y="2"/>
                </a:cxn>
              </a:cxnLst>
              <a:rect l="0" t="0" r="r" b="b"/>
              <a:pathLst>
                <a:path w="40" h="10">
                  <a:moveTo>
                    <a:pt x="4" y="2"/>
                  </a:moveTo>
                  <a:lnTo>
                    <a:pt x="18" y="2"/>
                  </a:lnTo>
                  <a:lnTo>
                    <a:pt x="20" y="0"/>
                  </a:lnTo>
                  <a:lnTo>
                    <a:pt x="24" y="0"/>
                  </a:lnTo>
                  <a:lnTo>
                    <a:pt x="32" y="4"/>
                  </a:lnTo>
                  <a:lnTo>
                    <a:pt x="40" y="4"/>
                  </a:lnTo>
                  <a:lnTo>
                    <a:pt x="40" y="6"/>
                  </a:lnTo>
                  <a:lnTo>
                    <a:pt x="36" y="8"/>
                  </a:lnTo>
                  <a:lnTo>
                    <a:pt x="22" y="4"/>
                  </a:lnTo>
                  <a:lnTo>
                    <a:pt x="20" y="6"/>
                  </a:lnTo>
                  <a:lnTo>
                    <a:pt x="14" y="6"/>
                  </a:lnTo>
                  <a:lnTo>
                    <a:pt x="14" y="8"/>
                  </a:lnTo>
                  <a:lnTo>
                    <a:pt x="2" y="8"/>
                  </a:lnTo>
                  <a:lnTo>
                    <a:pt x="0" y="10"/>
                  </a:lnTo>
                  <a:lnTo>
                    <a:pt x="0" y="6"/>
                  </a:lnTo>
                  <a:lnTo>
                    <a:pt x="4"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4" name="Freeform 349"/>
            <p:cNvSpPr>
              <a:spLocks/>
            </p:cNvSpPr>
            <p:nvPr/>
          </p:nvSpPr>
          <p:spPr bwMode="auto">
            <a:xfrm>
              <a:off x="4230806" y="3886083"/>
              <a:ext cx="47107" cy="26918"/>
            </a:xfrm>
            <a:custGeom>
              <a:avLst/>
              <a:gdLst/>
              <a:ahLst/>
              <a:cxnLst>
                <a:cxn ang="0">
                  <a:pos x="24" y="24"/>
                </a:cxn>
                <a:cxn ang="0">
                  <a:pos x="26" y="24"/>
                </a:cxn>
                <a:cxn ang="0">
                  <a:pos x="30" y="18"/>
                </a:cxn>
                <a:cxn ang="0">
                  <a:pos x="42" y="14"/>
                </a:cxn>
                <a:cxn ang="0">
                  <a:pos x="42" y="10"/>
                </a:cxn>
                <a:cxn ang="0">
                  <a:pos x="40" y="8"/>
                </a:cxn>
                <a:cxn ang="0">
                  <a:pos x="42" y="6"/>
                </a:cxn>
                <a:cxn ang="0">
                  <a:pos x="42" y="0"/>
                </a:cxn>
                <a:cxn ang="0">
                  <a:pos x="22" y="2"/>
                </a:cxn>
                <a:cxn ang="0">
                  <a:pos x="14" y="4"/>
                </a:cxn>
                <a:cxn ang="0">
                  <a:pos x="8" y="4"/>
                </a:cxn>
                <a:cxn ang="0">
                  <a:pos x="4" y="6"/>
                </a:cxn>
                <a:cxn ang="0">
                  <a:pos x="0" y="4"/>
                </a:cxn>
                <a:cxn ang="0">
                  <a:pos x="2" y="8"/>
                </a:cxn>
                <a:cxn ang="0">
                  <a:pos x="6" y="10"/>
                </a:cxn>
                <a:cxn ang="0">
                  <a:pos x="8" y="12"/>
                </a:cxn>
                <a:cxn ang="0">
                  <a:pos x="12" y="12"/>
                </a:cxn>
                <a:cxn ang="0">
                  <a:pos x="14" y="16"/>
                </a:cxn>
                <a:cxn ang="0">
                  <a:pos x="26" y="12"/>
                </a:cxn>
                <a:cxn ang="0">
                  <a:pos x="26" y="14"/>
                </a:cxn>
                <a:cxn ang="0">
                  <a:pos x="18" y="16"/>
                </a:cxn>
                <a:cxn ang="0">
                  <a:pos x="20" y="22"/>
                </a:cxn>
                <a:cxn ang="0">
                  <a:pos x="20" y="24"/>
                </a:cxn>
                <a:cxn ang="0">
                  <a:pos x="24" y="24"/>
                </a:cxn>
                <a:cxn ang="0">
                  <a:pos x="24" y="24"/>
                </a:cxn>
                <a:cxn ang="0">
                  <a:pos x="24" y="24"/>
                </a:cxn>
              </a:cxnLst>
              <a:rect l="0" t="0" r="r" b="b"/>
              <a:pathLst>
                <a:path w="42" h="24">
                  <a:moveTo>
                    <a:pt x="24" y="24"/>
                  </a:moveTo>
                  <a:lnTo>
                    <a:pt x="26" y="24"/>
                  </a:lnTo>
                  <a:lnTo>
                    <a:pt x="30" y="18"/>
                  </a:lnTo>
                  <a:lnTo>
                    <a:pt x="42" y="14"/>
                  </a:lnTo>
                  <a:lnTo>
                    <a:pt x="42" y="10"/>
                  </a:lnTo>
                  <a:lnTo>
                    <a:pt x="40" y="8"/>
                  </a:lnTo>
                  <a:lnTo>
                    <a:pt x="42" y="6"/>
                  </a:lnTo>
                  <a:lnTo>
                    <a:pt x="42" y="0"/>
                  </a:lnTo>
                  <a:lnTo>
                    <a:pt x="22" y="2"/>
                  </a:lnTo>
                  <a:lnTo>
                    <a:pt x="14" y="4"/>
                  </a:lnTo>
                  <a:lnTo>
                    <a:pt x="8" y="4"/>
                  </a:lnTo>
                  <a:lnTo>
                    <a:pt x="4" y="6"/>
                  </a:lnTo>
                  <a:lnTo>
                    <a:pt x="0" y="4"/>
                  </a:lnTo>
                  <a:lnTo>
                    <a:pt x="2" y="8"/>
                  </a:lnTo>
                  <a:lnTo>
                    <a:pt x="6" y="10"/>
                  </a:lnTo>
                  <a:lnTo>
                    <a:pt x="8" y="12"/>
                  </a:lnTo>
                  <a:lnTo>
                    <a:pt x="12" y="12"/>
                  </a:lnTo>
                  <a:lnTo>
                    <a:pt x="14" y="16"/>
                  </a:lnTo>
                  <a:lnTo>
                    <a:pt x="26" y="12"/>
                  </a:lnTo>
                  <a:lnTo>
                    <a:pt x="26" y="14"/>
                  </a:lnTo>
                  <a:lnTo>
                    <a:pt x="18" y="16"/>
                  </a:lnTo>
                  <a:lnTo>
                    <a:pt x="20" y="22"/>
                  </a:lnTo>
                  <a:lnTo>
                    <a:pt x="20" y="24"/>
                  </a:lnTo>
                  <a:lnTo>
                    <a:pt x="24" y="24"/>
                  </a:lnTo>
                  <a:lnTo>
                    <a:pt x="24" y="24"/>
                  </a:lnTo>
                  <a:lnTo>
                    <a:pt x="24"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5" name="Freeform 350"/>
            <p:cNvSpPr>
              <a:spLocks/>
            </p:cNvSpPr>
            <p:nvPr/>
          </p:nvSpPr>
          <p:spPr bwMode="auto">
            <a:xfrm>
              <a:off x="4284644" y="3928703"/>
              <a:ext cx="44864" cy="44864"/>
            </a:xfrm>
            <a:custGeom>
              <a:avLst/>
              <a:gdLst/>
              <a:ahLst/>
              <a:cxnLst>
                <a:cxn ang="0">
                  <a:pos x="24" y="40"/>
                </a:cxn>
                <a:cxn ang="0">
                  <a:pos x="26" y="36"/>
                </a:cxn>
                <a:cxn ang="0">
                  <a:pos x="36" y="30"/>
                </a:cxn>
                <a:cxn ang="0">
                  <a:pos x="36" y="26"/>
                </a:cxn>
                <a:cxn ang="0">
                  <a:pos x="40" y="24"/>
                </a:cxn>
                <a:cxn ang="0">
                  <a:pos x="38" y="22"/>
                </a:cxn>
                <a:cxn ang="0">
                  <a:pos x="38" y="20"/>
                </a:cxn>
                <a:cxn ang="0">
                  <a:pos x="34" y="22"/>
                </a:cxn>
                <a:cxn ang="0">
                  <a:pos x="34" y="18"/>
                </a:cxn>
                <a:cxn ang="0">
                  <a:pos x="36" y="18"/>
                </a:cxn>
                <a:cxn ang="0">
                  <a:pos x="36" y="14"/>
                </a:cxn>
                <a:cxn ang="0">
                  <a:pos x="34" y="12"/>
                </a:cxn>
                <a:cxn ang="0">
                  <a:pos x="34" y="8"/>
                </a:cxn>
                <a:cxn ang="0">
                  <a:pos x="32" y="8"/>
                </a:cxn>
                <a:cxn ang="0">
                  <a:pos x="32" y="4"/>
                </a:cxn>
                <a:cxn ang="0">
                  <a:pos x="26" y="0"/>
                </a:cxn>
                <a:cxn ang="0">
                  <a:pos x="10" y="2"/>
                </a:cxn>
                <a:cxn ang="0">
                  <a:pos x="10" y="6"/>
                </a:cxn>
                <a:cxn ang="0">
                  <a:pos x="4" y="12"/>
                </a:cxn>
                <a:cxn ang="0">
                  <a:pos x="0" y="12"/>
                </a:cxn>
                <a:cxn ang="0">
                  <a:pos x="0" y="20"/>
                </a:cxn>
                <a:cxn ang="0">
                  <a:pos x="2" y="20"/>
                </a:cxn>
                <a:cxn ang="0">
                  <a:pos x="0" y="20"/>
                </a:cxn>
                <a:cxn ang="0">
                  <a:pos x="0" y="22"/>
                </a:cxn>
                <a:cxn ang="0">
                  <a:pos x="4" y="26"/>
                </a:cxn>
                <a:cxn ang="0">
                  <a:pos x="4" y="28"/>
                </a:cxn>
                <a:cxn ang="0">
                  <a:pos x="10" y="32"/>
                </a:cxn>
                <a:cxn ang="0">
                  <a:pos x="12" y="36"/>
                </a:cxn>
                <a:cxn ang="0">
                  <a:pos x="24" y="40"/>
                </a:cxn>
                <a:cxn ang="0">
                  <a:pos x="24" y="40"/>
                </a:cxn>
              </a:cxnLst>
              <a:rect l="0" t="0" r="r" b="b"/>
              <a:pathLst>
                <a:path w="40" h="40">
                  <a:moveTo>
                    <a:pt x="24" y="40"/>
                  </a:moveTo>
                  <a:lnTo>
                    <a:pt x="26" y="36"/>
                  </a:lnTo>
                  <a:lnTo>
                    <a:pt x="36" y="30"/>
                  </a:lnTo>
                  <a:lnTo>
                    <a:pt x="36" y="26"/>
                  </a:lnTo>
                  <a:lnTo>
                    <a:pt x="40" y="24"/>
                  </a:lnTo>
                  <a:lnTo>
                    <a:pt x="38" y="22"/>
                  </a:lnTo>
                  <a:lnTo>
                    <a:pt x="38" y="20"/>
                  </a:lnTo>
                  <a:lnTo>
                    <a:pt x="34" y="22"/>
                  </a:lnTo>
                  <a:lnTo>
                    <a:pt x="34" y="18"/>
                  </a:lnTo>
                  <a:lnTo>
                    <a:pt x="36" y="18"/>
                  </a:lnTo>
                  <a:lnTo>
                    <a:pt x="36" y="14"/>
                  </a:lnTo>
                  <a:lnTo>
                    <a:pt x="34" y="12"/>
                  </a:lnTo>
                  <a:lnTo>
                    <a:pt x="34" y="8"/>
                  </a:lnTo>
                  <a:lnTo>
                    <a:pt x="32" y="8"/>
                  </a:lnTo>
                  <a:lnTo>
                    <a:pt x="32" y="4"/>
                  </a:lnTo>
                  <a:lnTo>
                    <a:pt x="26" y="0"/>
                  </a:lnTo>
                  <a:lnTo>
                    <a:pt x="10" y="2"/>
                  </a:lnTo>
                  <a:lnTo>
                    <a:pt x="10" y="6"/>
                  </a:lnTo>
                  <a:lnTo>
                    <a:pt x="4" y="12"/>
                  </a:lnTo>
                  <a:lnTo>
                    <a:pt x="0" y="12"/>
                  </a:lnTo>
                  <a:lnTo>
                    <a:pt x="0" y="20"/>
                  </a:lnTo>
                  <a:lnTo>
                    <a:pt x="2" y="20"/>
                  </a:lnTo>
                  <a:lnTo>
                    <a:pt x="0" y="20"/>
                  </a:lnTo>
                  <a:lnTo>
                    <a:pt x="0" y="22"/>
                  </a:lnTo>
                  <a:lnTo>
                    <a:pt x="4" y="26"/>
                  </a:lnTo>
                  <a:lnTo>
                    <a:pt x="4" y="28"/>
                  </a:lnTo>
                  <a:lnTo>
                    <a:pt x="10" y="32"/>
                  </a:lnTo>
                  <a:lnTo>
                    <a:pt x="12" y="36"/>
                  </a:lnTo>
                  <a:lnTo>
                    <a:pt x="24" y="40"/>
                  </a:lnTo>
                  <a:lnTo>
                    <a:pt x="24"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6" name="Freeform 351"/>
            <p:cNvSpPr>
              <a:spLocks/>
            </p:cNvSpPr>
            <p:nvPr/>
          </p:nvSpPr>
          <p:spPr bwMode="auto">
            <a:xfrm>
              <a:off x="4219591" y="3825517"/>
              <a:ext cx="94214" cy="67296"/>
            </a:xfrm>
            <a:custGeom>
              <a:avLst/>
              <a:gdLst/>
              <a:ahLst/>
              <a:cxnLst>
                <a:cxn ang="0">
                  <a:pos x="10" y="58"/>
                </a:cxn>
                <a:cxn ang="0">
                  <a:pos x="10" y="50"/>
                </a:cxn>
                <a:cxn ang="0">
                  <a:pos x="12" y="48"/>
                </a:cxn>
                <a:cxn ang="0">
                  <a:pos x="24" y="48"/>
                </a:cxn>
                <a:cxn ang="0">
                  <a:pos x="24" y="46"/>
                </a:cxn>
                <a:cxn ang="0">
                  <a:pos x="30" y="46"/>
                </a:cxn>
                <a:cxn ang="0">
                  <a:pos x="32" y="44"/>
                </a:cxn>
                <a:cxn ang="0">
                  <a:pos x="46" y="48"/>
                </a:cxn>
                <a:cxn ang="0">
                  <a:pos x="50" y="46"/>
                </a:cxn>
                <a:cxn ang="0">
                  <a:pos x="50" y="44"/>
                </a:cxn>
                <a:cxn ang="0">
                  <a:pos x="42" y="44"/>
                </a:cxn>
                <a:cxn ang="0">
                  <a:pos x="34" y="40"/>
                </a:cxn>
                <a:cxn ang="0">
                  <a:pos x="30" y="40"/>
                </a:cxn>
                <a:cxn ang="0">
                  <a:pos x="28" y="42"/>
                </a:cxn>
                <a:cxn ang="0">
                  <a:pos x="14" y="42"/>
                </a:cxn>
                <a:cxn ang="0">
                  <a:pos x="4" y="28"/>
                </a:cxn>
                <a:cxn ang="0">
                  <a:pos x="2" y="28"/>
                </a:cxn>
                <a:cxn ang="0">
                  <a:pos x="0" y="26"/>
                </a:cxn>
                <a:cxn ang="0">
                  <a:pos x="4" y="26"/>
                </a:cxn>
                <a:cxn ang="0">
                  <a:pos x="8" y="22"/>
                </a:cxn>
                <a:cxn ang="0">
                  <a:pos x="14" y="14"/>
                </a:cxn>
                <a:cxn ang="0">
                  <a:pos x="14" y="8"/>
                </a:cxn>
                <a:cxn ang="0">
                  <a:pos x="16" y="2"/>
                </a:cxn>
                <a:cxn ang="0">
                  <a:pos x="24" y="2"/>
                </a:cxn>
                <a:cxn ang="0">
                  <a:pos x="32" y="0"/>
                </a:cxn>
                <a:cxn ang="0">
                  <a:pos x="42" y="0"/>
                </a:cxn>
                <a:cxn ang="0">
                  <a:pos x="50" y="8"/>
                </a:cxn>
                <a:cxn ang="0">
                  <a:pos x="54" y="8"/>
                </a:cxn>
                <a:cxn ang="0">
                  <a:pos x="58" y="14"/>
                </a:cxn>
                <a:cxn ang="0">
                  <a:pos x="62" y="16"/>
                </a:cxn>
                <a:cxn ang="0">
                  <a:pos x="64" y="20"/>
                </a:cxn>
                <a:cxn ang="0">
                  <a:pos x="62" y="20"/>
                </a:cxn>
                <a:cxn ang="0">
                  <a:pos x="72" y="26"/>
                </a:cxn>
                <a:cxn ang="0">
                  <a:pos x="72" y="32"/>
                </a:cxn>
                <a:cxn ang="0">
                  <a:pos x="74" y="34"/>
                </a:cxn>
                <a:cxn ang="0">
                  <a:pos x="76" y="38"/>
                </a:cxn>
                <a:cxn ang="0">
                  <a:pos x="74" y="42"/>
                </a:cxn>
                <a:cxn ang="0">
                  <a:pos x="76" y="46"/>
                </a:cxn>
                <a:cxn ang="0">
                  <a:pos x="80" y="46"/>
                </a:cxn>
                <a:cxn ang="0">
                  <a:pos x="84" y="52"/>
                </a:cxn>
                <a:cxn ang="0">
                  <a:pos x="84" y="58"/>
                </a:cxn>
                <a:cxn ang="0">
                  <a:pos x="70" y="60"/>
                </a:cxn>
                <a:cxn ang="0">
                  <a:pos x="62" y="58"/>
                </a:cxn>
                <a:cxn ang="0">
                  <a:pos x="60" y="58"/>
                </a:cxn>
                <a:cxn ang="0">
                  <a:pos x="60" y="56"/>
                </a:cxn>
                <a:cxn ang="0">
                  <a:pos x="52" y="54"/>
                </a:cxn>
                <a:cxn ang="0">
                  <a:pos x="32" y="56"/>
                </a:cxn>
                <a:cxn ang="0">
                  <a:pos x="24" y="58"/>
                </a:cxn>
                <a:cxn ang="0">
                  <a:pos x="18" y="58"/>
                </a:cxn>
                <a:cxn ang="0">
                  <a:pos x="14" y="60"/>
                </a:cxn>
                <a:cxn ang="0">
                  <a:pos x="10" y="58"/>
                </a:cxn>
                <a:cxn ang="0">
                  <a:pos x="10" y="58"/>
                </a:cxn>
              </a:cxnLst>
              <a:rect l="0" t="0" r="r" b="b"/>
              <a:pathLst>
                <a:path w="84" h="60">
                  <a:moveTo>
                    <a:pt x="10" y="58"/>
                  </a:moveTo>
                  <a:lnTo>
                    <a:pt x="10" y="50"/>
                  </a:lnTo>
                  <a:lnTo>
                    <a:pt x="12" y="48"/>
                  </a:lnTo>
                  <a:lnTo>
                    <a:pt x="24" y="48"/>
                  </a:lnTo>
                  <a:lnTo>
                    <a:pt x="24" y="46"/>
                  </a:lnTo>
                  <a:lnTo>
                    <a:pt x="30" y="46"/>
                  </a:lnTo>
                  <a:lnTo>
                    <a:pt x="32" y="44"/>
                  </a:lnTo>
                  <a:lnTo>
                    <a:pt x="46" y="48"/>
                  </a:lnTo>
                  <a:lnTo>
                    <a:pt x="50" y="46"/>
                  </a:lnTo>
                  <a:lnTo>
                    <a:pt x="50" y="44"/>
                  </a:lnTo>
                  <a:lnTo>
                    <a:pt x="42" y="44"/>
                  </a:lnTo>
                  <a:lnTo>
                    <a:pt x="34" y="40"/>
                  </a:lnTo>
                  <a:lnTo>
                    <a:pt x="30" y="40"/>
                  </a:lnTo>
                  <a:lnTo>
                    <a:pt x="28" y="42"/>
                  </a:lnTo>
                  <a:lnTo>
                    <a:pt x="14" y="42"/>
                  </a:lnTo>
                  <a:lnTo>
                    <a:pt x="4" y="28"/>
                  </a:lnTo>
                  <a:lnTo>
                    <a:pt x="2" y="28"/>
                  </a:lnTo>
                  <a:lnTo>
                    <a:pt x="0" y="26"/>
                  </a:lnTo>
                  <a:lnTo>
                    <a:pt x="4" y="26"/>
                  </a:lnTo>
                  <a:lnTo>
                    <a:pt x="8" y="22"/>
                  </a:lnTo>
                  <a:lnTo>
                    <a:pt x="14" y="14"/>
                  </a:lnTo>
                  <a:lnTo>
                    <a:pt x="14" y="8"/>
                  </a:lnTo>
                  <a:lnTo>
                    <a:pt x="16" y="2"/>
                  </a:lnTo>
                  <a:lnTo>
                    <a:pt x="24" y="2"/>
                  </a:lnTo>
                  <a:lnTo>
                    <a:pt x="32" y="0"/>
                  </a:lnTo>
                  <a:lnTo>
                    <a:pt x="42" y="0"/>
                  </a:lnTo>
                  <a:lnTo>
                    <a:pt x="50" y="8"/>
                  </a:lnTo>
                  <a:lnTo>
                    <a:pt x="54" y="8"/>
                  </a:lnTo>
                  <a:lnTo>
                    <a:pt x="58" y="14"/>
                  </a:lnTo>
                  <a:lnTo>
                    <a:pt x="62" y="16"/>
                  </a:lnTo>
                  <a:lnTo>
                    <a:pt x="64" y="20"/>
                  </a:lnTo>
                  <a:lnTo>
                    <a:pt x="62" y="20"/>
                  </a:lnTo>
                  <a:lnTo>
                    <a:pt x="72" y="26"/>
                  </a:lnTo>
                  <a:lnTo>
                    <a:pt x="72" y="32"/>
                  </a:lnTo>
                  <a:lnTo>
                    <a:pt x="74" y="34"/>
                  </a:lnTo>
                  <a:lnTo>
                    <a:pt x="76" y="38"/>
                  </a:lnTo>
                  <a:lnTo>
                    <a:pt x="74" y="42"/>
                  </a:lnTo>
                  <a:lnTo>
                    <a:pt x="76" y="46"/>
                  </a:lnTo>
                  <a:lnTo>
                    <a:pt x="80" y="46"/>
                  </a:lnTo>
                  <a:lnTo>
                    <a:pt x="84" y="52"/>
                  </a:lnTo>
                  <a:lnTo>
                    <a:pt x="84" y="58"/>
                  </a:lnTo>
                  <a:lnTo>
                    <a:pt x="70" y="60"/>
                  </a:lnTo>
                  <a:lnTo>
                    <a:pt x="62" y="58"/>
                  </a:lnTo>
                  <a:lnTo>
                    <a:pt x="60" y="58"/>
                  </a:lnTo>
                  <a:lnTo>
                    <a:pt x="60" y="56"/>
                  </a:lnTo>
                  <a:lnTo>
                    <a:pt x="52" y="54"/>
                  </a:lnTo>
                  <a:lnTo>
                    <a:pt x="32" y="56"/>
                  </a:lnTo>
                  <a:lnTo>
                    <a:pt x="24" y="58"/>
                  </a:lnTo>
                  <a:lnTo>
                    <a:pt x="18" y="58"/>
                  </a:lnTo>
                  <a:lnTo>
                    <a:pt x="14" y="60"/>
                  </a:lnTo>
                  <a:lnTo>
                    <a:pt x="10" y="58"/>
                  </a:lnTo>
                  <a:lnTo>
                    <a:pt x="10" y="5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7" name="Freeform 352"/>
            <p:cNvSpPr>
              <a:spLocks/>
            </p:cNvSpPr>
            <p:nvPr/>
          </p:nvSpPr>
          <p:spPr bwMode="auto">
            <a:xfrm>
              <a:off x="4329507" y="3085263"/>
              <a:ext cx="62809" cy="94214"/>
            </a:xfrm>
            <a:custGeom>
              <a:avLst/>
              <a:gdLst/>
              <a:ahLst/>
              <a:cxnLst>
                <a:cxn ang="0">
                  <a:pos x="56" y="28"/>
                </a:cxn>
                <a:cxn ang="0">
                  <a:pos x="54" y="22"/>
                </a:cxn>
                <a:cxn ang="0">
                  <a:pos x="50" y="18"/>
                </a:cxn>
                <a:cxn ang="0">
                  <a:pos x="42" y="20"/>
                </a:cxn>
                <a:cxn ang="0">
                  <a:pos x="38" y="26"/>
                </a:cxn>
                <a:cxn ang="0">
                  <a:pos x="36" y="24"/>
                </a:cxn>
                <a:cxn ang="0">
                  <a:pos x="34" y="20"/>
                </a:cxn>
                <a:cxn ang="0">
                  <a:pos x="30" y="16"/>
                </a:cxn>
                <a:cxn ang="0">
                  <a:pos x="32" y="14"/>
                </a:cxn>
                <a:cxn ang="0">
                  <a:pos x="32" y="12"/>
                </a:cxn>
                <a:cxn ang="0">
                  <a:pos x="36" y="12"/>
                </a:cxn>
                <a:cxn ang="0">
                  <a:pos x="38" y="6"/>
                </a:cxn>
                <a:cxn ang="0">
                  <a:pos x="36" y="0"/>
                </a:cxn>
                <a:cxn ang="0">
                  <a:pos x="30" y="2"/>
                </a:cxn>
                <a:cxn ang="0">
                  <a:pos x="22" y="12"/>
                </a:cxn>
                <a:cxn ang="0">
                  <a:pos x="28" y="14"/>
                </a:cxn>
                <a:cxn ang="0">
                  <a:pos x="28" y="16"/>
                </a:cxn>
                <a:cxn ang="0">
                  <a:pos x="24" y="20"/>
                </a:cxn>
                <a:cxn ang="0">
                  <a:pos x="24" y="22"/>
                </a:cxn>
                <a:cxn ang="0">
                  <a:pos x="8" y="20"/>
                </a:cxn>
                <a:cxn ang="0">
                  <a:pos x="6" y="26"/>
                </a:cxn>
                <a:cxn ang="0">
                  <a:pos x="6" y="28"/>
                </a:cxn>
                <a:cxn ang="0">
                  <a:pos x="2" y="28"/>
                </a:cxn>
                <a:cxn ang="0">
                  <a:pos x="10" y="32"/>
                </a:cxn>
                <a:cxn ang="0">
                  <a:pos x="4" y="38"/>
                </a:cxn>
                <a:cxn ang="0">
                  <a:pos x="6" y="44"/>
                </a:cxn>
                <a:cxn ang="0">
                  <a:pos x="18" y="46"/>
                </a:cxn>
                <a:cxn ang="0">
                  <a:pos x="12" y="50"/>
                </a:cxn>
                <a:cxn ang="0">
                  <a:pos x="12" y="56"/>
                </a:cxn>
                <a:cxn ang="0">
                  <a:pos x="8" y="60"/>
                </a:cxn>
                <a:cxn ang="0">
                  <a:pos x="16" y="58"/>
                </a:cxn>
                <a:cxn ang="0">
                  <a:pos x="20" y="54"/>
                </a:cxn>
                <a:cxn ang="0">
                  <a:pos x="20" y="58"/>
                </a:cxn>
                <a:cxn ang="0">
                  <a:pos x="22" y="58"/>
                </a:cxn>
                <a:cxn ang="0">
                  <a:pos x="10" y="60"/>
                </a:cxn>
                <a:cxn ang="0">
                  <a:pos x="6" y="68"/>
                </a:cxn>
                <a:cxn ang="0">
                  <a:pos x="0" y="68"/>
                </a:cxn>
                <a:cxn ang="0">
                  <a:pos x="0" y="70"/>
                </a:cxn>
                <a:cxn ang="0">
                  <a:pos x="6" y="72"/>
                </a:cxn>
                <a:cxn ang="0">
                  <a:pos x="0" y="76"/>
                </a:cxn>
                <a:cxn ang="0">
                  <a:pos x="8" y="76"/>
                </a:cxn>
                <a:cxn ang="0">
                  <a:pos x="4" y="82"/>
                </a:cxn>
                <a:cxn ang="0">
                  <a:pos x="10" y="78"/>
                </a:cxn>
                <a:cxn ang="0">
                  <a:pos x="10" y="82"/>
                </a:cxn>
                <a:cxn ang="0">
                  <a:pos x="8" y="82"/>
                </a:cxn>
                <a:cxn ang="0">
                  <a:pos x="8" y="84"/>
                </a:cxn>
                <a:cxn ang="0">
                  <a:pos x="14" y="84"/>
                </a:cxn>
                <a:cxn ang="0">
                  <a:pos x="24" y="80"/>
                </a:cxn>
                <a:cxn ang="0">
                  <a:pos x="26" y="78"/>
                </a:cxn>
                <a:cxn ang="0">
                  <a:pos x="26" y="74"/>
                </a:cxn>
                <a:cxn ang="0">
                  <a:pos x="28" y="76"/>
                </a:cxn>
                <a:cxn ang="0">
                  <a:pos x="34" y="74"/>
                </a:cxn>
                <a:cxn ang="0">
                  <a:pos x="36" y="70"/>
                </a:cxn>
                <a:cxn ang="0">
                  <a:pos x="52" y="68"/>
                </a:cxn>
                <a:cxn ang="0">
                  <a:pos x="52" y="64"/>
                </a:cxn>
                <a:cxn ang="0">
                  <a:pos x="56" y="52"/>
                </a:cxn>
                <a:cxn ang="0">
                  <a:pos x="56" y="42"/>
                </a:cxn>
                <a:cxn ang="0">
                  <a:pos x="56" y="38"/>
                </a:cxn>
                <a:cxn ang="0">
                  <a:pos x="54" y="30"/>
                </a:cxn>
                <a:cxn ang="0">
                  <a:pos x="56" y="28"/>
                </a:cxn>
                <a:cxn ang="0">
                  <a:pos x="56" y="28"/>
                </a:cxn>
              </a:cxnLst>
              <a:rect l="0" t="0" r="r" b="b"/>
              <a:pathLst>
                <a:path w="56" h="84">
                  <a:moveTo>
                    <a:pt x="56" y="28"/>
                  </a:moveTo>
                  <a:lnTo>
                    <a:pt x="54" y="22"/>
                  </a:lnTo>
                  <a:lnTo>
                    <a:pt x="50" y="18"/>
                  </a:lnTo>
                  <a:lnTo>
                    <a:pt x="42" y="20"/>
                  </a:lnTo>
                  <a:lnTo>
                    <a:pt x="38" y="26"/>
                  </a:lnTo>
                  <a:lnTo>
                    <a:pt x="36" y="24"/>
                  </a:lnTo>
                  <a:lnTo>
                    <a:pt x="34" y="20"/>
                  </a:lnTo>
                  <a:lnTo>
                    <a:pt x="30" y="16"/>
                  </a:lnTo>
                  <a:lnTo>
                    <a:pt x="32" y="14"/>
                  </a:lnTo>
                  <a:lnTo>
                    <a:pt x="32" y="12"/>
                  </a:lnTo>
                  <a:lnTo>
                    <a:pt x="36" y="12"/>
                  </a:lnTo>
                  <a:lnTo>
                    <a:pt x="38" y="6"/>
                  </a:lnTo>
                  <a:lnTo>
                    <a:pt x="36" y="0"/>
                  </a:lnTo>
                  <a:lnTo>
                    <a:pt x="30" y="2"/>
                  </a:lnTo>
                  <a:lnTo>
                    <a:pt x="22" y="12"/>
                  </a:lnTo>
                  <a:lnTo>
                    <a:pt x="28" y="14"/>
                  </a:lnTo>
                  <a:lnTo>
                    <a:pt x="28" y="16"/>
                  </a:lnTo>
                  <a:lnTo>
                    <a:pt x="24" y="20"/>
                  </a:lnTo>
                  <a:lnTo>
                    <a:pt x="24" y="22"/>
                  </a:lnTo>
                  <a:lnTo>
                    <a:pt x="8" y="20"/>
                  </a:lnTo>
                  <a:lnTo>
                    <a:pt x="6" y="26"/>
                  </a:lnTo>
                  <a:lnTo>
                    <a:pt x="6" y="28"/>
                  </a:lnTo>
                  <a:lnTo>
                    <a:pt x="2" y="28"/>
                  </a:lnTo>
                  <a:lnTo>
                    <a:pt x="10" y="32"/>
                  </a:lnTo>
                  <a:lnTo>
                    <a:pt x="4" y="38"/>
                  </a:lnTo>
                  <a:lnTo>
                    <a:pt x="6" y="44"/>
                  </a:lnTo>
                  <a:lnTo>
                    <a:pt x="18" y="46"/>
                  </a:lnTo>
                  <a:lnTo>
                    <a:pt x="12" y="50"/>
                  </a:lnTo>
                  <a:lnTo>
                    <a:pt x="12" y="56"/>
                  </a:lnTo>
                  <a:lnTo>
                    <a:pt x="8" y="60"/>
                  </a:lnTo>
                  <a:lnTo>
                    <a:pt x="16" y="58"/>
                  </a:lnTo>
                  <a:lnTo>
                    <a:pt x="20" y="54"/>
                  </a:lnTo>
                  <a:lnTo>
                    <a:pt x="20" y="58"/>
                  </a:lnTo>
                  <a:lnTo>
                    <a:pt x="22" y="58"/>
                  </a:lnTo>
                  <a:lnTo>
                    <a:pt x="10" y="60"/>
                  </a:lnTo>
                  <a:lnTo>
                    <a:pt x="6" y="68"/>
                  </a:lnTo>
                  <a:lnTo>
                    <a:pt x="0" y="68"/>
                  </a:lnTo>
                  <a:lnTo>
                    <a:pt x="0" y="70"/>
                  </a:lnTo>
                  <a:lnTo>
                    <a:pt x="6" y="72"/>
                  </a:lnTo>
                  <a:lnTo>
                    <a:pt x="0" y="76"/>
                  </a:lnTo>
                  <a:lnTo>
                    <a:pt x="8" y="76"/>
                  </a:lnTo>
                  <a:lnTo>
                    <a:pt x="4" y="82"/>
                  </a:lnTo>
                  <a:lnTo>
                    <a:pt x="10" y="78"/>
                  </a:lnTo>
                  <a:lnTo>
                    <a:pt x="10" y="82"/>
                  </a:lnTo>
                  <a:lnTo>
                    <a:pt x="8" y="82"/>
                  </a:lnTo>
                  <a:lnTo>
                    <a:pt x="8" y="84"/>
                  </a:lnTo>
                  <a:lnTo>
                    <a:pt x="14" y="84"/>
                  </a:lnTo>
                  <a:lnTo>
                    <a:pt x="24" y="80"/>
                  </a:lnTo>
                  <a:lnTo>
                    <a:pt x="26" y="78"/>
                  </a:lnTo>
                  <a:lnTo>
                    <a:pt x="26" y="74"/>
                  </a:lnTo>
                  <a:lnTo>
                    <a:pt x="28" y="76"/>
                  </a:lnTo>
                  <a:lnTo>
                    <a:pt x="34" y="74"/>
                  </a:lnTo>
                  <a:lnTo>
                    <a:pt x="36" y="70"/>
                  </a:lnTo>
                  <a:lnTo>
                    <a:pt x="52" y="68"/>
                  </a:lnTo>
                  <a:lnTo>
                    <a:pt x="52" y="64"/>
                  </a:lnTo>
                  <a:lnTo>
                    <a:pt x="56" y="52"/>
                  </a:lnTo>
                  <a:lnTo>
                    <a:pt x="56" y="42"/>
                  </a:lnTo>
                  <a:lnTo>
                    <a:pt x="56" y="38"/>
                  </a:lnTo>
                  <a:lnTo>
                    <a:pt x="54" y="30"/>
                  </a:lnTo>
                  <a:lnTo>
                    <a:pt x="56" y="28"/>
                  </a:lnTo>
                  <a:lnTo>
                    <a:pt x="56"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8" name="Freeform 353"/>
            <p:cNvSpPr>
              <a:spLocks/>
            </p:cNvSpPr>
            <p:nvPr/>
          </p:nvSpPr>
          <p:spPr bwMode="auto">
            <a:xfrm>
              <a:off x="3364934" y="3776166"/>
              <a:ext cx="42621" cy="29161"/>
            </a:xfrm>
            <a:custGeom>
              <a:avLst/>
              <a:gdLst/>
              <a:ahLst/>
              <a:cxnLst>
                <a:cxn ang="0">
                  <a:pos x="36" y="26"/>
                </a:cxn>
                <a:cxn ang="0">
                  <a:pos x="36" y="22"/>
                </a:cxn>
                <a:cxn ang="0">
                  <a:pos x="34" y="18"/>
                </a:cxn>
                <a:cxn ang="0">
                  <a:pos x="36" y="16"/>
                </a:cxn>
                <a:cxn ang="0">
                  <a:pos x="38" y="10"/>
                </a:cxn>
                <a:cxn ang="0">
                  <a:pos x="36" y="0"/>
                </a:cxn>
                <a:cxn ang="0">
                  <a:pos x="28" y="2"/>
                </a:cxn>
                <a:cxn ang="0">
                  <a:pos x="20" y="0"/>
                </a:cxn>
                <a:cxn ang="0">
                  <a:pos x="14" y="2"/>
                </a:cxn>
                <a:cxn ang="0">
                  <a:pos x="14" y="4"/>
                </a:cxn>
                <a:cxn ang="0">
                  <a:pos x="22" y="4"/>
                </a:cxn>
                <a:cxn ang="0">
                  <a:pos x="22" y="14"/>
                </a:cxn>
                <a:cxn ang="0">
                  <a:pos x="28" y="16"/>
                </a:cxn>
                <a:cxn ang="0">
                  <a:pos x="26" y="18"/>
                </a:cxn>
                <a:cxn ang="0">
                  <a:pos x="16" y="20"/>
                </a:cxn>
                <a:cxn ang="0">
                  <a:pos x="0" y="18"/>
                </a:cxn>
                <a:cxn ang="0">
                  <a:pos x="0" y="20"/>
                </a:cxn>
                <a:cxn ang="0">
                  <a:pos x="8" y="26"/>
                </a:cxn>
                <a:cxn ang="0">
                  <a:pos x="12" y="22"/>
                </a:cxn>
                <a:cxn ang="0">
                  <a:pos x="22" y="24"/>
                </a:cxn>
                <a:cxn ang="0">
                  <a:pos x="30" y="24"/>
                </a:cxn>
                <a:cxn ang="0">
                  <a:pos x="36" y="26"/>
                </a:cxn>
                <a:cxn ang="0">
                  <a:pos x="36" y="26"/>
                </a:cxn>
              </a:cxnLst>
              <a:rect l="0" t="0" r="r" b="b"/>
              <a:pathLst>
                <a:path w="38" h="26">
                  <a:moveTo>
                    <a:pt x="36" y="26"/>
                  </a:moveTo>
                  <a:lnTo>
                    <a:pt x="36" y="22"/>
                  </a:lnTo>
                  <a:lnTo>
                    <a:pt x="34" y="18"/>
                  </a:lnTo>
                  <a:lnTo>
                    <a:pt x="36" y="16"/>
                  </a:lnTo>
                  <a:lnTo>
                    <a:pt x="38" y="10"/>
                  </a:lnTo>
                  <a:lnTo>
                    <a:pt x="36" y="0"/>
                  </a:lnTo>
                  <a:lnTo>
                    <a:pt x="28" y="2"/>
                  </a:lnTo>
                  <a:lnTo>
                    <a:pt x="20" y="0"/>
                  </a:lnTo>
                  <a:lnTo>
                    <a:pt x="14" y="2"/>
                  </a:lnTo>
                  <a:lnTo>
                    <a:pt x="14" y="4"/>
                  </a:lnTo>
                  <a:lnTo>
                    <a:pt x="22" y="4"/>
                  </a:lnTo>
                  <a:lnTo>
                    <a:pt x="22" y="14"/>
                  </a:lnTo>
                  <a:lnTo>
                    <a:pt x="28" y="16"/>
                  </a:lnTo>
                  <a:lnTo>
                    <a:pt x="26" y="18"/>
                  </a:lnTo>
                  <a:lnTo>
                    <a:pt x="16" y="20"/>
                  </a:lnTo>
                  <a:lnTo>
                    <a:pt x="0" y="18"/>
                  </a:lnTo>
                  <a:lnTo>
                    <a:pt x="0" y="20"/>
                  </a:lnTo>
                  <a:lnTo>
                    <a:pt x="8" y="26"/>
                  </a:lnTo>
                  <a:lnTo>
                    <a:pt x="12" y="22"/>
                  </a:lnTo>
                  <a:lnTo>
                    <a:pt x="22" y="24"/>
                  </a:lnTo>
                  <a:lnTo>
                    <a:pt x="30" y="24"/>
                  </a:lnTo>
                  <a:lnTo>
                    <a:pt x="36" y="26"/>
                  </a:lnTo>
                  <a:lnTo>
                    <a:pt x="36"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9" name="Freeform 354"/>
            <p:cNvSpPr>
              <a:spLocks/>
            </p:cNvSpPr>
            <p:nvPr/>
          </p:nvSpPr>
          <p:spPr bwMode="auto">
            <a:xfrm>
              <a:off x="3403069" y="3776166"/>
              <a:ext cx="51593" cy="35891"/>
            </a:xfrm>
            <a:custGeom>
              <a:avLst/>
              <a:gdLst/>
              <a:ahLst/>
              <a:cxnLst>
                <a:cxn ang="0">
                  <a:pos x="2" y="26"/>
                </a:cxn>
                <a:cxn ang="0">
                  <a:pos x="2" y="30"/>
                </a:cxn>
                <a:cxn ang="0">
                  <a:pos x="6" y="32"/>
                </a:cxn>
                <a:cxn ang="0">
                  <a:pos x="14" y="20"/>
                </a:cxn>
                <a:cxn ang="0">
                  <a:pos x="16" y="22"/>
                </a:cxn>
                <a:cxn ang="0">
                  <a:pos x="18" y="24"/>
                </a:cxn>
                <a:cxn ang="0">
                  <a:pos x="26" y="20"/>
                </a:cxn>
                <a:cxn ang="0">
                  <a:pos x="30" y="20"/>
                </a:cxn>
                <a:cxn ang="0">
                  <a:pos x="44" y="22"/>
                </a:cxn>
                <a:cxn ang="0">
                  <a:pos x="46" y="18"/>
                </a:cxn>
                <a:cxn ang="0">
                  <a:pos x="40" y="12"/>
                </a:cxn>
                <a:cxn ang="0">
                  <a:pos x="32" y="10"/>
                </a:cxn>
                <a:cxn ang="0">
                  <a:pos x="36" y="10"/>
                </a:cxn>
                <a:cxn ang="0">
                  <a:pos x="36" y="8"/>
                </a:cxn>
                <a:cxn ang="0">
                  <a:pos x="28" y="8"/>
                </a:cxn>
                <a:cxn ang="0">
                  <a:pos x="26" y="4"/>
                </a:cxn>
                <a:cxn ang="0">
                  <a:pos x="16" y="0"/>
                </a:cxn>
                <a:cxn ang="0">
                  <a:pos x="2" y="0"/>
                </a:cxn>
                <a:cxn ang="0">
                  <a:pos x="2" y="0"/>
                </a:cxn>
                <a:cxn ang="0">
                  <a:pos x="4" y="10"/>
                </a:cxn>
                <a:cxn ang="0">
                  <a:pos x="2" y="16"/>
                </a:cxn>
                <a:cxn ang="0">
                  <a:pos x="0" y="18"/>
                </a:cxn>
                <a:cxn ang="0">
                  <a:pos x="2" y="22"/>
                </a:cxn>
                <a:cxn ang="0">
                  <a:pos x="2" y="26"/>
                </a:cxn>
                <a:cxn ang="0">
                  <a:pos x="2" y="26"/>
                </a:cxn>
              </a:cxnLst>
              <a:rect l="0" t="0" r="r" b="b"/>
              <a:pathLst>
                <a:path w="46" h="32">
                  <a:moveTo>
                    <a:pt x="2" y="26"/>
                  </a:moveTo>
                  <a:lnTo>
                    <a:pt x="2" y="30"/>
                  </a:lnTo>
                  <a:lnTo>
                    <a:pt x="6" y="32"/>
                  </a:lnTo>
                  <a:lnTo>
                    <a:pt x="14" y="20"/>
                  </a:lnTo>
                  <a:lnTo>
                    <a:pt x="16" y="22"/>
                  </a:lnTo>
                  <a:lnTo>
                    <a:pt x="18" y="24"/>
                  </a:lnTo>
                  <a:lnTo>
                    <a:pt x="26" y="20"/>
                  </a:lnTo>
                  <a:lnTo>
                    <a:pt x="30" y="20"/>
                  </a:lnTo>
                  <a:lnTo>
                    <a:pt x="44" y="22"/>
                  </a:lnTo>
                  <a:lnTo>
                    <a:pt x="46" y="18"/>
                  </a:lnTo>
                  <a:lnTo>
                    <a:pt x="40" y="12"/>
                  </a:lnTo>
                  <a:lnTo>
                    <a:pt x="32" y="10"/>
                  </a:lnTo>
                  <a:lnTo>
                    <a:pt x="36" y="10"/>
                  </a:lnTo>
                  <a:lnTo>
                    <a:pt x="36" y="8"/>
                  </a:lnTo>
                  <a:lnTo>
                    <a:pt x="28" y="8"/>
                  </a:lnTo>
                  <a:lnTo>
                    <a:pt x="26" y="4"/>
                  </a:lnTo>
                  <a:lnTo>
                    <a:pt x="16" y="0"/>
                  </a:lnTo>
                  <a:lnTo>
                    <a:pt x="2" y="0"/>
                  </a:lnTo>
                  <a:lnTo>
                    <a:pt x="2" y="0"/>
                  </a:lnTo>
                  <a:lnTo>
                    <a:pt x="4" y="10"/>
                  </a:lnTo>
                  <a:lnTo>
                    <a:pt x="2" y="16"/>
                  </a:lnTo>
                  <a:lnTo>
                    <a:pt x="0" y="18"/>
                  </a:lnTo>
                  <a:lnTo>
                    <a:pt x="2" y="22"/>
                  </a:lnTo>
                  <a:lnTo>
                    <a:pt x="2" y="26"/>
                  </a:lnTo>
                  <a:lnTo>
                    <a:pt x="2"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0" name="Freeform 355"/>
            <p:cNvSpPr>
              <a:spLocks/>
            </p:cNvSpPr>
            <p:nvPr/>
          </p:nvSpPr>
          <p:spPr bwMode="auto">
            <a:xfrm>
              <a:off x="3237072" y="3935433"/>
              <a:ext cx="85241" cy="35891"/>
            </a:xfrm>
            <a:custGeom>
              <a:avLst/>
              <a:gdLst/>
              <a:ahLst/>
              <a:cxnLst>
                <a:cxn ang="0">
                  <a:pos x="68" y="30"/>
                </a:cxn>
                <a:cxn ang="0">
                  <a:pos x="70" y="26"/>
                </a:cxn>
                <a:cxn ang="0">
                  <a:pos x="72" y="26"/>
                </a:cxn>
                <a:cxn ang="0">
                  <a:pos x="76" y="22"/>
                </a:cxn>
                <a:cxn ang="0">
                  <a:pos x="74" y="16"/>
                </a:cxn>
                <a:cxn ang="0">
                  <a:pos x="74" y="12"/>
                </a:cxn>
                <a:cxn ang="0">
                  <a:pos x="64" y="4"/>
                </a:cxn>
                <a:cxn ang="0">
                  <a:pos x="50" y="0"/>
                </a:cxn>
                <a:cxn ang="0">
                  <a:pos x="44" y="0"/>
                </a:cxn>
                <a:cxn ang="0">
                  <a:pos x="42" y="6"/>
                </a:cxn>
                <a:cxn ang="0">
                  <a:pos x="40" y="6"/>
                </a:cxn>
                <a:cxn ang="0">
                  <a:pos x="40" y="4"/>
                </a:cxn>
                <a:cxn ang="0">
                  <a:pos x="38" y="4"/>
                </a:cxn>
                <a:cxn ang="0">
                  <a:pos x="24" y="10"/>
                </a:cxn>
                <a:cxn ang="0">
                  <a:pos x="16" y="8"/>
                </a:cxn>
                <a:cxn ang="0">
                  <a:pos x="10" y="8"/>
                </a:cxn>
                <a:cxn ang="0">
                  <a:pos x="8" y="2"/>
                </a:cxn>
                <a:cxn ang="0">
                  <a:pos x="4" y="0"/>
                </a:cxn>
                <a:cxn ang="0">
                  <a:pos x="2" y="0"/>
                </a:cxn>
                <a:cxn ang="0">
                  <a:pos x="0" y="2"/>
                </a:cxn>
                <a:cxn ang="0">
                  <a:pos x="0" y="6"/>
                </a:cxn>
                <a:cxn ang="0">
                  <a:pos x="4" y="8"/>
                </a:cxn>
                <a:cxn ang="0">
                  <a:pos x="2" y="14"/>
                </a:cxn>
                <a:cxn ang="0">
                  <a:pos x="0" y="16"/>
                </a:cxn>
                <a:cxn ang="0">
                  <a:pos x="0" y="20"/>
                </a:cxn>
                <a:cxn ang="0">
                  <a:pos x="2" y="16"/>
                </a:cxn>
                <a:cxn ang="0">
                  <a:pos x="16" y="20"/>
                </a:cxn>
                <a:cxn ang="0">
                  <a:pos x="22" y="26"/>
                </a:cxn>
                <a:cxn ang="0">
                  <a:pos x="26" y="24"/>
                </a:cxn>
                <a:cxn ang="0">
                  <a:pos x="28" y="32"/>
                </a:cxn>
                <a:cxn ang="0">
                  <a:pos x="32" y="32"/>
                </a:cxn>
                <a:cxn ang="0">
                  <a:pos x="38" y="28"/>
                </a:cxn>
                <a:cxn ang="0">
                  <a:pos x="34" y="22"/>
                </a:cxn>
                <a:cxn ang="0">
                  <a:pos x="34" y="20"/>
                </a:cxn>
                <a:cxn ang="0">
                  <a:pos x="40" y="16"/>
                </a:cxn>
                <a:cxn ang="0">
                  <a:pos x="46" y="10"/>
                </a:cxn>
                <a:cxn ang="0">
                  <a:pos x="50" y="8"/>
                </a:cxn>
                <a:cxn ang="0">
                  <a:pos x="58" y="12"/>
                </a:cxn>
                <a:cxn ang="0">
                  <a:pos x="60" y="16"/>
                </a:cxn>
                <a:cxn ang="0">
                  <a:pos x="64" y="14"/>
                </a:cxn>
                <a:cxn ang="0">
                  <a:pos x="66" y="16"/>
                </a:cxn>
                <a:cxn ang="0">
                  <a:pos x="62" y="18"/>
                </a:cxn>
                <a:cxn ang="0">
                  <a:pos x="62" y="22"/>
                </a:cxn>
                <a:cxn ang="0">
                  <a:pos x="64" y="26"/>
                </a:cxn>
                <a:cxn ang="0">
                  <a:pos x="68" y="30"/>
                </a:cxn>
                <a:cxn ang="0">
                  <a:pos x="68" y="30"/>
                </a:cxn>
              </a:cxnLst>
              <a:rect l="0" t="0" r="r" b="b"/>
              <a:pathLst>
                <a:path w="76" h="32">
                  <a:moveTo>
                    <a:pt x="68" y="30"/>
                  </a:moveTo>
                  <a:lnTo>
                    <a:pt x="70" y="26"/>
                  </a:lnTo>
                  <a:lnTo>
                    <a:pt x="72" y="26"/>
                  </a:lnTo>
                  <a:lnTo>
                    <a:pt x="76" y="22"/>
                  </a:lnTo>
                  <a:lnTo>
                    <a:pt x="74" y="16"/>
                  </a:lnTo>
                  <a:lnTo>
                    <a:pt x="74" y="12"/>
                  </a:lnTo>
                  <a:lnTo>
                    <a:pt x="64" y="4"/>
                  </a:lnTo>
                  <a:lnTo>
                    <a:pt x="50" y="0"/>
                  </a:lnTo>
                  <a:lnTo>
                    <a:pt x="44" y="0"/>
                  </a:lnTo>
                  <a:lnTo>
                    <a:pt x="42" y="6"/>
                  </a:lnTo>
                  <a:lnTo>
                    <a:pt x="40" y="6"/>
                  </a:lnTo>
                  <a:lnTo>
                    <a:pt x="40" y="4"/>
                  </a:lnTo>
                  <a:lnTo>
                    <a:pt x="38" y="4"/>
                  </a:lnTo>
                  <a:lnTo>
                    <a:pt x="24" y="10"/>
                  </a:lnTo>
                  <a:lnTo>
                    <a:pt x="16" y="8"/>
                  </a:lnTo>
                  <a:lnTo>
                    <a:pt x="10" y="8"/>
                  </a:lnTo>
                  <a:lnTo>
                    <a:pt x="8" y="2"/>
                  </a:lnTo>
                  <a:lnTo>
                    <a:pt x="4" y="0"/>
                  </a:lnTo>
                  <a:lnTo>
                    <a:pt x="2" y="0"/>
                  </a:lnTo>
                  <a:lnTo>
                    <a:pt x="0" y="2"/>
                  </a:lnTo>
                  <a:lnTo>
                    <a:pt x="0" y="6"/>
                  </a:lnTo>
                  <a:lnTo>
                    <a:pt x="4" y="8"/>
                  </a:lnTo>
                  <a:lnTo>
                    <a:pt x="2" y="14"/>
                  </a:lnTo>
                  <a:lnTo>
                    <a:pt x="0" y="16"/>
                  </a:lnTo>
                  <a:lnTo>
                    <a:pt x="0" y="20"/>
                  </a:lnTo>
                  <a:lnTo>
                    <a:pt x="2" y="16"/>
                  </a:lnTo>
                  <a:lnTo>
                    <a:pt x="16" y="20"/>
                  </a:lnTo>
                  <a:lnTo>
                    <a:pt x="22" y="26"/>
                  </a:lnTo>
                  <a:lnTo>
                    <a:pt x="26" y="24"/>
                  </a:lnTo>
                  <a:lnTo>
                    <a:pt x="28" y="32"/>
                  </a:lnTo>
                  <a:lnTo>
                    <a:pt x="32" y="32"/>
                  </a:lnTo>
                  <a:lnTo>
                    <a:pt x="38" y="28"/>
                  </a:lnTo>
                  <a:lnTo>
                    <a:pt x="34" y="22"/>
                  </a:lnTo>
                  <a:lnTo>
                    <a:pt x="34" y="20"/>
                  </a:lnTo>
                  <a:lnTo>
                    <a:pt x="40" y="16"/>
                  </a:lnTo>
                  <a:lnTo>
                    <a:pt x="46" y="10"/>
                  </a:lnTo>
                  <a:lnTo>
                    <a:pt x="50" y="8"/>
                  </a:lnTo>
                  <a:lnTo>
                    <a:pt x="58" y="12"/>
                  </a:lnTo>
                  <a:lnTo>
                    <a:pt x="60" y="16"/>
                  </a:lnTo>
                  <a:lnTo>
                    <a:pt x="64" y="14"/>
                  </a:lnTo>
                  <a:lnTo>
                    <a:pt x="66" y="16"/>
                  </a:lnTo>
                  <a:lnTo>
                    <a:pt x="62" y="18"/>
                  </a:lnTo>
                  <a:lnTo>
                    <a:pt x="62" y="22"/>
                  </a:lnTo>
                  <a:lnTo>
                    <a:pt x="64" y="26"/>
                  </a:lnTo>
                  <a:lnTo>
                    <a:pt x="68" y="30"/>
                  </a:lnTo>
                  <a:lnTo>
                    <a:pt x="68"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1" name="Freeform 356"/>
            <p:cNvSpPr>
              <a:spLocks/>
            </p:cNvSpPr>
            <p:nvPr/>
          </p:nvSpPr>
          <p:spPr bwMode="auto">
            <a:xfrm>
              <a:off x="3129399" y="3861407"/>
              <a:ext cx="35891" cy="17945"/>
            </a:xfrm>
            <a:custGeom>
              <a:avLst/>
              <a:gdLst/>
              <a:ahLst/>
              <a:cxnLst>
                <a:cxn ang="0">
                  <a:pos x="0" y="10"/>
                </a:cxn>
                <a:cxn ang="0">
                  <a:pos x="2" y="6"/>
                </a:cxn>
                <a:cxn ang="0">
                  <a:pos x="8" y="4"/>
                </a:cxn>
                <a:cxn ang="0">
                  <a:pos x="8" y="0"/>
                </a:cxn>
                <a:cxn ang="0">
                  <a:pos x="14" y="0"/>
                </a:cxn>
                <a:cxn ang="0">
                  <a:pos x="22" y="8"/>
                </a:cxn>
                <a:cxn ang="0">
                  <a:pos x="26" y="6"/>
                </a:cxn>
                <a:cxn ang="0">
                  <a:pos x="30" y="8"/>
                </a:cxn>
                <a:cxn ang="0">
                  <a:pos x="30" y="10"/>
                </a:cxn>
                <a:cxn ang="0">
                  <a:pos x="32" y="14"/>
                </a:cxn>
                <a:cxn ang="0">
                  <a:pos x="26" y="16"/>
                </a:cxn>
                <a:cxn ang="0">
                  <a:pos x="20" y="16"/>
                </a:cxn>
                <a:cxn ang="0">
                  <a:pos x="6" y="12"/>
                </a:cxn>
                <a:cxn ang="0">
                  <a:pos x="0" y="10"/>
                </a:cxn>
                <a:cxn ang="0">
                  <a:pos x="0" y="10"/>
                </a:cxn>
              </a:cxnLst>
              <a:rect l="0" t="0" r="r" b="b"/>
              <a:pathLst>
                <a:path w="32" h="16">
                  <a:moveTo>
                    <a:pt x="0" y="10"/>
                  </a:moveTo>
                  <a:lnTo>
                    <a:pt x="2" y="6"/>
                  </a:lnTo>
                  <a:lnTo>
                    <a:pt x="8" y="4"/>
                  </a:lnTo>
                  <a:lnTo>
                    <a:pt x="8" y="0"/>
                  </a:lnTo>
                  <a:lnTo>
                    <a:pt x="14" y="0"/>
                  </a:lnTo>
                  <a:lnTo>
                    <a:pt x="22" y="8"/>
                  </a:lnTo>
                  <a:lnTo>
                    <a:pt x="26" y="6"/>
                  </a:lnTo>
                  <a:lnTo>
                    <a:pt x="30" y="8"/>
                  </a:lnTo>
                  <a:lnTo>
                    <a:pt x="30" y="10"/>
                  </a:lnTo>
                  <a:lnTo>
                    <a:pt x="32" y="14"/>
                  </a:lnTo>
                  <a:lnTo>
                    <a:pt x="26" y="16"/>
                  </a:lnTo>
                  <a:lnTo>
                    <a:pt x="20" y="16"/>
                  </a:lnTo>
                  <a:lnTo>
                    <a:pt x="6" y="12"/>
                  </a:lnTo>
                  <a:lnTo>
                    <a:pt x="0" y="10"/>
                  </a:lnTo>
                  <a:lnTo>
                    <a:pt x="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2" name="Freeform 357"/>
            <p:cNvSpPr>
              <a:spLocks/>
            </p:cNvSpPr>
            <p:nvPr/>
          </p:nvSpPr>
          <p:spPr bwMode="auto">
            <a:xfrm>
              <a:off x="3138371" y="3836732"/>
              <a:ext cx="94214" cy="47107"/>
            </a:xfrm>
            <a:custGeom>
              <a:avLst/>
              <a:gdLst/>
              <a:ahLst/>
              <a:cxnLst>
                <a:cxn ang="0">
                  <a:pos x="84" y="14"/>
                </a:cxn>
                <a:cxn ang="0">
                  <a:pos x="80" y="14"/>
                </a:cxn>
                <a:cxn ang="0">
                  <a:pos x="70" y="20"/>
                </a:cxn>
                <a:cxn ang="0">
                  <a:pos x="66" y="18"/>
                </a:cxn>
                <a:cxn ang="0">
                  <a:pos x="62" y="16"/>
                </a:cxn>
                <a:cxn ang="0">
                  <a:pos x="58" y="24"/>
                </a:cxn>
                <a:cxn ang="0">
                  <a:pos x="56" y="24"/>
                </a:cxn>
                <a:cxn ang="0">
                  <a:pos x="50" y="30"/>
                </a:cxn>
                <a:cxn ang="0">
                  <a:pos x="46" y="28"/>
                </a:cxn>
                <a:cxn ang="0">
                  <a:pos x="42" y="32"/>
                </a:cxn>
                <a:cxn ang="0">
                  <a:pos x="38" y="32"/>
                </a:cxn>
                <a:cxn ang="0">
                  <a:pos x="36" y="36"/>
                </a:cxn>
                <a:cxn ang="0">
                  <a:pos x="34" y="40"/>
                </a:cxn>
                <a:cxn ang="0">
                  <a:pos x="28" y="42"/>
                </a:cxn>
                <a:cxn ang="0">
                  <a:pos x="26" y="36"/>
                </a:cxn>
                <a:cxn ang="0">
                  <a:pos x="24" y="36"/>
                </a:cxn>
                <a:cxn ang="0">
                  <a:pos x="22" y="32"/>
                </a:cxn>
                <a:cxn ang="0">
                  <a:pos x="22" y="30"/>
                </a:cxn>
                <a:cxn ang="0">
                  <a:pos x="18" y="28"/>
                </a:cxn>
                <a:cxn ang="0">
                  <a:pos x="14" y="30"/>
                </a:cxn>
                <a:cxn ang="0">
                  <a:pos x="6" y="22"/>
                </a:cxn>
                <a:cxn ang="0">
                  <a:pos x="0" y="22"/>
                </a:cxn>
                <a:cxn ang="0">
                  <a:pos x="4" y="18"/>
                </a:cxn>
                <a:cxn ang="0">
                  <a:pos x="4" y="14"/>
                </a:cxn>
                <a:cxn ang="0">
                  <a:pos x="14" y="6"/>
                </a:cxn>
                <a:cxn ang="0">
                  <a:pos x="16" y="4"/>
                </a:cxn>
                <a:cxn ang="0">
                  <a:pos x="24" y="2"/>
                </a:cxn>
                <a:cxn ang="0">
                  <a:pos x="36" y="4"/>
                </a:cxn>
                <a:cxn ang="0">
                  <a:pos x="50" y="0"/>
                </a:cxn>
                <a:cxn ang="0">
                  <a:pos x="52" y="2"/>
                </a:cxn>
                <a:cxn ang="0">
                  <a:pos x="60" y="2"/>
                </a:cxn>
                <a:cxn ang="0">
                  <a:pos x="72" y="4"/>
                </a:cxn>
                <a:cxn ang="0">
                  <a:pos x="80" y="10"/>
                </a:cxn>
                <a:cxn ang="0">
                  <a:pos x="84" y="14"/>
                </a:cxn>
                <a:cxn ang="0">
                  <a:pos x="84" y="14"/>
                </a:cxn>
              </a:cxnLst>
              <a:rect l="0" t="0" r="r" b="b"/>
              <a:pathLst>
                <a:path w="84" h="42">
                  <a:moveTo>
                    <a:pt x="84" y="14"/>
                  </a:moveTo>
                  <a:lnTo>
                    <a:pt x="80" y="14"/>
                  </a:lnTo>
                  <a:lnTo>
                    <a:pt x="70" y="20"/>
                  </a:lnTo>
                  <a:lnTo>
                    <a:pt x="66" y="18"/>
                  </a:lnTo>
                  <a:lnTo>
                    <a:pt x="62" y="16"/>
                  </a:lnTo>
                  <a:lnTo>
                    <a:pt x="58" y="24"/>
                  </a:lnTo>
                  <a:lnTo>
                    <a:pt x="56" y="24"/>
                  </a:lnTo>
                  <a:lnTo>
                    <a:pt x="50" y="30"/>
                  </a:lnTo>
                  <a:lnTo>
                    <a:pt x="46" y="28"/>
                  </a:lnTo>
                  <a:lnTo>
                    <a:pt x="42" y="32"/>
                  </a:lnTo>
                  <a:lnTo>
                    <a:pt x="38" y="32"/>
                  </a:lnTo>
                  <a:lnTo>
                    <a:pt x="36" y="36"/>
                  </a:lnTo>
                  <a:lnTo>
                    <a:pt x="34" y="40"/>
                  </a:lnTo>
                  <a:lnTo>
                    <a:pt x="28" y="42"/>
                  </a:lnTo>
                  <a:lnTo>
                    <a:pt x="26" y="36"/>
                  </a:lnTo>
                  <a:lnTo>
                    <a:pt x="24" y="36"/>
                  </a:lnTo>
                  <a:lnTo>
                    <a:pt x="22" y="32"/>
                  </a:lnTo>
                  <a:lnTo>
                    <a:pt x="22" y="30"/>
                  </a:lnTo>
                  <a:lnTo>
                    <a:pt x="18" y="28"/>
                  </a:lnTo>
                  <a:lnTo>
                    <a:pt x="14" y="30"/>
                  </a:lnTo>
                  <a:lnTo>
                    <a:pt x="6" y="22"/>
                  </a:lnTo>
                  <a:lnTo>
                    <a:pt x="0" y="22"/>
                  </a:lnTo>
                  <a:lnTo>
                    <a:pt x="4" y="18"/>
                  </a:lnTo>
                  <a:lnTo>
                    <a:pt x="4" y="14"/>
                  </a:lnTo>
                  <a:lnTo>
                    <a:pt x="14" y="6"/>
                  </a:lnTo>
                  <a:lnTo>
                    <a:pt x="16" y="4"/>
                  </a:lnTo>
                  <a:lnTo>
                    <a:pt x="24" y="2"/>
                  </a:lnTo>
                  <a:lnTo>
                    <a:pt x="36" y="4"/>
                  </a:lnTo>
                  <a:lnTo>
                    <a:pt x="50" y="0"/>
                  </a:lnTo>
                  <a:lnTo>
                    <a:pt x="52" y="2"/>
                  </a:lnTo>
                  <a:lnTo>
                    <a:pt x="60" y="2"/>
                  </a:lnTo>
                  <a:lnTo>
                    <a:pt x="72" y="4"/>
                  </a:lnTo>
                  <a:lnTo>
                    <a:pt x="80" y="10"/>
                  </a:lnTo>
                  <a:lnTo>
                    <a:pt x="84" y="14"/>
                  </a:lnTo>
                  <a:lnTo>
                    <a:pt x="8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3" name="Freeform 358"/>
            <p:cNvSpPr>
              <a:spLocks/>
            </p:cNvSpPr>
            <p:nvPr/>
          </p:nvSpPr>
          <p:spPr bwMode="auto">
            <a:xfrm>
              <a:off x="3192209" y="3910758"/>
              <a:ext cx="49350" cy="42621"/>
            </a:xfrm>
            <a:custGeom>
              <a:avLst/>
              <a:gdLst/>
              <a:ahLst/>
              <a:cxnLst>
                <a:cxn ang="0">
                  <a:pos x="40" y="38"/>
                </a:cxn>
                <a:cxn ang="0">
                  <a:pos x="42" y="36"/>
                </a:cxn>
                <a:cxn ang="0">
                  <a:pos x="44" y="30"/>
                </a:cxn>
                <a:cxn ang="0">
                  <a:pos x="40" y="28"/>
                </a:cxn>
                <a:cxn ang="0">
                  <a:pos x="40" y="24"/>
                </a:cxn>
                <a:cxn ang="0">
                  <a:pos x="42" y="22"/>
                </a:cxn>
                <a:cxn ang="0">
                  <a:pos x="44" y="22"/>
                </a:cxn>
                <a:cxn ang="0">
                  <a:pos x="36" y="14"/>
                </a:cxn>
                <a:cxn ang="0">
                  <a:pos x="30" y="4"/>
                </a:cxn>
                <a:cxn ang="0">
                  <a:pos x="24" y="6"/>
                </a:cxn>
                <a:cxn ang="0">
                  <a:pos x="18" y="2"/>
                </a:cxn>
                <a:cxn ang="0">
                  <a:pos x="12" y="4"/>
                </a:cxn>
                <a:cxn ang="0">
                  <a:pos x="4" y="0"/>
                </a:cxn>
                <a:cxn ang="0">
                  <a:pos x="2" y="2"/>
                </a:cxn>
                <a:cxn ang="0">
                  <a:pos x="0" y="10"/>
                </a:cxn>
                <a:cxn ang="0">
                  <a:pos x="4" y="16"/>
                </a:cxn>
                <a:cxn ang="0">
                  <a:pos x="12" y="22"/>
                </a:cxn>
                <a:cxn ang="0">
                  <a:pos x="12" y="18"/>
                </a:cxn>
                <a:cxn ang="0">
                  <a:pos x="10" y="16"/>
                </a:cxn>
                <a:cxn ang="0">
                  <a:pos x="14" y="16"/>
                </a:cxn>
                <a:cxn ang="0">
                  <a:pos x="20" y="22"/>
                </a:cxn>
                <a:cxn ang="0">
                  <a:pos x="30" y="28"/>
                </a:cxn>
                <a:cxn ang="0">
                  <a:pos x="30" y="36"/>
                </a:cxn>
                <a:cxn ang="0">
                  <a:pos x="34" y="38"/>
                </a:cxn>
                <a:cxn ang="0">
                  <a:pos x="34" y="34"/>
                </a:cxn>
                <a:cxn ang="0">
                  <a:pos x="36" y="34"/>
                </a:cxn>
                <a:cxn ang="0">
                  <a:pos x="40" y="38"/>
                </a:cxn>
                <a:cxn ang="0">
                  <a:pos x="40" y="38"/>
                </a:cxn>
              </a:cxnLst>
              <a:rect l="0" t="0" r="r" b="b"/>
              <a:pathLst>
                <a:path w="44" h="38">
                  <a:moveTo>
                    <a:pt x="40" y="38"/>
                  </a:moveTo>
                  <a:lnTo>
                    <a:pt x="42" y="36"/>
                  </a:lnTo>
                  <a:lnTo>
                    <a:pt x="44" y="30"/>
                  </a:lnTo>
                  <a:lnTo>
                    <a:pt x="40" y="28"/>
                  </a:lnTo>
                  <a:lnTo>
                    <a:pt x="40" y="24"/>
                  </a:lnTo>
                  <a:lnTo>
                    <a:pt x="42" y="22"/>
                  </a:lnTo>
                  <a:lnTo>
                    <a:pt x="44" y="22"/>
                  </a:lnTo>
                  <a:lnTo>
                    <a:pt x="36" y="14"/>
                  </a:lnTo>
                  <a:lnTo>
                    <a:pt x="30" y="4"/>
                  </a:lnTo>
                  <a:lnTo>
                    <a:pt x="24" y="6"/>
                  </a:lnTo>
                  <a:lnTo>
                    <a:pt x="18" y="2"/>
                  </a:lnTo>
                  <a:lnTo>
                    <a:pt x="12" y="4"/>
                  </a:lnTo>
                  <a:lnTo>
                    <a:pt x="4" y="0"/>
                  </a:lnTo>
                  <a:lnTo>
                    <a:pt x="2" y="2"/>
                  </a:lnTo>
                  <a:lnTo>
                    <a:pt x="0" y="10"/>
                  </a:lnTo>
                  <a:lnTo>
                    <a:pt x="4" y="16"/>
                  </a:lnTo>
                  <a:lnTo>
                    <a:pt x="12" y="22"/>
                  </a:lnTo>
                  <a:lnTo>
                    <a:pt x="12" y="18"/>
                  </a:lnTo>
                  <a:lnTo>
                    <a:pt x="10" y="16"/>
                  </a:lnTo>
                  <a:lnTo>
                    <a:pt x="14" y="16"/>
                  </a:lnTo>
                  <a:lnTo>
                    <a:pt x="20" y="22"/>
                  </a:lnTo>
                  <a:lnTo>
                    <a:pt x="30" y="28"/>
                  </a:lnTo>
                  <a:lnTo>
                    <a:pt x="30" y="36"/>
                  </a:lnTo>
                  <a:lnTo>
                    <a:pt x="34" y="38"/>
                  </a:lnTo>
                  <a:lnTo>
                    <a:pt x="34" y="34"/>
                  </a:lnTo>
                  <a:lnTo>
                    <a:pt x="36" y="34"/>
                  </a:lnTo>
                  <a:lnTo>
                    <a:pt x="40" y="38"/>
                  </a:lnTo>
                  <a:lnTo>
                    <a:pt x="40" y="3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4" name="Freeform 359"/>
            <p:cNvSpPr>
              <a:spLocks/>
            </p:cNvSpPr>
            <p:nvPr/>
          </p:nvSpPr>
          <p:spPr bwMode="auto">
            <a:xfrm>
              <a:off x="3142858" y="3798599"/>
              <a:ext cx="15702" cy="40378"/>
            </a:xfrm>
            <a:custGeom>
              <a:avLst/>
              <a:gdLst/>
              <a:ahLst/>
              <a:cxnLst>
                <a:cxn ang="0">
                  <a:pos x="4" y="36"/>
                </a:cxn>
                <a:cxn ang="0">
                  <a:pos x="0" y="34"/>
                </a:cxn>
                <a:cxn ang="0">
                  <a:pos x="0" y="8"/>
                </a:cxn>
                <a:cxn ang="0">
                  <a:pos x="4" y="8"/>
                </a:cxn>
                <a:cxn ang="0">
                  <a:pos x="8" y="0"/>
                </a:cxn>
                <a:cxn ang="0">
                  <a:pos x="10" y="0"/>
                </a:cxn>
                <a:cxn ang="0">
                  <a:pos x="14" y="2"/>
                </a:cxn>
                <a:cxn ang="0">
                  <a:pos x="12" y="10"/>
                </a:cxn>
                <a:cxn ang="0">
                  <a:pos x="12" y="22"/>
                </a:cxn>
                <a:cxn ang="0">
                  <a:pos x="10" y="26"/>
                </a:cxn>
                <a:cxn ang="0">
                  <a:pos x="4" y="32"/>
                </a:cxn>
                <a:cxn ang="0">
                  <a:pos x="4" y="36"/>
                </a:cxn>
                <a:cxn ang="0">
                  <a:pos x="4" y="36"/>
                </a:cxn>
              </a:cxnLst>
              <a:rect l="0" t="0" r="r" b="b"/>
              <a:pathLst>
                <a:path w="14" h="36">
                  <a:moveTo>
                    <a:pt x="4" y="36"/>
                  </a:moveTo>
                  <a:lnTo>
                    <a:pt x="0" y="34"/>
                  </a:lnTo>
                  <a:lnTo>
                    <a:pt x="0" y="8"/>
                  </a:lnTo>
                  <a:lnTo>
                    <a:pt x="4" y="8"/>
                  </a:lnTo>
                  <a:lnTo>
                    <a:pt x="8" y="0"/>
                  </a:lnTo>
                  <a:lnTo>
                    <a:pt x="10" y="0"/>
                  </a:lnTo>
                  <a:lnTo>
                    <a:pt x="14" y="2"/>
                  </a:lnTo>
                  <a:lnTo>
                    <a:pt x="12" y="10"/>
                  </a:lnTo>
                  <a:lnTo>
                    <a:pt x="12" y="22"/>
                  </a:lnTo>
                  <a:lnTo>
                    <a:pt x="10" y="26"/>
                  </a:lnTo>
                  <a:lnTo>
                    <a:pt x="4" y="32"/>
                  </a:lnTo>
                  <a:lnTo>
                    <a:pt x="4" y="36"/>
                  </a:lnTo>
                  <a:lnTo>
                    <a:pt x="4" y="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5" name="Freeform 360"/>
            <p:cNvSpPr>
              <a:spLocks/>
            </p:cNvSpPr>
            <p:nvPr/>
          </p:nvSpPr>
          <p:spPr bwMode="auto">
            <a:xfrm>
              <a:off x="3380636" y="3895055"/>
              <a:ext cx="204130" cy="172726"/>
            </a:xfrm>
            <a:custGeom>
              <a:avLst/>
              <a:gdLst/>
              <a:ahLst/>
              <a:cxnLst>
                <a:cxn ang="0">
                  <a:pos x="20" y="10"/>
                </a:cxn>
                <a:cxn ang="0">
                  <a:pos x="24" y="24"/>
                </a:cxn>
                <a:cxn ang="0">
                  <a:pos x="20" y="34"/>
                </a:cxn>
                <a:cxn ang="0">
                  <a:pos x="24" y="44"/>
                </a:cxn>
                <a:cxn ang="0">
                  <a:pos x="32" y="40"/>
                </a:cxn>
                <a:cxn ang="0">
                  <a:pos x="26" y="26"/>
                </a:cxn>
                <a:cxn ang="0">
                  <a:pos x="34" y="14"/>
                </a:cxn>
                <a:cxn ang="0">
                  <a:pos x="48" y="8"/>
                </a:cxn>
                <a:cxn ang="0">
                  <a:pos x="44" y="2"/>
                </a:cxn>
                <a:cxn ang="0">
                  <a:pos x="48" y="2"/>
                </a:cxn>
                <a:cxn ang="0">
                  <a:pos x="68" y="14"/>
                </a:cxn>
                <a:cxn ang="0">
                  <a:pos x="72" y="24"/>
                </a:cxn>
                <a:cxn ang="0">
                  <a:pos x="104" y="28"/>
                </a:cxn>
                <a:cxn ang="0">
                  <a:pos x="118" y="28"/>
                </a:cxn>
                <a:cxn ang="0">
                  <a:pos x="128" y="24"/>
                </a:cxn>
                <a:cxn ang="0">
                  <a:pos x="122" y="22"/>
                </a:cxn>
                <a:cxn ang="0">
                  <a:pos x="152" y="22"/>
                </a:cxn>
                <a:cxn ang="0">
                  <a:pos x="140" y="24"/>
                </a:cxn>
                <a:cxn ang="0">
                  <a:pos x="144" y="28"/>
                </a:cxn>
                <a:cxn ang="0">
                  <a:pos x="156" y="34"/>
                </a:cxn>
                <a:cxn ang="0">
                  <a:pos x="170" y="48"/>
                </a:cxn>
                <a:cxn ang="0">
                  <a:pos x="166" y="52"/>
                </a:cxn>
                <a:cxn ang="0">
                  <a:pos x="176" y="50"/>
                </a:cxn>
                <a:cxn ang="0">
                  <a:pos x="182" y="56"/>
                </a:cxn>
                <a:cxn ang="0">
                  <a:pos x="168" y="68"/>
                </a:cxn>
                <a:cxn ang="0">
                  <a:pos x="166" y="74"/>
                </a:cxn>
                <a:cxn ang="0">
                  <a:pos x="162" y="82"/>
                </a:cxn>
                <a:cxn ang="0">
                  <a:pos x="172" y="96"/>
                </a:cxn>
                <a:cxn ang="0">
                  <a:pos x="166" y="104"/>
                </a:cxn>
                <a:cxn ang="0">
                  <a:pos x="156" y="108"/>
                </a:cxn>
                <a:cxn ang="0">
                  <a:pos x="140" y="112"/>
                </a:cxn>
                <a:cxn ang="0">
                  <a:pos x="124" y="108"/>
                </a:cxn>
                <a:cxn ang="0">
                  <a:pos x="116" y="112"/>
                </a:cxn>
                <a:cxn ang="0">
                  <a:pos x="122" y="122"/>
                </a:cxn>
                <a:cxn ang="0">
                  <a:pos x="134" y="132"/>
                </a:cxn>
                <a:cxn ang="0">
                  <a:pos x="126" y="138"/>
                </a:cxn>
                <a:cxn ang="0">
                  <a:pos x="108" y="150"/>
                </a:cxn>
                <a:cxn ang="0">
                  <a:pos x="94" y="154"/>
                </a:cxn>
                <a:cxn ang="0">
                  <a:pos x="82" y="134"/>
                </a:cxn>
                <a:cxn ang="0">
                  <a:pos x="82" y="120"/>
                </a:cxn>
                <a:cxn ang="0">
                  <a:pos x="76" y="110"/>
                </a:cxn>
                <a:cxn ang="0">
                  <a:pos x="76" y="94"/>
                </a:cxn>
                <a:cxn ang="0">
                  <a:pos x="78" y="82"/>
                </a:cxn>
                <a:cxn ang="0">
                  <a:pos x="68" y="84"/>
                </a:cxn>
                <a:cxn ang="0">
                  <a:pos x="54" y="82"/>
                </a:cxn>
                <a:cxn ang="0">
                  <a:pos x="38" y="68"/>
                </a:cxn>
                <a:cxn ang="0">
                  <a:pos x="18" y="68"/>
                </a:cxn>
                <a:cxn ang="0">
                  <a:pos x="14" y="54"/>
                </a:cxn>
                <a:cxn ang="0">
                  <a:pos x="6" y="42"/>
                </a:cxn>
                <a:cxn ang="0">
                  <a:pos x="4" y="34"/>
                </a:cxn>
                <a:cxn ang="0">
                  <a:pos x="10" y="18"/>
                </a:cxn>
                <a:cxn ang="0">
                  <a:pos x="28" y="6"/>
                </a:cxn>
              </a:cxnLst>
              <a:rect l="0" t="0" r="r" b="b"/>
              <a:pathLst>
                <a:path w="182" h="154">
                  <a:moveTo>
                    <a:pt x="28" y="6"/>
                  </a:moveTo>
                  <a:lnTo>
                    <a:pt x="20" y="10"/>
                  </a:lnTo>
                  <a:lnTo>
                    <a:pt x="24" y="20"/>
                  </a:lnTo>
                  <a:lnTo>
                    <a:pt x="24" y="24"/>
                  </a:lnTo>
                  <a:lnTo>
                    <a:pt x="18" y="30"/>
                  </a:lnTo>
                  <a:lnTo>
                    <a:pt x="20" y="34"/>
                  </a:lnTo>
                  <a:lnTo>
                    <a:pt x="22" y="38"/>
                  </a:lnTo>
                  <a:lnTo>
                    <a:pt x="24" y="44"/>
                  </a:lnTo>
                  <a:lnTo>
                    <a:pt x="28" y="42"/>
                  </a:lnTo>
                  <a:lnTo>
                    <a:pt x="32" y="40"/>
                  </a:lnTo>
                  <a:lnTo>
                    <a:pt x="32" y="34"/>
                  </a:lnTo>
                  <a:lnTo>
                    <a:pt x="26" y="26"/>
                  </a:lnTo>
                  <a:lnTo>
                    <a:pt x="26" y="20"/>
                  </a:lnTo>
                  <a:lnTo>
                    <a:pt x="34" y="14"/>
                  </a:lnTo>
                  <a:lnTo>
                    <a:pt x="48" y="10"/>
                  </a:lnTo>
                  <a:lnTo>
                    <a:pt x="48" y="8"/>
                  </a:lnTo>
                  <a:lnTo>
                    <a:pt x="42" y="6"/>
                  </a:lnTo>
                  <a:lnTo>
                    <a:pt x="44" y="2"/>
                  </a:lnTo>
                  <a:lnTo>
                    <a:pt x="46" y="0"/>
                  </a:lnTo>
                  <a:lnTo>
                    <a:pt x="48" y="2"/>
                  </a:lnTo>
                  <a:lnTo>
                    <a:pt x="52" y="10"/>
                  </a:lnTo>
                  <a:lnTo>
                    <a:pt x="68" y="14"/>
                  </a:lnTo>
                  <a:lnTo>
                    <a:pt x="70" y="22"/>
                  </a:lnTo>
                  <a:lnTo>
                    <a:pt x="72" y="24"/>
                  </a:lnTo>
                  <a:lnTo>
                    <a:pt x="98" y="22"/>
                  </a:lnTo>
                  <a:lnTo>
                    <a:pt x="104" y="28"/>
                  </a:lnTo>
                  <a:lnTo>
                    <a:pt x="110" y="28"/>
                  </a:lnTo>
                  <a:lnTo>
                    <a:pt x="118" y="28"/>
                  </a:lnTo>
                  <a:lnTo>
                    <a:pt x="122" y="24"/>
                  </a:lnTo>
                  <a:lnTo>
                    <a:pt x="128" y="24"/>
                  </a:lnTo>
                  <a:lnTo>
                    <a:pt x="130" y="22"/>
                  </a:lnTo>
                  <a:lnTo>
                    <a:pt x="122" y="22"/>
                  </a:lnTo>
                  <a:lnTo>
                    <a:pt x="124" y="22"/>
                  </a:lnTo>
                  <a:lnTo>
                    <a:pt x="152" y="22"/>
                  </a:lnTo>
                  <a:lnTo>
                    <a:pt x="148" y="24"/>
                  </a:lnTo>
                  <a:lnTo>
                    <a:pt x="140" y="24"/>
                  </a:lnTo>
                  <a:lnTo>
                    <a:pt x="140" y="26"/>
                  </a:lnTo>
                  <a:lnTo>
                    <a:pt x="144" y="28"/>
                  </a:lnTo>
                  <a:lnTo>
                    <a:pt x="148" y="34"/>
                  </a:lnTo>
                  <a:lnTo>
                    <a:pt x="156" y="34"/>
                  </a:lnTo>
                  <a:lnTo>
                    <a:pt x="166" y="40"/>
                  </a:lnTo>
                  <a:lnTo>
                    <a:pt x="170" y="48"/>
                  </a:lnTo>
                  <a:lnTo>
                    <a:pt x="166" y="50"/>
                  </a:lnTo>
                  <a:lnTo>
                    <a:pt x="166" y="52"/>
                  </a:lnTo>
                  <a:lnTo>
                    <a:pt x="172" y="52"/>
                  </a:lnTo>
                  <a:lnTo>
                    <a:pt x="176" y="50"/>
                  </a:lnTo>
                  <a:lnTo>
                    <a:pt x="182" y="54"/>
                  </a:lnTo>
                  <a:lnTo>
                    <a:pt x="182" y="56"/>
                  </a:lnTo>
                  <a:lnTo>
                    <a:pt x="168" y="62"/>
                  </a:lnTo>
                  <a:lnTo>
                    <a:pt x="168" y="68"/>
                  </a:lnTo>
                  <a:lnTo>
                    <a:pt x="174" y="70"/>
                  </a:lnTo>
                  <a:lnTo>
                    <a:pt x="166" y="74"/>
                  </a:lnTo>
                  <a:lnTo>
                    <a:pt x="166" y="78"/>
                  </a:lnTo>
                  <a:lnTo>
                    <a:pt x="162" y="82"/>
                  </a:lnTo>
                  <a:lnTo>
                    <a:pt x="162" y="84"/>
                  </a:lnTo>
                  <a:lnTo>
                    <a:pt x="172" y="96"/>
                  </a:lnTo>
                  <a:lnTo>
                    <a:pt x="172" y="98"/>
                  </a:lnTo>
                  <a:lnTo>
                    <a:pt x="166" y="104"/>
                  </a:lnTo>
                  <a:lnTo>
                    <a:pt x="162" y="104"/>
                  </a:lnTo>
                  <a:lnTo>
                    <a:pt x="156" y="108"/>
                  </a:lnTo>
                  <a:lnTo>
                    <a:pt x="144" y="110"/>
                  </a:lnTo>
                  <a:lnTo>
                    <a:pt x="140" y="112"/>
                  </a:lnTo>
                  <a:lnTo>
                    <a:pt x="134" y="112"/>
                  </a:lnTo>
                  <a:lnTo>
                    <a:pt x="124" y="108"/>
                  </a:lnTo>
                  <a:lnTo>
                    <a:pt x="116" y="106"/>
                  </a:lnTo>
                  <a:lnTo>
                    <a:pt x="116" y="112"/>
                  </a:lnTo>
                  <a:lnTo>
                    <a:pt x="122" y="116"/>
                  </a:lnTo>
                  <a:lnTo>
                    <a:pt x="122" y="122"/>
                  </a:lnTo>
                  <a:lnTo>
                    <a:pt x="124" y="132"/>
                  </a:lnTo>
                  <a:lnTo>
                    <a:pt x="134" y="132"/>
                  </a:lnTo>
                  <a:lnTo>
                    <a:pt x="134" y="134"/>
                  </a:lnTo>
                  <a:lnTo>
                    <a:pt x="126" y="138"/>
                  </a:lnTo>
                  <a:lnTo>
                    <a:pt x="122" y="144"/>
                  </a:lnTo>
                  <a:lnTo>
                    <a:pt x="108" y="150"/>
                  </a:lnTo>
                  <a:lnTo>
                    <a:pt x="104" y="154"/>
                  </a:lnTo>
                  <a:lnTo>
                    <a:pt x="94" y="154"/>
                  </a:lnTo>
                  <a:lnTo>
                    <a:pt x="88" y="146"/>
                  </a:lnTo>
                  <a:lnTo>
                    <a:pt x="82" y="134"/>
                  </a:lnTo>
                  <a:lnTo>
                    <a:pt x="76" y="128"/>
                  </a:lnTo>
                  <a:lnTo>
                    <a:pt x="82" y="120"/>
                  </a:lnTo>
                  <a:lnTo>
                    <a:pt x="80" y="114"/>
                  </a:lnTo>
                  <a:lnTo>
                    <a:pt x="76" y="110"/>
                  </a:lnTo>
                  <a:lnTo>
                    <a:pt x="74" y="102"/>
                  </a:lnTo>
                  <a:lnTo>
                    <a:pt x="76" y="94"/>
                  </a:lnTo>
                  <a:lnTo>
                    <a:pt x="80" y="84"/>
                  </a:lnTo>
                  <a:lnTo>
                    <a:pt x="78" y="82"/>
                  </a:lnTo>
                  <a:lnTo>
                    <a:pt x="76" y="80"/>
                  </a:lnTo>
                  <a:lnTo>
                    <a:pt x="68" y="84"/>
                  </a:lnTo>
                  <a:lnTo>
                    <a:pt x="60" y="82"/>
                  </a:lnTo>
                  <a:lnTo>
                    <a:pt x="54" y="82"/>
                  </a:lnTo>
                  <a:lnTo>
                    <a:pt x="44" y="72"/>
                  </a:lnTo>
                  <a:lnTo>
                    <a:pt x="38" y="68"/>
                  </a:lnTo>
                  <a:lnTo>
                    <a:pt x="26" y="70"/>
                  </a:lnTo>
                  <a:lnTo>
                    <a:pt x="18" y="68"/>
                  </a:lnTo>
                  <a:lnTo>
                    <a:pt x="14" y="64"/>
                  </a:lnTo>
                  <a:lnTo>
                    <a:pt x="14" y="54"/>
                  </a:lnTo>
                  <a:lnTo>
                    <a:pt x="8" y="48"/>
                  </a:lnTo>
                  <a:lnTo>
                    <a:pt x="6" y="42"/>
                  </a:lnTo>
                  <a:lnTo>
                    <a:pt x="0" y="42"/>
                  </a:lnTo>
                  <a:lnTo>
                    <a:pt x="4" y="34"/>
                  </a:lnTo>
                  <a:lnTo>
                    <a:pt x="8" y="24"/>
                  </a:lnTo>
                  <a:lnTo>
                    <a:pt x="10" y="18"/>
                  </a:lnTo>
                  <a:lnTo>
                    <a:pt x="20" y="8"/>
                  </a:lnTo>
                  <a:lnTo>
                    <a:pt x="28" y="6"/>
                  </a:lnTo>
                  <a:lnTo>
                    <a:pt x="2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6" name="Freeform 361"/>
            <p:cNvSpPr>
              <a:spLocks/>
            </p:cNvSpPr>
            <p:nvPr/>
          </p:nvSpPr>
          <p:spPr bwMode="auto">
            <a:xfrm>
              <a:off x="3609442" y="3991513"/>
              <a:ext cx="62809" cy="60566"/>
            </a:xfrm>
            <a:custGeom>
              <a:avLst/>
              <a:gdLst/>
              <a:ahLst/>
              <a:cxnLst>
                <a:cxn ang="0">
                  <a:pos x="50" y="48"/>
                </a:cxn>
                <a:cxn ang="0">
                  <a:pos x="44" y="44"/>
                </a:cxn>
                <a:cxn ang="0">
                  <a:pos x="38" y="46"/>
                </a:cxn>
                <a:cxn ang="0">
                  <a:pos x="32" y="46"/>
                </a:cxn>
                <a:cxn ang="0">
                  <a:pos x="32" y="46"/>
                </a:cxn>
                <a:cxn ang="0">
                  <a:pos x="30" y="54"/>
                </a:cxn>
                <a:cxn ang="0">
                  <a:pos x="24" y="52"/>
                </a:cxn>
                <a:cxn ang="0">
                  <a:pos x="16" y="46"/>
                </a:cxn>
                <a:cxn ang="0">
                  <a:pos x="12" y="34"/>
                </a:cxn>
                <a:cxn ang="0">
                  <a:pos x="8" y="34"/>
                </a:cxn>
                <a:cxn ang="0">
                  <a:pos x="0" y="24"/>
                </a:cxn>
                <a:cxn ang="0">
                  <a:pos x="4" y="14"/>
                </a:cxn>
                <a:cxn ang="0">
                  <a:pos x="10" y="12"/>
                </a:cxn>
                <a:cxn ang="0">
                  <a:pos x="12" y="8"/>
                </a:cxn>
                <a:cxn ang="0">
                  <a:pos x="12" y="6"/>
                </a:cxn>
                <a:cxn ang="0">
                  <a:pos x="16" y="0"/>
                </a:cxn>
                <a:cxn ang="0">
                  <a:pos x="18" y="0"/>
                </a:cxn>
                <a:cxn ang="0">
                  <a:pos x="24" y="0"/>
                </a:cxn>
                <a:cxn ang="0">
                  <a:pos x="44" y="0"/>
                </a:cxn>
                <a:cxn ang="0">
                  <a:pos x="56" y="2"/>
                </a:cxn>
                <a:cxn ang="0">
                  <a:pos x="56" y="4"/>
                </a:cxn>
                <a:cxn ang="0">
                  <a:pos x="52" y="12"/>
                </a:cxn>
                <a:cxn ang="0">
                  <a:pos x="52" y="22"/>
                </a:cxn>
                <a:cxn ang="0">
                  <a:pos x="56" y="30"/>
                </a:cxn>
                <a:cxn ang="0">
                  <a:pos x="54" y="44"/>
                </a:cxn>
                <a:cxn ang="0">
                  <a:pos x="50" y="48"/>
                </a:cxn>
                <a:cxn ang="0">
                  <a:pos x="50" y="48"/>
                </a:cxn>
              </a:cxnLst>
              <a:rect l="0" t="0" r="r" b="b"/>
              <a:pathLst>
                <a:path w="56" h="54">
                  <a:moveTo>
                    <a:pt x="50" y="48"/>
                  </a:moveTo>
                  <a:lnTo>
                    <a:pt x="44" y="44"/>
                  </a:lnTo>
                  <a:lnTo>
                    <a:pt x="38" y="46"/>
                  </a:lnTo>
                  <a:lnTo>
                    <a:pt x="32" y="46"/>
                  </a:lnTo>
                  <a:lnTo>
                    <a:pt x="32" y="46"/>
                  </a:lnTo>
                  <a:lnTo>
                    <a:pt x="30" y="54"/>
                  </a:lnTo>
                  <a:lnTo>
                    <a:pt x="24" y="52"/>
                  </a:lnTo>
                  <a:lnTo>
                    <a:pt x="16" y="46"/>
                  </a:lnTo>
                  <a:lnTo>
                    <a:pt x="12" y="34"/>
                  </a:lnTo>
                  <a:lnTo>
                    <a:pt x="8" y="34"/>
                  </a:lnTo>
                  <a:lnTo>
                    <a:pt x="0" y="24"/>
                  </a:lnTo>
                  <a:lnTo>
                    <a:pt x="4" y="14"/>
                  </a:lnTo>
                  <a:lnTo>
                    <a:pt x="10" y="12"/>
                  </a:lnTo>
                  <a:lnTo>
                    <a:pt x="12" y="8"/>
                  </a:lnTo>
                  <a:lnTo>
                    <a:pt x="12" y="6"/>
                  </a:lnTo>
                  <a:lnTo>
                    <a:pt x="16" y="0"/>
                  </a:lnTo>
                  <a:lnTo>
                    <a:pt x="18" y="0"/>
                  </a:lnTo>
                  <a:lnTo>
                    <a:pt x="24" y="0"/>
                  </a:lnTo>
                  <a:lnTo>
                    <a:pt x="44" y="0"/>
                  </a:lnTo>
                  <a:lnTo>
                    <a:pt x="56" y="2"/>
                  </a:lnTo>
                  <a:lnTo>
                    <a:pt x="56" y="4"/>
                  </a:lnTo>
                  <a:lnTo>
                    <a:pt x="52" y="12"/>
                  </a:lnTo>
                  <a:lnTo>
                    <a:pt x="52" y="22"/>
                  </a:lnTo>
                  <a:lnTo>
                    <a:pt x="56" y="30"/>
                  </a:lnTo>
                  <a:lnTo>
                    <a:pt x="54" y="44"/>
                  </a:lnTo>
                  <a:lnTo>
                    <a:pt x="50" y="48"/>
                  </a:lnTo>
                  <a:lnTo>
                    <a:pt x="50"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7" name="Freeform 362"/>
            <p:cNvSpPr>
              <a:spLocks/>
            </p:cNvSpPr>
            <p:nvPr/>
          </p:nvSpPr>
          <p:spPr bwMode="auto">
            <a:xfrm>
              <a:off x="3562335" y="3955621"/>
              <a:ext cx="74026" cy="105431"/>
            </a:xfrm>
            <a:custGeom>
              <a:avLst/>
              <a:gdLst/>
              <a:ahLst/>
              <a:cxnLst>
                <a:cxn ang="0">
                  <a:pos x="66" y="84"/>
                </a:cxn>
                <a:cxn ang="0">
                  <a:pos x="60" y="84"/>
                </a:cxn>
                <a:cxn ang="0">
                  <a:pos x="56" y="84"/>
                </a:cxn>
                <a:cxn ang="0">
                  <a:pos x="50" y="88"/>
                </a:cxn>
                <a:cxn ang="0">
                  <a:pos x="40" y="90"/>
                </a:cxn>
                <a:cxn ang="0">
                  <a:pos x="36" y="94"/>
                </a:cxn>
                <a:cxn ang="0">
                  <a:pos x="30" y="92"/>
                </a:cxn>
                <a:cxn ang="0">
                  <a:pos x="26" y="90"/>
                </a:cxn>
                <a:cxn ang="0">
                  <a:pos x="22" y="86"/>
                </a:cxn>
                <a:cxn ang="0">
                  <a:pos x="22" y="80"/>
                </a:cxn>
                <a:cxn ang="0">
                  <a:pos x="20" y="76"/>
                </a:cxn>
                <a:cxn ang="0">
                  <a:pos x="22" y="62"/>
                </a:cxn>
                <a:cxn ang="0">
                  <a:pos x="24" y="58"/>
                </a:cxn>
                <a:cxn ang="0">
                  <a:pos x="22" y="50"/>
                </a:cxn>
                <a:cxn ang="0">
                  <a:pos x="18" y="50"/>
                </a:cxn>
                <a:cxn ang="0">
                  <a:pos x="18" y="44"/>
                </a:cxn>
                <a:cxn ang="0">
                  <a:pos x="16" y="40"/>
                </a:cxn>
                <a:cxn ang="0">
                  <a:pos x="10" y="42"/>
                </a:cxn>
                <a:cxn ang="0">
                  <a:pos x="0" y="30"/>
                </a:cxn>
                <a:cxn ang="0">
                  <a:pos x="0" y="28"/>
                </a:cxn>
                <a:cxn ang="0">
                  <a:pos x="4" y="24"/>
                </a:cxn>
                <a:cxn ang="0">
                  <a:pos x="4" y="20"/>
                </a:cxn>
                <a:cxn ang="0">
                  <a:pos x="12" y="16"/>
                </a:cxn>
                <a:cxn ang="0">
                  <a:pos x="6" y="14"/>
                </a:cxn>
                <a:cxn ang="0">
                  <a:pos x="6" y="8"/>
                </a:cxn>
                <a:cxn ang="0">
                  <a:pos x="20" y="2"/>
                </a:cxn>
                <a:cxn ang="0">
                  <a:pos x="20" y="0"/>
                </a:cxn>
                <a:cxn ang="0">
                  <a:pos x="24" y="0"/>
                </a:cxn>
                <a:cxn ang="0">
                  <a:pos x="34" y="10"/>
                </a:cxn>
                <a:cxn ang="0">
                  <a:pos x="36" y="12"/>
                </a:cxn>
                <a:cxn ang="0">
                  <a:pos x="38" y="20"/>
                </a:cxn>
                <a:cxn ang="0">
                  <a:pos x="38" y="20"/>
                </a:cxn>
                <a:cxn ang="0">
                  <a:pos x="44" y="20"/>
                </a:cxn>
                <a:cxn ang="0">
                  <a:pos x="48" y="22"/>
                </a:cxn>
                <a:cxn ang="0">
                  <a:pos x="54" y="28"/>
                </a:cxn>
                <a:cxn ang="0">
                  <a:pos x="58" y="32"/>
                </a:cxn>
                <a:cxn ang="0">
                  <a:pos x="54" y="38"/>
                </a:cxn>
                <a:cxn ang="0">
                  <a:pos x="54" y="40"/>
                </a:cxn>
                <a:cxn ang="0">
                  <a:pos x="52" y="44"/>
                </a:cxn>
                <a:cxn ang="0">
                  <a:pos x="46" y="46"/>
                </a:cxn>
                <a:cxn ang="0">
                  <a:pos x="42" y="56"/>
                </a:cxn>
                <a:cxn ang="0">
                  <a:pos x="50" y="66"/>
                </a:cxn>
                <a:cxn ang="0">
                  <a:pos x="54" y="66"/>
                </a:cxn>
                <a:cxn ang="0">
                  <a:pos x="58" y="78"/>
                </a:cxn>
                <a:cxn ang="0">
                  <a:pos x="66" y="84"/>
                </a:cxn>
                <a:cxn ang="0">
                  <a:pos x="66" y="84"/>
                </a:cxn>
              </a:cxnLst>
              <a:rect l="0" t="0" r="r" b="b"/>
              <a:pathLst>
                <a:path w="66" h="94">
                  <a:moveTo>
                    <a:pt x="66" y="84"/>
                  </a:moveTo>
                  <a:lnTo>
                    <a:pt x="60" y="84"/>
                  </a:lnTo>
                  <a:lnTo>
                    <a:pt x="56" y="84"/>
                  </a:lnTo>
                  <a:lnTo>
                    <a:pt x="50" y="88"/>
                  </a:lnTo>
                  <a:lnTo>
                    <a:pt x="40" y="90"/>
                  </a:lnTo>
                  <a:lnTo>
                    <a:pt x="36" y="94"/>
                  </a:lnTo>
                  <a:lnTo>
                    <a:pt x="30" y="92"/>
                  </a:lnTo>
                  <a:lnTo>
                    <a:pt x="26" y="90"/>
                  </a:lnTo>
                  <a:lnTo>
                    <a:pt x="22" y="86"/>
                  </a:lnTo>
                  <a:lnTo>
                    <a:pt x="22" y="80"/>
                  </a:lnTo>
                  <a:lnTo>
                    <a:pt x="20" y="76"/>
                  </a:lnTo>
                  <a:lnTo>
                    <a:pt x="22" y="62"/>
                  </a:lnTo>
                  <a:lnTo>
                    <a:pt x="24" y="58"/>
                  </a:lnTo>
                  <a:lnTo>
                    <a:pt x="22" y="50"/>
                  </a:lnTo>
                  <a:lnTo>
                    <a:pt x="18" y="50"/>
                  </a:lnTo>
                  <a:lnTo>
                    <a:pt x="18" y="44"/>
                  </a:lnTo>
                  <a:lnTo>
                    <a:pt x="16" y="40"/>
                  </a:lnTo>
                  <a:lnTo>
                    <a:pt x="10" y="42"/>
                  </a:lnTo>
                  <a:lnTo>
                    <a:pt x="0" y="30"/>
                  </a:lnTo>
                  <a:lnTo>
                    <a:pt x="0" y="28"/>
                  </a:lnTo>
                  <a:lnTo>
                    <a:pt x="4" y="24"/>
                  </a:lnTo>
                  <a:lnTo>
                    <a:pt x="4" y="20"/>
                  </a:lnTo>
                  <a:lnTo>
                    <a:pt x="12" y="16"/>
                  </a:lnTo>
                  <a:lnTo>
                    <a:pt x="6" y="14"/>
                  </a:lnTo>
                  <a:lnTo>
                    <a:pt x="6" y="8"/>
                  </a:lnTo>
                  <a:lnTo>
                    <a:pt x="20" y="2"/>
                  </a:lnTo>
                  <a:lnTo>
                    <a:pt x="20" y="0"/>
                  </a:lnTo>
                  <a:lnTo>
                    <a:pt x="24" y="0"/>
                  </a:lnTo>
                  <a:lnTo>
                    <a:pt x="34" y="10"/>
                  </a:lnTo>
                  <a:lnTo>
                    <a:pt x="36" y="12"/>
                  </a:lnTo>
                  <a:lnTo>
                    <a:pt x="38" y="20"/>
                  </a:lnTo>
                  <a:lnTo>
                    <a:pt x="38" y="20"/>
                  </a:lnTo>
                  <a:lnTo>
                    <a:pt x="44" y="20"/>
                  </a:lnTo>
                  <a:lnTo>
                    <a:pt x="48" y="22"/>
                  </a:lnTo>
                  <a:lnTo>
                    <a:pt x="54" y="28"/>
                  </a:lnTo>
                  <a:lnTo>
                    <a:pt x="58" y="32"/>
                  </a:lnTo>
                  <a:lnTo>
                    <a:pt x="54" y="38"/>
                  </a:lnTo>
                  <a:lnTo>
                    <a:pt x="54" y="40"/>
                  </a:lnTo>
                  <a:lnTo>
                    <a:pt x="52" y="44"/>
                  </a:lnTo>
                  <a:lnTo>
                    <a:pt x="46" y="46"/>
                  </a:lnTo>
                  <a:lnTo>
                    <a:pt x="42" y="56"/>
                  </a:lnTo>
                  <a:lnTo>
                    <a:pt x="50" y="66"/>
                  </a:lnTo>
                  <a:lnTo>
                    <a:pt x="54" y="66"/>
                  </a:lnTo>
                  <a:lnTo>
                    <a:pt x="58" y="78"/>
                  </a:lnTo>
                  <a:lnTo>
                    <a:pt x="66" y="84"/>
                  </a:lnTo>
                  <a:lnTo>
                    <a:pt x="66" y="8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8" name="Freeform 363"/>
            <p:cNvSpPr>
              <a:spLocks/>
            </p:cNvSpPr>
            <p:nvPr/>
          </p:nvSpPr>
          <p:spPr bwMode="auto">
            <a:xfrm>
              <a:off x="3539903" y="4370613"/>
              <a:ext cx="127862" cy="134592"/>
            </a:xfrm>
            <a:custGeom>
              <a:avLst/>
              <a:gdLst/>
              <a:ahLst/>
              <a:cxnLst>
                <a:cxn ang="0">
                  <a:pos x="0" y="44"/>
                </a:cxn>
                <a:cxn ang="0">
                  <a:pos x="6" y="32"/>
                </a:cxn>
                <a:cxn ang="0">
                  <a:pos x="6" y="22"/>
                </a:cxn>
                <a:cxn ang="0">
                  <a:pos x="10" y="14"/>
                </a:cxn>
                <a:cxn ang="0">
                  <a:pos x="12" y="8"/>
                </a:cxn>
                <a:cxn ang="0">
                  <a:pos x="38" y="0"/>
                </a:cxn>
                <a:cxn ang="0">
                  <a:pos x="50" y="0"/>
                </a:cxn>
                <a:cxn ang="0">
                  <a:pos x="56" y="4"/>
                </a:cxn>
                <a:cxn ang="0">
                  <a:pos x="64" y="14"/>
                </a:cxn>
                <a:cxn ang="0">
                  <a:pos x="62" y="14"/>
                </a:cxn>
                <a:cxn ang="0">
                  <a:pos x="64" y="18"/>
                </a:cxn>
                <a:cxn ang="0">
                  <a:pos x="64" y="38"/>
                </a:cxn>
                <a:cxn ang="0">
                  <a:pos x="66" y="40"/>
                </a:cxn>
                <a:cxn ang="0">
                  <a:pos x="76" y="44"/>
                </a:cxn>
                <a:cxn ang="0">
                  <a:pos x="86" y="42"/>
                </a:cxn>
                <a:cxn ang="0">
                  <a:pos x="94" y="44"/>
                </a:cxn>
                <a:cxn ang="0">
                  <a:pos x="96" y="48"/>
                </a:cxn>
                <a:cxn ang="0">
                  <a:pos x="96" y="64"/>
                </a:cxn>
                <a:cxn ang="0">
                  <a:pos x="98" y="66"/>
                </a:cxn>
                <a:cxn ang="0">
                  <a:pos x="102" y="68"/>
                </a:cxn>
                <a:cxn ang="0">
                  <a:pos x="110" y="66"/>
                </a:cxn>
                <a:cxn ang="0">
                  <a:pos x="112" y="68"/>
                </a:cxn>
                <a:cxn ang="0">
                  <a:pos x="114" y="76"/>
                </a:cxn>
                <a:cxn ang="0">
                  <a:pos x="110" y="92"/>
                </a:cxn>
                <a:cxn ang="0">
                  <a:pos x="108" y="106"/>
                </a:cxn>
                <a:cxn ang="0">
                  <a:pos x="96" y="118"/>
                </a:cxn>
                <a:cxn ang="0">
                  <a:pos x="80" y="120"/>
                </a:cxn>
                <a:cxn ang="0">
                  <a:pos x="72" y="116"/>
                </a:cxn>
                <a:cxn ang="0">
                  <a:pos x="58" y="116"/>
                </a:cxn>
                <a:cxn ang="0">
                  <a:pos x="58" y="112"/>
                </a:cxn>
                <a:cxn ang="0">
                  <a:pos x="60" y="108"/>
                </a:cxn>
                <a:cxn ang="0">
                  <a:pos x="68" y="94"/>
                </a:cxn>
                <a:cxn ang="0">
                  <a:pos x="66" y="88"/>
                </a:cxn>
                <a:cxn ang="0">
                  <a:pos x="56" y="80"/>
                </a:cxn>
                <a:cxn ang="0">
                  <a:pos x="42" y="72"/>
                </a:cxn>
                <a:cxn ang="0">
                  <a:pos x="26" y="68"/>
                </a:cxn>
                <a:cxn ang="0">
                  <a:pos x="22" y="64"/>
                </a:cxn>
                <a:cxn ang="0">
                  <a:pos x="14" y="56"/>
                </a:cxn>
                <a:cxn ang="0">
                  <a:pos x="4" y="46"/>
                </a:cxn>
                <a:cxn ang="0">
                  <a:pos x="0" y="44"/>
                </a:cxn>
                <a:cxn ang="0">
                  <a:pos x="0" y="44"/>
                </a:cxn>
              </a:cxnLst>
              <a:rect l="0" t="0" r="r" b="b"/>
              <a:pathLst>
                <a:path w="114" h="120">
                  <a:moveTo>
                    <a:pt x="0" y="44"/>
                  </a:moveTo>
                  <a:lnTo>
                    <a:pt x="6" y="32"/>
                  </a:lnTo>
                  <a:lnTo>
                    <a:pt x="6" y="22"/>
                  </a:lnTo>
                  <a:lnTo>
                    <a:pt x="10" y="14"/>
                  </a:lnTo>
                  <a:lnTo>
                    <a:pt x="12" y="8"/>
                  </a:lnTo>
                  <a:lnTo>
                    <a:pt x="38" y="0"/>
                  </a:lnTo>
                  <a:lnTo>
                    <a:pt x="50" y="0"/>
                  </a:lnTo>
                  <a:lnTo>
                    <a:pt x="56" y="4"/>
                  </a:lnTo>
                  <a:lnTo>
                    <a:pt x="64" y="14"/>
                  </a:lnTo>
                  <a:lnTo>
                    <a:pt x="62" y="14"/>
                  </a:lnTo>
                  <a:lnTo>
                    <a:pt x="64" y="18"/>
                  </a:lnTo>
                  <a:lnTo>
                    <a:pt x="64" y="38"/>
                  </a:lnTo>
                  <a:lnTo>
                    <a:pt x="66" y="40"/>
                  </a:lnTo>
                  <a:lnTo>
                    <a:pt x="76" y="44"/>
                  </a:lnTo>
                  <a:lnTo>
                    <a:pt x="86" y="42"/>
                  </a:lnTo>
                  <a:lnTo>
                    <a:pt x="94" y="44"/>
                  </a:lnTo>
                  <a:lnTo>
                    <a:pt x="96" y="48"/>
                  </a:lnTo>
                  <a:lnTo>
                    <a:pt x="96" y="64"/>
                  </a:lnTo>
                  <a:lnTo>
                    <a:pt x="98" y="66"/>
                  </a:lnTo>
                  <a:lnTo>
                    <a:pt x="102" y="68"/>
                  </a:lnTo>
                  <a:lnTo>
                    <a:pt x="110" y="66"/>
                  </a:lnTo>
                  <a:lnTo>
                    <a:pt x="112" y="68"/>
                  </a:lnTo>
                  <a:lnTo>
                    <a:pt x="114" y="76"/>
                  </a:lnTo>
                  <a:lnTo>
                    <a:pt x="110" y="92"/>
                  </a:lnTo>
                  <a:lnTo>
                    <a:pt x="108" y="106"/>
                  </a:lnTo>
                  <a:lnTo>
                    <a:pt x="96" y="118"/>
                  </a:lnTo>
                  <a:lnTo>
                    <a:pt x="80" y="120"/>
                  </a:lnTo>
                  <a:lnTo>
                    <a:pt x="72" y="116"/>
                  </a:lnTo>
                  <a:lnTo>
                    <a:pt x="58" y="116"/>
                  </a:lnTo>
                  <a:lnTo>
                    <a:pt x="58" y="112"/>
                  </a:lnTo>
                  <a:lnTo>
                    <a:pt x="60" y="108"/>
                  </a:lnTo>
                  <a:lnTo>
                    <a:pt x="68" y="94"/>
                  </a:lnTo>
                  <a:lnTo>
                    <a:pt x="66" y="88"/>
                  </a:lnTo>
                  <a:lnTo>
                    <a:pt x="56" y="80"/>
                  </a:lnTo>
                  <a:lnTo>
                    <a:pt x="42" y="72"/>
                  </a:lnTo>
                  <a:lnTo>
                    <a:pt x="26" y="68"/>
                  </a:lnTo>
                  <a:lnTo>
                    <a:pt x="22" y="64"/>
                  </a:lnTo>
                  <a:lnTo>
                    <a:pt x="14" y="56"/>
                  </a:lnTo>
                  <a:lnTo>
                    <a:pt x="4" y="46"/>
                  </a:lnTo>
                  <a:lnTo>
                    <a:pt x="0" y="44"/>
                  </a:lnTo>
                  <a:lnTo>
                    <a:pt x="0" y="4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9" name="Freeform 364"/>
            <p:cNvSpPr>
              <a:spLocks/>
            </p:cNvSpPr>
            <p:nvPr/>
          </p:nvSpPr>
          <p:spPr bwMode="auto">
            <a:xfrm>
              <a:off x="3665522" y="3995999"/>
              <a:ext cx="42621" cy="53836"/>
            </a:xfrm>
            <a:custGeom>
              <a:avLst/>
              <a:gdLst/>
              <a:ahLst/>
              <a:cxnLst>
                <a:cxn ang="0">
                  <a:pos x="38" y="20"/>
                </a:cxn>
                <a:cxn ang="0">
                  <a:pos x="38" y="18"/>
                </a:cxn>
                <a:cxn ang="0">
                  <a:pos x="36" y="14"/>
                </a:cxn>
                <a:cxn ang="0">
                  <a:pos x="24" y="6"/>
                </a:cxn>
                <a:cxn ang="0">
                  <a:pos x="10" y="0"/>
                </a:cxn>
                <a:cxn ang="0">
                  <a:pos x="6" y="0"/>
                </a:cxn>
                <a:cxn ang="0">
                  <a:pos x="2" y="8"/>
                </a:cxn>
                <a:cxn ang="0">
                  <a:pos x="2" y="18"/>
                </a:cxn>
                <a:cxn ang="0">
                  <a:pos x="6" y="26"/>
                </a:cxn>
                <a:cxn ang="0">
                  <a:pos x="4" y="40"/>
                </a:cxn>
                <a:cxn ang="0">
                  <a:pos x="0" y="44"/>
                </a:cxn>
                <a:cxn ang="0">
                  <a:pos x="6" y="48"/>
                </a:cxn>
                <a:cxn ang="0">
                  <a:pos x="12" y="46"/>
                </a:cxn>
                <a:cxn ang="0">
                  <a:pos x="20" y="46"/>
                </a:cxn>
                <a:cxn ang="0">
                  <a:pos x="26" y="40"/>
                </a:cxn>
                <a:cxn ang="0">
                  <a:pos x="30" y="32"/>
                </a:cxn>
                <a:cxn ang="0">
                  <a:pos x="38" y="20"/>
                </a:cxn>
                <a:cxn ang="0">
                  <a:pos x="38" y="20"/>
                </a:cxn>
              </a:cxnLst>
              <a:rect l="0" t="0" r="r" b="b"/>
              <a:pathLst>
                <a:path w="38" h="48">
                  <a:moveTo>
                    <a:pt x="38" y="20"/>
                  </a:moveTo>
                  <a:lnTo>
                    <a:pt x="38" y="18"/>
                  </a:lnTo>
                  <a:lnTo>
                    <a:pt x="36" y="14"/>
                  </a:lnTo>
                  <a:lnTo>
                    <a:pt x="24" y="6"/>
                  </a:lnTo>
                  <a:lnTo>
                    <a:pt x="10" y="0"/>
                  </a:lnTo>
                  <a:lnTo>
                    <a:pt x="6" y="0"/>
                  </a:lnTo>
                  <a:lnTo>
                    <a:pt x="2" y="8"/>
                  </a:lnTo>
                  <a:lnTo>
                    <a:pt x="2" y="18"/>
                  </a:lnTo>
                  <a:lnTo>
                    <a:pt x="6" y="26"/>
                  </a:lnTo>
                  <a:lnTo>
                    <a:pt x="4" y="40"/>
                  </a:lnTo>
                  <a:lnTo>
                    <a:pt x="0" y="44"/>
                  </a:lnTo>
                  <a:lnTo>
                    <a:pt x="6" y="48"/>
                  </a:lnTo>
                  <a:lnTo>
                    <a:pt x="12" y="46"/>
                  </a:lnTo>
                  <a:lnTo>
                    <a:pt x="20" y="46"/>
                  </a:lnTo>
                  <a:lnTo>
                    <a:pt x="26" y="40"/>
                  </a:lnTo>
                  <a:lnTo>
                    <a:pt x="30" y="32"/>
                  </a:lnTo>
                  <a:lnTo>
                    <a:pt x="38" y="20"/>
                  </a:lnTo>
                  <a:lnTo>
                    <a:pt x="38"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0" name="Freeform 366"/>
            <p:cNvSpPr>
              <a:spLocks/>
            </p:cNvSpPr>
            <p:nvPr/>
          </p:nvSpPr>
          <p:spPr bwMode="auto">
            <a:xfrm>
              <a:off x="3452419" y="5007680"/>
              <a:ext cx="51593" cy="60566"/>
            </a:xfrm>
            <a:custGeom>
              <a:avLst/>
              <a:gdLst/>
              <a:ahLst/>
              <a:cxnLst>
                <a:cxn ang="0">
                  <a:pos x="0" y="50"/>
                </a:cxn>
                <a:cxn ang="0">
                  <a:pos x="0" y="0"/>
                </a:cxn>
                <a:cxn ang="0">
                  <a:pos x="6" y="10"/>
                </a:cxn>
                <a:cxn ang="0">
                  <a:pos x="4" y="10"/>
                </a:cxn>
                <a:cxn ang="0">
                  <a:pos x="2" y="12"/>
                </a:cxn>
                <a:cxn ang="0">
                  <a:pos x="10" y="24"/>
                </a:cxn>
                <a:cxn ang="0">
                  <a:pos x="34" y="44"/>
                </a:cxn>
                <a:cxn ang="0">
                  <a:pos x="46" y="48"/>
                </a:cxn>
                <a:cxn ang="0">
                  <a:pos x="46" y="52"/>
                </a:cxn>
                <a:cxn ang="0">
                  <a:pos x="42" y="52"/>
                </a:cxn>
                <a:cxn ang="0">
                  <a:pos x="38" y="52"/>
                </a:cxn>
                <a:cxn ang="0">
                  <a:pos x="30" y="54"/>
                </a:cxn>
                <a:cxn ang="0">
                  <a:pos x="8" y="48"/>
                </a:cxn>
                <a:cxn ang="0">
                  <a:pos x="0" y="50"/>
                </a:cxn>
                <a:cxn ang="0">
                  <a:pos x="0" y="50"/>
                </a:cxn>
              </a:cxnLst>
              <a:rect l="0" t="0" r="r" b="b"/>
              <a:pathLst>
                <a:path w="46" h="54">
                  <a:moveTo>
                    <a:pt x="0" y="50"/>
                  </a:moveTo>
                  <a:lnTo>
                    <a:pt x="0" y="0"/>
                  </a:lnTo>
                  <a:lnTo>
                    <a:pt x="6" y="10"/>
                  </a:lnTo>
                  <a:lnTo>
                    <a:pt x="4" y="10"/>
                  </a:lnTo>
                  <a:lnTo>
                    <a:pt x="2" y="12"/>
                  </a:lnTo>
                  <a:lnTo>
                    <a:pt x="10" y="24"/>
                  </a:lnTo>
                  <a:lnTo>
                    <a:pt x="34" y="44"/>
                  </a:lnTo>
                  <a:lnTo>
                    <a:pt x="46" y="48"/>
                  </a:lnTo>
                  <a:lnTo>
                    <a:pt x="46" y="52"/>
                  </a:lnTo>
                  <a:lnTo>
                    <a:pt x="42" y="52"/>
                  </a:lnTo>
                  <a:lnTo>
                    <a:pt x="38" y="52"/>
                  </a:lnTo>
                  <a:lnTo>
                    <a:pt x="30" y="54"/>
                  </a:lnTo>
                  <a:lnTo>
                    <a:pt x="8" y="48"/>
                  </a:lnTo>
                  <a:lnTo>
                    <a:pt x="0" y="50"/>
                  </a:lnTo>
                  <a:lnTo>
                    <a:pt x="0"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1" name="Freeform 367"/>
            <p:cNvSpPr>
              <a:spLocks/>
            </p:cNvSpPr>
            <p:nvPr/>
          </p:nvSpPr>
          <p:spPr bwMode="auto">
            <a:xfrm>
              <a:off x="3346989" y="4345937"/>
              <a:ext cx="127862" cy="690903"/>
            </a:xfrm>
            <a:custGeom>
              <a:avLst/>
              <a:gdLst/>
              <a:ahLst/>
              <a:cxnLst>
                <a:cxn ang="0">
                  <a:pos x="94" y="24"/>
                </a:cxn>
                <a:cxn ang="0">
                  <a:pos x="94" y="38"/>
                </a:cxn>
                <a:cxn ang="0">
                  <a:pos x="106" y="76"/>
                </a:cxn>
                <a:cxn ang="0">
                  <a:pos x="96" y="98"/>
                </a:cxn>
                <a:cxn ang="0">
                  <a:pos x="98" y="134"/>
                </a:cxn>
                <a:cxn ang="0">
                  <a:pos x="76" y="170"/>
                </a:cxn>
                <a:cxn ang="0">
                  <a:pos x="70" y="210"/>
                </a:cxn>
                <a:cxn ang="0">
                  <a:pos x="76" y="234"/>
                </a:cxn>
                <a:cxn ang="0">
                  <a:pos x="68" y="264"/>
                </a:cxn>
                <a:cxn ang="0">
                  <a:pos x="60" y="308"/>
                </a:cxn>
                <a:cxn ang="0">
                  <a:pos x="50" y="368"/>
                </a:cxn>
                <a:cxn ang="0">
                  <a:pos x="48" y="398"/>
                </a:cxn>
                <a:cxn ang="0">
                  <a:pos x="50" y="424"/>
                </a:cxn>
                <a:cxn ang="0">
                  <a:pos x="50" y="430"/>
                </a:cxn>
                <a:cxn ang="0">
                  <a:pos x="52" y="466"/>
                </a:cxn>
                <a:cxn ang="0">
                  <a:pos x="42" y="510"/>
                </a:cxn>
                <a:cxn ang="0">
                  <a:pos x="36" y="548"/>
                </a:cxn>
                <a:cxn ang="0">
                  <a:pos x="78" y="578"/>
                </a:cxn>
                <a:cxn ang="0">
                  <a:pos x="82" y="582"/>
                </a:cxn>
                <a:cxn ang="0">
                  <a:pos x="54" y="616"/>
                </a:cxn>
                <a:cxn ang="0">
                  <a:pos x="48" y="608"/>
                </a:cxn>
                <a:cxn ang="0">
                  <a:pos x="48" y="588"/>
                </a:cxn>
                <a:cxn ang="0">
                  <a:pos x="42" y="582"/>
                </a:cxn>
                <a:cxn ang="0">
                  <a:pos x="40" y="570"/>
                </a:cxn>
                <a:cxn ang="0">
                  <a:pos x="34" y="576"/>
                </a:cxn>
                <a:cxn ang="0">
                  <a:pos x="28" y="568"/>
                </a:cxn>
                <a:cxn ang="0">
                  <a:pos x="26" y="552"/>
                </a:cxn>
                <a:cxn ang="0">
                  <a:pos x="24" y="544"/>
                </a:cxn>
                <a:cxn ang="0">
                  <a:pos x="18" y="528"/>
                </a:cxn>
                <a:cxn ang="0">
                  <a:pos x="22" y="518"/>
                </a:cxn>
                <a:cxn ang="0">
                  <a:pos x="20" y="508"/>
                </a:cxn>
                <a:cxn ang="0">
                  <a:pos x="24" y="500"/>
                </a:cxn>
                <a:cxn ang="0">
                  <a:pos x="20" y="498"/>
                </a:cxn>
                <a:cxn ang="0">
                  <a:pos x="24" y="488"/>
                </a:cxn>
                <a:cxn ang="0">
                  <a:pos x="16" y="482"/>
                </a:cxn>
                <a:cxn ang="0">
                  <a:pos x="18" y="468"/>
                </a:cxn>
                <a:cxn ang="0">
                  <a:pos x="2" y="468"/>
                </a:cxn>
                <a:cxn ang="0">
                  <a:pos x="0" y="470"/>
                </a:cxn>
                <a:cxn ang="0">
                  <a:pos x="8" y="456"/>
                </a:cxn>
                <a:cxn ang="0">
                  <a:pos x="20" y="460"/>
                </a:cxn>
                <a:cxn ang="0">
                  <a:pos x="30" y="458"/>
                </a:cxn>
                <a:cxn ang="0">
                  <a:pos x="30" y="448"/>
                </a:cxn>
                <a:cxn ang="0">
                  <a:pos x="32" y="442"/>
                </a:cxn>
                <a:cxn ang="0">
                  <a:pos x="38" y="442"/>
                </a:cxn>
                <a:cxn ang="0">
                  <a:pos x="40" y="430"/>
                </a:cxn>
                <a:cxn ang="0">
                  <a:pos x="36" y="406"/>
                </a:cxn>
                <a:cxn ang="0">
                  <a:pos x="42" y="390"/>
                </a:cxn>
                <a:cxn ang="0">
                  <a:pos x="44" y="388"/>
                </a:cxn>
                <a:cxn ang="0">
                  <a:pos x="44" y="374"/>
                </a:cxn>
                <a:cxn ang="0">
                  <a:pos x="30" y="376"/>
                </a:cxn>
                <a:cxn ang="0">
                  <a:pos x="28" y="342"/>
                </a:cxn>
                <a:cxn ang="0">
                  <a:pos x="28" y="312"/>
                </a:cxn>
                <a:cxn ang="0">
                  <a:pos x="32" y="296"/>
                </a:cxn>
                <a:cxn ang="0">
                  <a:pos x="46" y="262"/>
                </a:cxn>
                <a:cxn ang="0">
                  <a:pos x="54" y="226"/>
                </a:cxn>
                <a:cxn ang="0">
                  <a:pos x="56" y="184"/>
                </a:cxn>
                <a:cxn ang="0">
                  <a:pos x="58" y="162"/>
                </a:cxn>
                <a:cxn ang="0">
                  <a:pos x="64" y="134"/>
                </a:cxn>
                <a:cxn ang="0">
                  <a:pos x="68" y="82"/>
                </a:cxn>
                <a:cxn ang="0">
                  <a:pos x="72" y="34"/>
                </a:cxn>
                <a:cxn ang="0">
                  <a:pos x="80" y="0"/>
                </a:cxn>
              </a:cxnLst>
              <a:rect l="0" t="0" r="r" b="b"/>
              <a:pathLst>
                <a:path w="114" h="616">
                  <a:moveTo>
                    <a:pt x="80" y="0"/>
                  </a:moveTo>
                  <a:lnTo>
                    <a:pt x="86" y="6"/>
                  </a:lnTo>
                  <a:lnTo>
                    <a:pt x="88" y="18"/>
                  </a:lnTo>
                  <a:lnTo>
                    <a:pt x="94" y="24"/>
                  </a:lnTo>
                  <a:lnTo>
                    <a:pt x="94" y="30"/>
                  </a:lnTo>
                  <a:lnTo>
                    <a:pt x="92" y="32"/>
                  </a:lnTo>
                  <a:lnTo>
                    <a:pt x="90" y="36"/>
                  </a:lnTo>
                  <a:lnTo>
                    <a:pt x="94" y="38"/>
                  </a:lnTo>
                  <a:lnTo>
                    <a:pt x="94" y="42"/>
                  </a:lnTo>
                  <a:lnTo>
                    <a:pt x="98" y="46"/>
                  </a:lnTo>
                  <a:lnTo>
                    <a:pt x="102" y="74"/>
                  </a:lnTo>
                  <a:lnTo>
                    <a:pt x="106" y="76"/>
                  </a:lnTo>
                  <a:lnTo>
                    <a:pt x="112" y="74"/>
                  </a:lnTo>
                  <a:lnTo>
                    <a:pt x="114" y="80"/>
                  </a:lnTo>
                  <a:lnTo>
                    <a:pt x="112" y="92"/>
                  </a:lnTo>
                  <a:lnTo>
                    <a:pt x="96" y="98"/>
                  </a:lnTo>
                  <a:lnTo>
                    <a:pt x="96" y="106"/>
                  </a:lnTo>
                  <a:lnTo>
                    <a:pt x="94" y="110"/>
                  </a:lnTo>
                  <a:lnTo>
                    <a:pt x="94" y="114"/>
                  </a:lnTo>
                  <a:lnTo>
                    <a:pt x="98" y="134"/>
                  </a:lnTo>
                  <a:lnTo>
                    <a:pt x="90" y="138"/>
                  </a:lnTo>
                  <a:lnTo>
                    <a:pt x="88" y="146"/>
                  </a:lnTo>
                  <a:lnTo>
                    <a:pt x="82" y="152"/>
                  </a:lnTo>
                  <a:lnTo>
                    <a:pt x="76" y="170"/>
                  </a:lnTo>
                  <a:lnTo>
                    <a:pt x="76" y="184"/>
                  </a:lnTo>
                  <a:lnTo>
                    <a:pt x="68" y="200"/>
                  </a:lnTo>
                  <a:lnTo>
                    <a:pt x="68" y="208"/>
                  </a:lnTo>
                  <a:lnTo>
                    <a:pt x="70" y="210"/>
                  </a:lnTo>
                  <a:lnTo>
                    <a:pt x="70" y="216"/>
                  </a:lnTo>
                  <a:lnTo>
                    <a:pt x="74" y="224"/>
                  </a:lnTo>
                  <a:lnTo>
                    <a:pt x="74" y="230"/>
                  </a:lnTo>
                  <a:lnTo>
                    <a:pt x="76" y="234"/>
                  </a:lnTo>
                  <a:lnTo>
                    <a:pt x="76" y="246"/>
                  </a:lnTo>
                  <a:lnTo>
                    <a:pt x="72" y="254"/>
                  </a:lnTo>
                  <a:lnTo>
                    <a:pt x="70" y="262"/>
                  </a:lnTo>
                  <a:lnTo>
                    <a:pt x="68" y="264"/>
                  </a:lnTo>
                  <a:lnTo>
                    <a:pt x="68" y="278"/>
                  </a:lnTo>
                  <a:lnTo>
                    <a:pt x="62" y="286"/>
                  </a:lnTo>
                  <a:lnTo>
                    <a:pt x="60" y="288"/>
                  </a:lnTo>
                  <a:lnTo>
                    <a:pt x="60" y="308"/>
                  </a:lnTo>
                  <a:lnTo>
                    <a:pt x="62" y="320"/>
                  </a:lnTo>
                  <a:lnTo>
                    <a:pt x="56" y="326"/>
                  </a:lnTo>
                  <a:lnTo>
                    <a:pt x="52" y="346"/>
                  </a:lnTo>
                  <a:lnTo>
                    <a:pt x="50" y="368"/>
                  </a:lnTo>
                  <a:lnTo>
                    <a:pt x="52" y="374"/>
                  </a:lnTo>
                  <a:lnTo>
                    <a:pt x="52" y="378"/>
                  </a:lnTo>
                  <a:lnTo>
                    <a:pt x="48" y="388"/>
                  </a:lnTo>
                  <a:lnTo>
                    <a:pt x="48" y="398"/>
                  </a:lnTo>
                  <a:lnTo>
                    <a:pt x="50" y="400"/>
                  </a:lnTo>
                  <a:lnTo>
                    <a:pt x="50" y="408"/>
                  </a:lnTo>
                  <a:lnTo>
                    <a:pt x="52" y="414"/>
                  </a:lnTo>
                  <a:lnTo>
                    <a:pt x="50" y="424"/>
                  </a:lnTo>
                  <a:lnTo>
                    <a:pt x="56" y="424"/>
                  </a:lnTo>
                  <a:lnTo>
                    <a:pt x="58" y="428"/>
                  </a:lnTo>
                  <a:lnTo>
                    <a:pt x="56" y="430"/>
                  </a:lnTo>
                  <a:lnTo>
                    <a:pt x="50" y="430"/>
                  </a:lnTo>
                  <a:lnTo>
                    <a:pt x="50" y="434"/>
                  </a:lnTo>
                  <a:lnTo>
                    <a:pt x="56" y="438"/>
                  </a:lnTo>
                  <a:lnTo>
                    <a:pt x="54" y="444"/>
                  </a:lnTo>
                  <a:lnTo>
                    <a:pt x="52" y="466"/>
                  </a:lnTo>
                  <a:lnTo>
                    <a:pt x="50" y="476"/>
                  </a:lnTo>
                  <a:lnTo>
                    <a:pt x="44" y="486"/>
                  </a:lnTo>
                  <a:lnTo>
                    <a:pt x="44" y="500"/>
                  </a:lnTo>
                  <a:lnTo>
                    <a:pt x="42" y="510"/>
                  </a:lnTo>
                  <a:lnTo>
                    <a:pt x="32" y="524"/>
                  </a:lnTo>
                  <a:lnTo>
                    <a:pt x="30" y="538"/>
                  </a:lnTo>
                  <a:lnTo>
                    <a:pt x="32" y="552"/>
                  </a:lnTo>
                  <a:lnTo>
                    <a:pt x="36" y="548"/>
                  </a:lnTo>
                  <a:lnTo>
                    <a:pt x="44" y="548"/>
                  </a:lnTo>
                  <a:lnTo>
                    <a:pt x="44" y="570"/>
                  </a:lnTo>
                  <a:lnTo>
                    <a:pt x="48" y="576"/>
                  </a:lnTo>
                  <a:lnTo>
                    <a:pt x="78" y="578"/>
                  </a:lnTo>
                  <a:lnTo>
                    <a:pt x="98" y="582"/>
                  </a:lnTo>
                  <a:lnTo>
                    <a:pt x="96" y="584"/>
                  </a:lnTo>
                  <a:lnTo>
                    <a:pt x="86" y="584"/>
                  </a:lnTo>
                  <a:lnTo>
                    <a:pt x="82" y="582"/>
                  </a:lnTo>
                  <a:lnTo>
                    <a:pt x="80" y="586"/>
                  </a:lnTo>
                  <a:lnTo>
                    <a:pt x="64" y="592"/>
                  </a:lnTo>
                  <a:lnTo>
                    <a:pt x="62" y="616"/>
                  </a:lnTo>
                  <a:lnTo>
                    <a:pt x="54" y="616"/>
                  </a:lnTo>
                  <a:lnTo>
                    <a:pt x="46" y="610"/>
                  </a:lnTo>
                  <a:lnTo>
                    <a:pt x="44" y="606"/>
                  </a:lnTo>
                  <a:lnTo>
                    <a:pt x="46" y="604"/>
                  </a:lnTo>
                  <a:lnTo>
                    <a:pt x="48" y="608"/>
                  </a:lnTo>
                  <a:lnTo>
                    <a:pt x="58" y="602"/>
                  </a:lnTo>
                  <a:lnTo>
                    <a:pt x="60" y="596"/>
                  </a:lnTo>
                  <a:lnTo>
                    <a:pt x="56" y="588"/>
                  </a:lnTo>
                  <a:lnTo>
                    <a:pt x="48" y="588"/>
                  </a:lnTo>
                  <a:lnTo>
                    <a:pt x="42" y="590"/>
                  </a:lnTo>
                  <a:lnTo>
                    <a:pt x="42" y="588"/>
                  </a:lnTo>
                  <a:lnTo>
                    <a:pt x="38" y="588"/>
                  </a:lnTo>
                  <a:lnTo>
                    <a:pt x="42" y="582"/>
                  </a:lnTo>
                  <a:lnTo>
                    <a:pt x="40" y="576"/>
                  </a:lnTo>
                  <a:lnTo>
                    <a:pt x="42" y="576"/>
                  </a:lnTo>
                  <a:lnTo>
                    <a:pt x="42" y="572"/>
                  </a:lnTo>
                  <a:lnTo>
                    <a:pt x="40" y="570"/>
                  </a:lnTo>
                  <a:lnTo>
                    <a:pt x="40" y="572"/>
                  </a:lnTo>
                  <a:lnTo>
                    <a:pt x="34" y="570"/>
                  </a:lnTo>
                  <a:lnTo>
                    <a:pt x="36" y="574"/>
                  </a:lnTo>
                  <a:lnTo>
                    <a:pt x="34" y="576"/>
                  </a:lnTo>
                  <a:lnTo>
                    <a:pt x="30" y="568"/>
                  </a:lnTo>
                  <a:lnTo>
                    <a:pt x="32" y="578"/>
                  </a:lnTo>
                  <a:lnTo>
                    <a:pt x="30" y="576"/>
                  </a:lnTo>
                  <a:lnTo>
                    <a:pt x="28" y="568"/>
                  </a:lnTo>
                  <a:lnTo>
                    <a:pt x="26" y="564"/>
                  </a:lnTo>
                  <a:lnTo>
                    <a:pt x="20" y="556"/>
                  </a:lnTo>
                  <a:lnTo>
                    <a:pt x="20" y="552"/>
                  </a:lnTo>
                  <a:lnTo>
                    <a:pt x="26" y="552"/>
                  </a:lnTo>
                  <a:lnTo>
                    <a:pt x="26" y="548"/>
                  </a:lnTo>
                  <a:lnTo>
                    <a:pt x="22" y="548"/>
                  </a:lnTo>
                  <a:lnTo>
                    <a:pt x="20" y="546"/>
                  </a:lnTo>
                  <a:lnTo>
                    <a:pt x="24" y="544"/>
                  </a:lnTo>
                  <a:lnTo>
                    <a:pt x="18" y="542"/>
                  </a:lnTo>
                  <a:lnTo>
                    <a:pt x="14" y="538"/>
                  </a:lnTo>
                  <a:lnTo>
                    <a:pt x="18" y="534"/>
                  </a:lnTo>
                  <a:lnTo>
                    <a:pt x="18" y="528"/>
                  </a:lnTo>
                  <a:lnTo>
                    <a:pt x="24" y="526"/>
                  </a:lnTo>
                  <a:lnTo>
                    <a:pt x="22" y="522"/>
                  </a:lnTo>
                  <a:lnTo>
                    <a:pt x="24" y="516"/>
                  </a:lnTo>
                  <a:lnTo>
                    <a:pt x="22" y="518"/>
                  </a:lnTo>
                  <a:lnTo>
                    <a:pt x="20" y="522"/>
                  </a:lnTo>
                  <a:lnTo>
                    <a:pt x="18" y="522"/>
                  </a:lnTo>
                  <a:lnTo>
                    <a:pt x="18" y="508"/>
                  </a:lnTo>
                  <a:lnTo>
                    <a:pt x="20" y="508"/>
                  </a:lnTo>
                  <a:lnTo>
                    <a:pt x="18" y="506"/>
                  </a:lnTo>
                  <a:lnTo>
                    <a:pt x="18" y="504"/>
                  </a:lnTo>
                  <a:lnTo>
                    <a:pt x="26" y="504"/>
                  </a:lnTo>
                  <a:lnTo>
                    <a:pt x="24" y="500"/>
                  </a:lnTo>
                  <a:lnTo>
                    <a:pt x="18" y="502"/>
                  </a:lnTo>
                  <a:lnTo>
                    <a:pt x="16" y="492"/>
                  </a:lnTo>
                  <a:lnTo>
                    <a:pt x="18" y="492"/>
                  </a:lnTo>
                  <a:lnTo>
                    <a:pt x="20" y="498"/>
                  </a:lnTo>
                  <a:lnTo>
                    <a:pt x="20" y="494"/>
                  </a:lnTo>
                  <a:lnTo>
                    <a:pt x="28" y="496"/>
                  </a:lnTo>
                  <a:lnTo>
                    <a:pt x="26" y="488"/>
                  </a:lnTo>
                  <a:lnTo>
                    <a:pt x="24" y="488"/>
                  </a:lnTo>
                  <a:lnTo>
                    <a:pt x="20" y="488"/>
                  </a:lnTo>
                  <a:lnTo>
                    <a:pt x="20" y="486"/>
                  </a:lnTo>
                  <a:lnTo>
                    <a:pt x="22" y="484"/>
                  </a:lnTo>
                  <a:lnTo>
                    <a:pt x="16" y="482"/>
                  </a:lnTo>
                  <a:lnTo>
                    <a:pt x="22" y="478"/>
                  </a:lnTo>
                  <a:lnTo>
                    <a:pt x="20" y="476"/>
                  </a:lnTo>
                  <a:lnTo>
                    <a:pt x="22" y="474"/>
                  </a:lnTo>
                  <a:lnTo>
                    <a:pt x="18" y="468"/>
                  </a:lnTo>
                  <a:lnTo>
                    <a:pt x="16" y="468"/>
                  </a:lnTo>
                  <a:lnTo>
                    <a:pt x="12" y="470"/>
                  </a:lnTo>
                  <a:lnTo>
                    <a:pt x="6" y="466"/>
                  </a:lnTo>
                  <a:lnTo>
                    <a:pt x="2" y="468"/>
                  </a:lnTo>
                  <a:lnTo>
                    <a:pt x="4" y="470"/>
                  </a:lnTo>
                  <a:lnTo>
                    <a:pt x="4" y="472"/>
                  </a:lnTo>
                  <a:lnTo>
                    <a:pt x="2" y="472"/>
                  </a:lnTo>
                  <a:lnTo>
                    <a:pt x="0" y="470"/>
                  </a:lnTo>
                  <a:lnTo>
                    <a:pt x="2" y="464"/>
                  </a:lnTo>
                  <a:lnTo>
                    <a:pt x="12" y="458"/>
                  </a:lnTo>
                  <a:lnTo>
                    <a:pt x="12" y="456"/>
                  </a:lnTo>
                  <a:lnTo>
                    <a:pt x="8" y="456"/>
                  </a:lnTo>
                  <a:lnTo>
                    <a:pt x="8" y="452"/>
                  </a:lnTo>
                  <a:lnTo>
                    <a:pt x="18" y="452"/>
                  </a:lnTo>
                  <a:lnTo>
                    <a:pt x="22" y="456"/>
                  </a:lnTo>
                  <a:lnTo>
                    <a:pt x="20" y="460"/>
                  </a:lnTo>
                  <a:lnTo>
                    <a:pt x="22" y="462"/>
                  </a:lnTo>
                  <a:lnTo>
                    <a:pt x="24" y="458"/>
                  </a:lnTo>
                  <a:lnTo>
                    <a:pt x="24" y="464"/>
                  </a:lnTo>
                  <a:lnTo>
                    <a:pt x="30" y="458"/>
                  </a:lnTo>
                  <a:lnTo>
                    <a:pt x="28" y="458"/>
                  </a:lnTo>
                  <a:lnTo>
                    <a:pt x="28" y="452"/>
                  </a:lnTo>
                  <a:lnTo>
                    <a:pt x="32" y="450"/>
                  </a:lnTo>
                  <a:lnTo>
                    <a:pt x="30" y="448"/>
                  </a:lnTo>
                  <a:lnTo>
                    <a:pt x="32" y="446"/>
                  </a:lnTo>
                  <a:lnTo>
                    <a:pt x="28" y="446"/>
                  </a:lnTo>
                  <a:lnTo>
                    <a:pt x="28" y="444"/>
                  </a:lnTo>
                  <a:lnTo>
                    <a:pt x="32" y="442"/>
                  </a:lnTo>
                  <a:lnTo>
                    <a:pt x="34" y="442"/>
                  </a:lnTo>
                  <a:lnTo>
                    <a:pt x="36" y="444"/>
                  </a:lnTo>
                  <a:lnTo>
                    <a:pt x="38" y="444"/>
                  </a:lnTo>
                  <a:lnTo>
                    <a:pt x="38" y="442"/>
                  </a:lnTo>
                  <a:lnTo>
                    <a:pt x="30" y="440"/>
                  </a:lnTo>
                  <a:lnTo>
                    <a:pt x="30" y="436"/>
                  </a:lnTo>
                  <a:lnTo>
                    <a:pt x="36" y="434"/>
                  </a:lnTo>
                  <a:lnTo>
                    <a:pt x="40" y="430"/>
                  </a:lnTo>
                  <a:lnTo>
                    <a:pt x="38" y="424"/>
                  </a:lnTo>
                  <a:lnTo>
                    <a:pt x="32" y="418"/>
                  </a:lnTo>
                  <a:lnTo>
                    <a:pt x="36" y="412"/>
                  </a:lnTo>
                  <a:lnTo>
                    <a:pt x="36" y="406"/>
                  </a:lnTo>
                  <a:lnTo>
                    <a:pt x="38" y="398"/>
                  </a:lnTo>
                  <a:lnTo>
                    <a:pt x="38" y="392"/>
                  </a:lnTo>
                  <a:lnTo>
                    <a:pt x="40" y="390"/>
                  </a:lnTo>
                  <a:lnTo>
                    <a:pt x="42" y="390"/>
                  </a:lnTo>
                  <a:lnTo>
                    <a:pt x="38" y="386"/>
                  </a:lnTo>
                  <a:lnTo>
                    <a:pt x="40" y="384"/>
                  </a:lnTo>
                  <a:lnTo>
                    <a:pt x="42" y="384"/>
                  </a:lnTo>
                  <a:lnTo>
                    <a:pt x="44" y="388"/>
                  </a:lnTo>
                  <a:lnTo>
                    <a:pt x="42" y="380"/>
                  </a:lnTo>
                  <a:lnTo>
                    <a:pt x="38" y="380"/>
                  </a:lnTo>
                  <a:lnTo>
                    <a:pt x="40" y="376"/>
                  </a:lnTo>
                  <a:lnTo>
                    <a:pt x="44" y="374"/>
                  </a:lnTo>
                  <a:lnTo>
                    <a:pt x="40" y="374"/>
                  </a:lnTo>
                  <a:lnTo>
                    <a:pt x="36" y="372"/>
                  </a:lnTo>
                  <a:lnTo>
                    <a:pt x="32" y="374"/>
                  </a:lnTo>
                  <a:lnTo>
                    <a:pt x="30" y="376"/>
                  </a:lnTo>
                  <a:lnTo>
                    <a:pt x="26" y="374"/>
                  </a:lnTo>
                  <a:lnTo>
                    <a:pt x="24" y="370"/>
                  </a:lnTo>
                  <a:lnTo>
                    <a:pt x="26" y="342"/>
                  </a:lnTo>
                  <a:lnTo>
                    <a:pt x="28" y="342"/>
                  </a:lnTo>
                  <a:lnTo>
                    <a:pt x="30" y="336"/>
                  </a:lnTo>
                  <a:lnTo>
                    <a:pt x="30" y="328"/>
                  </a:lnTo>
                  <a:lnTo>
                    <a:pt x="28" y="320"/>
                  </a:lnTo>
                  <a:lnTo>
                    <a:pt x="28" y="312"/>
                  </a:lnTo>
                  <a:lnTo>
                    <a:pt x="26" y="306"/>
                  </a:lnTo>
                  <a:lnTo>
                    <a:pt x="26" y="298"/>
                  </a:lnTo>
                  <a:lnTo>
                    <a:pt x="28" y="296"/>
                  </a:lnTo>
                  <a:lnTo>
                    <a:pt x="32" y="296"/>
                  </a:lnTo>
                  <a:lnTo>
                    <a:pt x="32" y="288"/>
                  </a:lnTo>
                  <a:lnTo>
                    <a:pt x="36" y="288"/>
                  </a:lnTo>
                  <a:lnTo>
                    <a:pt x="42" y="268"/>
                  </a:lnTo>
                  <a:lnTo>
                    <a:pt x="46" y="262"/>
                  </a:lnTo>
                  <a:lnTo>
                    <a:pt x="50" y="242"/>
                  </a:lnTo>
                  <a:lnTo>
                    <a:pt x="52" y="240"/>
                  </a:lnTo>
                  <a:lnTo>
                    <a:pt x="52" y="230"/>
                  </a:lnTo>
                  <a:lnTo>
                    <a:pt x="54" y="226"/>
                  </a:lnTo>
                  <a:lnTo>
                    <a:pt x="54" y="220"/>
                  </a:lnTo>
                  <a:lnTo>
                    <a:pt x="52" y="192"/>
                  </a:lnTo>
                  <a:lnTo>
                    <a:pt x="52" y="186"/>
                  </a:lnTo>
                  <a:lnTo>
                    <a:pt x="56" y="184"/>
                  </a:lnTo>
                  <a:lnTo>
                    <a:pt x="56" y="180"/>
                  </a:lnTo>
                  <a:lnTo>
                    <a:pt x="54" y="168"/>
                  </a:lnTo>
                  <a:lnTo>
                    <a:pt x="54" y="164"/>
                  </a:lnTo>
                  <a:lnTo>
                    <a:pt x="58" y="162"/>
                  </a:lnTo>
                  <a:lnTo>
                    <a:pt x="60" y="146"/>
                  </a:lnTo>
                  <a:lnTo>
                    <a:pt x="62" y="144"/>
                  </a:lnTo>
                  <a:lnTo>
                    <a:pt x="62" y="138"/>
                  </a:lnTo>
                  <a:lnTo>
                    <a:pt x="64" y="134"/>
                  </a:lnTo>
                  <a:lnTo>
                    <a:pt x="64" y="118"/>
                  </a:lnTo>
                  <a:lnTo>
                    <a:pt x="68" y="110"/>
                  </a:lnTo>
                  <a:lnTo>
                    <a:pt x="68" y="84"/>
                  </a:lnTo>
                  <a:lnTo>
                    <a:pt x="68" y="82"/>
                  </a:lnTo>
                  <a:lnTo>
                    <a:pt x="70" y="74"/>
                  </a:lnTo>
                  <a:lnTo>
                    <a:pt x="74" y="56"/>
                  </a:lnTo>
                  <a:lnTo>
                    <a:pt x="72" y="46"/>
                  </a:lnTo>
                  <a:lnTo>
                    <a:pt x="72" y="34"/>
                  </a:lnTo>
                  <a:lnTo>
                    <a:pt x="68" y="8"/>
                  </a:lnTo>
                  <a:lnTo>
                    <a:pt x="70" y="6"/>
                  </a:lnTo>
                  <a:lnTo>
                    <a:pt x="76" y="6"/>
                  </a:lnTo>
                  <a:lnTo>
                    <a:pt x="80" y="0"/>
                  </a:lnTo>
                  <a:lnTo>
                    <a:pt x="8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2" name="Freeform 368"/>
            <p:cNvSpPr>
              <a:spLocks/>
            </p:cNvSpPr>
            <p:nvPr/>
          </p:nvSpPr>
          <p:spPr bwMode="auto">
            <a:xfrm>
              <a:off x="3412041" y="5003193"/>
              <a:ext cx="40378" cy="65053"/>
            </a:xfrm>
            <a:custGeom>
              <a:avLst/>
              <a:gdLst/>
              <a:ahLst/>
              <a:cxnLst>
                <a:cxn ang="0">
                  <a:pos x="36" y="54"/>
                </a:cxn>
                <a:cxn ang="0">
                  <a:pos x="30" y="58"/>
                </a:cxn>
                <a:cxn ang="0">
                  <a:pos x="24" y="54"/>
                </a:cxn>
                <a:cxn ang="0">
                  <a:pos x="6" y="54"/>
                </a:cxn>
                <a:cxn ang="0">
                  <a:pos x="4" y="52"/>
                </a:cxn>
                <a:cxn ang="0">
                  <a:pos x="6" y="50"/>
                </a:cxn>
                <a:cxn ang="0">
                  <a:pos x="0" y="50"/>
                </a:cxn>
                <a:cxn ang="0">
                  <a:pos x="0" y="46"/>
                </a:cxn>
                <a:cxn ang="0">
                  <a:pos x="8" y="42"/>
                </a:cxn>
                <a:cxn ang="0">
                  <a:pos x="4" y="36"/>
                </a:cxn>
                <a:cxn ang="0">
                  <a:pos x="14" y="44"/>
                </a:cxn>
                <a:cxn ang="0">
                  <a:pos x="18" y="44"/>
                </a:cxn>
                <a:cxn ang="0">
                  <a:pos x="14" y="42"/>
                </a:cxn>
                <a:cxn ang="0">
                  <a:pos x="16" y="40"/>
                </a:cxn>
                <a:cxn ang="0">
                  <a:pos x="18" y="44"/>
                </a:cxn>
                <a:cxn ang="0">
                  <a:pos x="20" y="40"/>
                </a:cxn>
                <a:cxn ang="0">
                  <a:pos x="24" y="44"/>
                </a:cxn>
                <a:cxn ang="0">
                  <a:pos x="26" y="42"/>
                </a:cxn>
                <a:cxn ang="0">
                  <a:pos x="18" y="38"/>
                </a:cxn>
                <a:cxn ang="0">
                  <a:pos x="16" y="30"/>
                </a:cxn>
                <a:cxn ang="0">
                  <a:pos x="26" y="24"/>
                </a:cxn>
                <a:cxn ang="0">
                  <a:pos x="26" y="22"/>
                </a:cxn>
                <a:cxn ang="0">
                  <a:pos x="24" y="20"/>
                </a:cxn>
                <a:cxn ang="0">
                  <a:pos x="16" y="22"/>
                </a:cxn>
                <a:cxn ang="0">
                  <a:pos x="12" y="20"/>
                </a:cxn>
                <a:cxn ang="0">
                  <a:pos x="12" y="12"/>
                </a:cxn>
                <a:cxn ang="0">
                  <a:pos x="16" y="12"/>
                </a:cxn>
                <a:cxn ang="0">
                  <a:pos x="16" y="10"/>
                </a:cxn>
                <a:cxn ang="0">
                  <a:pos x="14" y="8"/>
                </a:cxn>
                <a:cxn ang="0">
                  <a:pos x="12" y="6"/>
                </a:cxn>
                <a:cxn ang="0">
                  <a:pos x="20" y="6"/>
                </a:cxn>
                <a:cxn ang="0">
                  <a:pos x="22" y="2"/>
                </a:cxn>
                <a:cxn ang="0">
                  <a:pos x="26" y="0"/>
                </a:cxn>
                <a:cxn ang="0">
                  <a:pos x="28" y="4"/>
                </a:cxn>
                <a:cxn ang="0">
                  <a:pos x="34" y="2"/>
                </a:cxn>
                <a:cxn ang="0">
                  <a:pos x="36" y="4"/>
                </a:cxn>
                <a:cxn ang="0">
                  <a:pos x="36" y="54"/>
                </a:cxn>
                <a:cxn ang="0">
                  <a:pos x="36" y="54"/>
                </a:cxn>
              </a:cxnLst>
              <a:rect l="0" t="0" r="r" b="b"/>
              <a:pathLst>
                <a:path w="36" h="58">
                  <a:moveTo>
                    <a:pt x="36" y="54"/>
                  </a:moveTo>
                  <a:lnTo>
                    <a:pt x="30" y="58"/>
                  </a:lnTo>
                  <a:lnTo>
                    <a:pt x="24" y="54"/>
                  </a:lnTo>
                  <a:lnTo>
                    <a:pt x="6" y="54"/>
                  </a:lnTo>
                  <a:lnTo>
                    <a:pt x="4" y="52"/>
                  </a:lnTo>
                  <a:lnTo>
                    <a:pt x="6" y="50"/>
                  </a:lnTo>
                  <a:lnTo>
                    <a:pt x="0" y="50"/>
                  </a:lnTo>
                  <a:lnTo>
                    <a:pt x="0" y="46"/>
                  </a:lnTo>
                  <a:lnTo>
                    <a:pt x="8" y="42"/>
                  </a:lnTo>
                  <a:lnTo>
                    <a:pt x="4" y="36"/>
                  </a:lnTo>
                  <a:lnTo>
                    <a:pt x="14" y="44"/>
                  </a:lnTo>
                  <a:lnTo>
                    <a:pt x="18" y="44"/>
                  </a:lnTo>
                  <a:lnTo>
                    <a:pt x="14" y="42"/>
                  </a:lnTo>
                  <a:lnTo>
                    <a:pt x="16" y="40"/>
                  </a:lnTo>
                  <a:lnTo>
                    <a:pt x="18" y="44"/>
                  </a:lnTo>
                  <a:lnTo>
                    <a:pt x="20" y="40"/>
                  </a:lnTo>
                  <a:lnTo>
                    <a:pt x="24" y="44"/>
                  </a:lnTo>
                  <a:lnTo>
                    <a:pt x="26" y="42"/>
                  </a:lnTo>
                  <a:lnTo>
                    <a:pt x="18" y="38"/>
                  </a:lnTo>
                  <a:lnTo>
                    <a:pt x="16" y="30"/>
                  </a:lnTo>
                  <a:lnTo>
                    <a:pt x="26" y="24"/>
                  </a:lnTo>
                  <a:lnTo>
                    <a:pt x="26" y="22"/>
                  </a:lnTo>
                  <a:lnTo>
                    <a:pt x="24" y="20"/>
                  </a:lnTo>
                  <a:lnTo>
                    <a:pt x="16" y="22"/>
                  </a:lnTo>
                  <a:lnTo>
                    <a:pt x="12" y="20"/>
                  </a:lnTo>
                  <a:lnTo>
                    <a:pt x="12" y="12"/>
                  </a:lnTo>
                  <a:lnTo>
                    <a:pt x="16" y="12"/>
                  </a:lnTo>
                  <a:lnTo>
                    <a:pt x="16" y="10"/>
                  </a:lnTo>
                  <a:lnTo>
                    <a:pt x="14" y="8"/>
                  </a:lnTo>
                  <a:lnTo>
                    <a:pt x="12" y="6"/>
                  </a:lnTo>
                  <a:lnTo>
                    <a:pt x="20" y="6"/>
                  </a:lnTo>
                  <a:lnTo>
                    <a:pt x="22" y="2"/>
                  </a:lnTo>
                  <a:lnTo>
                    <a:pt x="26" y="0"/>
                  </a:lnTo>
                  <a:lnTo>
                    <a:pt x="28" y="4"/>
                  </a:lnTo>
                  <a:lnTo>
                    <a:pt x="34" y="2"/>
                  </a:lnTo>
                  <a:lnTo>
                    <a:pt x="36" y="4"/>
                  </a:lnTo>
                  <a:lnTo>
                    <a:pt x="36" y="54"/>
                  </a:lnTo>
                  <a:lnTo>
                    <a:pt x="36"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3" name="Freeform 369"/>
            <p:cNvSpPr>
              <a:spLocks/>
            </p:cNvSpPr>
            <p:nvPr/>
          </p:nvSpPr>
          <p:spPr bwMode="auto">
            <a:xfrm>
              <a:off x="4881333" y="3246773"/>
              <a:ext cx="51593" cy="65053"/>
            </a:xfrm>
            <a:custGeom>
              <a:avLst/>
              <a:gdLst/>
              <a:ahLst/>
              <a:cxnLst>
                <a:cxn ang="0">
                  <a:pos x="22" y="50"/>
                </a:cxn>
                <a:cxn ang="0">
                  <a:pos x="22" y="58"/>
                </a:cxn>
                <a:cxn ang="0">
                  <a:pos x="26" y="58"/>
                </a:cxn>
                <a:cxn ang="0">
                  <a:pos x="26" y="54"/>
                </a:cxn>
                <a:cxn ang="0">
                  <a:pos x="32" y="48"/>
                </a:cxn>
                <a:cxn ang="0">
                  <a:pos x="32" y="40"/>
                </a:cxn>
                <a:cxn ang="0">
                  <a:pos x="44" y="40"/>
                </a:cxn>
                <a:cxn ang="0">
                  <a:pos x="46" y="32"/>
                </a:cxn>
                <a:cxn ang="0">
                  <a:pos x="40" y="30"/>
                </a:cxn>
                <a:cxn ang="0">
                  <a:pos x="38" y="22"/>
                </a:cxn>
                <a:cxn ang="0">
                  <a:pos x="34" y="18"/>
                </a:cxn>
                <a:cxn ang="0">
                  <a:pos x="34" y="10"/>
                </a:cxn>
                <a:cxn ang="0">
                  <a:pos x="34" y="8"/>
                </a:cxn>
                <a:cxn ang="0">
                  <a:pos x="22" y="6"/>
                </a:cxn>
                <a:cxn ang="0">
                  <a:pos x="12" y="0"/>
                </a:cxn>
                <a:cxn ang="0">
                  <a:pos x="4" y="2"/>
                </a:cxn>
                <a:cxn ang="0">
                  <a:pos x="0" y="6"/>
                </a:cxn>
                <a:cxn ang="0">
                  <a:pos x="2" y="6"/>
                </a:cxn>
                <a:cxn ang="0">
                  <a:pos x="10" y="14"/>
                </a:cxn>
                <a:cxn ang="0">
                  <a:pos x="12" y="18"/>
                </a:cxn>
                <a:cxn ang="0">
                  <a:pos x="20" y="34"/>
                </a:cxn>
                <a:cxn ang="0">
                  <a:pos x="22" y="50"/>
                </a:cxn>
                <a:cxn ang="0">
                  <a:pos x="22" y="50"/>
                </a:cxn>
              </a:cxnLst>
              <a:rect l="0" t="0" r="r" b="b"/>
              <a:pathLst>
                <a:path w="46" h="58">
                  <a:moveTo>
                    <a:pt x="22" y="50"/>
                  </a:moveTo>
                  <a:lnTo>
                    <a:pt x="22" y="58"/>
                  </a:lnTo>
                  <a:lnTo>
                    <a:pt x="26" y="58"/>
                  </a:lnTo>
                  <a:lnTo>
                    <a:pt x="26" y="54"/>
                  </a:lnTo>
                  <a:lnTo>
                    <a:pt x="32" y="48"/>
                  </a:lnTo>
                  <a:lnTo>
                    <a:pt x="32" y="40"/>
                  </a:lnTo>
                  <a:lnTo>
                    <a:pt x="44" y="40"/>
                  </a:lnTo>
                  <a:lnTo>
                    <a:pt x="46" y="32"/>
                  </a:lnTo>
                  <a:lnTo>
                    <a:pt x="40" y="30"/>
                  </a:lnTo>
                  <a:lnTo>
                    <a:pt x="38" y="22"/>
                  </a:lnTo>
                  <a:lnTo>
                    <a:pt x="34" y="18"/>
                  </a:lnTo>
                  <a:lnTo>
                    <a:pt x="34" y="10"/>
                  </a:lnTo>
                  <a:lnTo>
                    <a:pt x="34" y="8"/>
                  </a:lnTo>
                  <a:lnTo>
                    <a:pt x="22" y="6"/>
                  </a:lnTo>
                  <a:lnTo>
                    <a:pt x="12" y="0"/>
                  </a:lnTo>
                  <a:lnTo>
                    <a:pt x="4" y="2"/>
                  </a:lnTo>
                  <a:lnTo>
                    <a:pt x="0" y="6"/>
                  </a:lnTo>
                  <a:lnTo>
                    <a:pt x="2" y="6"/>
                  </a:lnTo>
                  <a:lnTo>
                    <a:pt x="10" y="14"/>
                  </a:lnTo>
                  <a:lnTo>
                    <a:pt x="12" y="18"/>
                  </a:lnTo>
                  <a:lnTo>
                    <a:pt x="20" y="34"/>
                  </a:lnTo>
                  <a:lnTo>
                    <a:pt x="22" y="50"/>
                  </a:lnTo>
                  <a:lnTo>
                    <a:pt x="22"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4" name="Freeform 370"/>
            <p:cNvSpPr>
              <a:spLocks/>
            </p:cNvSpPr>
            <p:nvPr/>
          </p:nvSpPr>
          <p:spPr bwMode="auto">
            <a:xfrm>
              <a:off x="4787119" y="3253502"/>
              <a:ext cx="141321" cy="98701"/>
            </a:xfrm>
            <a:custGeom>
              <a:avLst/>
              <a:gdLst/>
              <a:ahLst/>
              <a:cxnLst>
                <a:cxn ang="0">
                  <a:pos x="104" y="28"/>
                </a:cxn>
                <a:cxn ang="0">
                  <a:pos x="96" y="12"/>
                </a:cxn>
                <a:cxn ang="0">
                  <a:pos x="94" y="8"/>
                </a:cxn>
                <a:cxn ang="0">
                  <a:pos x="86" y="0"/>
                </a:cxn>
                <a:cxn ang="0">
                  <a:pos x="84" y="0"/>
                </a:cxn>
                <a:cxn ang="0">
                  <a:pos x="62" y="8"/>
                </a:cxn>
                <a:cxn ang="0">
                  <a:pos x="58" y="4"/>
                </a:cxn>
                <a:cxn ang="0">
                  <a:pos x="34" y="6"/>
                </a:cxn>
                <a:cxn ang="0">
                  <a:pos x="24" y="14"/>
                </a:cxn>
                <a:cxn ang="0">
                  <a:pos x="20" y="20"/>
                </a:cxn>
                <a:cxn ang="0">
                  <a:pos x="12" y="38"/>
                </a:cxn>
                <a:cxn ang="0">
                  <a:pos x="0" y="42"/>
                </a:cxn>
                <a:cxn ang="0">
                  <a:pos x="6" y="46"/>
                </a:cxn>
                <a:cxn ang="0">
                  <a:pos x="10" y="58"/>
                </a:cxn>
                <a:cxn ang="0">
                  <a:pos x="16" y="60"/>
                </a:cxn>
                <a:cxn ang="0">
                  <a:pos x="16" y="66"/>
                </a:cxn>
                <a:cxn ang="0">
                  <a:pos x="26" y="70"/>
                </a:cxn>
                <a:cxn ang="0">
                  <a:pos x="30" y="68"/>
                </a:cxn>
                <a:cxn ang="0">
                  <a:pos x="32" y="72"/>
                </a:cxn>
                <a:cxn ang="0">
                  <a:pos x="28" y="74"/>
                </a:cxn>
                <a:cxn ang="0">
                  <a:pos x="30" y="78"/>
                </a:cxn>
                <a:cxn ang="0">
                  <a:pos x="34" y="78"/>
                </a:cxn>
                <a:cxn ang="0">
                  <a:pos x="36" y="80"/>
                </a:cxn>
                <a:cxn ang="0">
                  <a:pos x="34" y="84"/>
                </a:cxn>
                <a:cxn ang="0">
                  <a:pos x="38" y="86"/>
                </a:cxn>
                <a:cxn ang="0">
                  <a:pos x="70" y="88"/>
                </a:cxn>
                <a:cxn ang="0">
                  <a:pos x="90" y="80"/>
                </a:cxn>
                <a:cxn ang="0">
                  <a:pos x="94" y="80"/>
                </a:cxn>
                <a:cxn ang="0">
                  <a:pos x="104" y="82"/>
                </a:cxn>
                <a:cxn ang="0">
                  <a:pos x="108" y="86"/>
                </a:cxn>
                <a:cxn ang="0">
                  <a:pos x="112" y="86"/>
                </a:cxn>
                <a:cxn ang="0">
                  <a:pos x="112" y="76"/>
                </a:cxn>
                <a:cxn ang="0">
                  <a:pos x="116" y="64"/>
                </a:cxn>
                <a:cxn ang="0">
                  <a:pos x="118" y="64"/>
                </a:cxn>
                <a:cxn ang="0">
                  <a:pos x="118" y="66"/>
                </a:cxn>
                <a:cxn ang="0">
                  <a:pos x="114" y="72"/>
                </a:cxn>
                <a:cxn ang="0">
                  <a:pos x="116" y="74"/>
                </a:cxn>
                <a:cxn ang="0">
                  <a:pos x="124" y="66"/>
                </a:cxn>
                <a:cxn ang="0">
                  <a:pos x="126" y="66"/>
                </a:cxn>
                <a:cxn ang="0">
                  <a:pos x="126" y="62"/>
                </a:cxn>
                <a:cxn ang="0">
                  <a:pos x="126" y="56"/>
                </a:cxn>
                <a:cxn ang="0">
                  <a:pos x="122" y="54"/>
                </a:cxn>
                <a:cxn ang="0">
                  <a:pos x="112" y="58"/>
                </a:cxn>
                <a:cxn ang="0">
                  <a:pos x="108" y="54"/>
                </a:cxn>
                <a:cxn ang="0">
                  <a:pos x="106" y="54"/>
                </a:cxn>
                <a:cxn ang="0">
                  <a:pos x="106" y="52"/>
                </a:cxn>
                <a:cxn ang="0">
                  <a:pos x="106" y="44"/>
                </a:cxn>
                <a:cxn ang="0">
                  <a:pos x="104" y="28"/>
                </a:cxn>
                <a:cxn ang="0">
                  <a:pos x="104" y="28"/>
                </a:cxn>
              </a:cxnLst>
              <a:rect l="0" t="0" r="r" b="b"/>
              <a:pathLst>
                <a:path w="126" h="88">
                  <a:moveTo>
                    <a:pt x="104" y="28"/>
                  </a:moveTo>
                  <a:lnTo>
                    <a:pt x="96" y="12"/>
                  </a:lnTo>
                  <a:lnTo>
                    <a:pt x="94" y="8"/>
                  </a:lnTo>
                  <a:lnTo>
                    <a:pt x="86" y="0"/>
                  </a:lnTo>
                  <a:lnTo>
                    <a:pt x="84" y="0"/>
                  </a:lnTo>
                  <a:lnTo>
                    <a:pt x="62" y="8"/>
                  </a:lnTo>
                  <a:lnTo>
                    <a:pt x="58" y="4"/>
                  </a:lnTo>
                  <a:lnTo>
                    <a:pt x="34" y="6"/>
                  </a:lnTo>
                  <a:lnTo>
                    <a:pt x="24" y="14"/>
                  </a:lnTo>
                  <a:lnTo>
                    <a:pt x="20" y="20"/>
                  </a:lnTo>
                  <a:lnTo>
                    <a:pt x="12" y="38"/>
                  </a:lnTo>
                  <a:lnTo>
                    <a:pt x="0" y="42"/>
                  </a:lnTo>
                  <a:lnTo>
                    <a:pt x="6" y="46"/>
                  </a:lnTo>
                  <a:lnTo>
                    <a:pt x="10" y="58"/>
                  </a:lnTo>
                  <a:lnTo>
                    <a:pt x="16" y="60"/>
                  </a:lnTo>
                  <a:lnTo>
                    <a:pt x="16" y="66"/>
                  </a:lnTo>
                  <a:lnTo>
                    <a:pt x="26" y="70"/>
                  </a:lnTo>
                  <a:lnTo>
                    <a:pt x="30" y="68"/>
                  </a:lnTo>
                  <a:lnTo>
                    <a:pt x="32" y="72"/>
                  </a:lnTo>
                  <a:lnTo>
                    <a:pt x="28" y="74"/>
                  </a:lnTo>
                  <a:lnTo>
                    <a:pt x="30" y="78"/>
                  </a:lnTo>
                  <a:lnTo>
                    <a:pt x="34" y="78"/>
                  </a:lnTo>
                  <a:lnTo>
                    <a:pt x="36" y="80"/>
                  </a:lnTo>
                  <a:lnTo>
                    <a:pt x="34" y="84"/>
                  </a:lnTo>
                  <a:lnTo>
                    <a:pt x="38" y="86"/>
                  </a:lnTo>
                  <a:lnTo>
                    <a:pt x="70" y="88"/>
                  </a:lnTo>
                  <a:lnTo>
                    <a:pt x="90" y="80"/>
                  </a:lnTo>
                  <a:lnTo>
                    <a:pt x="94" y="80"/>
                  </a:lnTo>
                  <a:lnTo>
                    <a:pt x="104" y="82"/>
                  </a:lnTo>
                  <a:lnTo>
                    <a:pt x="108" y="86"/>
                  </a:lnTo>
                  <a:lnTo>
                    <a:pt x="112" y="86"/>
                  </a:lnTo>
                  <a:lnTo>
                    <a:pt x="112" y="76"/>
                  </a:lnTo>
                  <a:lnTo>
                    <a:pt x="116" y="64"/>
                  </a:lnTo>
                  <a:lnTo>
                    <a:pt x="118" y="64"/>
                  </a:lnTo>
                  <a:lnTo>
                    <a:pt x="118" y="66"/>
                  </a:lnTo>
                  <a:lnTo>
                    <a:pt x="114" y="72"/>
                  </a:lnTo>
                  <a:lnTo>
                    <a:pt x="116" y="74"/>
                  </a:lnTo>
                  <a:lnTo>
                    <a:pt x="124" y="66"/>
                  </a:lnTo>
                  <a:lnTo>
                    <a:pt x="126" y="66"/>
                  </a:lnTo>
                  <a:lnTo>
                    <a:pt x="126" y="62"/>
                  </a:lnTo>
                  <a:lnTo>
                    <a:pt x="126" y="56"/>
                  </a:lnTo>
                  <a:lnTo>
                    <a:pt x="122" y="54"/>
                  </a:lnTo>
                  <a:lnTo>
                    <a:pt x="112" y="58"/>
                  </a:lnTo>
                  <a:lnTo>
                    <a:pt x="108" y="54"/>
                  </a:lnTo>
                  <a:lnTo>
                    <a:pt x="106" y="54"/>
                  </a:lnTo>
                  <a:lnTo>
                    <a:pt x="106" y="52"/>
                  </a:lnTo>
                  <a:lnTo>
                    <a:pt x="106" y="44"/>
                  </a:lnTo>
                  <a:lnTo>
                    <a:pt x="104" y="28"/>
                  </a:lnTo>
                  <a:lnTo>
                    <a:pt x="104"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5" name="Freeform 371"/>
            <p:cNvSpPr>
              <a:spLocks/>
            </p:cNvSpPr>
            <p:nvPr/>
          </p:nvSpPr>
          <p:spPr bwMode="auto">
            <a:xfrm>
              <a:off x="4363155" y="3083019"/>
              <a:ext cx="38135" cy="33648"/>
            </a:xfrm>
            <a:custGeom>
              <a:avLst/>
              <a:gdLst/>
              <a:ahLst/>
              <a:cxnLst>
                <a:cxn ang="0">
                  <a:pos x="26" y="30"/>
                </a:cxn>
                <a:cxn ang="0">
                  <a:pos x="28" y="28"/>
                </a:cxn>
                <a:cxn ang="0">
                  <a:pos x="30" y="26"/>
                </a:cxn>
                <a:cxn ang="0">
                  <a:pos x="32" y="24"/>
                </a:cxn>
                <a:cxn ang="0">
                  <a:pos x="34" y="24"/>
                </a:cxn>
                <a:cxn ang="0">
                  <a:pos x="32" y="18"/>
                </a:cxn>
                <a:cxn ang="0">
                  <a:pos x="34" y="22"/>
                </a:cxn>
                <a:cxn ang="0">
                  <a:pos x="34" y="18"/>
                </a:cxn>
                <a:cxn ang="0">
                  <a:pos x="32" y="16"/>
                </a:cxn>
                <a:cxn ang="0">
                  <a:pos x="28" y="16"/>
                </a:cxn>
                <a:cxn ang="0">
                  <a:pos x="30" y="14"/>
                </a:cxn>
                <a:cxn ang="0">
                  <a:pos x="30" y="8"/>
                </a:cxn>
                <a:cxn ang="0">
                  <a:pos x="26" y="4"/>
                </a:cxn>
                <a:cxn ang="0">
                  <a:pos x="22" y="2"/>
                </a:cxn>
                <a:cxn ang="0">
                  <a:pos x="12" y="6"/>
                </a:cxn>
                <a:cxn ang="0">
                  <a:pos x="12" y="4"/>
                </a:cxn>
                <a:cxn ang="0">
                  <a:pos x="14" y="2"/>
                </a:cxn>
                <a:cxn ang="0">
                  <a:pos x="12" y="0"/>
                </a:cxn>
                <a:cxn ang="0">
                  <a:pos x="10" y="0"/>
                </a:cxn>
                <a:cxn ang="0">
                  <a:pos x="8" y="2"/>
                </a:cxn>
                <a:cxn ang="0">
                  <a:pos x="8" y="8"/>
                </a:cxn>
                <a:cxn ang="0">
                  <a:pos x="8" y="8"/>
                </a:cxn>
                <a:cxn ang="0">
                  <a:pos x="6" y="14"/>
                </a:cxn>
                <a:cxn ang="0">
                  <a:pos x="2" y="14"/>
                </a:cxn>
                <a:cxn ang="0">
                  <a:pos x="2" y="16"/>
                </a:cxn>
                <a:cxn ang="0">
                  <a:pos x="0" y="18"/>
                </a:cxn>
                <a:cxn ang="0">
                  <a:pos x="4" y="22"/>
                </a:cxn>
                <a:cxn ang="0">
                  <a:pos x="6" y="26"/>
                </a:cxn>
                <a:cxn ang="0">
                  <a:pos x="8" y="28"/>
                </a:cxn>
                <a:cxn ang="0">
                  <a:pos x="12" y="22"/>
                </a:cxn>
                <a:cxn ang="0">
                  <a:pos x="20" y="20"/>
                </a:cxn>
                <a:cxn ang="0">
                  <a:pos x="24" y="24"/>
                </a:cxn>
                <a:cxn ang="0">
                  <a:pos x="26" y="30"/>
                </a:cxn>
                <a:cxn ang="0">
                  <a:pos x="26" y="30"/>
                </a:cxn>
              </a:cxnLst>
              <a:rect l="0" t="0" r="r" b="b"/>
              <a:pathLst>
                <a:path w="34" h="30">
                  <a:moveTo>
                    <a:pt x="26" y="30"/>
                  </a:moveTo>
                  <a:lnTo>
                    <a:pt x="28" y="28"/>
                  </a:lnTo>
                  <a:lnTo>
                    <a:pt x="30" y="26"/>
                  </a:lnTo>
                  <a:lnTo>
                    <a:pt x="32" y="24"/>
                  </a:lnTo>
                  <a:lnTo>
                    <a:pt x="34" y="24"/>
                  </a:lnTo>
                  <a:lnTo>
                    <a:pt x="32" y="18"/>
                  </a:lnTo>
                  <a:lnTo>
                    <a:pt x="34" y="22"/>
                  </a:lnTo>
                  <a:lnTo>
                    <a:pt x="34" y="18"/>
                  </a:lnTo>
                  <a:lnTo>
                    <a:pt x="32" y="16"/>
                  </a:lnTo>
                  <a:lnTo>
                    <a:pt x="28" y="16"/>
                  </a:lnTo>
                  <a:lnTo>
                    <a:pt x="30" y="14"/>
                  </a:lnTo>
                  <a:lnTo>
                    <a:pt x="30" y="8"/>
                  </a:lnTo>
                  <a:lnTo>
                    <a:pt x="26" y="4"/>
                  </a:lnTo>
                  <a:lnTo>
                    <a:pt x="22" y="2"/>
                  </a:lnTo>
                  <a:lnTo>
                    <a:pt x="12" y="6"/>
                  </a:lnTo>
                  <a:lnTo>
                    <a:pt x="12" y="4"/>
                  </a:lnTo>
                  <a:lnTo>
                    <a:pt x="14" y="2"/>
                  </a:lnTo>
                  <a:lnTo>
                    <a:pt x="12" y="0"/>
                  </a:lnTo>
                  <a:lnTo>
                    <a:pt x="10" y="0"/>
                  </a:lnTo>
                  <a:lnTo>
                    <a:pt x="8" y="2"/>
                  </a:lnTo>
                  <a:lnTo>
                    <a:pt x="8" y="8"/>
                  </a:lnTo>
                  <a:lnTo>
                    <a:pt x="8" y="8"/>
                  </a:lnTo>
                  <a:lnTo>
                    <a:pt x="6" y="14"/>
                  </a:lnTo>
                  <a:lnTo>
                    <a:pt x="2" y="14"/>
                  </a:lnTo>
                  <a:lnTo>
                    <a:pt x="2" y="16"/>
                  </a:lnTo>
                  <a:lnTo>
                    <a:pt x="0" y="18"/>
                  </a:lnTo>
                  <a:lnTo>
                    <a:pt x="4" y="22"/>
                  </a:lnTo>
                  <a:lnTo>
                    <a:pt x="6" y="26"/>
                  </a:lnTo>
                  <a:lnTo>
                    <a:pt x="8" y="28"/>
                  </a:lnTo>
                  <a:lnTo>
                    <a:pt x="12" y="22"/>
                  </a:lnTo>
                  <a:lnTo>
                    <a:pt x="20" y="20"/>
                  </a:lnTo>
                  <a:lnTo>
                    <a:pt x="24" y="24"/>
                  </a:lnTo>
                  <a:lnTo>
                    <a:pt x="26" y="30"/>
                  </a:lnTo>
                  <a:lnTo>
                    <a:pt x="26"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6" name="Freeform 372"/>
            <p:cNvSpPr>
              <a:spLocks/>
            </p:cNvSpPr>
            <p:nvPr/>
          </p:nvSpPr>
          <p:spPr bwMode="auto">
            <a:xfrm>
              <a:off x="4621123" y="3554090"/>
              <a:ext cx="237778" cy="228805"/>
            </a:xfrm>
            <a:custGeom>
              <a:avLst/>
              <a:gdLst/>
              <a:ahLst/>
              <a:cxnLst>
                <a:cxn ang="0">
                  <a:pos x="186" y="196"/>
                </a:cxn>
                <a:cxn ang="0">
                  <a:pos x="158" y="182"/>
                </a:cxn>
                <a:cxn ang="0">
                  <a:pos x="132" y="168"/>
                </a:cxn>
                <a:cxn ang="0">
                  <a:pos x="106" y="154"/>
                </a:cxn>
                <a:cxn ang="0">
                  <a:pos x="78" y="152"/>
                </a:cxn>
                <a:cxn ang="0">
                  <a:pos x="72" y="150"/>
                </a:cxn>
                <a:cxn ang="0">
                  <a:pos x="34" y="146"/>
                </a:cxn>
                <a:cxn ang="0">
                  <a:pos x="20" y="130"/>
                </a:cxn>
                <a:cxn ang="0">
                  <a:pos x="10" y="126"/>
                </a:cxn>
                <a:cxn ang="0">
                  <a:pos x="0" y="106"/>
                </a:cxn>
                <a:cxn ang="0">
                  <a:pos x="6" y="102"/>
                </a:cxn>
                <a:cxn ang="0">
                  <a:pos x="4" y="60"/>
                </a:cxn>
                <a:cxn ang="0">
                  <a:pos x="0" y="46"/>
                </a:cxn>
                <a:cxn ang="0">
                  <a:pos x="8" y="42"/>
                </a:cxn>
                <a:cxn ang="0">
                  <a:pos x="10" y="28"/>
                </a:cxn>
                <a:cxn ang="0">
                  <a:pos x="28" y="12"/>
                </a:cxn>
                <a:cxn ang="0">
                  <a:pos x="28" y="0"/>
                </a:cxn>
                <a:cxn ang="0">
                  <a:pos x="50" y="4"/>
                </a:cxn>
                <a:cxn ang="0">
                  <a:pos x="78" y="12"/>
                </a:cxn>
                <a:cxn ang="0">
                  <a:pos x="80" y="20"/>
                </a:cxn>
                <a:cxn ang="0">
                  <a:pos x="90" y="30"/>
                </a:cxn>
                <a:cxn ang="0">
                  <a:pos x="120" y="38"/>
                </a:cxn>
                <a:cxn ang="0">
                  <a:pos x="128" y="44"/>
                </a:cxn>
                <a:cxn ang="0">
                  <a:pos x="142" y="38"/>
                </a:cxn>
                <a:cxn ang="0">
                  <a:pos x="142" y="24"/>
                </a:cxn>
                <a:cxn ang="0">
                  <a:pos x="156" y="6"/>
                </a:cxn>
                <a:cxn ang="0">
                  <a:pos x="182" y="8"/>
                </a:cxn>
                <a:cxn ang="0">
                  <a:pos x="184" y="12"/>
                </a:cxn>
                <a:cxn ang="0">
                  <a:pos x="194" y="16"/>
                </a:cxn>
                <a:cxn ang="0">
                  <a:pos x="212" y="24"/>
                </a:cxn>
                <a:cxn ang="0">
                  <a:pos x="208" y="28"/>
                </a:cxn>
                <a:cxn ang="0">
                  <a:pos x="206" y="48"/>
                </a:cxn>
                <a:cxn ang="0">
                  <a:pos x="208" y="56"/>
                </a:cxn>
                <a:cxn ang="0">
                  <a:pos x="212" y="64"/>
                </a:cxn>
                <a:cxn ang="0">
                  <a:pos x="212" y="90"/>
                </a:cxn>
                <a:cxn ang="0">
                  <a:pos x="212" y="116"/>
                </a:cxn>
                <a:cxn ang="0">
                  <a:pos x="212" y="142"/>
                </a:cxn>
                <a:cxn ang="0">
                  <a:pos x="212" y="168"/>
                </a:cxn>
                <a:cxn ang="0">
                  <a:pos x="212" y="196"/>
                </a:cxn>
                <a:cxn ang="0">
                  <a:pos x="198" y="204"/>
                </a:cxn>
              </a:cxnLst>
              <a:rect l="0" t="0" r="r" b="b"/>
              <a:pathLst>
                <a:path w="212" h="204">
                  <a:moveTo>
                    <a:pt x="198" y="204"/>
                  </a:moveTo>
                  <a:lnTo>
                    <a:pt x="186" y="196"/>
                  </a:lnTo>
                  <a:lnTo>
                    <a:pt x="172" y="190"/>
                  </a:lnTo>
                  <a:lnTo>
                    <a:pt x="158" y="182"/>
                  </a:lnTo>
                  <a:lnTo>
                    <a:pt x="146" y="176"/>
                  </a:lnTo>
                  <a:lnTo>
                    <a:pt x="132" y="168"/>
                  </a:lnTo>
                  <a:lnTo>
                    <a:pt x="118" y="162"/>
                  </a:lnTo>
                  <a:lnTo>
                    <a:pt x="106" y="154"/>
                  </a:lnTo>
                  <a:lnTo>
                    <a:pt x="92" y="148"/>
                  </a:lnTo>
                  <a:lnTo>
                    <a:pt x="78" y="152"/>
                  </a:lnTo>
                  <a:lnTo>
                    <a:pt x="74" y="154"/>
                  </a:lnTo>
                  <a:lnTo>
                    <a:pt x="72" y="150"/>
                  </a:lnTo>
                  <a:lnTo>
                    <a:pt x="64" y="146"/>
                  </a:lnTo>
                  <a:lnTo>
                    <a:pt x="34" y="146"/>
                  </a:lnTo>
                  <a:lnTo>
                    <a:pt x="28" y="134"/>
                  </a:lnTo>
                  <a:lnTo>
                    <a:pt x="20" y="130"/>
                  </a:lnTo>
                  <a:lnTo>
                    <a:pt x="14" y="130"/>
                  </a:lnTo>
                  <a:lnTo>
                    <a:pt x="10" y="126"/>
                  </a:lnTo>
                  <a:lnTo>
                    <a:pt x="8" y="118"/>
                  </a:lnTo>
                  <a:lnTo>
                    <a:pt x="0" y="106"/>
                  </a:lnTo>
                  <a:lnTo>
                    <a:pt x="2" y="104"/>
                  </a:lnTo>
                  <a:lnTo>
                    <a:pt x="6" y="102"/>
                  </a:lnTo>
                  <a:lnTo>
                    <a:pt x="8" y="82"/>
                  </a:lnTo>
                  <a:lnTo>
                    <a:pt x="4" y="60"/>
                  </a:lnTo>
                  <a:lnTo>
                    <a:pt x="0" y="50"/>
                  </a:lnTo>
                  <a:lnTo>
                    <a:pt x="0" y="46"/>
                  </a:lnTo>
                  <a:lnTo>
                    <a:pt x="2" y="44"/>
                  </a:lnTo>
                  <a:lnTo>
                    <a:pt x="8" y="42"/>
                  </a:lnTo>
                  <a:lnTo>
                    <a:pt x="12" y="38"/>
                  </a:lnTo>
                  <a:lnTo>
                    <a:pt x="10" y="28"/>
                  </a:lnTo>
                  <a:lnTo>
                    <a:pt x="12" y="24"/>
                  </a:lnTo>
                  <a:lnTo>
                    <a:pt x="28" y="12"/>
                  </a:lnTo>
                  <a:lnTo>
                    <a:pt x="28" y="10"/>
                  </a:lnTo>
                  <a:lnTo>
                    <a:pt x="28" y="0"/>
                  </a:lnTo>
                  <a:lnTo>
                    <a:pt x="40" y="6"/>
                  </a:lnTo>
                  <a:lnTo>
                    <a:pt x="50" y="4"/>
                  </a:lnTo>
                  <a:lnTo>
                    <a:pt x="60" y="6"/>
                  </a:lnTo>
                  <a:lnTo>
                    <a:pt x="78" y="12"/>
                  </a:lnTo>
                  <a:lnTo>
                    <a:pt x="80" y="14"/>
                  </a:lnTo>
                  <a:lnTo>
                    <a:pt x="80" y="20"/>
                  </a:lnTo>
                  <a:lnTo>
                    <a:pt x="86" y="28"/>
                  </a:lnTo>
                  <a:lnTo>
                    <a:pt x="90" y="30"/>
                  </a:lnTo>
                  <a:lnTo>
                    <a:pt x="112" y="34"/>
                  </a:lnTo>
                  <a:lnTo>
                    <a:pt x="120" y="38"/>
                  </a:lnTo>
                  <a:lnTo>
                    <a:pt x="124" y="44"/>
                  </a:lnTo>
                  <a:lnTo>
                    <a:pt x="128" y="44"/>
                  </a:lnTo>
                  <a:lnTo>
                    <a:pt x="136" y="42"/>
                  </a:lnTo>
                  <a:lnTo>
                    <a:pt x="142" y="38"/>
                  </a:lnTo>
                  <a:lnTo>
                    <a:pt x="144" y="32"/>
                  </a:lnTo>
                  <a:lnTo>
                    <a:pt x="142" y="24"/>
                  </a:lnTo>
                  <a:lnTo>
                    <a:pt x="142" y="16"/>
                  </a:lnTo>
                  <a:lnTo>
                    <a:pt x="156" y="6"/>
                  </a:lnTo>
                  <a:lnTo>
                    <a:pt x="170" y="4"/>
                  </a:lnTo>
                  <a:lnTo>
                    <a:pt x="182" y="8"/>
                  </a:lnTo>
                  <a:lnTo>
                    <a:pt x="184" y="8"/>
                  </a:lnTo>
                  <a:lnTo>
                    <a:pt x="184" y="12"/>
                  </a:lnTo>
                  <a:lnTo>
                    <a:pt x="186" y="14"/>
                  </a:lnTo>
                  <a:lnTo>
                    <a:pt x="194" y="16"/>
                  </a:lnTo>
                  <a:lnTo>
                    <a:pt x="208" y="18"/>
                  </a:lnTo>
                  <a:lnTo>
                    <a:pt x="212" y="24"/>
                  </a:lnTo>
                  <a:lnTo>
                    <a:pt x="210" y="24"/>
                  </a:lnTo>
                  <a:lnTo>
                    <a:pt x="208" y="28"/>
                  </a:lnTo>
                  <a:lnTo>
                    <a:pt x="210" y="44"/>
                  </a:lnTo>
                  <a:lnTo>
                    <a:pt x="206" y="48"/>
                  </a:lnTo>
                  <a:lnTo>
                    <a:pt x="206" y="52"/>
                  </a:lnTo>
                  <a:lnTo>
                    <a:pt x="208" y="56"/>
                  </a:lnTo>
                  <a:lnTo>
                    <a:pt x="208" y="60"/>
                  </a:lnTo>
                  <a:lnTo>
                    <a:pt x="212" y="64"/>
                  </a:lnTo>
                  <a:lnTo>
                    <a:pt x="212" y="76"/>
                  </a:lnTo>
                  <a:lnTo>
                    <a:pt x="212" y="90"/>
                  </a:lnTo>
                  <a:lnTo>
                    <a:pt x="212" y="104"/>
                  </a:lnTo>
                  <a:lnTo>
                    <a:pt x="212" y="116"/>
                  </a:lnTo>
                  <a:lnTo>
                    <a:pt x="212" y="130"/>
                  </a:lnTo>
                  <a:lnTo>
                    <a:pt x="212" y="142"/>
                  </a:lnTo>
                  <a:lnTo>
                    <a:pt x="212" y="156"/>
                  </a:lnTo>
                  <a:lnTo>
                    <a:pt x="212" y="168"/>
                  </a:lnTo>
                  <a:lnTo>
                    <a:pt x="212" y="180"/>
                  </a:lnTo>
                  <a:lnTo>
                    <a:pt x="212" y="196"/>
                  </a:lnTo>
                  <a:lnTo>
                    <a:pt x="198" y="196"/>
                  </a:lnTo>
                  <a:lnTo>
                    <a:pt x="198" y="204"/>
                  </a:lnTo>
                  <a:lnTo>
                    <a:pt x="198" y="20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7" name="Freeform 373"/>
            <p:cNvSpPr>
              <a:spLocks/>
            </p:cNvSpPr>
            <p:nvPr/>
          </p:nvSpPr>
          <p:spPr bwMode="auto">
            <a:xfrm>
              <a:off x="4683932" y="3720086"/>
              <a:ext cx="159267" cy="246751"/>
            </a:xfrm>
            <a:custGeom>
              <a:avLst/>
              <a:gdLst/>
              <a:ahLst/>
              <a:cxnLst>
                <a:cxn ang="0">
                  <a:pos x="142" y="68"/>
                </a:cxn>
                <a:cxn ang="0">
                  <a:pos x="142" y="94"/>
                </a:cxn>
                <a:cxn ang="0">
                  <a:pos x="128" y="108"/>
                </a:cxn>
                <a:cxn ang="0">
                  <a:pos x="120" y="124"/>
                </a:cxn>
                <a:cxn ang="0">
                  <a:pos x="116" y="134"/>
                </a:cxn>
                <a:cxn ang="0">
                  <a:pos x="114" y="146"/>
                </a:cxn>
                <a:cxn ang="0">
                  <a:pos x="120" y="148"/>
                </a:cxn>
                <a:cxn ang="0">
                  <a:pos x="128" y="168"/>
                </a:cxn>
                <a:cxn ang="0">
                  <a:pos x="126" y="172"/>
                </a:cxn>
                <a:cxn ang="0">
                  <a:pos x="112" y="178"/>
                </a:cxn>
                <a:cxn ang="0">
                  <a:pos x="102" y="190"/>
                </a:cxn>
                <a:cxn ang="0">
                  <a:pos x="96" y="194"/>
                </a:cxn>
                <a:cxn ang="0">
                  <a:pos x="76" y="200"/>
                </a:cxn>
                <a:cxn ang="0">
                  <a:pos x="76" y="206"/>
                </a:cxn>
                <a:cxn ang="0">
                  <a:pos x="60" y="214"/>
                </a:cxn>
                <a:cxn ang="0">
                  <a:pos x="42" y="216"/>
                </a:cxn>
                <a:cxn ang="0">
                  <a:pos x="34" y="220"/>
                </a:cxn>
                <a:cxn ang="0">
                  <a:pos x="22" y="204"/>
                </a:cxn>
                <a:cxn ang="0">
                  <a:pos x="12" y="198"/>
                </a:cxn>
                <a:cxn ang="0">
                  <a:pos x="10" y="188"/>
                </a:cxn>
                <a:cxn ang="0">
                  <a:pos x="24" y="188"/>
                </a:cxn>
                <a:cxn ang="0">
                  <a:pos x="24" y="182"/>
                </a:cxn>
                <a:cxn ang="0">
                  <a:pos x="20" y="160"/>
                </a:cxn>
                <a:cxn ang="0">
                  <a:pos x="14" y="146"/>
                </a:cxn>
                <a:cxn ang="0">
                  <a:pos x="10" y="144"/>
                </a:cxn>
                <a:cxn ang="0">
                  <a:pos x="0" y="126"/>
                </a:cxn>
                <a:cxn ang="0">
                  <a:pos x="2" y="122"/>
                </a:cxn>
                <a:cxn ang="0">
                  <a:pos x="26" y="92"/>
                </a:cxn>
                <a:cxn ang="0">
                  <a:pos x="32" y="48"/>
                </a:cxn>
                <a:cxn ang="0">
                  <a:pos x="26" y="36"/>
                </a:cxn>
                <a:cxn ang="0">
                  <a:pos x="22" y="4"/>
                </a:cxn>
                <a:cxn ang="0">
                  <a:pos x="50" y="6"/>
                </a:cxn>
                <a:cxn ang="0">
                  <a:pos x="76" y="20"/>
                </a:cxn>
                <a:cxn ang="0">
                  <a:pos x="102" y="34"/>
                </a:cxn>
                <a:cxn ang="0">
                  <a:pos x="130" y="48"/>
                </a:cxn>
                <a:cxn ang="0">
                  <a:pos x="142" y="56"/>
                </a:cxn>
              </a:cxnLst>
              <a:rect l="0" t="0" r="r" b="b"/>
              <a:pathLst>
                <a:path w="142" h="220">
                  <a:moveTo>
                    <a:pt x="142" y="56"/>
                  </a:moveTo>
                  <a:lnTo>
                    <a:pt x="142" y="68"/>
                  </a:lnTo>
                  <a:lnTo>
                    <a:pt x="142" y="82"/>
                  </a:lnTo>
                  <a:lnTo>
                    <a:pt x="142" y="94"/>
                  </a:lnTo>
                  <a:lnTo>
                    <a:pt x="142" y="108"/>
                  </a:lnTo>
                  <a:lnTo>
                    <a:pt x="128" y="108"/>
                  </a:lnTo>
                  <a:lnTo>
                    <a:pt x="126" y="116"/>
                  </a:lnTo>
                  <a:lnTo>
                    <a:pt x="120" y="124"/>
                  </a:lnTo>
                  <a:lnTo>
                    <a:pt x="120" y="130"/>
                  </a:lnTo>
                  <a:lnTo>
                    <a:pt x="116" y="134"/>
                  </a:lnTo>
                  <a:lnTo>
                    <a:pt x="116" y="140"/>
                  </a:lnTo>
                  <a:lnTo>
                    <a:pt x="114" y="146"/>
                  </a:lnTo>
                  <a:lnTo>
                    <a:pt x="114" y="150"/>
                  </a:lnTo>
                  <a:lnTo>
                    <a:pt x="120" y="148"/>
                  </a:lnTo>
                  <a:lnTo>
                    <a:pt x="120" y="156"/>
                  </a:lnTo>
                  <a:lnTo>
                    <a:pt x="128" y="168"/>
                  </a:lnTo>
                  <a:lnTo>
                    <a:pt x="128" y="170"/>
                  </a:lnTo>
                  <a:lnTo>
                    <a:pt x="126" y="172"/>
                  </a:lnTo>
                  <a:lnTo>
                    <a:pt x="114" y="174"/>
                  </a:lnTo>
                  <a:lnTo>
                    <a:pt x="112" y="178"/>
                  </a:lnTo>
                  <a:lnTo>
                    <a:pt x="112" y="182"/>
                  </a:lnTo>
                  <a:lnTo>
                    <a:pt x="102" y="190"/>
                  </a:lnTo>
                  <a:lnTo>
                    <a:pt x="102" y="194"/>
                  </a:lnTo>
                  <a:lnTo>
                    <a:pt x="96" y="194"/>
                  </a:lnTo>
                  <a:lnTo>
                    <a:pt x="94" y="198"/>
                  </a:lnTo>
                  <a:lnTo>
                    <a:pt x="76" y="200"/>
                  </a:lnTo>
                  <a:lnTo>
                    <a:pt x="74" y="202"/>
                  </a:lnTo>
                  <a:lnTo>
                    <a:pt x="76" y="206"/>
                  </a:lnTo>
                  <a:lnTo>
                    <a:pt x="70" y="212"/>
                  </a:lnTo>
                  <a:lnTo>
                    <a:pt x="60" y="214"/>
                  </a:lnTo>
                  <a:lnTo>
                    <a:pt x="46" y="220"/>
                  </a:lnTo>
                  <a:lnTo>
                    <a:pt x="42" y="216"/>
                  </a:lnTo>
                  <a:lnTo>
                    <a:pt x="40" y="218"/>
                  </a:lnTo>
                  <a:lnTo>
                    <a:pt x="34" y="220"/>
                  </a:lnTo>
                  <a:lnTo>
                    <a:pt x="26" y="220"/>
                  </a:lnTo>
                  <a:lnTo>
                    <a:pt x="22" y="204"/>
                  </a:lnTo>
                  <a:lnTo>
                    <a:pt x="18" y="202"/>
                  </a:lnTo>
                  <a:lnTo>
                    <a:pt x="12" y="198"/>
                  </a:lnTo>
                  <a:lnTo>
                    <a:pt x="8" y="192"/>
                  </a:lnTo>
                  <a:lnTo>
                    <a:pt x="10" y="188"/>
                  </a:lnTo>
                  <a:lnTo>
                    <a:pt x="12" y="186"/>
                  </a:lnTo>
                  <a:lnTo>
                    <a:pt x="24" y="188"/>
                  </a:lnTo>
                  <a:lnTo>
                    <a:pt x="26" y="186"/>
                  </a:lnTo>
                  <a:lnTo>
                    <a:pt x="24" y="182"/>
                  </a:lnTo>
                  <a:lnTo>
                    <a:pt x="18" y="172"/>
                  </a:lnTo>
                  <a:lnTo>
                    <a:pt x="20" y="160"/>
                  </a:lnTo>
                  <a:lnTo>
                    <a:pt x="16" y="148"/>
                  </a:lnTo>
                  <a:lnTo>
                    <a:pt x="14" y="146"/>
                  </a:lnTo>
                  <a:lnTo>
                    <a:pt x="12" y="144"/>
                  </a:lnTo>
                  <a:lnTo>
                    <a:pt x="10" y="144"/>
                  </a:lnTo>
                  <a:lnTo>
                    <a:pt x="2" y="134"/>
                  </a:lnTo>
                  <a:lnTo>
                    <a:pt x="0" y="126"/>
                  </a:lnTo>
                  <a:lnTo>
                    <a:pt x="0" y="124"/>
                  </a:lnTo>
                  <a:lnTo>
                    <a:pt x="2" y="122"/>
                  </a:lnTo>
                  <a:lnTo>
                    <a:pt x="4" y="116"/>
                  </a:lnTo>
                  <a:lnTo>
                    <a:pt x="26" y="92"/>
                  </a:lnTo>
                  <a:lnTo>
                    <a:pt x="28" y="68"/>
                  </a:lnTo>
                  <a:lnTo>
                    <a:pt x="32" y="48"/>
                  </a:lnTo>
                  <a:lnTo>
                    <a:pt x="34" y="42"/>
                  </a:lnTo>
                  <a:lnTo>
                    <a:pt x="26" y="36"/>
                  </a:lnTo>
                  <a:lnTo>
                    <a:pt x="22" y="26"/>
                  </a:lnTo>
                  <a:lnTo>
                    <a:pt x="22" y="4"/>
                  </a:lnTo>
                  <a:lnTo>
                    <a:pt x="36" y="0"/>
                  </a:lnTo>
                  <a:lnTo>
                    <a:pt x="50" y="6"/>
                  </a:lnTo>
                  <a:lnTo>
                    <a:pt x="62" y="14"/>
                  </a:lnTo>
                  <a:lnTo>
                    <a:pt x="76" y="20"/>
                  </a:lnTo>
                  <a:lnTo>
                    <a:pt x="90" y="28"/>
                  </a:lnTo>
                  <a:lnTo>
                    <a:pt x="102" y="34"/>
                  </a:lnTo>
                  <a:lnTo>
                    <a:pt x="116" y="42"/>
                  </a:lnTo>
                  <a:lnTo>
                    <a:pt x="130" y="48"/>
                  </a:lnTo>
                  <a:lnTo>
                    <a:pt x="142" y="56"/>
                  </a:lnTo>
                  <a:lnTo>
                    <a:pt x="142"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8" name="Freeform 374"/>
            <p:cNvSpPr>
              <a:spLocks/>
            </p:cNvSpPr>
            <p:nvPr/>
          </p:nvSpPr>
          <p:spPr bwMode="auto">
            <a:xfrm>
              <a:off x="4289130" y="3504740"/>
              <a:ext cx="179455" cy="143564"/>
            </a:xfrm>
            <a:custGeom>
              <a:avLst/>
              <a:gdLst/>
              <a:ahLst/>
              <a:cxnLst>
                <a:cxn ang="0">
                  <a:pos x="44" y="128"/>
                </a:cxn>
                <a:cxn ang="0">
                  <a:pos x="14" y="128"/>
                </a:cxn>
                <a:cxn ang="0">
                  <a:pos x="0" y="124"/>
                </a:cxn>
                <a:cxn ang="0">
                  <a:pos x="24" y="114"/>
                </a:cxn>
                <a:cxn ang="0">
                  <a:pos x="40" y="100"/>
                </a:cxn>
                <a:cxn ang="0">
                  <a:pos x="44" y="88"/>
                </a:cxn>
                <a:cxn ang="0">
                  <a:pos x="42" y="72"/>
                </a:cxn>
                <a:cxn ang="0">
                  <a:pos x="50" y="62"/>
                </a:cxn>
                <a:cxn ang="0">
                  <a:pos x="62" y="42"/>
                </a:cxn>
                <a:cxn ang="0">
                  <a:pos x="84" y="28"/>
                </a:cxn>
                <a:cxn ang="0">
                  <a:pos x="96" y="2"/>
                </a:cxn>
                <a:cxn ang="0">
                  <a:pos x="108" y="8"/>
                </a:cxn>
                <a:cxn ang="0">
                  <a:pos x="134" y="8"/>
                </a:cxn>
                <a:cxn ang="0">
                  <a:pos x="142" y="12"/>
                </a:cxn>
                <a:cxn ang="0">
                  <a:pos x="146" y="14"/>
                </a:cxn>
                <a:cxn ang="0">
                  <a:pos x="150" y="18"/>
                </a:cxn>
                <a:cxn ang="0">
                  <a:pos x="150" y="22"/>
                </a:cxn>
                <a:cxn ang="0">
                  <a:pos x="150" y="28"/>
                </a:cxn>
                <a:cxn ang="0">
                  <a:pos x="152" y="36"/>
                </a:cxn>
                <a:cxn ang="0">
                  <a:pos x="152" y="46"/>
                </a:cxn>
                <a:cxn ang="0">
                  <a:pos x="160" y="52"/>
                </a:cxn>
                <a:cxn ang="0">
                  <a:pos x="158" y="60"/>
                </a:cxn>
                <a:cxn ang="0">
                  <a:pos x="134" y="64"/>
                </a:cxn>
                <a:cxn ang="0">
                  <a:pos x="122" y="70"/>
                </a:cxn>
                <a:cxn ang="0">
                  <a:pos x="122" y="74"/>
                </a:cxn>
                <a:cxn ang="0">
                  <a:pos x="124" y="78"/>
                </a:cxn>
                <a:cxn ang="0">
                  <a:pos x="104" y="90"/>
                </a:cxn>
                <a:cxn ang="0">
                  <a:pos x="86" y="94"/>
                </a:cxn>
                <a:cxn ang="0">
                  <a:pos x="78" y="98"/>
                </a:cxn>
                <a:cxn ang="0">
                  <a:pos x="70" y="102"/>
                </a:cxn>
                <a:cxn ang="0">
                  <a:pos x="58" y="110"/>
                </a:cxn>
                <a:cxn ang="0">
                  <a:pos x="58" y="128"/>
                </a:cxn>
              </a:cxnLst>
              <a:rect l="0" t="0" r="r" b="b"/>
              <a:pathLst>
                <a:path w="160" h="128">
                  <a:moveTo>
                    <a:pt x="58" y="128"/>
                  </a:moveTo>
                  <a:lnTo>
                    <a:pt x="44" y="128"/>
                  </a:lnTo>
                  <a:lnTo>
                    <a:pt x="28" y="128"/>
                  </a:lnTo>
                  <a:lnTo>
                    <a:pt x="14" y="128"/>
                  </a:lnTo>
                  <a:lnTo>
                    <a:pt x="0" y="128"/>
                  </a:lnTo>
                  <a:lnTo>
                    <a:pt x="0" y="124"/>
                  </a:lnTo>
                  <a:lnTo>
                    <a:pt x="18" y="120"/>
                  </a:lnTo>
                  <a:lnTo>
                    <a:pt x="24" y="114"/>
                  </a:lnTo>
                  <a:lnTo>
                    <a:pt x="36" y="106"/>
                  </a:lnTo>
                  <a:lnTo>
                    <a:pt x="40" y="100"/>
                  </a:lnTo>
                  <a:lnTo>
                    <a:pt x="44" y="92"/>
                  </a:lnTo>
                  <a:lnTo>
                    <a:pt x="44" y="88"/>
                  </a:lnTo>
                  <a:lnTo>
                    <a:pt x="42" y="82"/>
                  </a:lnTo>
                  <a:lnTo>
                    <a:pt x="42" y="72"/>
                  </a:lnTo>
                  <a:lnTo>
                    <a:pt x="46" y="64"/>
                  </a:lnTo>
                  <a:lnTo>
                    <a:pt x="50" y="62"/>
                  </a:lnTo>
                  <a:lnTo>
                    <a:pt x="52" y="54"/>
                  </a:lnTo>
                  <a:lnTo>
                    <a:pt x="62" y="42"/>
                  </a:lnTo>
                  <a:lnTo>
                    <a:pt x="76" y="36"/>
                  </a:lnTo>
                  <a:lnTo>
                    <a:pt x="84" y="28"/>
                  </a:lnTo>
                  <a:lnTo>
                    <a:pt x="88" y="20"/>
                  </a:lnTo>
                  <a:lnTo>
                    <a:pt x="96" y="2"/>
                  </a:lnTo>
                  <a:lnTo>
                    <a:pt x="102" y="0"/>
                  </a:lnTo>
                  <a:lnTo>
                    <a:pt x="108" y="8"/>
                  </a:lnTo>
                  <a:lnTo>
                    <a:pt x="116" y="12"/>
                  </a:lnTo>
                  <a:lnTo>
                    <a:pt x="134" y="8"/>
                  </a:lnTo>
                  <a:lnTo>
                    <a:pt x="140" y="12"/>
                  </a:lnTo>
                  <a:lnTo>
                    <a:pt x="142" y="12"/>
                  </a:lnTo>
                  <a:lnTo>
                    <a:pt x="146" y="12"/>
                  </a:lnTo>
                  <a:lnTo>
                    <a:pt x="146" y="14"/>
                  </a:lnTo>
                  <a:lnTo>
                    <a:pt x="146" y="16"/>
                  </a:lnTo>
                  <a:lnTo>
                    <a:pt x="150" y="18"/>
                  </a:lnTo>
                  <a:lnTo>
                    <a:pt x="148" y="18"/>
                  </a:lnTo>
                  <a:lnTo>
                    <a:pt x="150" y="22"/>
                  </a:lnTo>
                  <a:lnTo>
                    <a:pt x="150" y="22"/>
                  </a:lnTo>
                  <a:lnTo>
                    <a:pt x="150" y="28"/>
                  </a:lnTo>
                  <a:lnTo>
                    <a:pt x="150" y="34"/>
                  </a:lnTo>
                  <a:lnTo>
                    <a:pt x="152" y="36"/>
                  </a:lnTo>
                  <a:lnTo>
                    <a:pt x="152" y="40"/>
                  </a:lnTo>
                  <a:lnTo>
                    <a:pt x="152" y="46"/>
                  </a:lnTo>
                  <a:lnTo>
                    <a:pt x="154" y="50"/>
                  </a:lnTo>
                  <a:lnTo>
                    <a:pt x="160" y="52"/>
                  </a:lnTo>
                  <a:lnTo>
                    <a:pt x="156" y="56"/>
                  </a:lnTo>
                  <a:lnTo>
                    <a:pt x="158" y="60"/>
                  </a:lnTo>
                  <a:lnTo>
                    <a:pt x="134" y="60"/>
                  </a:lnTo>
                  <a:lnTo>
                    <a:pt x="134" y="64"/>
                  </a:lnTo>
                  <a:lnTo>
                    <a:pt x="122" y="66"/>
                  </a:lnTo>
                  <a:lnTo>
                    <a:pt x="122" y="70"/>
                  </a:lnTo>
                  <a:lnTo>
                    <a:pt x="124" y="70"/>
                  </a:lnTo>
                  <a:lnTo>
                    <a:pt x="122" y="74"/>
                  </a:lnTo>
                  <a:lnTo>
                    <a:pt x="126" y="76"/>
                  </a:lnTo>
                  <a:lnTo>
                    <a:pt x="124" y="78"/>
                  </a:lnTo>
                  <a:lnTo>
                    <a:pt x="108" y="84"/>
                  </a:lnTo>
                  <a:lnTo>
                    <a:pt x="104" y="90"/>
                  </a:lnTo>
                  <a:lnTo>
                    <a:pt x="98" y="94"/>
                  </a:lnTo>
                  <a:lnTo>
                    <a:pt x="86" y="94"/>
                  </a:lnTo>
                  <a:lnTo>
                    <a:pt x="84" y="98"/>
                  </a:lnTo>
                  <a:lnTo>
                    <a:pt x="78" y="98"/>
                  </a:lnTo>
                  <a:lnTo>
                    <a:pt x="72" y="102"/>
                  </a:lnTo>
                  <a:lnTo>
                    <a:pt x="70" y="102"/>
                  </a:lnTo>
                  <a:lnTo>
                    <a:pt x="64" y="106"/>
                  </a:lnTo>
                  <a:lnTo>
                    <a:pt x="58" y="110"/>
                  </a:lnTo>
                  <a:lnTo>
                    <a:pt x="58" y="128"/>
                  </a:lnTo>
                  <a:lnTo>
                    <a:pt x="58" y="1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9" name="Freeform 375"/>
            <p:cNvSpPr>
              <a:spLocks/>
            </p:cNvSpPr>
            <p:nvPr/>
          </p:nvSpPr>
          <p:spPr bwMode="auto">
            <a:xfrm>
              <a:off x="4228564" y="3655034"/>
              <a:ext cx="181699" cy="199644"/>
            </a:xfrm>
            <a:custGeom>
              <a:avLst/>
              <a:gdLst/>
              <a:ahLst/>
              <a:cxnLst>
                <a:cxn ang="0">
                  <a:pos x="108" y="168"/>
                </a:cxn>
                <a:cxn ang="0">
                  <a:pos x="138" y="168"/>
                </a:cxn>
                <a:cxn ang="0">
                  <a:pos x="156" y="158"/>
                </a:cxn>
                <a:cxn ang="0">
                  <a:pos x="148" y="142"/>
                </a:cxn>
                <a:cxn ang="0">
                  <a:pos x="146" y="112"/>
                </a:cxn>
                <a:cxn ang="0">
                  <a:pos x="142" y="80"/>
                </a:cxn>
                <a:cxn ang="0">
                  <a:pos x="140" y="50"/>
                </a:cxn>
                <a:cxn ang="0">
                  <a:pos x="150" y="34"/>
                </a:cxn>
                <a:cxn ang="0">
                  <a:pos x="150" y="26"/>
                </a:cxn>
                <a:cxn ang="0">
                  <a:pos x="124" y="8"/>
                </a:cxn>
                <a:cxn ang="0">
                  <a:pos x="112" y="18"/>
                </a:cxn>
                <a:cxn ang="0">
                  <a:pos x="90" y="18"/>
                </a:cxn>
                <a:cxn ang="0">
                  <a:pos x="70" y="18"/>
                </a:cxn>
                <a:cxn ang="0">
                  <a:pos x="68" y="42"/>
                </a:cxn>
                <a:cxn ang="0">
                  <a:pos x="56" y="58"/>
                </a:cxn>
                <a:cxn ang="0">
                  <a:pos x="54" y="74"/>
                </a:cxn>
                <a:cxn ang="0">
                  <a:pos x="42" y="86"/>
                </a:cxn>
                <a:cxn ang="0">
                  <a:pos x="16" y="86"/>
                </a:cxn>
                <a:cxn ang="0">
                  <a:pos x="0" y="92"/>
                </a:cxn>
                <a:cxn ang="0">
                  <a:pos x="6" y="96"/>
                </a:cxn>
                <a:cxn ang="0">
                  <a:pos x="10" y="102"/>
                </a:cxn>
                <a:cxn ang="0">
                  <a:pos x="10" y="108"/>
                </a:cxn>
                <a:cxn ang="0">
                  <a:pos x="12" y="120"/>
                </a:cxn>
                <a:cxn ang="0">
                  <a:pos x="12" y="138"/>
                </a:cxn>
                <a:cxn ang="0">
                  <a:pos x="8" y="154"/>
                </a:cxn>
                <a:cxn ang="0">
                  <a:pos x="24" y="152"/>
                </a:cxn>
                <a:cxn ang="0">
                  <a:pos x="42" y="160"/>
                </a:cxn>
                <a:cxn ang="0">
                  <a:pos x="50" y="166"/>
                </a:cxn>
                <a:cxn ang="0">
                  <a:pos x="56" y="172"/>
                </a:cxn>
                <a:cxn ang="0">
                  <a:pos x="64" y="178"/>
                </a:cxn>
                <a:cxn ang="0">
                  <a:pos x="74" y="164"/>
                </a:cxn>
                <a:cxn ang="0">
                  <a:pos x="82" y="172"/>
                </a:cxn>
                <a:cxn ang="0">
                  <a:pos x="92" y="168"/>
                </a:cxn>
              </a:cxnLst>
              <a:rect l="0" t="0" r="r" b="b"/>
              <a:pathLst>
                <a:path w="162" h="178">
                  <a:moveTo>
                    <a:pt x="92" y="168"/>
                  </a:moveTo>
                  <a:lnTo>
                    <a:pt x="108" y="168"/>
                  </a:lnTo>
                  <a:lnTo>
                    <a:pt x="122" y="168"/>
                  </a:lnTo>
                  <a:lnTo>
                    <a:pt x="138" y="168"/>
                  </a:lnTo>
                  <a:lnTo>
                    <a:pt x="152" y="170"/>
                  </a:lnTo>
                  <a:lnTo>
                    <a:pt x="156" y="158"/>
                  </a:lnTo>
                  <a:lnTo>
                    <a:pt x="150" y="156"/>
                  </a:lnTo>
                  <a:lnTo>
                    <a:pt x="148" y="142"/>
                  </a:lnTo>
                  <a:lnTo>
                    <a:pt x="148" y="126"/>
                  </a:lnTo>
                  <a:lnTo>
                    <a:pt x="146" y="112"/>
                  </a:lnTo>
                  <a:lnTo>
                    <a:pt x="144" y="96"/>
                  </a:lnTo>
                  <a:lnTo>
                    <a:pt x="142" y="80"/>
                  </a:lnTo>
                  <a:lnTo>
                    <a:pt x="142" y="66"/>
                  </a:lnTo>
                  <a:lnTo>
                    <a:pt x="140" y="50"/>
                  </a:lnTo>
                  <a:lnTo>
                    <a:pt x="138" y="34"/>
                  </a:lnTo>
                  <a:lnTo>
                    <a:pt x="150" y="34"/>
                  </a:lnTo>
                  <a:lnTo>
                    <a:pt x="162" y="34"/>
                  </a:lnTo>
                  <a:lnTo>
                    <a:pt x="150" y="26"/>
                  </a:lnTo>
                  <a:lnTo>
                    <a:pt x="138" y="18"/>
                  </a:lnTo>
                  <a:lnTo>
                    <a:pt x="124" y="8"/>
                  </a:lnTo>
                  <a:lnTo>
                    <a:pt x="112" y="0"/>
                  </a:lnTo>
                  <a:lnTo>
                    <a:pt x="112" y="18"/>
                  </a:lnTo>
                  <a:lnTo>
                    <a:pt x="100" y="18"/>
                  </a:lnTo>
                  <a:lnTo>
                    <a:pt x="90" y="18"/>
                  </a:lnTo>
                  <a:lnTo>
                    <a:pt x="80" y="18"/>
                  </a:lnTo>
                  <a:lnTo>
                    <a:pt x="70" y="18"/>
                  </a:lnTo>
                  <a:lnTo>
                    <a:pt x="68" y="30"/>
                  </a:lnTo>
                  <a:lnTo>
                    <a:pt x="68" y="42"/>
                  </a:lnTo>
                  <a:lnTo>
                    <a:pt x="68" y="56"/>
                  </a:lnTo>
                  <a:lnTo>
                    <a:pt x="56" y="58"/>
                  </a:lnTo>
                  <a:lnTo>
                    <a:pt x="52" y="64"/>
                  </a:lnTo>
                  <a:lnTo>
                    <a:pt x="54" y="74"/>
                  </a:lnTo>
                  <a:lnTo>
                    <a:pt x="54" y="86"/>
                  </a:lnTo>
                  <a:lnTo>
                    <a:pt x="42" y="86"/>
                  </a:lnTo>
                  <a:lnTo>
                    <a:pt x="30" y="86"/>
                  </a:lnTo>
                  <a:lnTo>
                    <a:pt x="16" y="86"/>
                  </a:lnTo>
                  <a:lnTo>
                    <a:pt x="4" y="86"/>
                  </a:lnTo>
                  <a:lnTo>
                    <a:pt x="0" y="92"/>
                  </a:lnTo>
                  <a:lnTo>
                    <a:pt x="2" y="90"/>
                  </a:lnTo>
                  <a:lnTo>
                    <a:pt x="6" y="96"/>
                  </a:lnTo>
                  <a:lnTo>
                    <a:pt x="8" y="96"/>
                  </a:lnTo>
                  <a:lnTo>
                    <a:pt x="10" y="102"/>
                  </a:lnTo>
                  <a:lnTo>
                    <a:pt x="10" y="106"/>
                  </a:lnTo>
                  <a:lnTo>
                    <a:pt x="10" y="108"/>
                  </a:lnTo>
                  <a:lnTo>
                    <a:pt x="6" y="114"/>
                  </a:lnTo>
                  <a:lnTo>
                    <a:pt x="12" y="120"/>
                  </a:lnTo>
                  <a:lnTo>
                    <a:pt x="12" y="126"/>
                  </a:lnTo>
                  <a:lnTo>
                    <a:pt x="12" y="138"/>
                  </a:lnTo>
                  <a:lnTo>
                    <a:pt x="6" y="160"/>
                  </a:lnTo>
                  <a:lnTo>
                    <a:pt x="8" y="154"/>
                  </a:lnTo>
                  <a:lnTo>
                    <a:pt x="16" y="154"/>
                  </a:lnTo>
                  <a:lnTo>
                    <a:pt x="24" y="152"/>
                  </a:lnTo>
                  <a:lnTo>
                    <a:pt x="34" y="152"/>
                  </a:lnTo>
                  <a:lnTo>
                    <a:pt x="42" y="160"/>
                  </a:lnTo>
                  <a:lnTo>
                    <a:pt x="46" y="160"/>
                  </a:lnTo>
                  <a:lnTo>
                    <a:pt x="50" y="166"/>
                  </a:lnTo>
                  <a:lnTo>
                    <a:pt x="54" y="168"/>
                  </a:lnTo>
                  <a:lnTo>
                    <a:pt x="56" y="172"/>
                  </a:lnTo>
                  <a:lnTo>
                    <a:pt x="54" y="172"/>
                  </a:lnTo>
                  <a:lnTo>
                    <a:pt x="64" y="178"/>
                  </a:lnTo>
                  <a:lnTo>
                    <a:pt x="70" y="174"/>
                  </a:lnTo>
                  <a:lnTo>
                    <a:pt x="74" y="164"/>
                  </a:lnTo>
                  <a:lnTo>
                    <a:pt x="78" y="164"/>
                  </a:lnTo>
                  <a:lnTo>
                    <a:pt x="82" y="172"/>
                  </a:lnTo>
                  <a:lnTo>
                    <a:pt x="86" y="174"/>
                  </a:lnTo>
                  <a:lnTo>
                    <a:pt x="92" y="168"/>
                  </a:lnTo>
                  <a:lnTo>
                    <a:pt x="92" y="1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0" name="Freeform 376"/>
            <p:cNvSpPr>
              <a:spLocks/>
            </p:cNvSpPr>
            <p:nvPr/>
          </p:nvSpPr>
          <p:spPr bwMode="auto">
            <a:xfrm>
              <a:off x="4228564" y="3648304"/>
              <a:ext cx="125619" cy="109916"/>
            </a:xfrm>
            <a:custGeom>
              <a:avLst/>
              <a:gdLst/>
              <a:ahLst/>
              <a:cxnLst>
                <a:cxn ang="0">
                  <a:pos x="112" y="24"/>
                </a:cxn>
                <a:cxn ang="0">
                  <a:pos x="100" y="24"/>
                </a:cxn>
                <a:cxn ang="0">
                  <a:pos x="90" y="24"/>
                </a:cxn>
                <a:cxn ang="0">
                  <a:pos x="80" y="24"/>
                </a:cxn>
                <a:cxn ang="0">
                  <a:pos x="70" y="24"/>
                </a:cxn>
                <a:cxn ang="0">
                  <a:pos x="68" y="36"/>
                </a:cxn>
                <a:cxn ang="0">
                  <a:pos x="68" y="48"/>
                </a:cxn>
                <a:cxn ang="0">
                  <a:pos x="68" y="62"/>
                </a:cxn>
                <a:cxn ang="0">
                  <a:pos x="56" y="64"/>
                </a:cxn>
                <a:cxn ang="0">
                  <a:pos x="52" y="70"/>
                </a:cxn>
                <a:cxn ang="0">
                  <a:pos x="54" y="80"/>
                </a:cxn>
                <a:cxn ang="0">
                  <a:pos x="54" y="92"/>
                </a:cxn>
                <a:cxn ang="0">
                  <a:pos x="42" y="92"/>
                </a:cxn>
                <a:cxn ang="0">
                  <a:pos x="30" y="92"/>
                </a:cxn>
                <a:cxn ang="0">
                  <a:pos x="16" y="92"/>
                </a:cxn>
                <a:cxn ang="0">
                  <a:pos x="4" y="92"/>
                </a:cxn>
                <a:cxn ang="0">
                  <a:pos x="0" y="98"/>
                </a:cxn>
                <a:cxn ang="0">
                  <a:pos x="2" y="86"/>
                </a:cxn>
                <a:cxn ang="0">
                  <a:pos x="4" y="80"/>
                </a:cxn>
                <a:cxn ang="0">
                  <a:pos x="6" y="78"/>
                </a:cxn>
                <a:cxn ang="0">
                  <a:pos x="12" y="68"/>
                </a:cxn>
                <a:cxn ang="0">
                  <a:pos x="12" y="66"/>
                </a:cxn>
                <a:cxn ang="0">
                  <a:pos x="18" y="56"/>
                </a:cxn>
                <a:cxn ang="0">
                  <a:pos x="30" y="40"/>
                </a:cxn>
                <a:cxn ang="0">
                  <a:pos x="34" y="24"/>
                </a:cxn>
                <a:cxn ang="0">
                  <a:pos x="38" y="18"/>
                </a:cxn>
                <a:cxn ang="0">
                  <a:pos x="46" y="14"/>
                </a:cxn>
                <a:cxn ang="0">
                  <a:pos x="50" y="8"/>
                </a:cxn>
                <a:cxn ang="0">
                  <a:pos x="54" y="0"/>
                </a:cxn>
                <a:cxn ang="0">
                  <a:pos x="68" y="0"/>
                </a:cxn>
                <a:cxn ang="0">
                  <a:pos x="82" y="0"/>
                </a:cxn>
                <a:cxn ang="0">
                  <a:pos x="98" y="0"/>
                </a:cxn>
                <a:cxn ang="0">
                  <a:pos x="112" y="0"/>
                </a:cxn>
                <a:cxn ang="0">
                  <a:pos x="112" y="6"/>
                </a:cxn>
                <a:cxn ang="0">
                  <a:pos x="112" y="24"/>
                </a:cxn>
                <a:cxn ang="0">
                  <a:pos x="112" y="24"/>
                </a:cxn>
              </a:cxnLst>
              <a:rect l="0" t="0" r="r" b="b"/>
              <a:pathLst>
                <a:path w="112" h="98">
                  <a:moveTo>
                    <a:pt x="112" y="24"/>
                  </a:moveTo>
                  <a:lnTo>
                    <a:pt x="100" y="24"/>
                  </a:lnTo>
                  <a:lnTo>
                    <a:pt x="90" y="24"/>
                  </a:lnTo>
                  <a:lnTo>
                    <a:pt x="80" y="24"/>
                  </a:lnTo>
                  <a:lnTo>
                    <a:pt x="70" y="24"/>
                  </a:lnTo>
                  <a:lnTo>
                    <a:pt x="68" y="36"/>
                  </a:lnTo>
                  <a:lnTo>
                    <a:pt x="68" y="48"/>
                  </a:lnTo>
                  <a:lnTo>
                    <a:pt x="68" y="62"/>
                  </a:lnTo>
                  <a:lnTo>
                    <a:pt x="56" y="64"/>
                  </a:lnTo>
                  <a:lnTo>
                    <a:pt x="52" y="70"/>
                  </a:lnTo>
                  <a:lnTo>
                    <a:pt x="54" y="80"/>
                  </a:lnTo>
                  <a:lnTo>
                    <a:pt x="54" y="92"/>
                  </a:lnTo>
                  <a:lnTo>
                    <a:pt x="42" y="92"/>
                  </a:lnTo>
                  <a:lnTo>
                    <a:pt x="30" y="92"/>
                  </a:lnTo>
                  <a:lnTo>
                    <a:pt x="16" y="92"/>
                  </a:lnTo>
                  <a:lnTo>
                    <a:pt x="4" y="92"/>
                  </a:lnTo>
                  <a:lnTo>
                    <a:pt x="0" y="98"/>
                  </a:lnTo>
                  <a:lnTo>
                    <a:pt x="2" y="86"/>
                  </a:lnTo>
                  <a:lnTo>
                    <a:pt x="4" y="80"/>
                  </a:lnTo>
                  <a:lnTo>
                    <a:pt x="6" y="78"/>
                  </a:lnTo>
                  <a:lnTo>
                    <a:pt x="12" y="68"/>
                  </a:lnTo>
                  <a:lnTo>
                    <a:pt x="12" y="66"/>
                  </a:lnTo>
                  <a:lnTo>
                    <a:pt x="18" y="56"/>
                  </a:lnTo>
                  <a:lnTo>
                    <a:pt x="30" y="40"/>
                  </a:lnTo>
                  <a:lnTo>
                    <a:pt x="34" y="24"/>
                  </a:lnTo>
                  <a:lnTo>
                    <a:pt x="38" y="18"/>
                  </a:lnTo>
                  <a:lnTo>
                    <a:pt x="46" y="14"/>
                  </a:lnTo>
                  <a:lnTo>
                    <a:pt x="50" y="8"/>
                  </a:lnTo>
                  <a:lnTo>
                    <a:pt x="54" y="0"/>
                  </a:lnTo>
                  <a:lnTo>
                    <a:pt x="68" y="0"/>
                  </a:lnTo>
                  <a:lnTo>
                    <a:pt x="82" y="0"/>
                  </a:lnTo>
                  <a:lnTo>
                    <a:pt x="98" y="0"/>
                  </a:lnTo>
                  <a:lnTo>
                    <a:pt x="112" y="0"/>
                  </a:lnTo>
                  <a:lnTo>
                    <a:pt x="112" y="6"/>
                  </a:lnTo>
                  <a:lnTo>
                    <a:pt x="112" y="24"/>
                  </a:lnTo>
                  <a:lnTo>
                    <a:pt x="112"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1" name="Freeform 377"/>
            <p:cNvSpPr>
              <a:spLocks/>
            </p:cNvSpPr>
            <p:nvPr/>
          </p:nvSpPr>
          <p:spPr bwMode="auto">
            <a:xfrm>
              <a:off x="4354182" y="3480065"/>
              <a:ext cx="305074" cy="309561"/>
            </a:xfrm>
            <a:custGeom>
              <a:avLst/>
              <a:gdLst/>
              <a:ahLst/>
              <a:cxnLst>
                <a:cxn ang="0">
                  <a:pos x="12" y="164"/>
                </a:cxn>
                <a:cxn ang="0">
                  <a:pos x="38" y="182"/>
                </a:cxn>
                <a:cxn ang="0">
                  <a:pos x="60" y="196"/>
                </a:cxn>
                <a:cxn ang="0">
                  <a:pos x="80" y="210"/>
                </a:cxn>
                <a:cxn ang="0">
                  <a:pos x="100" y="224"/>
                </a:cxn>
                <a:cxn ang="0">
                  <a:pos x="120" y="238"/>
                </a:cxn>
                <a:cxn ang="0">
                  <a:pos x="130" y="250"/>
                </a:cxn>
                <a:cxn ang="0">
                  <a:pos x="140" y="258"/>
                </a:cxn>
                <a:cxn ang="0">
                  <a:pos x="148" y="260"/>
                </a:cxn>
                <a:cxn ang="0">
                  <a:pos x="158" y="270"/>
                </a:cxn>
                <a:cxn ang="0">
                  <a:pos x="158" y="276"/>
                </a:cxn>
                <a:cxn ang="0">
                  <a:pos x="180" y="272"/>
                </a:cxn>
                <a:cxn ang="0">
                  <a:pos x="198" y="262"/>
                </a:cxn>
                <a:cxn ang="0">
                  <a:pos x="214" y="252"/>
                </a:cxn>
                <a:cxn ang="0">
                  <a:pos x="226" y="242"/>
                </a:cxn>
                <a:cxn ang="0">
                  <a:pos x="240" y="234"/>
                </a:cxn>
                <a:cxn ang="0">
                  <a:pos x="252" y="224"/>
                </a:cxn>
                <a:cxn ang="0">
                  <a:pos x="266" y="216"/>
                </a:cxn>
                <a:cxn ang="0">
                  <a:pos x="266" y="200"/>
                </a:cxn>
                <a:cxn ang="0">
                  <a:pos x="252" y="196"/>
                </a:cxn>
                <a:cxn ang="0">
                  <a:pos x="246" y="184"/>
                </a:cxn>
                <a:cxn ang="0">
                  <a:pos x="240" y="170"/>
                </a:cxn>
                <a:cxn ang="0">
                  <a:pos x="246" y="148"/>
                </a:cxn>
                <a:cxn ang="0">
                  <a:pos x="238" y="116"/>
                </a:cxn>
                <a:cxn ang="0">
                  <a:pos x="240" y="110"/>
                </a:cxn>
                <a:cxn ang="0">
                  <a:pos x="224" y="76"/>
                </a:cxn>
                <a:cxn ang="0">
                  <a:pos x="222" y="66"/>
                </a:cxn>
                <a:cxn ang="0">
                  <a:pos x="214" y="52"/>
                </a:cxn>
                <a:cxn ang="0">
                  <a:pos x="228" y="34"/>
                </a:cxn>
                <a:cxn ang="0">
                  <a:pos x="228" y="12"/>
                </a:cxn>
                <a:cxn ang="0">
                  <a:pos x="232" y="4"/>
                </a:cxn>
                <a:cxn ang="0">
                  <a:pos x="212" y="2"/>
                </a:cxn>
                <a:cxn ang="0">
                  <a:pos x="200" y="0"/>
                </a:cxn>
                <a:cxn ang="0">
                  <a:pos x="186" y="8"/>
                </a:cxn>
                <a:cxn ang="0">
                  <a:pos x="168" y="4"/>
                </a:cxn>
                <a:cxn ang="0">
                  <a:pos x="156" y="6"/>
                </a:cxn>
                <a:cxn ang="0">
                  <a:pos x="132" y="10"/>
                </a:cxn>
                <a:cxn ang="0">
                  <a:pos x="118" y="18"/>
                </a:cxn>
                <a:cxn ang="0">
                  <a:pos x="104" y="24"/>
                </a:cxn>
                <a:cxn ang="0">
                  <a:pos x="88" y="34"/>
                </a:cxn>
                <a:cxn ang="0">
                  <a:pos x="88" y="38"/>
                </a:cxn>
                <a:cxn ang="0">
                  <a:pos x="90" y="40"/>
                </a:cxn>
                <a:cxn ang="0">
                  <a:pos x="92" y="44"/>
                </a:cxn>
                <a:cxn ang="0">
                  <a:pos x="92" y="56"/>
                </a:cxn>
                <a:cxn ang="0">
                  <a:pos x="94" y="62"/>
                </a:cxn>
                <a:cxn ang="0">
                  <a:pos x="96" y="72"/>
                </a:cxn>
                <a:cxn ang="0">
                  <a:pos x="98" y="78"/>
                </a:cxn>
                <a:cxn ang="0">
                  <a:pos x="76" y="82"/>
                </a:cxn>
                <a:cxn ang="0">
                  <a:pos x="64" y="88"/>
                </a:cxn>
                <a:cxn ang="0">
                  <a:pos x="66" y="92"/>
                </a:cxn>
                <a:cxn ang="0">
                  <a:pos x="68" y="98"/>
                </a:cxn>
                <a:cxn ang="0">
                  <a:pos x="50" y="106"/>
                </a:cxn>
                <a:cxn ang="0">
                  <a:pos x="40" y="116"/>
                </a:cxn>
                <a:cxn ang="0">
                  <a:pos x="26" y="120"/>
                </a:cxn>
                <a:cxn ang="0">
                  <a:pos x="14" y="124"/>
                </a:cxn>
                <a:cxn ang="0">
                  <a:pos x="6" y="128"/>
                </a:cxn>
                <a:cxn ang="0">
                  <a:pos x="0" y="150"/>
                </a:cxn>
                <a:cxn ang="0">
                  <a:pos x="0" y="156"/>
                </a:cxn>
              </a:cxnLst>
              <a:rect l="0" t="0" r="r" b="b"/>
              <a:pathLst>
                <a:path w="272" h="276">
                  <a:moveTo>
                    <a:pt x="0" y="156"/>
                  </a:moveTo>
                  <a:lnTo>
                    <a:pt x="12" y="164"/>
                  </a:lnTo>
                  <a:lnTo>
                    <a:pt x="26" y="174"/>
                  </a:lnTo>
                  <a:lnTo>
                    <a:pt x="38" y="182"/>
                  </a:lnTo>
                  <a:lnTo>
                    <a:pt x="50" y="190"/>
                  </a:lnTo>
                  <a:lnTo>
                    <a:pt x="60" y="196"/>
                  </a:lnTo>
                  <a:lnTo>
                    <a:pt x="70" y="204"/>
                  </a:lnTo>
                  <a:lnTo>
                    <a:pt x="80" y="210"/>
                  </a:lnTo>
                  <a:lnTo>
                    <a:pt x="90" y="218"/>
                  </a:lnTo>
                  <a:lnTo>
                    <a:pt x="100" y="224"/>
                  </a:lnTo>
                  <a:lnTo>
                    <a:pt x="110" y="232"/>
                  </a:lnTo>
                  <a:lnTo>
                    <a:pt x="120" y="238"/>
                  </a:lnTo>
                  <a:lnTo>
                    <a:pt x="130" y="244"/>
                  </a:lnTo>
                  <a:lnTo>
                    <a:pt x="130" y="250"/>
                  </a:lnTo>
                  <a:lnTo>
                    <a:pt x="136" y="252"/>
                  </a:lnTo>
                  <a:lnTo>
                    <a:pt x="140" y="258"/>
                  </a:lnTo>
                  <a:lnTo>
                    <a:pt x="144" y="258"/>
                  </a:lnTo>
                  <a:lnTo>
                    <a:pt x="148" y="260"/>
                  </a:lnTo>
                  <a:lnTo>
                    <a:pt x="158" y="264"/>
                  </a:lnTo>
                  <a:lnTo>
                    <a:pt x="158" y="270"/>
                  </a:lnTo>
                  <a:lnTo>
                    <a:pt x="156" y="274"/>
                  </a:lnTo>
                  <a:lnTo>
                    <a:pt x="158" y="276"/>
                  </a:lnTo>
                  <a:lnTo>
                    <a:pt x="170" y="274"/>
                  </a:lnTo>
                  <a:lnTo>
                    <a:pt x="180" y="272"/>
                  </a:lnTo>
                  <a:lnTo>
                    <a:pt x="190" y="268"/>
                  </a:lnTo>
                  <a:lnTo>
                    <a:pt x="198" y="262"/>
                  </a:lnTo>
                  <a:lnTo>
                    <a:pt x="206" y="258"/>
                  </a:lnTo>
                  <a:lnTo>
                    <a:pt x="214" y="252"/>
                  </a:lnTo>
                  <a:lnTo>
                    <a:pt x="220" y="246"/>
                  </a:lnTo>
                  <a:lnTo>
                    <a:pt x="226" y="242"/>
                  </a:lnTo>
                  <a:lnTo>
                    <a:pt x="234" y="238"/>
                  </a:lnTo>
                  <a:lnTo>
                    <a:pt x="240" y="234"/>
                  </a:lnTo>
                  <a:lnTo>
                    <a:pt x="246" y="228"/>
                  </a:lnTo>
                  <a:lnTo>
                    <a:pt x="252" y="224"/>
                  </a:lnTo>
                  <a:lnTo>
                    <a:pt x="258" y="220"/>
                  </a:lnTo>
                  <a:lnTo>
                    <a:pt x="266" y="216"/>
                  </a:lnTo>
                  <a:lnTo>
                    <a:pt x="272" y="212"/>
                  </a:lnTo>
                  <a:lnTo>
                    <a:pt x="266" y="200"/>
                  </a:lnTo>
                  <a:lnTo>
                    <a:pt x="258" y="196"/>
                  </a:lnTo>
                  <a:lnTo>
                    <a:pt x="252" y="196"/>
                  </a:lnTo>
                  <a:lnTo>
                    <a:pt x="248" y="192"/>
                  </a:lnTo>
                  <a:lnTo>
                    <a:pt x="246" y="184"/>
                  </a:lnTo>
                  <a:lnTo>
                    <a:pt x="238" y="172"/>
                  </a:lnTo>
                  <a:lnTo>
                    <a:pt x="240" y="170"/>
                  </a:lnTo>
                  <a:lnTo>
                    <a:pt x="244" y="168"/>
                  </a:lnTo>
                  <a:lnTo>
                    <a:pt x="246" y="148"/>
                  </a:lnTo>
                  <a:lnTo>
                    <a:pt x="242" y="126"/>
                  </a:lnTo>
                  <a:lnTo>
                    <a:pt x="238" y="116"/>
                  </a:lnTo>
                  <a:lnTo>
                    <a:pt x="238" y="112"/>
                  </a:lnTo>
                  <a:lnTo>
                    <a:pt x="240" y="110"/>
                  </a:lnTo>
                  <a:lnTo>
                    <a:pt x="236" y="82"/>
                  </a:lnTo>
                  <a:lnTo>
                    <a:pt x="224" y="76"/>
                  </a:lnTo>
                  <a:lnTo>
                    <a:pt x="224" y="72"/>
                  </a:lnTo>
                  <a:lnTo>
                    <a:pt x="222" y="66"/>
                  </a:lnTo>
                  <a:lnTo>
                    <a:pt x="216" y="64"/>
                  </a:lnTo>
                  <a:lnTo>
                    <a:pt x="214" y="52"/>
                  </a:lnTo>
                  <a:lnTo>
                    <a:pt x="226" y="42"/>
                  </a:lnTo>
                  <a:lnTo>
                    <a:pt x="228" y="34"/>
                  </a:lnTo>
                  <a:lnTo>
                    <a:pt x="226" y="22"/>
                  </a:lnTo>
                  <a:lnTo>
                    <a:pt x="228" y="12"/>
                  </a:lnTo>
                  <a:lnTo>
                    <a:pt x="226" y="10"/>
                  </a:lnTo>
                  <a:lnTo>
                    <a:pt x="232" y="4"/>
                  </a:lnTo>
                  <a:lnTo>
                    <a:pt x="220" y="4"/>
                  </a:lnTo>
                  <a:lnTo>
                    <a:pt x="212" y="2"/>
                  </a:lnTo>
                  <a:lnTo>
                    <a:pt x="208" y="4"/>
                  </a:lnTo>
                  <a:lnTo>
                    <a:pt x="200" y="0"/>
                  </a:lnTo>
                  <a:lnTo>
                    <a:pt x="198" y="4"/>
                  </a:lnTo>
                  <a:lnTo>
                    <a:pt x="186" y="8"/>
                  </a:lnTo>
                  <a:lnTo>
                    <a:pt x="182" y="4"/>
                  </a:lnTo>
                  <a:lnTo>
                    <a:pt x="168" y="4"/>
                  </a:lnTo>
                  <a:lnTo>
                    <a:pt x="162" y="6"/>
                  </a:lnTo>
                  <a:lnTo>
                    <a:pt x="156" y="6"/>
                  </a:lnTo>
                  <a:lnTo>
                    <a:pt x="152" y="10"/>
                  </a:lnTo>
                  <a:lnTo>
                    <a:pt x="132" y="10"/>
                  </a:lnTo>
                  <a:lnTo>
                    <a:pt x="120" y="16"/>
                  </a:lnTo>
                  <a:lnTo>
                    <a:pt x="118" y="18"/>
                  </a:lnTo>
                  <a:lnTo>
                    <a:pt x="116" y="22"/>
                  </a:lnTo>
                  <a:lnTo>
                    <a:pt x="104" y="24"/>
                  </a:lnTo>
                  <a:lnTo>
                    <a:pt x="98" y="30"/>
                  </a:lnTo>
                  <a:lnTo>
                    <a:pt x="88" y="34"/>
                  </a:lnTo>
                  <a:lnTo>
                    <a:pt x="88" y="36"/>
                  </a:lnTo>
                  <a:lnTo>
                    <a:pt x="88" y="38"/>
                  </a:lnTo>
                  <a:lnTo>
                    <a:pt x="92" y="40"/>
                  </a:lnTo>
                  <a:lnTo>
                    <a:pt x="90" y="40"/>
                  </a:lnTo>
                  <a:lnTo>
                    <a:pt x="92" y="44"/>
                  </a:lnTo>
                  <a:lnTo>
                    <a:pt x="92" y="44"/>
                  </a:lnTo>
                  <a:lnTo>
                    <a:pt x="92" y="50"/>
                  </a:lnTo>
                  <a:lnTo>
                    <a:pt x="92" y="56"/>
                  </a:lnTo>
                  <a:lnTo>
                    <a:pt x="94" y="58"/>
                  </a:lnTo>
                  <a:lnTo>
                    <a:pt x="94" y="62"/>
                  </a:lnTo>
                  <a:lnTo>
                    <a:pt x="94" y="68"/>
                  </a:lnTo>
                  <a:lnTo>
                    <a:pt x="96" y="72"/>
                  </a:lnTo>
                  <a:lnTo>
                    <a:pt x="102" y="74"/>
                  </a:lnTo>
                  <a:lnTo>
                    <a:pt x="98" y="78"/>
                  </a:lnTo>
                  <a:lnTo>
                    <a:pt x="100" y="82"/>
                  </a:lnTo>
                  <a:lnTo>
                    <a:pt x="76" y="82"/>
                  </a:lnTo>
                  <a:lnTo>
                    <a:pt x="76" y="86"/>
                  </a:lnTo>
                  <a:lnTo>
                    <a:pt x="64" y="88"/>
                  </a:lnTo>
                  <a:lnTo>
                    <a:pt x="64" y="92"/>
                  </a:lnTo>
                  <a:lnTo>
                    <a:pt x="66" y="92"/>
                  </a:lnTo>
                  <a:lnTo>
                    <a:pt x="64" y="96"/>
                  </a:lnTo>
                  <a:lnTo>
                    <a:pt x="68" y="98"/>
                  </a:lnTo>
                  <a:lnTo>
                    <a:pt x="66" y="100"/>
                  </a:lnTo>
                  <a:lnTo>
                    <a:pt x="50" y="106"/>
                  </a:lnTo>
                  <a:lnTo>
                    <a:pt x="46" y="112"/>
                  </a:lnTo>
                  <a:lnTo>
                    <a:pt x="40" y="116"/>
                  </a:lnTo>
                  <a:lnTo>
                    <a:pt x="28" y="116"/>
                  </a:lnTo>
                  <a:lnTo>
                    <a:pt x="26" y="120"/>
                  </a:lnTo>
                  <a:lnTo>
                    <a:pt x="20" y="120"/>
                  </a:lnTo>
                  <a:lnTo>
                    <a:pt x="14" y="124"/>
                  </a:lnTo>
                  <a:lnTo>
                    <a:pt x="12" y="124"/>
                  </a:lnTo>
                  <a:lnTo>
                    <a:pt x="6" y="128"/>
                  </a:lnTo>
                  <a:lnTo>
                    <a:pt x="0" y="132"/>
                  </a:lnTo>
                  <a:lnTo>
                    <a:pt x="0" y="150"/>
                  </a:lnTo>
                  <a:lnTo>
                    <a:pt x="0" y="156"/>
                  </a:lnTo>
                  <a:lnTo>
                    <a:pt x="0" y="1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2" name="Freeform 378"/>
            <p:cNvSpPr>
              <a:spLocks/>
            </p:cNvSpPr>
            <p:nvPr/>
          </p:nvSpPr>
          <p:spPr bwMode="auto">
            <a:xfrm>
              <a:off x="4300346" y="3693168"/>
              <a:ext cx="244508" cy="233292"/>
            </a:xfrm>
            <a:custGeom>
              <a:avLst/>
              <a:gdLst/>
              <a:ahLst/>
              <a:cxnLst>
                <a:cxn ang="0">
                  <a:pos x="44" y="134"/>
                </a:cxn>
                <a:cxn ang="0">
                  <a:pos x="74" y="134"/>
                </a:cxn>
                <a:cxn ang="0">
                  <a:pos x="92" y="124"/>
                </a:cxn>
                <a:cxn ang="0">
                  <a:pos x="84" y="108"/>
                </a:cxn>
                <a:cxn ang="0">
                  <a:pos x="82" y="78"/>
                </a:cxn>
                <a:cxn ang="0">
                  <a:pos x="78" y="46"/>
                </a:cxn>
                <a:cxn ang="0">
                  <a:pos x="76" y="16"/>
                </a:cxn>
                <a:cxn ang="0">
                  <a:pos x="86" y="0"/>
                </a:cxn>
                <a:cxn ang="0">
                  <a:pos x="108" y="6"/>
                </a:cxn>
                <a:cxn ang="0">
                  <a:pos x="128" y="20"/>
                </a:cxn>
                <a:cxn ang="0">
                  <a:pos x="148" y="34"/>
                </a:cxn>
                <a:cxn ang="0">
                  <a:pos x="168" y="48"/>
                </a:cxn>
                <a:cxn ang="0">
                  <a:pos x="178" y="60"/>
                </a:cxn>
                <a:cxn ang="0">
                  <a:pos x="188" y="68"/>
                </a:cxn>
                <a:cxn ang="0">
                  <a:pos x="196" y="70"/>
                </a:cxn>
                <a:cxn ang="0">
                  <a:pos x="206" y="80"/>
                </a:cxn>
                <a:cxn ang="0">
                  <a:pos x="206" y="86"/>
                </a:cxn>
                <a:cxn ang="0">
                  <a:pos x="218" y="94"/>
                </a:cxn>
                <a:cxn ang="0">
                  <a:pos x="218" y="116"/>
                </a:cxn>
                <a:cxn ang="0">
                  <a:pos x="214" y="128"/>
                </a:cxn>
                <a:cxn ang="0">
                  <a:pos x="194" y="136"/>
                </a:cxn>
                <a:cxn ang="0">
                  <a:pos x="174" y="142"/>
                </a:cxn>
                <a:cxn ang="0">
                  <a:pos x="152" y="144"/>
                </a:cxn>
                <a:cxn ang="0">
                  <a:pos x="112" y="166"/>
                </a:cxn>
                <a:cxn ang="0">
                  <a:pos x="96" y="190"/>
                </a:cxn>
                <a:cxn ang="0">
                  <a:pos x="94" y="206"/>
                </a:cxn>
                <a:cxn ang="0">
                  <a:pos x="88" y="204"/>
                </a:cxn>
                <a:cxn ang="0">
                  <a:pos x="82" y="206"/>
                </a:cxn>
                <a:cxn ang="0">
                  <a:pos x="80" y="200"/>
                </a:cxn>
                <a:cxn ang="0">
                  <a:pos x="76" y="202"/>
                </a:cxn>
                <a:cxn ang="0">
                  <a:pos x="74" y="204"/>
                </a:cxn>
                <a:cxn ang="0">
                  <a:pos x="68" y="208"/>
                </a:cxn>
                <a:cxn ang="0">
                  <a:pos x="64" y="206"/>
                </a:cxn>
                <a:cxn ang="0">
                  <a:pos x="56" y="208"/>
                </a:cxn>
                <a:cxn ang="0">
                  <a:pos x="52" y="196"/>
                </a:cxn>
                <a:cxn ang="0">
                  <a:pos x="48" y="198"/>
                </a:cxn>
                <a:cxn ang="0">
                  <a:pos x="52" y="192"/>
                </a:cxn>
                <a:cxn ang="0">
                  <a:pos x="48" y="190"/>
                </a:cxn>
                <a:cxn ang="0">
                  <a:pos x="46" y="188"/>
                </a:cxn>
                <a:cxn ang="0">
                  <a:pos x="44" y="180"/>
                </a:cxn>
                <a:cxn ang="0">
                  <a:pos x="42" y="176"/>
                </a:cxn>
                <a:cxn ang="0">
                  <a:pos x="38" y="178"/>
                </a:cxn>
                <a:cxn ang="0">
                  <a:pos x="34" y="182"/>
                </a:cxn>
                <a:cxn ang="0">
                  <a:pos x="20" y="184"/>
                </a:cxn>
                <a:cxn ang="0">
                  <a:pos x="14" y="182"/>
                </a:cxn>
                <a:cxn ang="0">
                  <a:pos x="10" y="180"/>
                </a:cxn>
                <a:cxn ang="0">
                  <a:pos x="12" y="170"/>
                </a:cxn>
                <a:cxn ang="0">
                  <a:pos x="4" y="164"/>
                </a:cxn>
                <a:cxn ang="0">
                  <a:pos x="4" y="156"/>
                </a:cxn>
                <a:cxn ang="0">
                  <a:pos x="0" y="150"/>
                </a:cxn>
                <a:cxn ang="0">
                  <a:pos x="6" y="140"/>
                </a:cxn>
                <a:cxn ang="0">
                  <a:pos x="14" y="130"/>
                </a:cxn>
                <a:cxn ang="0">
                  <a:pos x="22" y="140"/>
                </a:cxn>
                <a:cxn ang="0">
                  <a:pos x="28" y="134"/>
                </a:cxn>
              </a:cxnLst>
              <a:rect l="0" t="0" r="r" b="b"/>
              <a:pathLst>
                <a:path w="218" h="208">
                  <a:moveTo>
                    <a:pt x="28" y="134"/>
                  </a:moveTo>
                  <a:lnTo>
                    <a:pt x="44" y="134"/>
                  </a:lnTo>
                  <a:lnTo>
                    <a:pt x="58" y="134"/>
                  </a:lnTo>
                  <a:lnTo>
                    <a:pt x="74" y="134"/>
                  </a:lnTo>
                  <a:lnTo>
                    <a:pt x="88" y="136"/>
                  </a:lnTo>
                  <a:lnTo>
                    <a:pt x="92" y="124"/>
                  </a:lnTo>
                  <a:lnTo>
                    <a:pt x="86" y="122"/>
                  </a:lnTo>
                  <a:lnTo>
                    <a:pt x="84" y="108"/>
                  </a:lnTo>
                  <a:lnTo>
                    <a:pt x="84" y="92"/>
                  </a:lnTo>
                  <a:lnTo>
                    <a:pt x="82" y="78"/>
                  </a:lnTo>
                  <a:lnTo>
                    <a:pt x="80" y="62"/>
                  </a:lnTo>
                  <a:lnTo>
                    <a:pt x="78" y="46"/>
                  </a:lnTo>
                  <a:lnTo>
                    <a:pt x="78" y="32"/>
                  </a:lnTo>
                  <a:lnTo>
                    <a:pt x="76" y="16"/>
                  </a:lnTo>
                  <a:lnTo>
                    <a:pt x="74" y="0"/>
                  </a:lnTo>
                  <a:lnTo>
                    <a:pt x="86" y="0"/>
                  </a:lnTo>
                  <a:lnTo>
                    <a:pt x="98" y="0"/>
                  </a:lnTo>
                  <a:lnTo>
                    <a:pt x="108" y="6"/>
                  </a:lnTo>
                  <a:lnTo>
                    <a:pt x="118" y="14"/>
                  </a:lnTo>
                  <a:lnTo>
                    <a:pt x="128" y="20"/>
                  </a:lnTo>
                  <a:lnTo>
                    <a:pt x="138" y="28"/>
                  </a:lnTo>
                  <a:lnTo>
                    <a:pt x="148" y="34"/>
                  </a:lnTo>
                  <a:lnTo>
                    <a:pt x="158" y="42"/>
                  </a:lnTo>
                  <a:lnTo>
                    <a:pt x="168" y="48"/>
                  </a:lnTo>
                  <a:lnTo>
                    <a:pt x="178" y="54"/>
                  </a:lnTo>
                  <a:lnTo>
                    <a:pt x="178" y="60"/>
                  </a:lnTo>
                  <a:lnTo>
                    <a:pt x="184" y="62"/>
                  </a:lnTo>
                  <a:lnTo>
                    <a:pt x="188" y="68"/>
                  </a:lnTo>
                  <a:lnTo>
                    <a:pt x="192" y="68"/>
                  </a:lnTo>
                  <a:lnTo>
                    <a:pt x="196" y="70"/>
                  </a:lnTo>
                  <a:lnTo>
                    <a:pt x="206" y="74"/>
                  </a:lnTo>
                  <a:lnTo>
                    <a:pt x="206" y="80"/>
                  </a:lnTo>
                  <a:lnTo>
                    <a:pt x="204" y="84"/>
                  </a:lnTo>
                  <a:lnTo>
                    <a:pt x="206" y="86"/>
                  </a:lnTo>
                  <a:lnTo>
                    <a:pt x="218" y="84"/>
                  </a:lnTo>
                  <a:lnTo>
                    <a:pt x="218" y="94"/>
                  </a:lnTo>
                  <a:lnTo>
                    <a:pt x="218" y="106"/>
                  </a:lnTo>
                  <a:lnTo>
                    <a:pt x="218" y="116"/>
                  </a:lnTo>
                  <a:lnTo>
                    <a:pt x="218" y="128"/>
                  </a:lnTo>
                  <a:lnTo>
                    <a:pt x="214" y="128"/>
                  </a:lnTo>
                  <a:lnTo>
                    <a:pt x="210" y="136"/>
                  </a:lnTo>
                  <a:lnTo>
                    <a:pt x="194" y="136"/>
                  </a:lnTo>
                  <a:lnTo>
                    <a:pt x="180" y="138"/>
                  </a:lnTo>
                  <a:lnTo>
                    <a:pt x="174" y="142"/>
                  </a:lnTo>
                  <a:lnTo>
                    <a:pt x="166" y="142"/>
                  </a:lnTo>
                  <a:lnTo>
                    <a:pt x="152" y="144"/>
                  </a:lnTo>
                  <a:lnTo>
                    <a:pt x="130" y="160"/>
                  </a:lnTo>
                  <a:lnTo>
                    <a:pt x="112" y="166"/>
                  </a:lnTo>
                  <a:lnTo>
                    <a:pt x="106" y="180"/>
                  </a:lnTo>
                  <a:lnTo>
                    <a:pt x="96" y="190"/>
                  </a:lnTo>
                  <a:lnTo>
                    <a:pt x="94" y="196"/>
                  </a:lnTo>
                  <a:lnTo>
                    <a:pt x="94" y="206"/>
                  </a:lnTo>
                  <a:lnTo>
                    <a:pt x="90" y="206"/>
                  </a:lnTo>
                  <a:lnTo>
                    <a:pt x="88" y="204"/>
                  </a:lnTo>
                  <a:lnTo>
                    <a:pt x="86" y="204"/>
                  </a:lnTo>
                  <a:lnTo>
                    <a:pt x="82" y="206"/>
                  </a:lnTo>
                  <a:lnTo>
                    <a:pt x="80" y="206"/>
                  </a:lnTo>
                  <a:lnTo>
                    <a:pt x="80" y="200"/>
                  </a:lnTo>
                  <a:lnTo>
                    <a:pt x="78" y="200"/>
                  </a:lnTo>
                  <a:lnTo>
                    <a:pt x="76" y="202"/>
                  </a:lnTo>
                  <a:lnTo>
                    <a:pt x="74" y="200"/>
                  </a:lnTo>
                  <a:lnTo>
                    <a:pt x="74" y="204"/>
                  </a:lnTo>
                  <a:lnTo>
                    <a:pt x="70" y="206"/>
                  </a:lnTo>
                  <a:lnTo>
                    <a:pt x="68" y="208"/>
                  </a:lnTo>
                  <a:lnTo>
                    <a:pt x="66" y="206"/>
                  </a:lnTo>
                  <a:lnTo>
                    <a:pt x="64" y="206"/>
                  </a:lnTo>
                  <a:lnTo>
                    <a:pt x="62" y="204"/>
                  </a:lnTo>
                  <a:lnTo>
                    <a:pt x="56" y="208"/>
                  </a:lnTo>
                  <a:lnTo>
                    <a:pt x="52" y="202"/>
                  </a:lnTo>
                  <a:lnTo>
                    <a:pt x="52" y="196"/>
                  </a:lnTo>
                  <a:lnTo>
                    <a:pt x="50" y="196"/>
                  </a:lnTo>
                  <a:lnTo>
                    <a:pt x="48" y="198"/>
                  </a:lnTo>
                  <a:lnTo>
                    <a:pt x="48" y="196"/>
                  </a:lnTo>
                  <a:lnTo>
                    <a:pt x="52" y="192"/>
                  </a:lnTo>
                  <a:lnTo>
                    <a:pt x="50" y="190"/>
                  </a:lnTo>
                  <a:lnTo>
                    <a:pt x="48" y="190"/>
                  </a:lnTo>
                  <a:lnTo>
                    <a:pt x="46" y="186"/>
                  </a:lnTo>
                  <a:lnTo>
                    <a:pt x="46" y="188"/>
                  </a:lnTo>
                  <a:lnTo>
                    <a:pt x="46" y="182"/>
                  </a:lnTo>
                  <a:lnTo>
                    <a:pt x="44" y="180"/>
                  </a:lnTo>
                  <a:lnTo>
                    <a:pt x="42" y="180"/>
                  </a:lnTo>
                  <a:lnTo>
                    <a:pt x="42" y="176"/>
                  </a:lnTo>
                  <a:lnTo>
                    <a:pt x="38" y="176"/>
                  </a:lnTo>
                  <a:lnTo>
                    <a:pt x="38" y="178"/>
                  </a:lnTo>
                  <a:lnTo>
                    <a:pt x="34" y="180"/>
                  </a:lnTo>
                  <a:lnTo>
                    <a:pt x="34" y="182"/>
                  </a:lnTo>
                  <a:lnTo>
                    <a:pt x="26" y="180"/>
                  </a:lnTo>
                  <a:lnTo>
                    <a:pt x="20" y="184"/>
                  </a:lnTo>
                  <a:lnTo>
                    <a:pt x="16" y="180"/>
                  </a:lnTo>
                  <a:lnTo>
                    <a:pt x="14" y="182"/>
                  </a:lnTo>
                  <a:lnTo>
                    <a:pt x="10" y="182"/>
                  </a:lnTo>
                  <a:lnTo>
                    <a:pt x="10" y="180"/>
                  </a:lnTo>
                  <a:lnTo>
                    <a:pt x="12" y="176"/>
                  </a:lnTo>
                  <a:lnTo>
                    <a:pt x="12" y="170"/>
                  </a:lnTo>
                  <a:lnTo>
                    <a:pt x="8" y="164"/>
                  </a:lnTo>
                  <a:lnTo>
                    <a:pt x="4" y="164"/>
                  </a:lnTo>
                  <a:lnTo>
                    <a:pt x="2" y="160"/>
                  </a:lnTo>
                  <a:lnTo>
                    <a:pt x="4" y="156"/>
                  </a:lnTo>
                  <a:lnTo>
                    <a:pt x="2" y="152"/>
                  </a:lnTo>
                  <a:lnTo>
                    <a:pt x="0" y="150"/>
                  </a:lnTo>
                  <a:lnTo>
                    <a:pt x="0" y="144"/>
                  </a:lnTo>
                  <a:lnTo>
                    <a:pt x="6" y="140"/>
                  </a:lnTo>
                  <a:lnTo>
                    <a:pt x="10" y="130"/>
                  </a:lnTo>
                  <a:lnTo>
                    <a:pt x="14" y="130"/>
                  </a:lnTo>
                  <a:lnTo>
                    <a:pt x="18" y="138"/>
                  </a:lnTo>
                  <a:lnTo>
                    <a:pt x="22" y="140"/>
                  </a:lnTo>
                  <a:lnTo>
                    <a:pt x="28" y="134"/>
                  </a:lnTo>
                  <a:lnTo>
                    <a:pt x="28"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3" name="Freeform 379"/>
            <p:cNvSpPr>
              <a:spLocks/>
            </p:cNvSpPr>
            <p:nvPr/>
          </p:nvSpPr>
          <p:spPr bwMode="auto">
            <a:xfrm>
              <a:off x="4405776" y="3852435"/>
              <a:ext cx="112159" cy="82998"/>
            </a:xfrm>
            <a:custGeom>
              <a:avLst/>
              <a:gdLst/>
              <a:ahLst/>
              <a:cxnLst>
                <a:cxn ang="0">
                  <a:pos x="34" y="74"/>
                </a:cxn>
                <a:cxn ang="0">
                  <a:pos x="32" y="64"/>
                </a:cxn>
                <a:cxn ang="0">
                  <a:pos x="30" y="58"/>
                </a:cxn>
                <a:cxn ang="0">
                  <a:pos x="32" y="54"/>
                </a:cxn>
                <a:cxn ang="0">
                  <a:pos x="58" y="56"/>
                </a:cxn>
                <a:cxn ang="0">
                  <a:pos x="68" y="54"/>
                </a:cxn>
                <a:cxn ang="0">
                  <a:pos x="72" y="56"/>
                </a:cxn>
                <a:cxn ang="0">
                  <a:pos x="76" y="56"/>
                </a:cxn>
                <a:cxn ang="0">
                  <a:pos x="80" y="54"/>
                </a:cxn>
                <a:cxn ang="0">
                  <a:pos x="88" y="48"/>
                </a:cxn>
                <a:cxn ang="0">
                  <a:pos x="96" y="48"/>
                </a:cxn>
                <a:cxn ang="0">
                  <a:pos x="100" y="42"/>
                </a:cxn>
                <a:cxn ang="0">
                  <a:pos x="96" y="38"/>
                </a:cxn>
                <a:cxn ang="0">
                  <a:pos x="96" y="36"/>
                </a:cxn>
                <a:cxn ang="0">
                  <a:pos x="98" y="34"/>
                </a:cxn>
                <a:cxn ang="0">
                  <a:pos x="98" y="32"/>
                </a:cxn>
                <a:cxn ang="0">
                  <a:pos x="94" y="30"/>
                </a:cxn>
                <a:cxn ang="0">
                  <a:pos x="92" y="32"/>
                </a:cxn>
                <a:cxn ang="0">
                  <a:pos x="86" y="30"/>
                </a:cxn>
                <a:cxn ang="0">
                  <a:pos x="80" y="20"/>
                </a:cxn>
                <a:cxn ang="0">
                  <a:pos x="74" y="14"/>
                </a:cxn>
                <a:cxn ang="0">
                  <a:pos x="72" y="8"/>
                </a:cxn>
                <a:cxn ang="0">
                  <a:pos x="70" y="6"/>
                </a:cxn>
                <a:cxn ang="0">
                  <a:pos x="72" y="0"/>
                </a:cxn>
                <a:cxn ang="0">
                  <a:pos x="58" y="2"/>
                </a:cxn>
                <a:cxn ang="0">
                  <a:pos x="36" y="18"/>
                </a:cxn>
                <a:cxn ang="0">
                  <a:pos x="18" y="24"/>
                </a:cxn>
                <a:cxn ang="0">
                  <a:pos x="12" y="38"/>
                </a:cxn>
                <a:cxn ang="0">
                  <a:pos x="2" y="48"/>
                </a:cxn>
                <a:cxn ang="0">
                  <a:pos x="0" y="54"/>
                </a:cxn>
                <a:cxn ang="0">
                  <a:pos x="0" y="64"/>
                </a:cxn>
                <a:cxn ang="0">
                  <a:pos x="2" y="70"/>
                </a:cxn>
                <a:cxn ang="0">
                  <a:pos x="6" y="72"/>
                </a:cxn>
                <a:cxn ang="0">
                  <a:pos x="8" y="70"/>
                </a:cxn>
                <a:cxn ang="0">
                  <a:pos x="10" y="72"/>
                </a:cxn>
                <a:cxn ang="0">
                  <a:pos x="12" y="70"/>
                </a:cxn>
                <a:cxn ang="0">
                  <a:pos x="20" y="68"/>
                </a:cxn>
                <a:cxn ang="0">
                  <a:pos x="26" y="70"/>
                </a:cxn>
                <a:cxn ang="0">
                  <a:pos x="26" y="68"/>
                </a:cxn>
                <a:cxn ang="0">
                  <a:pos x="30" y="74"/>
                </a:cxn>
                <a:cxn ang="0">
                  <a:pos x="34" y="74"/>
                </a:cxn>
                <a:cxn ang="0">
                  <a:pos x="34" y="74"/>
                </a:cxn>
              </a:cxnLst>
              <a:rect l="0" t="0" r="r" b="b"/>
              <a:pathLst>
                <a:path w="100" h="74">
                  <a:moveTo>
                    <a:pt x="34" y="74"/>
                  </a:moveTo>
                  <a:lnTo>
                    <a:pt x="32" y="64"/>
                  </a:lnTo>
                  <a:lnTo>
                    <a:pt x="30" y="58"/>
                  </a:lnTo>
                  <a:lnTo>
                    <a:pt x="32" y="54"/>
                  </a:lnTo>
                  <a:lnTo>
                    <a:pt x="58" y="56"/>
                  </a:lnTo>
                  <a:lnTo>
                    <a:pt x="68" y="54"/>
                  </a:lnTo>
                  <a:lnTo>
                    <a:pt x="72" y="56"/>
                  </a:lnTo>
                  <a:lnTo>
                    <a:pt x="76" y="56"/>
                  </a:lnTo>
                  <a:lnTo>
                    <a:pt x="80" y="54"/>
                  </a:lnTo>
                  <a:lnTo>
                    <a:pt x="88" y="48"/>
                  </a:lnTo>
                  <a:lnTo>
                    <a:pt x="96" y="48"/>
                  </a:lnTo>
                  <a:lnTo>
                    <a:pt x="100" y="42"/>
                  </a:lnTo>
                  <a:lnTo>
                    <a:pt x="96" y="38"/>
                  </a:lnTo>
                  <a:lnTo>
                    <a:pt x="96" y="36"/>
                  </a:lnTo>
                  <a:lnTo>
                    <a:pt x="98" y="34"/>
                  </a:lnTo>
                  <a:lnTo>
                    <a:pt x="98" y="32"/>
                  </a:lnTo>
                  <a:lnTo>
                    <a:pt x="94" y="30"/>
                  </a:lnTo>
                  <a:lnTo>
                    <a:pt x="92" y="32"/>
                  </a:lnTo>
                  <a:lnTo>
                    <a:pt x="86" y="30"/>
                  </a:lnTo>
                  <a:lnTo>
                    <a:pt x="80" y="20"/>
                  </a:lnTo>
                  <a:lnTo>
                    <a:pt x="74" y="14"/>
                  </a:lnTo>
                  <a:lnTo>
                    <a:pt x="72" y="8"/>
                  </a:lnTo>
                  <a:lnTo>
                    <a:pt x="70" y="6"/>
                  </a:lnTo>
                  <a:lnTo>
                    <a:pt x="72" y="0"/>
                  </a:lnTo>
                  <a:lnTo>
                    <a:pt x="58" y="2"/>
                  </a:lnTo>
                  <a:lnTo>
                    <a:pt x="36" y="18"/>
                  </a:lnTo>
                  <a:lnTo>
                    <a:pt x="18" y="24"/>
                  </a:lnTo>
                  <a:lnTo>
                    <a:pt x="12" y="38"/>
                  </a:lnTo>
                  <a:lnTo>
                    <a:pt x="2" y="48"/>
                  </a:lnTo>
                  <a:lnTo>
                    <a:pt x="0" y="54"/>
                  </a:lnTo>
                  <a:lnTo>
                    <a:pt x="0" y="64"/>
                  </a:lnTo>
                  <a:lnTo>
                    <a:pt x="2" y="70"/>
                  </a:lnTo>
                  <a:lnTo>
                    <a:pt x="6" y="72"/>
                  </a:lnTo>
                  <a:lnTo>
                    <a:pt x="8" y="70"/>
                  </a:lnTo>
                  <a:lnTo>
                    <a:pt x="10" y="72"/>
                  </a:lnTo>
                  <a:lnTo>
                    <a:pt x="12" y="70"/>
                  </a:lnTo>
                  <a:lnTo>
                    <a:pt x="20" y="68"/>
                  </a:lnTo>
                  <a:lnTo>
                    <a:pt x="26" y="70"/>
                  </a:lnTo>
                  <a:lnTo>
                    <a:pt x="26" y="68"/>
                  </a:lnTo>
                  <a:lnTo>
                    <a:pt x="30" y="74"/>
                  </a:lnTo>
                  <a:lnTo>
                    <a:pt x="34" y="74"/>
                  </a:lnTo>
                  <a:lnTo>
                    <a:pt x="34" y="7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4" name="Freeform 380"/>
            <p:cNvSpPr>
              <a:spLocks/>
            </p:cNvSpPr>
            <p:nvPr/>
          </p:nvSpPr>
          <p:spPr bwMode="auto">
            <a:xfrm>
              <a:off x="4930683" y="4018431"/>
              <a:ext cx="78511" cy="80755"/>
            </a:xfrm>
            <a:custGeom>
              <a:avLst/>
              <a:gdLst/>
              <a:ahLst/>
              <a:cxnLst>
                <a:cxn ang="0">
                  <a:pos x="10" y="38"/>
                </a:cxn>
                <a:cxn ang="0">
                  <a:pos x="10" y="40"/>
                </a:cxn>
                <a:cxn ang="0">
                  <a:pos x="12" y="40"/>
                </a:cxn>
                <a:cxn ang="0">
                  <a:pos x="16" y="34"/>
                </a:cxn>
                <a:cxn ang="0">
                  <a:pos x="20" y="32"/>
                </a:cxn>
                <a:cxn ang="0">
                  <a:pos x="22" y="28"/>
                </a:cxn>
                <a:cxn ang="0">
                  <a:pos x="22" y="24"/>
                </a:cxn>
                <a:cxn ang="0">
                  <a:pos x="20" y="24"/>
                </a:cxn>
                <a:cxn ang="0">
                  <a:pos x="16" y="22"/>
                </a:cxn>
                <a:cxn ang="0">
                  <a:pos x="14" y="18"/>
                </a:cxn>
                <a:cxn ang="0">
                  <a:pos x="16" y="6"/>
                </a:cxn>
                <a:cxn ang="0">
                  <a:pos x="18" y="4"/>
                </a:cxn>
                <a:cxn ang="0">
                  <a:pos x="28" y="4"/>
                </a:cxn>
                <a:cxn ang="0">
                  <a:pos x="30" y="6"/>
                </a:cxn>
                <a:cxn ang="0">
                  <a:pos x="40" y="4"/>
                </a:cxn>
                <a:cxn ang="0">
                  <a:pos x="50" y="4"/>
                </a:cxn>
                <a:cxn ang="0">
                  <a:pos x="56" y="0"/>
                </a:cxn>
                <a:cxn ang="0">
                  <a:pos x="60" y="2"/>
                </a:cxn>
                <a:cxn ang="0">
                  <a:pos x="64" y="12"/>
                </a:cxn>
                <a:cxn ang="0">
                  <a:pos x="68" y="16"/>
                </a:cxn>
                <a:cxn ang="0">
                  <a:pos x="70" y="26"/>
                </a:cxn>
                <a:cxn ang="0">
                  <a:pos x="68" y="34"/>
                </a:cxn>
                <a:cxn ang="0">
                  <a:pos x="56" y="50"/>
                </a:cxn>
                <a:cxn ang="0">
                  <a:pos x="56" y="50"/>
                </a:cxn>
                <a:cxn ang="0">
                  <a:pos x="56" y="52"/>
                </a:cxn>
                <a:cxn ang="0">
                  <a:pos x="54" y="50"/>
                </a:cxn>
                <a:cxn ang="0">
                  <a:pos x="52" y="52"/>
                </a:cxn>
                <a:cxn ang="0">
                  <a:pos x="48" y="50"/>
                </a:cxn>
                <a:cxn ang="0">
                  <a:pos x="46" y="50"/>
                </a:cxn>
                <a:cxn ang="0">
                  <a:pos x="44" y="54"/>
                </a:cxn>
                <a:cxn ang="0">
                  <a:pos x="42" y="52"/>
                </a:cxn>
                <a:cxn ang="0">
                  <a:pos x="40" y="52"/>
                </a:cxn>
                <a:cxn ang="0">
                  <a:pos x="38" y="52"/>
                </a:cxn>
                <a:cxn ang="0">
                  <a:pos x="38" y="52"/>
                </a:cxn>
                <a:cxn ang="0">
                  <a:pos x="36" y="54"/>
                </a:cxn>
                <a:cxn ang="0">
                  <a:pos x="34" y="52"/>
                </a:cxn>
                <a:cxn ang="0">
                  <a:pos x="34" y="54"/>
                </a:cxn>
                <a:cxn ang="0">
                  <a:pos x="32" y="56"/>
                </a:cxn>
                <a:cxn ang="0">
                  <a:pos x="28" y="56"/>
                </a:cxn>
                <a:cxn ang="0">
                  <a:pos x="28" y="58"/>
                </a:cxn>
                <a:cxn ang="0">
                  <a:pos x="28" y="58"/>
                </a:cxn>
                <a:cxn ang="0">
                  <a:pos x="26" y="66"/>
                </a:cxn>
                <a:cxn ang="0">
                  <a:pos x="28" y="66"/>
                </a:cxn>
                <a:cxn ang="0">
                  <a:pos x="10" y="68"/>
                </a:cxn>
                <a:cxn ang="0">
                  <a:pos x="6" y="68"/>
                </a:cxn>
                <a:cxn ang="0">
                  <a:pos x="4" y="72"/>
                </a:cxn>
                <a:cxn ang="0">
                  <a:pos x="0" y="70"/>
                </a:cxn>
                <a:cxn ang="0">
                  <a:pos x="0" y="58"/>
                </a:cxn>
                <a:cxn ang="0">
                  <a:pos x="0" y="56"/>
                </a:cxn>
                <a:cxn ang="0">
                  <a:pos x="2" y="48"/>
                </a:cxn>
                <a:cxn ang="0">
                  <a:pos x="10" y="38"/>
                </a:cxn>
                <a:cxn ang="0">
                  <a:pos x="10" y="38"/>
                </a:cxn>
              </a:cxnLst>
              <a:rect l="0" t="0" r="r" b="b"/>
              <a:pathLst>
                <a:path w="70" h="72">
                  <a:moveTo>
                    <a:pt x="10" y="38"/>
                  </a:moveTo>
                  <a:lnTo>
                    <a:pt x="10" y="40"/>
                  </a:lnTo>
                  <a:lnTo>
                    <a:pt x="12" y="40"/>
                  </a:lnTo>
                  <a:lnTo>
                    <a:pt x="16" y="34"/>
                  </a:lnTo>
                  <a:lnTo>
                    <a:pt x="20" y="32"/>
                  </a:lnTo>
                  <a:lnTo>
                    <a:pt x="22" y="28"/>
                  </a:lnTo>
                  <a:lnTo>
                    <a:pt x="22" y="24"/>
                  </a:lnTo>
                  <a:lnTo>
                    <a:pt x="20" y="24"/>
                  </a:lnTo>
                  <a:lnTo>
                    <a:pt x="16" y="22"/>
                  </a:lnTo>
                  <a:lnTo>
                    <a:pt x="14" y="18"/>
                  </a:lnTo>
                  <a:lnTo>
                    <a:pt x="16" y="6"/>
                  </a:lnTo>
                  <a:lnTo>
                    <a:pt x="18" y="4"/>
                  </a:lnTo>
                  <a:lnTo>
                    <a:pt x="28" y="4"/>
                  </a:lnTo>
                  <a:lnTo>
                    <a:pt x="30" y="6"/>
                  </a:lnTo>
                  <a:lnTo>
                    <a:pt x="40" y="4"/>
                  </a:lnTo>
                  <a:lnTo>
                    <a:pt x="50" y="4"/>
                  </a:lnTo>
                  <a:lnTo>
                    <a:pt x="56" y="0"/>
                  </a:lnTo>
                  <a:lnTo>
                    <a:pt x="60" y="2"/>
                  </a:lnTo>
                  <a:lnTo>
                    <a:pt x="64" y="12"/>
                  </a:lnTo>
                  <a:lnTo>
                    <a:pt x="68" y="16"/>
                  </a:lnTo>
                  <a:lnTo>
                    <a:pt x="70" y="26"/>
                  </a:lnTo>
                  <a:lnTo>
                    <a:pt x="68" y="34"/>
                  </a:lnTo>
                  <a:lnTo>
                    <a:pt x="56" y="50"/>
                  </a:lnTo>
                  <a:lnTo>
                    <a:pt x="56" y="50"/>
                  </a:lnTo>
                  <a:lnTo>
                    <a:pt x="56" y="52"/>
                  </a:lnTo>
                  <a:lnTo>
                    <a:pt x="54" y="50"/>
                  </a:lnTo>
                  <a:lnTo>
                    <a:pt x="52" y="52"/>
                  </a:lnTo>
                  <a:lnTo>
                    <a:pt x="48" y="50"/>
                  </a:lnTo>
                  <a:lnTo>
                    <a:pt x="46" y="50"/>
                  </a:lnTo>
                  <a:lnTo>
                    <a:pt x="44" y="54"/>
                  </a:lnTo>
                  <a:lnTo>
                    <a:pt x="42" y="52"/>
                  </a:lnTo>
                  <a:lnTo>
                    <a:pt x="40" y="52"/>
                  </a:lnTo>
                  <a:lnTo>
                    <a:pt x="38" y="52"/>
                  </a:lnTo>
                  <a:lnTo>
                    <a:pt x="38" y="52"/>
                  </a:lnTo>
                  <a:lnTo>
                    <a:pt x="36" y="54"/>
                  </a:lnTo>
                  <a:lnTo>
                    <a:pt x="34" y="52"/>
                  </a:lnTo>
                  <a:lnTo>
                    <a:pt x="34" y="54"/>
                  </a:lnTo>
                  <a:lnTo>
                    <a:pt x="32" y="56"/>
                  </a:lnTo>
                  <a:lnTo>
                    <a:pt x="28" y="56"/>
                  </a:lnTo>
                  <a:lnTo>
                    <a:pt x="28" y="58"/>
                  </a:lnTo>
                  <a:lnTo>
                    <a:pt x="28" y="58"/>
                  </a:lnTo>
                  <a:lnTo>
                    <a:pt x="26" y="66"/>
                  </a:lnTo>
                  <a:lnTo>
                    <a:pt x="28" y="66"/>
                  </a:lnTo>
                  <a:lnTo>
                    <a:pt x="10" y="68"/>
                  </a:lnTo>
                  <a:lnTo>
                    <a:pt x="6" y="68"/>
                  </a:lnTo>
                  <a:lnTo>
                    <a:pt x="4" y="72"/>
                  </a:lnTo>
                  <a:lnTo>
                    <a:pt x="0" y="70"/>
                  </a:lnTo>
                  <a:lnTo>
                    <a:pt x="0" y="58"/>
                  </a:lnTo>
                  <a:lnTo>
                    <a:pt x="0" y="56"/>
                  </a:lnTo>
                  <a:lnTo>
                    <a:pt x="2" y="48"/>
                  </a:lnTo>
                  <a:lnTo>
                    <a:pt x="10" y="38"/>
                  </a:lnTo>
                  <a:lnTo>
                    <a:pt x="10" y="3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5" name="Freeform 381"/>
            <p:cNvSpPr>
              <a:spLocks/>
            </p:cNvSpPr>
            <p:nvPr/>
          </p:nvSpPr>
          <p:spPr bwMode="auto">
            <a:xfrm>
              <a:off x="4811793" y="3724573"/>
              <a:ext cx="248995" cy="300588"/>
            </a:xfrm>
            <a:custGeom>
              <a:avLst/>
              <a:gdLst/>
              <a:ahLst/>
              <a:cxnLst>
                <a:cxn ang="0">
                  <a:pos x="28" y="64"/>
                </a:cxn>
                <a:cxn ang="0">
                  <a:pos x="28" y="90"/>
                </a:cxn>
                <a:cxn ang="0">
                  <a:pos x="14" y="104"/>
                </a:cxn>
                <a:cxn ang="0">
                  <a:pos x="6" y="120"/>
                </a:cxn>
                <a:cxn ang="0">
                  <a:pos x="2" y="130"/>
                </a:cxn>
                <a:cxn ang="0">
                  <a:pos x="0" y="142"/>
                </a:cxn>
                <a:cxn ang="0">
                  <a:pos x="6" y="144"/>
                </a:cxn>
                <a:cxn ang="0">
                  <a:pos x="14" y="164"/>
                </a:cxn>
                <a:cxn ang="0">
                  <a:pos x="12" y="168"/>
                </a:cxn>
                <a:cxn ang="0">
                  <a:pos x="22" y="186"/>
                </a:cxn>
                <a:cxn ang="0">
                  <a:pos x="24" y="200"/>
                </a:cxn>
                <a:cxn ang="0">
                  <a:pos x="32" y="204"/>
                </a:cxn>
                <a:cxn ang="0">
                  <a:pos x="44" y="208"/>
                </a:cxn>
                <a:cxn ang="0">
                  <a:pos x="58" y="224"/>
                </a:cxn>
                <a:cxn ang="0">
                  <a:pos x="72" y="240"/>
                </a:cxn>
                <a:cxn ang="0">
                  <a:pos x="84" y="256"/>
                </a:cxn>
                <a:cxn ang="0">
                  <a:pos x="92" y="256"/>
                </a:cxn>
                <a:cxn ang="0">
                  <a:pos x="104" y="254"/>
                </a:cxn>
                <a:cxn ang="0">
                  <a:pos x="122" y="268"/>
                </a:cxn>
                <a:cxn ang="0">
                  <a:pos x="134" y="266"/>
                </a:cxn>
                <a:cxn ang="0">
                  <a:pos x="146" y="266"/>
                </a:cxn>
                <a:cxn ang="0">
                  <a:pos x="162" y="262"/>
                </a:cxn>
                <a:cxn ang="0">
                  <a:pos x="186" y="254"/>
                </a:cxn>
                <a:cxn ang="0">
                  <a:pos x="178" y="242"/>
                </a:cxn>
                <a:cxn ang="0">
                  <a:pos x="164" y="222"/>
                </a:cxn>
                <a:cxn ang="0">
                  <a:pos x="148" y="210"/>
                </a:cxn>
                <a:cxn ang="0">
                  <a:pos x="152" y="204"/>
                </a:cxn>
                <a:cxn ang="0">
                  <a:pos x="164" y="200"/>
                </a:cxn>
                <a:cxn ang="0">
                  <a:pos x="166" y="176"/>
                </a:cxn>
                <a:cxn ang="0">
                  <a:pos x="174" y="168"/>
                </a:cxn>
                <a:cxn ang="0">
                  <a:pos x="186" y="146"/>
                </a:cxn>
                <a:cxn ang="0">
                  <a:pos x="196" y="128"/>
                </a:cxn>
                <a:cxn ang="0">
                  <a:pos x="194" y="116"/>
                </a:cxn>
                <a:cxn ang="0">
                  <a:pos x="206" y="84"/>
                </a:cxn>
                <a:cxn ang="0">
                  <a:pos x="220" y="78"/>
                </a:cxn>
                <a:cxn ang="0">
                  <a:pos x="220" y="68"/>
                </a:cxn>
                <a:cxn ang="0">
                  <a:pos x="216" y="64"/>
                </a:cxn>
                <a:cxn ang="0">
                  <a:pos x="206" y="60"/>
                </a:cxn>
                <a:cxn ang="0">
                  <a:pos x="204" y="28"/>
                </a:cxn>
                <a:cxn ang="0">
                  <a:pos x="200" y="16"/>
                </a:cxn>
                <a:cxn ang="0">
                  <a:pos x="186" y="4"/>
                </a:cxn>
                <a:cxn ang="0">
                  <a:pos x="178" y="4"/>
                </a:cxn>
                <a:cxn ang="0">
                  <a:pos x="172" y="10"/>
                </a:cxn>
                <a:cxn ang="0">
                  <a:pos x="162" y="18"/>
                </a:cxn>
                <a:cxn ang="0">
                  <a:pos x="152" y="16"/>
                </a:cxn>
                <a:cxn ang="0">
                  <a:pos x="128" y="16"/>
                </a:cxn>
                <a:cxn ang="0">
                  <a:pos x="126" y="12"/>
                </a:cxn>
                <a:cxn ang="0">
                  <a:pos x="114" y="16"/>
                </a:cxn>
                <a:cxn ang="0">
                  <a:pos x="94" y="16"/>
                </a:cxn>
                <a:cxn ang="0">
                  <a:pos x="74" y="16"/>
                </a:cxn>
                <a:cxn ang="0">
                  <a:pos x="52" y="16"/>
                </a:cxn>
                <a:cxn ang="0">
                  <a:pos x="42" y="28"/>
                </a:cxn>
                <a:cxn ang="0">
                  <a:pos x="28" y="44"/>
                </a:cxn>
                <a:cxn ang="0">
                  <a:pos x="28" y="52"/>
                </a:cxn>
              </a:cxnLst>
              <a:rect l="0" t="0" r="r" b="b"/>
              <a:pathLst>
                <a:path w="222" h="268">
                  <a:moveTo>
                    <a:pt x="28" y="52"/>
                  </a:moveTo>
                  <a:lnTo>
                    <a:pt x="28" y="64"/>
                  </a:lnTo>
                  <a:lnTo>
                    <a:pt x="28" y="78"/>
                  </a:lnTo>
                  <a:lnTo>
                    <a:pt x="28" y="90"/>
                  </a:lnTo>
                  <a:lnTo>
                    <a:pt x="28" y="104"/>
                  </a:lnTo>
                  <a:lnTo>
                    <a:pt x="14" y="104"/>
                  </a:lnTo>
                  <a:lnTo>
                    <a:pt x="12" y="112"/>
                  </a:lnTo>
                  <a:lnTo>
                    <a:pt x="6" y="120"/>
                  </a:lnTo>
                  <a:lnTo>
                    <a:pt x="6" y="126"/>
                  </a:lnTo>
                  <a:lnTo>
                    <a:pt x="2" y="130"/>
                  </a:lnTo>
                  <a:lnTo>
                    <a:pt x="2" y="136"/>
                  </a:lnTo>
                  <a:lnTo>
                    <a:pt x="0" y="142"/>
                  </a:lnTo>
                  <a:lnTo>
                    <a:pt x="0" y="146"/>
                  </a:lnTo>
                  <a:lnTo>
                    <a:pt x="6" y="144"/>
                  </a:lnTo>
                  <a:lnTo>
                    <a:pt x="6" y="152"/>
                  </a:lnTo>
                  <a:lnTo>
                    <a:pt x="14" y="164"/>
                  </a:lnTo>
                  <a:lnTo>
                    <a:pt x="14" y="166"/>
                  </a:lnTo>
                  <a:lnTo>
                    <a:pt x="12" y="168"/>
                  </a:lnTo>
                  <a:lnTo>
                    <a:pt x="22" y="182"/>
                  </a:lnTo>
                  <a:lnTo>
                    <a:pt x="22" y="186"/>
                  </a:lnTo>
                  <a:lnTo>
                    <a:pt x="22" y="196"/>
                  </a:lnTo>
                  <a:lnTo>
                    <a:pt x="24" y="200"/>
                  </a:lnTo>
                  <a:lnTo>
                    <a:pt x="30" y="200"/>
                  </a:lnTo>
                  <a:lnTo>
                    <a:pt x="32" y="204"/>
                  </a:lnTo>
                  <a:lnTo>
                    <a:pt x="40" y="206"/>
                  </a:lnTo>
                  <a:lnTo>
                    <a:pt x="44" y="208"/>
                  </a:lnTo>
                  <a:lnTo>
                    <a:pt x="46" y="214"/>
                  </a:lnTo>
                  <a:lnTo>
                    <a:pt x="58" y="224"/>
                  </a:lnTo>
                  <a:lnTo>
                    <a:pt x="64" y="234"/>
                  </a:lnTo>
                  <a:lnTo>
                    <a:pt x="72" y="240"/>
                  </a:lnTo>
                  <a:lnTo>
                    <a:pt x="76" y="246"/>
                  </a:lnTo>
                  <a:lnTo>
                    <a:pt x="84" y="256"/>
                  </a:lnTo>
                  <a:lnTo>
                    <a:pt x="88" y="258"/>
                  </a:lnTo>
                  <a:lnTo>
                    <a:pt x="92" y="256"/>
                  </a:lnTo>
                  <a:lnTo>
                    <a:pt x="102" y="256"/>
                  </a:lnTo>
                  <a:lnTo>
                    <a:pt x="104" y="254"/>
                  </a:lnTo>
                  <a:lnTo>
                    <a:pt x="120" y="268"/>
                  </a:lnTo>
                  <a:lnTo>
                    <a:pt x="122" y="268"/>
                  </a:lnTo>
                  <a:lnTo>
                    <a:pt x="124" y="266"/>
                  </a:lnTo>
                  <a:lnTo>
                    <a:pt x="134" y="266"/>
                  </a:lnTo>
                  <a:lnTo>
                    <a:pt x="136" y="268"/>
                  </a:lnTo>
                  <a:lnTo>
                    <a:pt x="146" y="266"/>
                  </a:lnTo>
                  <a:lnTo>
                    <a:pt x="156" y="266"/>
                  </a:lnTo>
                  <a:lnTo>
                    <a:pt x="162" y="262"/>
                  </a:lnTo>
                  <a:lnTo>
                    <a:pt x="168" y="254"/>
                  </a:lnTo>
                  <a:lnTo>
                    <a:pt x="186" y="254"/>
                  </a:lnTo>
                  <a:lnTo>
                    <a:pt x="188" y="246"/>
                  </a:lnTo>
                  <a:lnTo>
                    <a:pt x="178" y="242"/>
                  </a:lnTo>
                  <a:lnTo>
                    <a:pt x="172" y="228"/>
                  </a:lnTo>
                  <a:lnTo>
                    <a:pt x="164" y="222"/>
                  </a:lnTo>
                  <a:lnTo>
                    <a:pt x="160" y="214"/>
                  </a:lnTo>
                  <a:lnTo>
                    <a:pt x="148" y="210"/>
                  </a:lnTo>
                  <a:lnTo>
                    <a:pt x="152" y="208"/>
                  </a:lnTo>
                  <a:lnTo>
                    <a:pt x="152" y="204"/>
                  </a:lnTo>
                  <a:lnTo>
                    <a:pt x="160" y="204"/>
                  </a:lnTo>
                  <a:lnTo>
                    <a:pt x="164" y="200"/>
                  </a:lnTo>
                  <a:lnTo>
                    <a:pt x="166" y="176"/>
                  </a:lnTo>
                  <a:lnTo>
                    <a:pt x="166" y="176"/>
                  </a:lnTo>
                  <a:lnTo>
                    <a:pt x="168" y="172"/>
                  </a:lnTo>
                  <a:lnTo>
                    <a:pt x="174" y="168"/>
                  </a:lnTo>
                  <a:lnTo>
                    <a:pt x="176" y="158"/>
                  </a:lnTo>
                  <a:lnTo>
                    <a:pt x="186" y="146"/>
                  </a:lnTo>
                  <a:lnTo>
                    <a:pt x="192" y="142"/>
                  </a:lnTo>
                  <a:lnTo>
                    <a:pt x="196" y="128"/>
                  </a:lnTo>
                  <a:lnTo>
                    <a:pt x="196" y="124"/>
                  </a:lnTo>
                  <a:lnTo>
                    <a:pt x="194" y="116"/>
                  </a:lnTo>
                  <a:lnTo>
                    <a:pt x="202" y="86"/>
                  </a:lnTo>
                  <a:lnTo>
                    <a:pt x="206" y="84"/>
                  </a:lnTo>
                  <a:lnTo>
                    <a:pt x="210" y="82"/>
                  </a:lnTo>
                  <a:lnTo>
                    <a:pt x="220" y="78"/>
                  </a:lnTo>
                  <a:lnTo>
                    <a:pt x="222" y="72"/>
                  </a:lnTo>
                  <a:lnTo>
                    <a:pt x="220" y="68"/>
                  </a:lnTo>
                  <a:lnTo>
                    <a:pt x="218" y="68"/>
                  </a:lnTo>
                  <a:lnTo>
                    <a:pt x="216" y="64"/>
                  </a:lnTo>
                  <a:lnTo>
                    <a:pt x="210" y="62"/>
                  </a:lnTo>
                  <a:lnTo>
                    <a:pt x="206" y="60"/>
                  </a:lnTo>
                  <a:lnTo>
                    <a:pt x="204" y="46"/>
                  </a:lnTo>
                  <a:lnTo>
                    <a:pt x="204" y="28"/>
                  </a:lnTo>
                  <a:lnTo>
                    <a:pt x="200" y="22"/>
                  </a:lnTo>
                  <a:lnTo>
                    <a:pt x="200" y="16"/>
                  </a:lnTo>
                  <a:lnTo>
                    <a:pt x="192" y="8"/>
                  </a:lnTo>
                  <a:lnTo>
                    <a:pt x="186" y="4"/>
                  </a:lnTo>
                  <a:lnTo>
                    <a:pt x="184" y="0"/>
                  </a:lnTo>
                  <a:lnTo>
                    <a:pt x="178" y="4"/>
                  </a:lnTo>
                  <a:lnTo>
                    <a:pt x="174" y="4"/>
                  </a:lnTo>
                  <a:lnTo>
                    <a:pt x="172" y="10"/>
                  </a:lnTo>
                  <a:lnTo>
                    <a:pt x="164" y="12"/>
                  </a:lnTo>
                  <a:lnTo>
                    <a:pt x="162" y="18"/>
                  </a:lnTo>
                  <a:lnTo>
                    <a:pt x="156" y="20"/>
                  </a:lnTo>
                  <a:lnTo>
                    <a:pt x="152" y="16"/>
                  </a:lnTo>
                  <a:lnTo>
                    <a:pt x="140" y="16"/>
                  </a:lnTo>
                  <a:lnTo>
                    <a:pt x="128" y="16"/>
                  </a:lnTo>
                  <a:lnTo>
                    <a:pt x="128" y="14"/>
                  </a:lnTo>
                  <a:lnTo>
                    <a:pt x="126" y="12"/>
                  </a:lnTo>
                  <a:lnTo>
                    <a:pt x="126" y="16"/>
                  </a:lnTo>
                  <a:lnTo>
                    <a:pt x="114" y="16"/>
                  </a:lnTo>
                  <a:lnTo>
                    <a:pt x="104" y="16"/>
                  </a:lnTo>
                  <a:lnTo>
                    <a:pt x="94" y="16"/>
                  </a:lnTo>
                  <a:lnTo>
                    <a:pt x="84" y="16"/>
                  </a:lnTo>
                  <a:lnTo>
                    <a:pt x="74" y="16"/>
                  </a:lnTo>
                  <a:lnTo>
                    <a:pt x="62" y="16"/>
                  </a:lnTo>
                  <a:lnTo>
                    <a:pt x="52" y="16"/>
                  </a:lnTo>
                  <a:lnTo>
                    <a:pt x="42" y="16"/>
                  </a:lnTo>
                  <a:lnTo>
                    <a:pt x="42" y="28"/>
                  </a:lnTo>
                  <a:lnTo>
                    <a:pt x="42" y="44"/>
                  </a:lnTo>
                  <a:lnTo>
                    <a:pt x="28" y="44"/>
                  </a:lnTo>
                  <a:lnTo>
                    <a:pt x="28" y="52"/>
                  </a:lnTo>
                  <a:lnTo>
                    <a:pt x="28" y="5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6" name="Freeform 382"/>
            <p:cNvSpPr>
              <a:spLocks/>
            </p:cNvSpPr>
            <p:nvPr/>
          </p:nvSpPr>
          <p:spPr bwMode="auto">
            <a:xfrm>
              <a:off x="5098923" y="3899542"/>
              <a:ext cx="154780" cy="204130"/>
            </a:xfrm>
            <a:custGeom>
              <a:avLst/>
              <a:gdLst/>
              <a:ahLst/>
              <a:cxnLst>
                <a:cxn ang="0">
                  <a:pos x="82" y="66"/>
                </a:cxn>
                <a:cxn ang="0">
                  <a:pos x="64" y="84"/>
                </a:cxn>
                <a:cxn ang="0">
                  <a:pos x="38" y="94"/>
                </a:cxn>
                <a:cxn ang="0">
                  <a:pos x="26" y="102"/>
                </a:cxn>
                <a:cxn ang="0">
                  <a:pos x="16" y="104"/>
                </a:cxn>
                <a:cxn ang="0">
                  <a:pos x="6" y="116"/>
                </a:cxn>
                <a:cxn ang="0">
                  <a:pos x="0" y="134"/>
                </a:cxn>
                <a:cxn ang="0">
                  <a:pos x="0" y="160"/>
                </a:cxn>
                <a:cxn ang="0">
                  <a:pos x="8" y="182"/>
                </a:cxn>
                <a:cxn ang="0">
                  <a:pos x="22" y="162"/>
                </a:cxn>
                <a:cxn ang="0">
                  <a:pos x="34" y="152"/>
                </a:cxn>
                <a:cxn ang="0">
                  <a:pos x="64" y="130"/>
                </a:cxn>
                <a:cxn ang="0">
                  <a:pos x="88" y="106"/>
                </a:cxn>
                <a:cxn ang="0">
                  <a:pos x="106" y="84"/>
                </a:cxn>
                <a:cxn ang="0">
                  <a:pos x="118" y="58"/>
                </a:cxn>
                <a:cxn ang="0">
                  <a:pos x="122" y="50"/>
                </a:cxn>
                <a:cxn ang="0">
                  <a:pos x="132" y="24"/>
                </a:cxn>
                <a:cxn ang="0">
                  <a:pos x="136" y="20"/>
                </a:cxn>
                <a:cxn ang="0">
                  <a:pos x="136" y="20"/>
                </a:cxn>
                <a:cxn ang="0">
                  <a:pos x="134" y="8"/>
                </a:cxn>
                <a:cxn ang="0">
                  <a:pos x="128" y="0"/>
                </a:cxn>
                <a:cxn ang="0">
                  <a:pos x="110" y="8"/>
                </a:cxn>
                <a:cxn ang="0">
                  <a:pos x="100" y="8"/>
                </a:cxn>
                <a:cxn ang="0">
                  <a:pos x="84" y="12"/>
                </a:cxn>
                <a:cxn ang="0">
                  <a:pos x="64" y="16"/>
                </a:cxn>
                <a:cxn ang="0">
                  <a:pos x="46" y="22"/>
                </a:cxn>
                <a:cxn ang="0">
                  <a:pos x="30" y="6"/>
                </a:cxn>
                <a:cxn ang="0">
                  <a:pos x="24" y="16"/>
                </a:cxn>
                <a:cxn ang="0">
                  <a:pos x="34" y="34"/>
                </a:cxn>
                <a:cxn ang="0">
                  <a:pos x="50" y="42"/>
                </a:cxn>
                <a:cxn ang="0">
                  <a:pos x="72" y="50"/>
                </a:cxn>
                <a:cxn ang="0">
                  <a:pos x="94" y="52"/>
                </a:cxn>
                <a:cxn ang="0">
                  <a:pos x="92" y="56"/>
                </a:cxn>
              </a:cxnLst>
              <a:rect l="0" t="0" r="r" b="b"/>
              <a:pathLst>
                <a:path w="138" h="182">
                  <a:moveTo>
                    <a:pt x="92" y="56"/>
                  </a:moveTo>
                  <a:lnTo>
                    <a:pt x="82" y="66"/>
                  </a:lnTo>
                  <a:lnTo>
                    <a:pt x="72" y="74"/>
                  </a:lnTo>
                  <a:lnTo>
                    <a:pt x="64" y="84"/>
                  </a:lnTo>
                  <a:lnTo>
                    <a:pt x="54" y="94"/>
                  </a:lnTo>
                  <a:lnTo>
                    <a:pt x="38" y="94"/>
                  </a:lnTo>
                  <a:lnTo>
                    <a:pt x="32" y="96"/>
                  </a:lnTo>
                  <a:lnTo>
                    <a:pt x="26" y="102"/>
                  </a:lnTo>
                  <a:lnTo>
                    <a:pt x="16" y="104"/>
                  </a:lnTo>
                  <a:lnTo>
                    <a:pt x="16" y="104"/>
                  </a:lnTo>
                  <a:lnTo>
                    <a:pt x="12" y="108"/>
                  </a:lnTo>
                  <a:lnTo>
                    <a:pt x="6" y="116"/>
                  </a:lnTo>
                  <a:lnTo>
                    <a:pt x="0" y="122"/>
                  </a:lnTo>
                  <a:lnTo>
                    <a:pt x="0" y="134"/>
                  </a:lnTo>
                  <a:lnTo>
                    <a:pt x="0" y="148"/>
                  </a:lnTo>
                  <a:lnTo>
                    <a:pt x="0" y="160"/>
                  </a:lnTo>
                  <a:lnTo>
                    <a:pt x="0" y="172"/>
                  </a:lnTo>
                  <a:lnTo>
                    <a:pt x="8" y="182"/>
                  </a:lnTo>
                  <a:lnTo>
                    <a:pt x="20" y="168"/>
                  </a:lnTo>
                  <a:lnTo>
                    <a:pt x="22" y="162"/>
                  </a:lnTo>
                  <a:lnTo>
                    <a:pt x="26" y="162"/>
                  </a:lnTo>
                  <a:lnTo>
                    <a:pt x="34" y="152"/>
                  </a:lnTo>
                  <a:lnTo>
                    <a:pt x="52" y="136"/>
                  </a:lnTo>
                  <a:lnTo>
                    <a:pt x="64" y="130"/>
                  </a:lnTo>
                  <a:lnTo>
                    <a:pt x="72" y="122"/>
                  </a:lnTo>
                  <a:lnTo>
                    <a:pt x="88" y="106"/>
                  </a:lnTo>
                  <a:lnTo>
                    <a:pt x="96" y="94"/>
                  </a:lnTo>
                  <a:lnTo>
                    <a:pt x="106" y="84"/>
                  </a:lnTo>
                  <a:lnTo>
                    <a:pt x="110" y="74"/>
                  </a:lnTo>
                  <a:lnTo>
                    <a:pt x="118" y="58"/>
                  </a:lnTo>
                  <a:lnTo>
                    <a:pt x="118" y="54"/>
                  </a:lnTo>
                  <a:lnTo>
                    <a:pt x="122" y="50"/>
                  </a:lnTo>
                  <a:lnTo>
                    <a:pt x="130" y="38"/>
                  </a:lnTo>
                  <a:lnTo>
                    <a:pt x="132" y="24"/>
                  </a:lnTo>
                  <a:lnTo>
                    <a:pt x="138" y="22"/>
                  </a:lnTo>
                  <a:lnTo>
                    <a:pt x="136" y="20"/>
                  </a:lnTo>
                  <a:lnTo>
                    <a:pt x="134" y="22"/>
                  </a:lnTo>
                  <a:lnTo>
                    <a:pt x="136" y="20"/>
                  </a:lnTo>
                  <a:lnTo>
                    <a:pt x="136" y="12"/>
                  </a:lnTo>
                  <a:lnTo>
                    <a:pt x="134" y="8"/>
                  </a:lnTo>
                  <a:lnTo>
                    <a:pt x="136" y="2"/>
                  </a:lnTo>
                  <a:lnTo>
                    <a:pt x="128" y="0"/>
                  </a:lnTo>
                  <a:lnTo>
                    <a:pt x="122" y="6"/>
                  </a:lnTo>
                  <a:lnTo>
                    <a:pt x="110" y="8"/>
                  </a:lnTo>
                  <a:lnTo>
                    <a:pt x="106" y="10"/>
                  </a:lnTo>
                  <a:lnTo>
                    <a:pt x="100" y="8"/>
                  </a:lnTo>
                  <a:lnTo>
                    <a:pt x="96" y="12"/>
                  </a:lnTo>
                  <a:lnTo>
                    <a:pt x="84" y="12"/>
                  </a:lnTo>
                  <a:lnTo>
                    <a:pt x="74" y="18"/>
                  </a:lnTo>
                  <a:lnTo>
                    <a:pt x="64" y="16"/>
                  </a:lnTo>
                  <a:lnTo>
                    <a:pt x="52" y="22"/>
                  </a:lnTo>
                  <a:lnTo>
                    <a:pt x="46" y="22"/>
                  </a:lnTo>
                  <a:lnTo>
                    <a:pt x="40" y="18"/>
                  </a:lnTo>
                  <a:lnTo>
                    <a:pt x="30" y="6"/>
                  </a:lnTo>
                  <a:lnTo>
                    <a:pt x="26" y="14"/>
                  </a:lnTo>
                  <a:lnTo>
                    <a:pt x="24" y="16"/>
                  </a:lnTo>
                  <a:lnTo>
                    <a:pt x="26" y="22"/>
                  </a:lnTo>
                  <a:lnTo>
                    <a:pt x="34" y="34"/>
                  </a:lnTo>
                  <a:lnTo>
                    <a:pt x="40" y="38"/>
                  </a:lnTo>
                  <a:lnTo>
                    <a:pt x="50" y="42"/>
                  </a:lnTo>
                  <a:lnTo>
                    <a:pt x="60" y="46"/>
                  </a:lnTo>
                  <a:lnTo>
                    <a:pt x="72" y="50"/>
                  </a:lnTo>
                  <a:lnTo>
                    <a:pt x="82" y="52"/>
                  </a:lnTo>
                  <a:lnTo>
                    <a:pt x="94" y="52"/>
                  </a:lnTo>
                  <a:lnTo>
                    <a:pt x="92" y="56"/>
                  </a:lnTo>
                  <a:lnTo>
                    <a:pt x="92"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7" name="Freeform 383"/>
            <p:cNvSpPr>
              <a:spLocks/>
            </p:cNvSpPr>
            <p:nvPr/>
          </p:nvSpPr>
          <p:spPr bwMode="auto">
            <a:xfrm>
              <a:off x="4977790" y="3854678"/>
              <a:ext cx="226563" cy="172726"/>
            </a:xfrm>
            <a:custGeom>
              <a:avLst/>
              <a:gdLst/>
              <a:ahLst/>
              <a:cxnLst>
                <a:cxn ang="0">
                  <a:pos x="190" y="106"/>
                </a:cxn>
                <a:cxn ang="0">
                  <a:pos x="172" y="124"/>
                </a:cxn>
                <a:cxn ang="0">
                  <a:pos x="146" y="134"/>
                </a:cxn>
                <a:cxn ang="0">
                  <a:pos x="134" y="142"/>
                </a:cxn>
                <a:cxn ang="0">
                  <a:pos x="124" y="144"/>
                </a:cxn>
                <a:cxn ang="0">
                  <a:pos x="114" y="148"/>
                </a:cxn>
                <a:cxn ang="0">
                  <a:pos x="96" y="146"/>
                </a:cxn>
                <a:cxn ang="0">
                  <a:pos x="86" y="154"/>
                </a:cxn>
                <a:cxn ang="0">
                  <a:pos x="66" y="150"/>
                </a:cxn>
                <a:cxn ang="0">
                  <a:pos x="38" y="138"/>
                </a:cxn>
                <a:cxn ang="0">
                  <a:pos x="30" y="126"/>
                </a:cxn>
                <a:cxn ang="0">
                  <a:pos x="16" y="106"/>
                </a:cxn>
                <a:cxn ang="0">
                  <a:pos x="0" y="94"/>
                </a:cxn>
                <a:cxn ang="0">
                  <a:pos x="4" y="88"/>
                </a:cxn>
                <a:cxn ang="0">
                  <a:pos x="16" y="84"/>
                </a:cxn>
                <a:cxn ang="0">
                  <a:pos x="18" y="60"/>
                </a:cxn>
                <a:cxn ang="0">
                  <a:pos x="26" y="52"/>
                </a:cxn>
                <a:cxn ang="0">
                  <a:pos x="38" y="30"/>
                </a:cxn>
                <a:cxn ang="0">
                  <a:pos x="48" y="12"/>
                </a:cxn>
                <a:cxn ang="0">
                  <a:pos x="54" y="8"/>
                </a:cxn>
                <a:cxn ang="0">
                  <a:pos x="58" y="6"/>
                </a:cxn>
                <a:cxn ang="0">
                  <a:pos x="66" y="0"/>
                </a:cxn>
                <a:cxn ang="0">
                  <a:pos x="72" y="6"/>
                </a:cxn>
                <a:cxn ang="0">
                  <a:pos x="80" y="4"/>
                </a:cxn>
                <a:cxn ang="0">
                  <a:pos x="86" y="4"/>
                </a:cxn>
                <a:cxn ang="0">
                  <a:pos x="96" y="6"/>
                </a:cxn>
                <a:cxn ang="0">
                  <a:pos x="110" y="18"/>
                </a:cxn>
                <a:cxn ang="0">
                  <a:pos x="120" y="28"/>
                </a:cxn>
                <a:cxn ang="0">
                  <a:pos x="124" y="36"/>
                </a:cxn>
                <a:cxn ang="0">
                  <a:pos x="118" y="50"/>
                </a:cxn>
                <a:cxn ang="0">
                  <a:pos x="126" y="54"/>
                </a:cxn>
                <a:cxn ang="0">
                  <a:pos x="134" y="54"/>
                </a:cxn>
                <a:cxn ang="0">
                  <a:pos x="134" y="62"/>
                </a:cxn>
                <a:cxn ang="0">
                  <a:pos x="148" y="78"/>
                </a:cxn>
                <a:cxn ang="0">
                  <a:pos x="168" y="86"/>
                </a:cxn>
                <a:cxn ang="0">
                  <a:pos x="190" y="92"/>
                </a:cxn>
                <a:cxn ang="0">
                  <a:pos x="200" y="96"/>
                </a:cxn>
              </a:cxnLst>
              <a:rect l="0" t="0" r="r" b="b"/>
              <a:pathLst>
                <a:path w="202" h="154">
                  <a:moveTo>
                    <a:pt x="200" y="96"/>
                  </a:moveTo>
                  <a:lnTo>
                    <a:pt x="190" y="106"/>
                  </a:lnTo>
                  <a:lnTo>
                    <a:pt x="180" y="114"/>
                  </a:lnTo>
                  <a:lnTo>
                    <a:pt x="172" y="124"/>
                  </a:lnTo>
                  <a:lnTo>
                    <a:pt x="162" y="134"/>
                  </a:lnTo>
                  <a:lnTo>
                    <a:pt x="146" y="134"/>
                  </a:lnTo>
                  <a:lnTo>
                    <a:pt x="140" y="136"/>
                  </a:lnTo>
                  <a:lnTo>
                    <a:pt x="134" y="142"/>
                  </a:lnTo>
                  <a:lnTo>
                    <a:pt x="124" y="144"/>
                  </a:lnTo>
                  <a:lnTo>
                    <a:pt x="124" y="144"/>
                  </a:lnTo>
                  <a:lnTo>
                    <a:pt x="120" y="148"/>
                  </a:lnTo>
                  <a:lnTo>
                    <a:pt x="114" y="148"/>
                  </a:lnTo>
                  <a:lnTo>
                    <a:pt x="106" y="144"/>
                  </a:lnTo>
                  <a:lnTo>
                    <a:pt x="96" y="146"/>
                  </a:lnTo>
                  <a:lnTo>
                    <a:pt x="92" y="150"/>
                  </a:lnTo>
                  <a:lnTo>
                    <a:pt x="86" y="154"/>
                  </a:lnTo>
                  <a:lnTo>
                    <a:pt x="80" y="154"/>
                  </a:lnTo>
                  <a:lnTo>
                    <a:pt x="66" y="150"/>
                  </a:lnTo>
                  <a:lnTo>
                    <a:pt x="50" y="140"/>
                  </a:lnTo>
                  <a:lnTo>
                    <a:pt x="38" y="138"/>
                  </a:lnTo>
                  <a:lnTo>
                    <a:pt x="40" y="130"/>
                  </a:lnTo>
                  <a:lnTo>
                    <a:pt x="30" y="126"/>
                  </a:lnTo>
                  <a:lnTo>
                    <a:pt x="24" y="112"/>
                  </a:lnTo>
                  <a:lnTo>
                    <a:pt x="16" y="106"/>
                  </a:lnTo>
                  <a:lnTo>
                    <a:pt x="12" y="98"/>
                  </a:lnTo>
                  <a:lnTo>
                    <a:pt x="0" y="94"/>
                  </a:lnTo>
                  <a:lnTo>
                    <a:pt x="4" y="92"/>
                  </a:lnTo>
                  <a:lnTo>
                    <a:pt x="4" y="88"/>
                  </a:lnTo>
                  <a:lnTo>
                    <a:pt x="12" y="88"/>
                  </a:lnTo>
                  <a:lnTo>
                    <a:pt x="16" y="84"/>
                  </a:lnTo>
                  <a:lnTo>
                    <a:pt x="18" y="60"/>
                  </a:lnTo>
                  <a:lnTo>
                    <a:pt x="18" y="60"/>
                  </a:lnTo>
                  <a:lnTo>
                    <a:pt x="20" y="56"/>
                  </a:lnTo>
                  <a:lnTo>
                    <a:pt x="26" y="52"/>
                  </a:lnTo>
                  <a:lnTo>
                    <a:pt x="28" y="42"/>
                  </a:lnTo>
                  <a:lnTo>
                    <a:pt x="38" y="30"/>
                  </a:lnTo>
                  <a:lnTo>
                    <a:pt x="44" y="26"/>
                  </a:lnTo>
                  <a:lnTo>
                    <a:pt x="48" y="12"/>
                  </a:lnTo>
                  <a:lnTo>
                    <a:pt x="48" y="8"/>
                  </a:lnTo>
                  <a:lnTo>
                    <a:pt x="54" y="8"/>
                  </a:lnTo>
                  <a:lnTo>
                    <a:pt x="56" y="6"/>
                  </a:lnTo>
                  <a:lnTo>
                    <a:pt x="58" y="6"/>
                  </a:lnTo>
                  <a:lnTo>
                    <a:pt x="60" y="10"/>
                  </a:lnTo>
                  <a:lnTo>
                    <a:pt x="66" y="0"/>
                  </a:lnTo>
                  <a:lnTo>
                    <a:pt x="70" y="4"/>
                  </a:lnTo>
                  <a:lnTo>
                    <a:pt x="72" y="6"/>
                  </a:lnTo>
                  <a:lnTo>
                    <a:pt x="78" y="6"/>
                  </a:lnTo>
                  <a:lnTo>
                    <a:pt x="80" y="4"/>
                  </a:lnTo>
                  <a:lnTo>
                    <a:pt x="82" y="6"/>
                  </a:lnTo>
                  <a:lnTo>
                    <a:pt x="86" y="4"/>
                  </a:lnTo>
                  <a:lnTo>
                    <a:pt x="92" y="6"/>
                  </a:lnTo>
                  <a:lnTo>
                    <a:pt x="96" y="6"/>
                  </a:lnTo>
                  <a:lnTo>
                    <a:pt x="104" y="10"/>
                  </a:lnTo>
                  <a:lnTo>
                    <a:pt x="110" y="18"/>
                  </a:lnTo>
                  <a:lnTo>
                    <a:pt x="116" y="22"/>
                  </a:lnTo>
                  <a:lnTo>
                    <a:pt x="120" y="28"/>
                  </a:lnTo>
                  <a:lnTo>
                    <a:pt x="126" y="34"/>
                  </a:lnTo>
                  <a:lnTo>
                    <a:pt x="124" y="36"/>
                  </a:lnTo>
                  <a:lnTo>
                    <a:pt x="122" y="44"/>
                  </a:lnTo>
                  <a:lnTo>
                    <a:pt x="118" y="50"/>
                  </a:lnTo>
                  <a:lnTo>
                    <a:pt x="120" y="54"/>
                  </a:lnTo>
                  <a:lnTo>
                    <a:pt x="126" y="54"/>
                  </a:lnTo>
                  <a:lnTo>
                    <a:pt x="130" y="52"/>
                  </a:lnTo>
                  <a:lnTo>
                    <a:pt x="134" y="54"/>
                  </a:lnTo>
                  <a:lnTo>
                    <a:pt x="132" y="56"/>
                  </a:lnTo>
                  <a:lnTo>
                    <a:pt x="134" y="62"/>
                  </a:lnTo>
                  <a:lnTo>
                    <a:pt x="142" y="74"/>
                  </a:lnTo>
                  <a:lnTo>
                    <a:pt x="148" y="78"/>
                  </a:lnTo>
                  <a:lnTo>
                    <a:pt x="158" y="82"/>
                  </a:lnTo>
                  <a:lnTo>
                    <a:pt x="168" y="86"/>
                  </a:lnTo>
                  <a:lnTo>
                    <a:pt x="180" y="90"/>
                  </a:lnTo>
                  <a:lnTo>
                    <a:pt x="190" y="92"/>
                  </a:lnTo>
                  <a:lnTo>
                    <a:pt x="202" y="92"/>
                  </a:lnTo>
                  <a:lnTo>
                    <a:pt x="200" y="96"/>
                  </a:lnTo>
                  <a:lnTo>
                    <a:pt x="200" y="9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8" name="Freeform 384"/>
            <p:cNvSpPr>
              <a:spLocks/>
            </p:cNvSpPr>
            <p:nvPr/>
          </p:nvSpPr>
          <p:spPr bwMode="auto">
            <a:xfrm>
              <a:off x="5002465" y="3569792"/>
              <a:ext cx="316291" cy="273670"/>
            </a:xfrm>
            <a:custGeom>
              <a:avLst/>
              <a:gdLst/>
              <a:ahLst/>
              <a:cxnLst>
                <a:cxn ang="0">
                  <a:pos x="264" y="144"/>
                </a:cxn>
                <a:cxn ang="0">
                  <a:pos x="244" y="142"/>
                </a:cxn>
                <a:cxn ang="0">
                  <a:pos x="228" y="128"/>
                </a:cxn>
                <a:cxn ang="0">
                  <a:pos x="220" y="118"/>
                </a:cxn>
                <a:cxn ang="0">
                  <a:pos x="214" y="108"/>
                </a:cxn>
                <a:cxn ang="0">
                  <a:pos x="208" y="98"/>
                </a:cxn>
                <a:cxn ang="0">
                  <a:pos x="206" y="88"/>
                </a:cxn>
                <a:cxn ang="0">
                  <a:pos x="198" y="78"/>
                </a:cxn>
                <a:cxn ang="0">
                  <a:pos x="190" y="68"/>
                </a:cxn>
                <a:cxn ang="0">
                  <a:pos x="176" y="56"/>
                </a:cxn>
                <a:cxn ang="0">
                  <a:pos x="160" y="48"/>
                </a:cxn>
                <a:cxn ang="0">
                  <a:pos x="122" y="40"/>
                </a:cxn>
                <a:cxn ang="0">
                  <a:pos x="114" y="28"/>
                </a:cxn>
                <a:cxn ang="0">
                  <a:pos x="96" y="18"/>
                </a:cxn>
                <a:cxn ang="0">
                  <a:pos x="60" y="0"/>
                </a:cxn>
                <a:cxn ang="0">
                  <a:pos x="30" y="10"/>
                </a:cxn>
                <a:cxn ang="0">
                  <a:pos x="40" y="28"/>
                </a:cxn>
                <a:cxn ang="0">
                  <a:pos x="28" y="36"/>
                </a:cxn>
                <a:cxn ang="0">
                  <a:pos x="20" y="48"/>
                </a:cxn>
                <a:cxn ang="0">
                  <a:pos x="4" y="44"/>
                </a:cxn>
                <a:cxn ang="0">
                  <a:pos x="0" y="64"/>
                </a:cxn>
                <a:cxn ang="0">
                  <a:pos x="8" y="64"/>
                </a:cxn>
                <a:cxn ang="0">
                  <a:pos x="22" y="86"/>
                </a:cxn>
                <a:cxn ang="0">
                  <a:pos x="32" y="104"/>
                </a:cxn>
                <a:cxn ang="0">
                  <a:pos x="38" y="120"/>
                </a:cxn>
                <a:cxn ang="0">
                  <a:pos x="50" y="128"/>
                </a:cxn>
                <a:cxn ang="0">
                  <a:pos x="58" y="154"/>
                </a:cxn>
                <a:cxn ang="0">
                  <a:pos x="78" y="182"/>
                </a:cxn>
                <a:cxn ang="0">
                  <a:pos x="88" y="200"/>
                </a:cxn>
                <a:cxn ang="0">
                  <a:pos x="102" y="218"/>
                </a:cxn>
                <a:cxn ang="0">
                  <a:pos x="108" y="228"/>
                </a:cxn>
                <a:cxn ang="0">
                  <a:pos x="112" y="232"/>
                </a:cxn>
                <a:cxn ang="0">
                  <a:pos x="118" y="224"/>
                </a:cxn>
                <a:cxn ang="0">
                  <a:pos x="144" y="224"/>
                </a:cxn>
                <a:cxn ang="0">
                  <a:pos x="156" y="244"/>
                </a:cxn>
                <a:cxn ang="0">
                  <a:pos x="174" y="226"/>
                </a:cxn>
                <a:cxn ang="0">
                  <a:pos x="190" y="206"/>
                </a:cxn>
                <a:cxn ang="0">
                  <a:pos x="212" y="202"/>
                </a:cxn>
                <a:cxn ang="0">
                  <a:pos x="232" y="196"/>
                </a:cxn>
                <a:cxn ang="0">
                  <a:pos x="254" y="190"/>
                </a:cxn>
                <a:cxn ang="0">
                  <a:pos x="274" y="182"/>
                </a:cxn>
                <a:cxn ang="0">
                  <a:pos x="278" y="168"/>
                </a:cxn>
                <a:cxn ang="0">
                  <a:pos x="282" y="154"/>
                </a:cxn>
                <a:cxn ang="0">
                  <a:pos x="274" y="146"/>
                </a:cxn>
              </a:cxnLst>
              <a:rect l="0" t="0" r="r" b="b"/>
              <a:pathLst>
                <a:path w="282" h="244">
                  <a:moveTo>
                    <a:pt x="274" y="146"/>
                  </a:moveTo>
                  <a:lnTo>
                    <a:pt x="264" y="144"/>
                  </a:lnTo>
                  <a:lnTo>
                    <a:pt x="254" y="144"/>
                  </a:lnTo>
                  <a:lnTo>
                    <a:pt x="244" y="142"/>
                  </a:lnTo>
                  <a:lnTo>
                    <a:pt x="232" y="140"/>
                  </a:lnTo>
                  <a:lnTo>
                    <a:pt x="228" y="128"/>
                  </a:lnTo>
                  <a:lnTo>
                    <a:pt x="220" y="120"/>
                  </a:lnTo>
                  <a:lnTo>
                    <a:pt x="220" y="118"/>
                  </a:lnTo>
                  <a:lnTo>
                    <a:pt x="216" y="114"/>
                  </a:lnTo>
                  <a:lnTo>
                    <a:pt x="214" y="108"/>
                  </a:lnTo>
                  <a:lnTo>
                    <a:pt x="212" y="104"/>
                  </a:lnTo>
                  <a:lnTo>
                    <a:pt x="208" y="98"/>
                  </a:lnTo>
                  <a:lnTo>
                    <a:pt x="208" y="92"/>
                  </a:lnTo>
                  <a:lnTo>
                    <a:pt x="206" y="88"/>
                  </a:lnTo>
                  <a:lnTo>
                    <a:pt x="206" y="84"/>
                  </a:lnTo>
                  <a:lnTo>
                    <a:pt x="198" y="78"/>
                  </a:lnTo>
                  <a:lnTo>
                    <a:pt x="196" y="74"/>
                  </a:lnTo>
                  <a:lnTo>
                    <a:pt x="190" y="68"/>
                  </a:lnTo>
                  <a:lnTo>
                    <a:pt x="184" y="58"/>
                  </a:lnTo>
                  <a:lnTo>
                    <a:pt x="176" y="56"/>
                  </a:lnTo>
                  <a:lnTo>
                    <a:pt x="172" y="52"/>
                  </a:lnTo>
                  <a:lnTo>
                    <a:pt x="160" y="48"/>
                  </a:lnTo>
                  <a:lnTo>
                    <a:pt x="136" y="46"/>
                  </a:lnTo>
                  <a:lnTo>
                    <a:pt x="122" y="40"/>
                  </a:lnTo>
                  <a:lnTo>
                    <a:pt x="120" y="30"/>
                  </a:lnTo>
                  <a:lnTo>
                    <a:pt x="114" y="28"/>
                  </a:lnTo>
                  <a:lnTo>
                    <a:pt x="110" y="22"/>
                  </a:lnTo>
                  <a:lnTo>
                    <a:pt x="96" y="18"/>
                  </a:lnTo>
                  <a:lnTo>
                    <a:pt x="80" y="6"/>
                  </a:lnTo>
                  <a:lnTo>
                    <a:pt x="60" y="0"/>
                  </a:lnTo>
                  <a:lnTo>
                    <a:pt x="56" y="6"/>
                  </a:lnTo>
                  <a:lnTo>
                    <a:pt x="30" y="10"/>
                  </a:lnTo>
                  <a:lnTo>
                    <a:pt x="46" y="26"/>
                  </a:lnTo>
                  <a:lnTo>
                    <a:pt x="40" y="28"/>
                  </a:lnTo>
                  <a:lnTo>
                    <a:pt x="38" y="36"/>
                  </a:lnTo>
                  <a:lnTo>
                    <a:pt x="28" y="36"/>
                  </a:lnTo>
                  <a:lnTo>
                    <a:pt x="24" y="44"/>
                  </a:lnTo>
                  <a:lnTo>
                    <a:pt x="20" y="48"/>
                  </a:lnTo>
                  <a:lnTo>
                    <a:pt x="4" y="46"/>
                  </a:lnTo>
                  <a:lnTo>
                    <a:pt x="4" y="44"/>
                  </a:lnTo>
                  <a:lnTo>
                    <a:pt x="2" y="58"/>
                  </a:lnTo>
                  <a:lnTo>
                    <a:pt x="0" y="64"/>
                  </a:lnTo>
                  <a:lnTo>
                    <a:pt x="2" y="64"/>
                  </a:lnTo>
                  <a:lnTo>
                    <a:pt x="8" y="64"/>
                  </a:lnTo>
                  <a:lnTo>
                    <a:pt x="14" y="78"/>
                  </a:lnTo>
                  <a:lnTo>
                    <a:pt x="22" y="86"/>
                  </a:lnTo>
                  <a:lnTo>
                    <a:pt x="26" y="98"/>
                  </a:lnTo>
                  <a:lnTo>
                    <a:pt x="32" y="104"/>
                  </a:lnTo>
                  <a:lnTo>
                    <a:pt x="34" y="114"/>
                  </a:lnTo>
                  <a:lnTo>
                    <a:pt x="38" y="120"/>
                  </a:lnTo>
                  <a:lnTo>
                    <a:pt x="42" y="120"/>
                  </a:lnTo>
                  <a:lnTo>
                    <a:pt x="50" y="128"/>
                  </a:lnTo>
                  <a:lnTo>
                    <a:pt x="60" y="148"/>
                  </a:lnTo>
                  <a:lnTo>
                    <a:pt x="58" y="154"/>
                  </a:lnTo>
                  <a:lnTo>
                    <a:pt x="64" y="172"/>
                  </a:lnTo>
                  <a:lnTo>
                    <a:pt x="78" y="182"/>
                  </a:lnTo>
                  <a:lnTo>
                    <a:pt x="84" y="190"/>
                  </a:lnTo>
                  <a:lnTo>
                    <a:pt x="88" y="200"/>
                  </a:lnTo>
                  <a:lnTo>
                    <a:pt x="94" y="210"/>
                  </a:lnTo>
                  <a:lnTo>
                    <a:pt x="102" y="218"/>
                  </a:lnTo>
                  <a:lnTo>
                    <a:pt x="102" y="222"/>
                  </a:lnTo>
                  <a:lnTo>
                    <a:pt x="108" y="228"/>
                  </a:lnTo>
                  <a:lnTo>
                    <a:pt x="108" y="232"/>
                  </a:lnTo>
                  <a:lnTo>
                    <a:pt x="112" y="232"/>
                  </a:lnTo>
                  <a:lnTo>
                    <a:pt x="112" y="228"/>
                  </a:lnTo>
                  <a:lnTo>
                    <a:pt x="118" y="224"/>
                  </a:lnTo>
                  <a:lnTo>
                    <a:pt x="132" y="220"/>
                  </a:lnTo>
                  <a:lnTo>
                    <a:pt x="144" y="224"/>
                  </a:lnTo>
                  <a:lnTo>
                    <a:pt x="156" y="228"/>
                  </a:lnTo>
                  <a:lnTo>
                    <a:pt x="156" y="244"/>
                  </a:lnTo>
                  <a:lnTo>
                    <a:pt x="164" y="234"/>
                  </a:lnTo>
                  <a:lnTo>
                    <a:pt x="174" y="226"/>
                  </a:lnTo>
                  <a:lnTo>
                    <a:pt x="182" y="216"/>
                  </a:lnTo>
                  <a:lnTo>
                    <a:pt x="190" y="206"/>
                  </a:lnTo>
                  <a:lnTo>
                    <a:pt x="200" y="204"/>
                  </a:lnTo>
                  <a:lnTo>
                    <a:pt x="212" y="202"/>
                  </a:lnTo>
                  <a:lnTo>
                    <a:pt x="222" y="198"/>
                  </a:lnTo>
                  <a:lnTo>
                    <a:pt x="232" y="196"/>
                  </a:lnTo>
                  <a:lnTo>
                    <a:pt x="242" y="192"/>
                  </a:lnTo>
                  <a:lnTo>
                    <a:pt x="254" y="190"/>
                  </a:lnTo>
                  <a:lnTo>
                    <a:pt x="264" y="186"/>
                  </a:lnTo>
                  <a:lnTo>
                    <a:pt x="274" y="182"/>
                  </a:lnTo>
                  <a:lnTo>
                    <a:pt x="276" y="176"/>
                  </a:lnTo>
                  <a:lnTo>
                    <a:pt x="278" y="168"/>
                  </a:lnTo>
                  <a:lnTo>
                    <a:pt x="280" y="162"/>
                  </a:lnTo>
                  <a:lnTo>
                    <a:pt x="282" y="154"/>
                  </a:lnTo>
                  <a:lnTo>
                    <a:pt x="276" y="144"/>
                  </a:lnTo>
                  <a:lnTo>
                    <a:pt x="274" y="146"/>
                  </a:lnTo>
                  <a:lnTo>
                    <a:pt x="274" y="1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9" name="Freeform 385"/>
            <p:cNvSpPr>
              <a:spLocks/>
            </p:cNvSpPr>
            <p:nvPr/>
          </p:nvSpPr>
          <p:spPr bwMode="auto">
            <a:xfrm>
              <a:off x="5323242" y="3309582"/>
              <a:ext cx="257968" cy="168239"/>
            </a:xfrm>
            <a:custGeom>
              <a:avLst/>
              <a:gdLst/>
              <a:ahLst/>
              <a:cxnLst>
                <a:cxn ang="0">
                  <a:pos x="110" y="36"/>
                </a:cxn>
                <a:cxn ang="0">
                  <a:pos x="90" y="38"/>
                </a:cxn>
                <a:cxn ang="0">
                  <a:pos x="74" y="32"/>
                </a:cxn>
                <a:cxn ang="0">
                  <a:pos x="62" y="20"/>
                </a:cxn>
                <a:cxn ang="0">
                  <a:pos x="42" y="4"/>
                </a:cxn>
                <a:cxn ang="0">
                  <a:pos x="26" y="4"/>
                </a:cxn>
                <a:cxn ang="0">
                  <a:pos x="8" y="10"/>
                </a:cxn>
                <a:cxn ang="0">
                  <a:pos x="0" y="30"/>
                </a:cxn>
                <a:cxn ang="0">
                  <a:pos x="0" y="62"/>
                </a:cxn>
                <a:cxn ang="0">
                  <a:pos x="14" y="80"/>
                </a:cxn>
                <a:cxn ang="0">
                  <a:pos x="12" y="70"/>
                </a:cxn>
                <a:cxn ang="0">
                  <a:pos x="18" y="64"/>
                </a:cxn>
                <a:cxn ang="0">
                  <a:pos x="26" y="60"/>
                </a:cxn>
                <a:cxn ang="0">
                  <a:pos x="32" y="60"/>
                </a:cxn>
                <a:cxn ang="0">
                  <a:pos x="34" y="56"/>
                </a:cxn>
                <a:cxn ang="0">
                  <a:pos x="44" y="62"/>
                </a:cxn>
                <a:cxn ang="0">
                  <a:pos x="54" y="68"/>
                </a:cxn>
                <a:cxn ang="0">
                  <a:pos x="54" y="70"/>
                </a:cxn>
                <a:cxn ang="0">
                  <a:pos x="56" y="78"/>
                </a:cxn>
                <a:cxn ang="0">
                  <a:pos x="74" y="78"/>
                </a:cxn>
                <a:cxn ang="0">
                  <a:pos x="82" y="90"/>
                </a:cxn>
                <a:cxn ang="0">
                  <a:pos x="86" y="100"/>
                </a:cxn>
                <a:cxn ang="0">
                  <a:pos x="102" y="112"/>
                </a:cxn>
                <a:cxn ang="0">
                  <a:pos x="116" y="122"/>
                </a:cxn>
                <a:cxn ang="0">
                  <a:pos x="132" y="132"/>
                </a:cxn>
                <a:cxn ang="0">
                  <a:pos x="142" y="138"/>
                </a:cxn>
                <a:cxn ang="0">
                  <a:pos x="142" y="148"/>
                </a:cxn>
                <a:cxn ang="0">
                  <a:pos x="158" y="148"/>
                </a:cxn>
                <a:cxn ang="0">
                  <a:pos x="160" y="142"/>
                </a:cxn>
                <a:cxn ang="0">
                  <a:pos x="162" y="126"/>
                </a:cxn>
                <a:cxn ang="0">
                  <a:pos x="156" y="118"/>
                </a:cxn>
                <a:cxn ang="0">
                  <a:pos x="154" y="114"/>
                </a:cxn>
                <a:cxn ang="0">
                  <a:pos x="168" y="110"/>
                </a:cxn>
                <a:cxn ang="0">
                  <a:pos x="178" y="100"/>
                </a:cxn>
                <a:cxn ang="0">
                  <a:pos x="180" y="90"/>
                </a:cxn>
                <a:cxn ang="0">
                  <a:pos x="194" y="84"/>
                </a:cxn>
                <a:cxn ang="0">
                  <a:pos x="198" y="90"/>
                </a:cxn>
                <a:cxn ang="0">
                  <a:pos x="194" y="96"/>
                </a:cxn>
                <a:cxn ang="0">
                  <a:pos x="200" y="98"/>
                </a:cxn>
                <a:cxn ang="0">
                  <a:pos x="216" y="94"/>
                </a:cxn>
                <a:cxn ang="0">
                  <a:pos x="230" y="88"/>
                </a:cxn>
                <a:cxn ang="0">
                  <a:pos x="212" y="80"/>
                </a:cxn>
                <a:cxn ang="0">
                  <a:pos x="210" y="76"/>
                </a:cxn>
                <a:cxn ang="0">
                  <a:pos x="198" y="80"/>
                </a:cxn>
                <a:cxn ang="0">
                  <a:pos x="192" y="76"/>
                </a:cxn>
                <a:cxn ang="0">
                  <a:pos x="204" y="64"/>
                </a:cxn>
                <a:cxn ang="0">
                  <a:pos x="200" y="60"/>
                </a:cxn>
                <a:cxn ang="0">
                  <a:pos x="192" y="66"/>
                </a:cxn>
                <a:cxn ang="0">
                  <a:pos x="180" y="74"/>
                </a:cxn>
                <a:cxn ang="0">
                  <a:pos x="160" y="80"/>
                </a:cxn>
                <a:cxn ang="0">
                  <a:pos x="144" y="70"/>
                </a:cxn>
                <a:cxn ang="0">
                  <a:pos x="136" y="62"/>
                </a:cxn>
                <a:cxn ang="0">
                  <a:pos x="136" y="50"/>
                </a:cxn>
                <a:cxn ang="0">
                  <a:pos x="130" y="42"/>
                </a:cxn>
                <a:cxn ang="0">
                  <a:pos x="120" y="36"/>
                </a:cxn>
              </a:cxnLst>
              <a:rect l="0" t="0" r="r" b="b"/>
              <a:pathLst>
                <a:path w="230" h="150">
                  <a:moveTo>
                    <a:pt x="120" y="36"/>
                  </a:moveTo>
                  <a:lnTo>
                    <a:pt x="110" y="36"/>
                  </a:lnTo>
                  <a:lnTo>
                    <a:pt x="100" y="38"/>
                  </a:lnTo>
                  <a:lnTo>
                    <a:pt x="90" y="38"/>
                  </a:lnTo>
                  <a:lnTo>
                    <a:pt x="80" y="40"/>
                  </a:lnTo>
                  <a:lnTo>
                    <a:pt x="74" y="32"/>
                  </a:lnTo>
                  <a:lnTo>
                    <a:pt x="68" y="26"/>
                  </a:lnTo>
                  <a:lnTo>
                    <a:pt x="62" y="20"/>
                  </a:lnTo>
                  <a:lnTo>
                    <a:pt x="54" y="12"/>
                  </a:lnTo>
                  <a:lnTo>
                    <a:pt x="42" y="4"/>
                  </a:lnTo>
                  <a:lnTo>
                    <a:pt x="34" y="0"/>
                  </a:lnTo>
                  <a:lnTo>
                    <a:pt x="26" y="4"/>
                  </a:lnTo>
                  <a:lnTo>
                    <a:pt x="18" y="6"/>
                  </a:lnTo>
                  <a:lnTo>
                    <a:pt x="8" y="10"/>
                  </a:lnTo>
                  <a:lnTo>
                    <a:pt x="0" y="12"/>
                  </a:lnTo>
                  <a:lnTo>
                    <a:pt x="0" y="30"/>
                  </a:lnTo>
                  <a:lnTo>
                    <a:pt x="0" y="46"/>
                  </a:lnTo>
                  <a:lnTo>
                    <a:pt x="0" y="62"/>
                  </a:lnTo>
                  <a:lnTo>
                    <a:pt x="0" y="78"/>
                  </a:lnTo>
                  <a:lnTo>
                    <a:pt x="14" y="80"/>
                  </a:lnTo>
                  <a:lnTo>
                    <a:pt x="16" y="80"/>
                  </a:lnTo>
                  <a:lnTo>
                    <a:pt x="12" y="70"/>
                  </a:lnTo>
                  <a:lnTo>
                    <a:pt x="14" y="68"/>
                  </a:lnTo>
                  <a:lnTo>
                    <a:pt x="18" y="64"/>
                  </a:lnTo>
                  <a:lnTo>
                    <a:pt x="26" y="62"/>
                  </a:lnTo>
                  <a:lnTo>
                    <a:pt x="26" y="60"/>
                  </a:lnTo>
                  <a:lnTo>
                    <a:pt x="28" y="58"/>
                  </a:lnTo>
                  <a:lnTo>
                    <a:pt x="32" y="60"/>
                  </a:lnTo>
                  <a:lnTo>
                    <a:pt x="30" y="56"/>
                  </a:lnTo>
                  <a:lnTo>
                    <a:pt x="34" y="56"/>
                  </a:lnTo>
                  <a:lnTo>
                    <a:pt x="36" y="52"/>
                  </a:lnTo>
                  <a:lnTo>
                    <a:pt x="44" y="62"/>
                  </a:lnTo>
                  <a:lnTo>
                    <a:pt x="52" y="62"/>
                  </a:lnTo>
                  <a:lnTo>
                    <a:pt x="54" y="68"/>
                  </a:lnTo>
                  <a:lnTo>
                    <a:pt x="56" y="70"/>
                  </a:lnTo>
                  <a:lnTo>
                    <a:pt x="54" y="70"/>
                  </a:lnTo>
                  <a:lnTo>
                    <a:pt x="54" y="76"/>
                  </a:lnTo>
                  <a:lnTo>
                    <a:pt x="56" y="78"/>
                  </a:lnTo>
                  <a:lnTo>
                    <a:pt x="72" y="82"/>
                  </a:lnTo>
                  <a:lnTo>
                    <a:pt x="74" y="78"/>
                  </a:lnTo>
                  <a:lnTo>
                    <a:pt x="80" y="82"/>
                  </a:lnTo>
                  <a:lnTo>
                    <a:pt x="82" y="90"/>
                  </a:lnTo>
                  <a:lnTo>
                    <a:pt x="86" y="94"/>
                  </a:lnTo>
                  <a:lnTo>
                    <a:pt x="86" y="100"/>
                  </a:lnTo>
                  <a:lnTo>
                    <a:pt x="90" y="106"/>
                  </a:lnTo>
                  <a:lnTo>
                    <a:pt x="102" y="112"/>
                  </a:lnTo>
                  <a:lnTo>
                    <a:pt x="108" y="120"/>
                  </a:lnTo>
                  <a:lnTo>
                    <a:pt x="116" y="122"/>
                  </a:lnTo>
                  <a:lnTo>
                    <a:pt x="128" y="132"/>
                  </a:lnTo>
                  <a:lnTo>
                    <a:pt x="132" y="132"/>
                  </a:lnTo>
                  <a:lnTo>
                    <a:pt x="142" y="136"/>
                  </a:lnTo>
                  <a:lnTo>
                    <a:pt x="142" y="138"/>
                  </a:lnTo>
                  <a:lnTo>
                    <a:pt x="142" y="140"/>
                  </a:lnTo>
                  <a:lnTo>
                    <a:pt x="142" y="148"/>
                  </a:lnTo>
                  <a:lnTo>
                    <a:pt x="158" y="150"/>
                  </a:lnTo>
                  <a:lnTo>
                    <a:pt x="158" y="148"/>
                  </a:lnTo>
                  <a:lnTo>
                    <a:pt x="158" y="146"/>
                  </a:lnTo>
                  <a:lnTo>
                    <a:pt x="160" y="142"/>
                  </a:lnTo>
                  <a:lnTo>
                    <a:pt x="166" y="134"/>
                  </a:lnTo>
                  <a:lnTo>
                    <a:pt x="162" y="126"/>
                  </a:lnTo>
                  <a:lnTo>
                    <a:pt x="162" y="120"/>
                  </a:lnTo>
                  <a:lnTo>
                    <a:pt x="156" y="118"/>
                  </a:lnTo>
                  <a:lnTo>
                    <a:pt x="152" y="114"/>
                  </a:lnTo>
                  <a:lnTo>
                    <a:pt x="154" y="114"/>
                  </a:lnTo>
                  <a:lnTo>
                    <a:pt x="154" y="110"/>
                  </a:lnTo>
                  <a:lnTo>
                    <a:pt x="168" y="110"/>
                  </a:lnTo>
                  <a:lnTo>
                    <a:pt x="170" y="102"/>
                  </a:lnTo>
                  <a:lnTo>
                    <a:pt x="178" y="100"/>
                  </a:lnTo>
                  <a:lnTo>
                    <a:pt x="178" y="94"/>
                  </a:lnTo>
                  <a:lnTo>
                    <a:pt x="180" y="90"/>
                  </a:lnTo>
                  <a:lnTo>
                    <a:pt x="184" y="90"/>
                  </a:lnTo>
                  <a:lnTo>
                    <a:pt x="194" y="84"/>
                  </a:lnTo>
                  <a:lnTo>
                    <a:pt x="196" y="84"/>
                  </a:lnTo>
                  <a:lnTo>
                    <a:pt x="198" y="90"/>
                  </a:lnTo>
                  <a:lnTo>
                    <a:pt x="194" y="94"/>
                  </a:lnTo>
                  <a:lnTo>
                    <a:pt x="194" y="96"/>
                  </a:lnTo>
                  <a:lnTo>
                    <a:pt x="196" y="98"/>
                  </a:lnTo>
                  <a:lnTo>
                    <a:pt x="200" y="98"/>
                  </a:lnTo>
                  <a:lnTo>
                    <a:pt x="212" y="98"/>
                  </a:lnTo>
                  <a:lnTo>
                    <a:pt x="216" y="94"/>
                  </a:lnTo>
                  <a:lnTo>
                    <a:pt x="222" y="94"/>
                  </a:lnTo>
                  <a:lnTo>
                    <a:pt x="230" y="88"/>
                  </a:lnTo>
                  <a:lnTo>
                    <a:pt x="218" y="84"/>
                  </a:lnTo>
                  <a:lnTo>
                    <a:pt x="212" y="80"/>
                  </a:lnTo>
                  <a:lnTo>
                    <a:pt x="212" y="78"/>
                  </a:lnTo>
                  <a:lnTo>
                    <a:pt x="210" y="76"/>
                  </a:lnTo>
                  <a:lnTo>
                    <a:pt x="206" y="82"/>
                  </a:lnTo>
                  <a:lnTo>
                    <a:pt x="198" y="80"/>
                  </a:lnTo>
                  <a:lnTo>
                    <a:pt x="196" y="76"/>
                  </a:lnTo>
                  <a:lnTo>
                    <a:pt x="192" y="76"/>
                  </a:lnTo>
                  <a:lnTo>
                    <a:pt x="192" y="74"/>
                  </a:lnTo>
                  <a:lnTo>
                    <a:pt x="204" y="64"/>
                  </a:lnTo>
                  <a:lnTo>
                    <a:pt x="204" y="62"/>
                  </a:lnTo>
                  <a:lnTo>
                    <a:pt x="200" y="60"/>
                  </a:lnTo>
                  <a:lnTo>
                    <a:pt x="196" y="66"/>
                  </a:lnTo>
                  <a:lnTo>
                    <a:pt x="192" y="66"/>
                  </a:lnTo>
                  <a:lnTo>
                    <a:pt x="190" y="70"/>
                  </a:lnTo>
                  <a:lnTo>
                    <a:pt x="180" y="74"/>
                  </a:lnTo>
                  <a:lnTo>
                    <a:pt x="170" y="84"/>
                  </a:lnTo>
                  <a:lnTo>
                    <a:pt x="160" y="80"/>
                  </a:lnTo>
                  <a:lnTo>
                    <a:pt x="146" y="82"/>
                  </a:lnTo>
                  <a:lnTo>
                    <a:pt x="144" y="70"/>
                  </a:lnTo>
                  <a:lnTo>
                    <a:pt x="136" y="68"/>
                  </a:lnTo>
                  <a:lnTo>
                    <a:pt x="136" y="62"/>
                  </a:lnTo>
                  <a:lnTo>
                    <a:pt x="138" y="60"/>
                  </a:lnTo>
                  <a:lnTo>
                    <a:pt x="136" y="50"/>
                  </a:lnTo>
                  <a:lnTo>
                    <a:pt x="134" y="50"/>
                  </a:lnTo>
                  <a:lnTo>
                    <a:pt x="130" y="42"/>
                  </a:lnTo>
                  <a:lnTo>
                    <a:pt x="120" y="36"/>
                  </a:lnTo>
                  <a:lnTo>
                    <a:pt x="120" y="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0" name="Freeform 386"/>
            <p:cNvSpPr>
              <a:spLocks/>
            </p:cNvSpPr>
            <p:nvPr/>
          </p:nvSpPr>
          <p:spPr bwMode="auto">
            <a:xfrm>
              <a:off x="5679910" y="3930946"/>
              <a:ext cx="31405" cy="58323"/>
            </a:xfrm>
            <a:custGeom>
              <a:avLst/>
              <a:gdLst/>
              <a:ahLst/>
              <a:cxnLst>
                <a:cxn ang="0">
                  <a:pos x="4" y="0"/>
                </a:cxn>
                <a:cxn ang="0">
                  <a:pos x="4" y="2"/>
                </a:cxn>
                <a:cxn ang="0">
                  <a:pos x="8" y="6"/>
                </a:cxn>
                <a:cxn ang="0">
                  <a:pos x="6" y="6"/>
                </a:cxn>
                <a:cxn ang="0">
                  <a:pos x="2" y="24"/>
                </a:cxn>
                <a:cxn ang="0">
                  <a:pos x="0" y="24"/>
                </a:cxn>
                <a:cxn ang="0">
                  <a:pos x="2" y="42"/>
                </a:cxn>
                <a:cxn ang="0">
                  <a:pos x="6" y="52"/>
                </a:cxn>
                <a:cxn ang="0">
                  <a:pos x="14" y="52"/>
                </a:cxn>
                <a:cxn ang="0">
                  <a:pos x="24" y="46"/>
                </a:cxn>
                <a:cxn ang="0">
                  <a:pos x="28" y="42"/>
                </a:cxn>
                <a:cxn ang="0">
                  <a:pos x="28" y="32"/>
                </a:cxn>
                <a:cxn ang="0">
                  <a:pos x="22" y="20"/>
                </a:cxn>
                <a:cxn ang="0">
                  <a:pos x="16" y="10"/>
                </a:cxn>
                <a:cxn ang="0">
                  <a:pos x="8" y="2"/>
                </a:cxn>
                <a:cxn ang="0">
                  <a:pos x="4" y="0"/>
                </a:cxn>
                <a:cxn ang="0">
                  <a:pos x="4" y="0"/>
                </a:cxn>
              </a:cxnLst>
              <a:rect l="0" t="0" r="r" b="b"/>
              <a:pathLst>
                <a:path w="28" h="52">
                  <a:moveTo>
                    <a:pt x="4" y="0"/>
                  </a:moveTo>
                  <a:lnTo>
                    <a:pt x="4" y="2"/>
                  </a:lnTo>
                  <a:lnTo>
                    <a:pt x="8" y="6"/>
                  </a:lnTo>
                  <a:lnTo>
                    <a:pt x="6" y="6"/>
                  </a:lnTo>
                  <a:lnTo>
                    <a:pt x="2" y="24"/>
                  </a:lnTo>
                  <a:lnTo>
                    <a:pt x="0" y="24"/>
                  </a:lnTo>
                  <a:lnTo>
                    <a:pt x="2" y="42"/>
                  </a:lnTo>
                  <a:lnTo>
                    <a:pt x="6" y="52"/>
                  </a:lnTo>
                  <a:lnTo>
                    <a:pt x="14" y="52"/>
                  </a:lnTo>
                  <a:lnTo>
                    <a:pt x="24" y="46"/>
                  </a:lnTo>
                  <a:lnTo>
                    <a:pt x="28" y="42"/>
                  </a:lnTo>
                  <a:lnTo>
                    <a:pt x="28" y="32"/>
                  </a:lnTo>
                  <a:lnTo>
                    <a:pt x="22" y="20"/>
                  </a:lnTo>
                  <a:lnTo>
                    <a:pt x="16" y="10"/>
                  </a:lnTo>
                  <a:lnTo>
                    <a:pt x="8"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1" name="Freeform 418"/>
            <p:cNvSpPr>
              <a:spLocks/>
            </p:cNvSpPr>
            <p:nvPr/>
          </p:nvSpPr>
          <p:spPr bwMode="auto">
            <a:xfrm>
              <a:off x="5206595" y="2611949"/>
              <a:ext cx="31405" cy="35891"/>
            </a:xfrm>
            <a:custGeom>
              <a:avLst/>
              <a:gdLst/>
              <a:ahLst/>
              <a:cxnLst>
                <a:cxn ang="0">
                  <a:pos x="6" y="2"/>
                </a:cxn>
                <a:cxn ang="0">
                  <a:pos x="14" y="0"/>
                </a:cxn>
                <a:cxn ang="0">
                  <a:pos x="24" y="14"/>
                </a:cxn>
                <a:cxn ang="0">
                  <a:pos x="26" y="10"/>
                </a:cxn>
                <a:cxn ang="0">
                  <a:pos x="28" y="16"/>
                </a:cxn>
                <a:cxn ang="0">
                  <a:pos x="28" y="20"/>
                </a:cxn>
                <a:cxn ang="0">
                  <a:pos x="26" y="16"/>
                </a:cxn>
                <a:cxn ang="0">
                  <a:pos x="18" y="26"/>
                </a:cxn>
                <a:cxn ang="0">
                  <a:pos x="12" y="30"/>
                </a:cxn>
                <a:cxn ang="0">
                  <a:pos x="6" y="32"/>
                </a:cxn>
                <a:cxn ang="0">
                  <a:pos x="2" y="26"/>
                </a:cxn>
                <a:cxn ang="0">
                  <a:pos x="2" y="32"/>
                </a:cxn>
                <a:cxn ang="0">
                  <a:pos x="0" y="26"/>
                </a:cxn>
                <a:cxn ang="0">
                  <a:pos x="0" y="14"/>
                </a:cxn>
                <a:cxn ang="0">
                  <a:pos x="6" y="2"/>
                </a:cxn>
                <a:cxn ang="0">
                  <a:pos x="6" y="2"/>
                </a:cxn>
              </a:cxnLst>
              <a:rect l="0" t="0" r="r" b="b"/>
              <a:pathLst>
                <a:path w="28" h="32">
                  <a:moveTo>
                    <a:pt x="6" y="2"/>
                  </a:moveTo>
                  <a:lnTo>
                    <a:pt x="14" y="0"/>
                  </a:lnTo>
                  <a:lnTo>
                    <a:pt x="24" y="14"/>
                  </a:lnTo>
                  <a:lnTo>
                    <a:pt x="26" y="10"/>
                  </a:lnTo>
                  <a:lnTo>
                    <a:pt x="28" y="16"/>
                  </a:lnTo>
                  <a:lnTo>
                    <a:pt x="28" y="20"/>
                  </a:lnTo>
                  <a:lnTo>
                    <a:pt x="26" y="16"/>
                  </a:lnTo>
                  <a:lnTo>
                    <a:pt x="18" y="26"/>
                  </a:lnTo>
                  <a:lnTo>
                    <a:pt x="12" y="30"/>
                  </a:lnTo>
                  <a:lnTo>
                    <a:pt x="6" y="32"/>
                  </a:lnTo>
                  <a:lnTo>
                    <a:pt x="2" y="26"/>
                  </a:lnTo>
                  <a:lnTo>
                    <a:pt x="2" y="32"/>
                  </a:lnTo>
                  <a:lnTo>
                    <a:pt x="0" y="26"/>
                  </a:lnTo>
                  <a:lnTo>
                    <a:pt x="0" y="14"/>
                  </a:lnTo>
                  <a:lnTo>
                    <a:pt x="6" y="2"/>
                  </a:lnTo>
                  <a:lnTo>
                    <a:pt x="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2" name="Freeform 419"/>
            <p:cNvSpPr>
              <a:spLocks/>
            </p:cNvSpPr>
            <p:nvPr/>
          </p:nvSpPr>
          <p:spPr bwMode="auto">
            <a:xfrm>
              <a:off x="5255946" y="2430251"/>
              <a:ext cx="91971" cy="139078"/>
            </a:xfrm>
            <a:custGeom>
              <a:avLst/>
              <a:gdLst/>
              <a:ahLst/>
              <a:cxnLst>
                <a:cxn ang="0">
                  <a:pos x="30" y="4"/>
                </a:cxn>
                <a:cxn ang="0">
                  <a:pos x="48" y="0"/>
                </a:cxn>
                <a:cxn ang="0">
                  <a:pos x="68" y="10"/>
                </a:cxn>
                <a:cxn ang="0">
                  <a:pos x="60" y="16"/>
                </a:cxn>
                <a:cxn ang="0">
                  <a:pos x="66" y="18"/>
                </a:cxn>
                <a:cxn ang="0">
                  <a:pos x="64" y="20"/>
                </a:cxn>
                <a:cxn ang="0">
                  <a:pos x="64" y="24"/>
                </a:cxn>
                <a:cxn ang="0">
                  <a:pos x="54" y="30"/>
                </a:cxn>
                <a:cxn ang="0">
                  <a:pos x="60" y="32"/>
                </a:cxn>
                <a:cxn ang="0">
                  <a:pos x="54" y="42"/>
                </a:cxn>
                <a:cxn ang="0">
                  <a:pos x="54" y="54"/>
                </a:cxn>
                <a:cxn ang="0">
                  <a:pos x="54" y="64"/>
                </a:cxn>
                <a:cxn ang="0">
                  <a:pos x="56" y="80"/>
                </a:cxn>
                <a:cxn ang="0">
                  <a:pos x="62" y="96"/>
                </a:cxn>
                <a:cxn ang="0">
                  <a:pos x="82" y="116"/>
                </a:cxn>
                <a:cxn ang="0">
                  <a:pos x="78" y="122"/>
                </a:cxn>
                <a:cxn ang="0">
                  <a:pos x="76" y="124"/>
                </a:cxn>
                <a:cxn ang="0">
                  <a:pos x="68" y="118"/>
                </a:cxn>
                <a:cxn ang="0">
                  <a:pos x="70" y="114"/>
                </a:cxn>
                <a:cxn ang="0">
                  <a:pos x="64" y="118"/>
                </a:cxn>
                <a:cxn ang="0">
                  <a:pos x="68" y="122"/>
                </a:cxn>
                <a:cxn ang="0">
                  <a:pos x="54" y="116"/>
                </a:cxn>
                <a:cxn ang="0">
                  <a:pos x="50" y="122"/>
                </a:cxn>
                <a:cxn ang="0">
                  <a:pos x="44" y="114"/>
                </a:cxn>
                <a:cxn ang="0">
                  <a:pos x="32" y="112"/>
                </a:cxn>
                <a:cxn ang="0">
                  <a:pos x="30" y="104"/>
                </a:cxn>
                <a:cxn ang="0">
                  <a:pos x="38" y="100"/>
                </a:cxn>
                <a:cxn ang="0">
                  <a:pos x="28" y="94"/>
                </a:cxn>
                <a:cxn ang="0">
                  <a:pos x="34" y="84"/>
                </a:cxn>
                <a:cxn ang="0">
                  <a:pos x="26" y="92"/>
                </a:cxn>
                <a:cxn ang="0">
                  <a:pos x="26" y="82"/>
                </a:cxn>
                <a:cxn ang="0">
                  <a:pos x="18" y="86"/>
                </a:cxn>
                <a:cxn ang="0">
                  <a:pos x="18" y="80"/>
                </a:cxn>
                <a:cxn ang="0">
                  <a:pos x="16" y="78"/>
                </a:cxn>
                <a:cxn ang="0">
                  <a:pos x="14" y="84"/>
                </a:cxn>
                <a:cxn ang="0">
                  <a:pos x="12" y="80"/>
                </a:cxn>
                <a:cxn ang="0">
                  <a:pos x="8" y="84"/>
                </a:cxn>
                <a:cxn ang="0">
                  <a:pos x="2" y="80"/>
                </a:cxn>
                <a:cxn ang="0">
                  <a:pos x="0" y="72"/>
                </a:cxn>
                <a:cxn ang="0">
                  <a:pos x="2" y="60"/>
                </a:cxn>
                <a:cxn ang="0">
                  <a:pos x="10" y="56"/>
                </a:cxn>
                <a:cxn ang="0">
                  <a:pos x="12" y="60"/>
                </a:cxn>
                <a:cxn ang="0">
                  <a:pos x="14" y="50"/>
                </a:cxn>
                <a:cxn ang="0">
                  <a:pos x="16" y="50"/>
                </a:cxn>
                <a:cxn ang="0">
                  <a:pos x="16" y="46"/>
                </a:cxn>
                <a:cxn ang="0">
                  <a:pos x="22" y="36"/>
                </a:cxn>
                <a:cxn ang="0">
                  <a:pos x="18" y="38"/>
                </a:cxn>
                <a:cxn ang="0">
                  <a:pos x="18" y="36"/>
                </a:cxn>
                <a:cxn ang="0">
                  <a:pos x="18" y="34"/>
                </a:cxn>
                <a:cxn ang="0">
                  <a:pos x="12" y="30"/>
                </a:cxn>
                <a:cxn ang="0">
                  <a:pos x="14" y="26"/>
                </a:cxn>
                <a:cxn ang="0">
                  <a:pos x="26" y="20"/>
                </a:cxn>
                <a:cxn ang="0">
                  <a:pos x="22" y="20"/>
                </a:cxn>
                <a:cxn ang="0">
                  <a:pos x="24" y="18"/>
                </a:cxn>
                <a:cxn ang="0">
                  <a:pos x="22" y="12"/>
                </a:cxn>
                <a:cxn ang="0">
                  <a:pos x="30" y="4"/>
                </a:cxn>
                <a:cxn ang="0">
                  <a:pos x="30" y="4"/>
                </a:cxn>
              </a:cxnLst>
              <a:rect l="0" t="0" r="r" b="b"/>
              <a:pathLst>
                <a:path w="82" h="124">
                  <a:moveTo>
                    <a:pt x="30" y="4"/>
                  </a:moveTo>
                  <a:lnTo>
                    <a:pt x="48" y="0"/>
                  </a:lnTo>
                  <a:lnTo>
                    <a:pt x="68" y="10"/>
                  </a:lnTo>
                  <a:lnTo>
                    <a:pt x="60" y="16"/>
                  </a:lnTo>
                  <a:lnTo>
                    <a:pt x="66" y="18"/>
                  </a:lnTo>
                  <a:lnTo>
                    <a:pt x="64" y="20"/>
                  </a:lnTo>
                  <a:lnTo>
                    <a:pt x="64" y="24"/>
                  </a:lnTo>
                  <a:lnTo>
                    <a:pt x="54" y="30"/>
                  </a:lnTo>
                  <a:lnTo>
                    <a:pt x="60" y="32"/>
                  </a:lnTo>
                  <a:lnTo>
                    <a:pt x="54" y="42"/>
                  </a:lnTo>
                  <a:lnTo>
                    <a:pt x="54" y="54"/>
                  </a:lnTo>
                  <a:lnTo>
                    <a:pt x="54" y="64"/>
                  </a:lnTo>
                  <a:lnTo>
                    <a:pt x="56" y="80"/>
                  </a:lnTo>
                  <a:lnTo>
                    <a:pt x="62" y="96"/>
                  </a:lnTo>
                  <a:lnTo>
                    <a:pt x="82" y="116"/>
                  </a:lnTo>
                  <a:lnTo>
                    <a:pt x="78" y="122"/>
                  </a:lnTo>
                  <a:lnTo>
                    <a:pt x="76" y="124"/>
                  </a:lnTo>
                  <a:lnTo>
                    <a:pt x="68" y="118"/>
                  </a:lnTo>
                  <a:lnTo>
                    <a:pt x="70" y="114"/>
                  </a:lnTo>
                  <a:lnTo>
                    <a:pt x="64" y="118"/>
                  </a:lnTo>
                  <a:lnTo>
                    <a:pt x="68" y="122"/>
                  </a:lnTo>
                  <a:lnTo>
                    <a:pt x="54" y="116"/>
                  </a:lnTo>
                  <a:lnTo>
                    <a:pt x="50" y="122"/>
                  </a:lnTo>
                  <a:lnTo>
                    <a:pt x="44" y="114"/>
                  </a:lnTo>
                  <a:lnTo>
                    <a:pt x="32" y="112"/>
                  </a:lnTo>
                  <a:lnTo>
                    <a:pt x="30" y="104"/>
                  </a:lnTo>
                  <a:lnTo>
                    <a:pt x="38" y="100"/>
                  </a:lnTo>
                  <a:lnTo>
                    <a:pt x="28" y="94"/>
                  </a:lnTo>
                  <a:lnTo>
                    <a:pt x="34" y="84"/>
                  </a:lnTo>
                  <a:lnTo>
                    <a:pt x="26" y="92"/>
                  </a:lnTo>
                  <a:lnTo>
                    <a:pt x="26" y="82"/>
                  </a:lnTo>
                  <a:lnTo>
                    <a:pt x="18" y="86"/>
                  </a:lnTo>
                  <a:lnTo>
                    <a:pt x="18" y="80"/>
                  </a:lnTo>
                  <a:lnTo>
                    <a:pt x="16" y="78"/>
                  </a:lnTo>
                  <a:lnTo>
                    <a:pt x="14" y="84"/>
                  </a:lnTo>
                  <a:lnTo>
                    <a:pt x="12" y="80"/>
                  </a:lnTo>
                  <a:lnTo>
                    <a:pt x="8" y="84"/>
                  </a:lnTo>
                  <a:lnTo>
                    <a:pt x="2" y="80"/>
                  </a:lnTo>
                  <a:lnTo>
                    <a:pt x="0" y="72"/>
                  </a:lnTo>
                  <a:lnTo>
                    <a:pt x="2" y="60"/>
                  </a:lnTo>
                  <a:lnTo>
                    <a:pt x="10" y="56"/>
                  </a:lnTo>
                  <a:lnTo>
                    <a:pt x="12" y="60"/>
                  </a:lnTo>
                  <a:lnTo>
                    <a:pt x="14" y="50"/>
                  </a:lnTo>
                  <a:lnTo>
                    <a:pt x="16" y="50"/>
                  </a:lnTo>
                  <a:lnTo>
                    <a:pt x="16" y="46"/>
                  </a:lnTo>
                  <a:lnTo>
                    <a:pt x="22" y="36"/>
                  </a:lnTo>
                  <a:lnTo>
                    <a:pt x="18" y="38"/>
                  </a:lnTo>
                  <a:lnTo>
                    <a:pt x="18" y="36"/>
                  </a:lnTo>
                  <a:lnTo>
                    <a:pt x="18" y="34"/>
                  </a:lnTo>
                  <a:lnTo>
                    <a:pt x="12" y="30"/>
                  </a:lnTo>
                  <a:lnTo>
                    <a:pt x="14" y="26"/>
                  </a:lnTo>
                  <a:lnTo>
                    <a:pt x="26" y="20"/>
                  </a:lnTo>
                  <a:lnTo>
                    <a:pt x="22" y="20"/>
                  </a:lnTo>
                  <a:lnTo>
                    <a:pt x="24" y="18"/>
                  </a:lnTo>
                  <a:lnTo>
                    <a:pt x="22" y="12"/>
                  </a:lnTo>
                  <a:lnTo>
                    <a:pt x="30" y="4"/>
                  </a:lnTo>
                  <a:lnTo>
                    <a:pt x="3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3" name="Freeform 420"/>
            <p:cNvSpPr>
              <a:spLocks/>
            </p:cNvSpPr>
            <p:nvPr/>
          </p:nvSpPr>
          <p:spPr bwMode="auto">
            <a:xfrm>
              <a:off x="5289594" y="2219390"/>
              <a:ext cx="231049" cy="217590"/>
            </a:xfrm>
            <a:custGeom>
              <a:avLst/>
              <a:gdLst/>
              <a:ahLst/>
              <a:cxnLst>
                <a:cxn ang="0">
                  <a:pos x="14" y="160"/>
                </a:cxn>
                <a:cxn ang="0">
                  <a:pos x="14" y="156"/>
                </a:cxn>
                <a:cxn ang="0">
                  <a:pos x="18" y="148"/>
                </a:cxn>
                <a:cxn ang="0">
                  <a:pos x="20" y="140"/>
                </a:cxn>
                <a:cxn ang="0">
                  <a:pos x="24" y="134"/>
                </a:cxn>
                <a:cxn ang="0">
                  <a:pos x="26" y="122"/>
                </a:cxn>
                <a:cxn ang="0">
                  <a:pos x="24" y="112"/>
                </a:cxn>
                <a:cxn ang="0">
                  <a:pos x="26" y="100"/>
                </a:cxn>
                <a:cxn ang="0">
                  <a:pos x="36" y="102"/>
                </a:cxn>
                <a:cxn ang="0">
                  <a:pos x="50" y="94"/>
                </a:cxn>
                <a:cxn ang="0">
                  <a:pos x="54" y="82"/>
                </a:cxn>
                <a:cxn ang="0">
                  <a:pos x="66" y="74"/>
                </a:cxn>
                <a:cxn ang="0">
                  <a:pos x="90" y="48"/>
                </a:cxn>
                <a:cxn ang="0">
                  <a:pos x="90" y="56"/>
                </a:cxn>
                <a:cxn ang="0">
                  <a:pos x="100" y="48"/>
                </a:cxn>
                <a:cxn ang="0">
                  <a:pos x="100" y="40"/>
                </a:cxn>
                <a:cxn ang="0">
                  <a:pos x="114" y="40"/>
                </a:cxn>
                <a:cxn ang="0">
                  <a:pos x="118" y="46"/>
                </a:cxn>
                <a:cxn ang="0">
                  <a:pos x="160" y="26"/>
                </a:cxn>
                <a:cxn ang="0">
                  <a:pos x="162" y="16"/>
                </a:cxn>
                <a:cxn ang="0">
                  <a:pos x="182" y="0"/>
                </a:cxn>
                <a:cxn ang="0">
                  <a:pos x="202" y="8"/>
                </a:cxn>
                <a:cxn ang="0">
                  <a:pos x="202" y="26"/>
                </a:cxn>
                <a:cxn ang="0">
                  <a:pos x="194" y="42"/>
                </a:cxn>
                <a:cxn ang="0">
                  <a:pos x="190" y="44"/>
                </a:cxn>
                <a:cxn ang="0">
                  <a:pos x="158" y="60"/>
                </a:cxn>
                <a:cxn ang="0">
                  <a:pos x="132" y="70"/>
                </a:cxn>
                <a:cxn ang="0">
                  <a:pos x="114" y="88"/>
                </a:cxn>
                <a:cxn ang="0">
                  <a:pos x="90" y="104"/>
                </a:cxn>
                <a:cxn ang="0">
                  <a:pos x="94" y="114"/>
                </a:cxn>
                <a:cxn ang="0">
                  <a:pos x="86" y="124"/>
                </a:cxn>
                <a:cxn ang="0">
                  <a:pos x="82" y="132"/>
                </a:cxn>
                <a:cxn ang="0">
                  <a:pos x="74" y="134"/>
                </a:cxn>
                <a:cxn ang="0">
                  <a:pos x="72" y="138"/>
                </a:cxn>
                <a:cxn ang="0">
                  <a:pos x="60" y="132"/>
                </a:cxn>
                <a:cxn ang="0">
                  <a:pos x="64" y="150"/>
                </a:cxn>
                <a:cxn ang="0">
                  <a:pos x="64" y="154"/>
                </a:cxn>
                <a:cxn ang="0">
                  <a:pos x="62" y="158"/>
                </a:cxn>
                <a:cxn ang="0">
                  <a:pos x="52" y="146"/>
                </a:cxn>
                <a:cxn ang="0">
                  <a:pos x="50" y="154"/>
                </a:cxn>
                <a:cxn ang="0">
                  <a:pos x="56" y="162"/>
                </a:cxn>
                <a:cxn ang="0">
                  <a:pos x="54" y="170"/>
                </a:cxn>
                <a:cxn ang="0">
                  <a:pos x="50" y="176"/>
                </a:cxn>
                <a:cxn ang="0">
                  <a:pos x="42" y="174"/>
                </a:cxn>
                <a:cxn ang="0">
                  <a:pos x="40" y="194"/>
                </a:cxn>
                <a:cxn ang="0">
                  <a:pos x="6" y="190"/>
                </a:cxn>
                <a:cxn ang="0">
                  <a:pos x="8" y="184"/>
                </a:cxn>
                <a:cxn ang="0">
                  <a:pos x="18" y="174"/>
                </a:cxn>
                <a:cxn ang="0">
                  <a:pos x="0" y="168"/>
                </a:cxn>
              </a:cxnLst>
              <a:rect l="0" t="0" r="r" b="b"/>
              <a:pathLst>
                <a:path w="206" h="194">
                  <a:moveTo>
                    <a:pt x="0" y="168"/>
                  </a:moveTo>
                  <a:lnTo>
                    <a:pt x="14" y="160"/>
                  </a:lnTo>
                  <a:lnTo>
                    <a:pt x="12" y="160"/>
                  </a:lnTo>
                  <a:lnTo>
                    <a:pt x="14" y="156"/>
                  </a:lnTo>
                  <a:lnTo>
                    <a:pt x="18" y="152"/>
                  </a:lnTo>
                  <a:lnTo>
                    <a:pt x="18" y="148"/>
                  </a:lnTo>
                  <a:lnTo>
                    <a:pt x="26" y="144"/>
                  </a:lnTo>
                  <a:lnTo>
                    <a:pt x="20" y="140"/>
                  </a:lnTo>
                  <a:lnTo>
                    <a:pt x="30" y="138"/>
                  </a:lnTo>
                  <a:lnTo>
                    <a:pt x="24" y="134"/>
                  </a:lnTo>
                  <a:lnTo>
                    <a:pt x="24" y="126"/>
                  </a:lnTo>
                  <a:lnTo>
                    <a:pt x="26" y="122"/>
                  </a:lnTo>
                  <a:lnTo>
                    <a:pt x="30" y="112"/>
                  </a:lnTo>
                  <a:lnTo>
                    <a:pt x="24" y="112"/>
                  </a:lnTo>
                  <a:lnTo>
                    <a:pt x="24" y="106"/>
                  </a:lnTo>
                  <a:lnTo>
                    <a:pt x="26" y="100"/>
                  </a:lnTo>
                  <a:lnTo>
                    <a:pt x="32" y="106"/>
                  </a:lnTo>
                  <a:lnTo>
                    <a:pt x="36" y="102"/>
                  </a:lnTo>
                  <a:lnTo>
                    <a:pt x="40" y="94"/>
                  </a:lnTo>
                  <a:lnTo>
                    <a:pt x="50" y="94"/>
                  </a:lnTo>
                  <a:lnTo>
                    <a:pt x="56" y="88"/>
                  </a:lnTo>
                  <a:lnTo>
                    <a:pt x="54" y="82"/>
                  </a:lnTo>
                  <a:lnTo>
                    <a:pt x="56" y="78"/>
                  </a:lnTo>
                  <a:lnTo>
                    <a:pt x="66" y="74"/>
                  </a:lnTo>
                  <a:lnTo>
                    <a:pt x="68" y="66"/>
                  </a:lnTo>
                  <a:lnTo>
                    <a:pt x="90" y="48"/>
                  </a:lnTo>
                  <a:lnTo>
                    <a:pt x="94" y="48"/>
                  </a:lnTo>
                  <a:lnTo>
                    <a:pt x="90" y="56"/>
                  </a:lnTo>
                  <a:lnTo>
                    <a:pt x="98" y="52"/>
                  </a:lnTo>
                  <a:lnTo>
                    <a:pt x="100" y="48"/>
                  </a:lnTo>
                  <a:lnTo>
                    <a:pt x="96" y="44"/>
                  </a:lnTo>
                  <a:lnTo>
                    <a:pt x="100" y="40"/>
                  </a:lnTo>
                  <a:lnTo>
                    <a:pt x="98" y="38"/>
                  </a:lnTo>
                  <a:lnTo>
                    <a:pt x="114" y="40"/>
                  </a:lnTo>
                  <a:lnTo>
                    <a:pt x="114" y="46"/>
                  </a:lnTo>
                  <a:lnTo>
                    <a:pt x="118" y="46"/>
                  </a:lnTo>
                  <a:lnTo>
                    <a:pt x="142" y="38"/>
                  </a:lnTo>
                  <a:lnTo>
                    <a:pt x="160" y="26"/>
                  </a:lnTo>
                  <a:lnTo>
                    <a:pt x="162" y="24"/>
                  </a:lnTo>
                  <a:lnTo>
                    <a:pt x="162" y="16"/>
                  </a:lnTo>
                  <a:lnTo>
                    <a:pt x="162" y="14"/>
                  </a:lnTo>
                  <a:lnTo>
                    <a:pt x="182" y="0"/>
                  </a:lnTo>
                  <a:lnTo>
                    <a:pt x="198" y="2"/>
                  </a:lnTo>
                  <a:lnTo>
                    <a:pt x="202" y="8"/>
                  </a:lnTo>
                  <a:lnTo>
                    <a:pt x="206" y="18"/>
                  </a:lnTo>
                  <a:lnTo>
                    <a:pt x="202" y="26"/>
                  </a:lnTo>
                  <a:lnTo>
                    <a:pt x="206" y="28"/>
                  </a:lnTo>
                  <a:lnTo>
                    <a:pt x="194" y="42"/>
                  </a:lnTo>
                  <a:lnTo>
                    <a:pt x="196" y="46"/>
                  </a:lnTo>
                  <a:lnTo>
                    <a:pt x="190" y="44"/>
                  </a:lnTo>
                  <a:lnTo>
                    <a:pt x="178" y="54"/>
                  </a:lnTo>
                  <a:lnTo>
                    <a:pt x="158" y="60"/>
                  </a:lnTo>
                  <a:lnTo>
                    <a:pt x="136" y="76"/>
                  </a:lnTo>
                  <a:lnTo>
                    <a:pt x="132" y="70"/>
                  </a:lnTo>
                  <a:lnTo>
                    <a:pt x="130" y="78"/>
                  </a:lnTo>
                  <a:lnTo>
                    <a:pt x="114" y="88"/>
                  </a:lnTo>
                  <a:lnTo>
                    <a:pt x="102" y="104"/>
                  </a:lnTo>
                  <a:lnTo>
                    <a:pt x="90" y="104"/>
                  </a:lnTo>
                  <a:lnTo>
                    <a:pt x="90" y="108"/>
                  </a:lnTo>
                  <a:lnTo>
                    <a:pt x="94" y="114"/>
                  </a:lnTo>
                  <a:lnTo>
                    <a:pt x="88" y="120"/>
                  </a:lnTo>
                  <a:lnTo>
                    <a:pt x="86" y="124"/>
                  </a:lnTo>
                  <a:lnTo>
                    <a:pt x="76" y="122"/>
                  </a:lnTo>
                  <a:lnTo>
                    <a:pt x="82" y="132"/>
                  </a:lnTo>
                  <a:lnTo>
                    <a:pt x="72" y="126"/>
                  </a:lnTo>
                  <a:lnTo>
                    <a:pt x="74" y="134"/>
                  </a:lnTo>
                  <a:lnTo>
                    <a:pt x="72" y="132"/>
                  </a:lnTo>
                  <a:lnTo>
                    <a:pt x="72" y="138"/>
                  </a:lnTo>
                  <a:lnTo>
                    <a:pt x="68" y="140"/>
                  </a:lnTo>
                  <a:lnTo>
                    <a:pt x="60" y="132"/>
                  </a:lnTo>
                  <a:lnTo>
                    <a:pt x="68" y="148"/>
                  </a:lnTo>
                  <a:lnTo>
                    <a:pt x="64" y="150"/>
                  </a:lnTo>
                  <a:lnTo>
                    <a:pt x="64" y="154"/>
                  </a:lnTo>
                  <a:lnTo>
                    <a:pt x="64" y="154"/>
                  </a:lnTo>
                  <a:lnTo>
                    <a:pt x="60" y="152"/>
                  </a:lnTo>
                  <a:lnTo>
                    <a:pt x="62" y="158"/>
                  </a:lnTo>
                  <a:lnTo>
                    <a:pt x="60" y="160"/>
                  </a:lnTo>
                  <a:lnTo>
                    <a:pt x="52" y="146"/>
                  </a:lnTo>
                  <a:lnTo>
                    <a:pt x="50" y="152"/>
                  </a:lnTo>
                  <a:lnTo>
                    <a:pt x="50" y="154"/>
                  </a:lnTo>
                  <a:lnTo>
                    <a:pt x="48" y="156"/>
                  </a:lnTo>
                  <a:lnTo>
                    <a:pt x="56" y="162"/>
                  </a:lnTo>
                  <a:lnTo>
                    <a:pt x="54" y="164"/>
                  </a:lnTo>
                  <a:lnTo>
                    <a:pt x="54" y="170"/>
                  </a:lnTo>
                  <a:lnTo>
                    <a:pt x="46" y="168"/>
                  </a:lnTo>
                  <a:lnTo>
                    <a:pt x="50" y="176"/>
                  </a:lnTo>
                  <a:lnTo>
                    <a:pt x="48" y="180"/>
                  </a:lnTo>
                  <a:lnTo>
                    <a:pt x="42" y="174"/>
                  </a:lnTo>
                  <a:lnTo>
                    <a:pt x="46" y="186"/>
                  </a:lnTo>
                  <a:lnTo>
                    <a:pt x="40" y="194"/>
                  </a:lnTo>
                  <a:lnTo>
                    <a:pt x="20" y="186"/>
                  </a:lnTo>
                  <a:lnTo>
                    <a:pt x="6" y="190"/>
                  </a:lnTo>
                  <a:lnTo>
                    <a:pt x="10" y="184"/>
                  </a:lnTo>
                  <a:lnTo>
                    <a:pt x="8" y="184"/>
                  </a:lnTo>
                  <a:lnTo>
                    <a:pt x="8" y="180"/>
                  </a:lnTo>
                  <a:lnTo>
                    <a:pt x="18" y="174"/>
                  </a:lnTo>
                  <a:lnTo>
                    <a:pt x="4" y="176"/>
                  </a:lnTo>
                  <a:lnTo>
                    <a:pt x="0" y="168"/>
                  </a:lnTo>
                  <a:lnTo>
                    <a:pt x="0" y="1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4" name="Freeform 421"/>
            <p:cNvSpPr>
              <a:spLocks/>
            </p:cNvSpPr>
            <p:nvPr/>
          </p:nvSpPr>
          <p:spPr bwMode="auto">
            <a:xfrm>
              <a:off x="5269405" y="2531194"/>
              <a:ext cx="13460" cy="20188"/>
            </a:xfrm>
            <a:custGeom>
              <a:avLst/>
              <a:gdLst/>
              <a:ahLst/>
              <a:cxnLst>
                <a:cxn ang="0">
                  <a:pos x="0" y="2"/>
                </a:cxn>
                <a:cxn ang="0">
                  <a:pos x="8" y="0"/>
                </a:cxn>
                <a:cxn ang="0">
                  <a:pos x="10" y="6"/>
                </a:cxn>
                <a:cxn ang="0">
                  <a:pos x="12" y="18"/>
                </a:cxn>
                <a:cxn ang="0">
                  <a:pos x="6" y="6"/>
                </a:cxn>
                <a:cxn ang="0">
                  <a:pos x="0" y="2"/>
                </a:cxn>
                <a:cxn ang="0">
                  <a:pos x="0" y="2"/>
                </a:cxn>
              </a:cxnLst>
              <a:rect l="0" t="0" r="r" b="b"/>
              <a:pathLst>
                <a:path w="12" h="18">
                  <a:moveTo>
                    <a:pt x="0" y="2"/>
                  </a:moveTo>
                  <a:lnTo>
                    <a:pt x="8" y="0"/>
                  </a:lnTo>
                  <a:lnTo>
                    <a:pt x="10" y="6"/>
                  </a:lnTo>
                  <a:lnTo>
                    <a:pt x="12" y="18"/>
                  </a:lnTo>
                  <a:lnTo>
                    <a:pt x="6"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5" name="Freeform 422"/>
            <p:cNvSpPr>
              <a:spLocks/>
            </p:cNvSpPr>
            <p:nvPr/>
          </p:nvSpPr>
          <p:spPr bwMode="auto">
            <a:xfrm>
              <a:off x="5361376" y="2571571"/>
              <a:ext cx="31405" cy="33648"/>
            </a:xfrm>
            <a:custGeom>
              <a:avLst/>
              <a:gdLst/>
              <a:ahLst/>
              <a:cxnLst>
                <a:cxn ang="0">
                  <a:pos x="4" y="18"/>
                </a:cxn>
                <a:cxn ang="0">
                  <a:pos x="0" y="10"/>
                </a:cxn>
                <a:cxn ang="0">
                  <a:pos x="6" y="10"/>
                </a:cxn>
                <a:cxn ang="0">
                  <a:pos x="2" y="6"/>
                </a:cxn>
                <a:cxn ang="0">
                  <a:pos x="8" y="0"/>
                </a:cxn>
                <a:cxn ang="0">
                  <a:pos x="28" y="26"/>
                </a:cxn>
                <a:cxn ang="0">
                  <a:pos x="26" y="30"/>
                </a:cxn>
                <a:cxn ang="0">
                  <a:pos x="18" y="30"/>
                </a:cxn>
                <a:cxn ang="0">
                  <a:pos x="6" y="20"/>
                </a:cxn>
                <a:cxn ang="0">
                  <a:pos x="10" y="28"/>
                </a:cxn>
                <a:cxn ang="0">
                  <a:pos x="4" y="18"/>
                </a:cxn>
                <a:cxn ang="0">
                  <a:pos x="4" y="18"/>
                </a:cxn>
              </a:cxnLst>
              <a:rect l="0" t="0" r="r" b="b"/>
              <a:pathLst>
                <a:path w="28" h="30">
                  <a:moveTo>
                    <a:pt x="4" y="18"/>
                  </a:moveTo>
                  <a:lnTo>
                    <a:pt x="0" y="10"/>
                  </a:lnTo>
                  <a:lnTo>
                    <a:pt x="6" y="10"/>
                  </a:lnTo>
                  <a:lnTo>
                    <a:pt x="2" y="6"/>
                  </a:lnTo>
                  <a:lnTo>
                    <a:pt x="8" y="0"/>
                  </a:lnTo>
                  <a:lnTo>
                    <a:pt x="28" y="26"/>
                  </a:lnTo>
                  <a:lnTo>
                    <a:pt x="26" y="30"/>
                  </a:lnTo>
                  <a:lnTo>
                    <a:pt x="18" y="30"/>
                  </a:lnTo>
                  <a:lnTo>
                    <a:pt x="6" y="20"/>
                  </a:lnTo>
                  <a:lnTo>
                    <a:pt x="10" y="28"/>
                  </a:lnTo>
                  <a:lnTo>
                    <a:pt x="4" y="18"/>
                  </a:lnTo>
                  <a:lnTo>
                    <a:pt x="4"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6" name="Freeform 423"/>
            <p:cNvSpPr>
              <a:spLocks/>
            </p:cNvSpPr>
            <p:nvPr/>
          </p:nvSpPr>
          <p:spPr bwMode="auto">
            <a:xfrm>
              <a:off x="5536346" y="2425764"/>
              <a:ext cx="22432" cy="22432"/>
            </a:xfrm>
            <a:custGeom>
              <a:avLst/>
              <a:gdLst/>
              <a:ahLst/>
              <a:cxnLst>
                <a:cxn ang="0">
                  <a:pos x="2" y="20"/>
                </a:cxn>
                <a:cxn ang="0">
                  <a:pos x="0" y="20"/>
                </a:cxn>
                <a:cxn ang="0">
                  <a:pos x="2" y="14"/>
                </a:cxn>
                <a:cxn ang="0">
                  <a:pos x="2" y="8"/>
                </a:cxn>
                <a:cxn ang="0">
                  <a:pos x="4" y="0"/>
                </a:cxn>
                <a:cxn ang="0">
                  <a:pos x="12" y="0"/>
                </a:cxn>
                <a:cxn ang="0">
                  <a:pos x="14" y="4"/>
                </a:cxn>
                <a:cxn ang="0">
                  <a:pos x="12" y="10"/>
                </a:cxn>
                <a:cxn ang="0">
                  <a:pos x="20" y="12"/>
                </a:cxn>
                <a:cxn ang="0">
                  <a:pos x="6" y="18"/>
                </a:cxn>
                <a:cxn ang="0">
                  <a:pos x="4" y="16"/>
                </a:cxn>
                <a:cxn ang="0">
                  <a:pos x="2" y="20"/>
                </a:cxn>
                <a:cxn ang="0">
                  <a:pos x="2" y="20"/>
                </a:cxn>
              </a:cxnLst>
              <a:rect l="0" t="0" r="r" b="b"/>
              <a:pathLst>
                <a:path w="20" h="20">
                  <a:moveTo>
                    <a:pt x="2" y="20"/>
                  </a:moveTo>
                  <a:lnTo>
                    <a:pt x="0" y="20"/>
                  </a:lnTo>
                  <a:lnTo>
                    <a:pt x="2" y="14"/>
                  </a:lnTo>
                  <a:lnTo>
                    <a:pt x="2" y="8"/>
                  </a:lnTo>
                  <a:lnTo>
                    <a:pt x="4" y="0"/>
                  </a:lnTo>
                  <a:lnTo>
                    <a:pt x="12" y="0"/>
                  </a:lnTo>
                  <a:lnTo>
                    <a:pt x="14" y="4"/>
                  </a:lnTo>
                  <a:lnTo>
                    <a:pt x="12" y="10"/>
                  </a:lnTo>
                  <a:lnTo>
                    <a:pt x="20" y="12"/>
                  </a:lnTo>
                  <a:lnTo>
                    <a:pt x="6" y="18"/>
                  </a:lnTo>
                  <a:lnTo>
                    <a:pt x="4" y="16"/>
                  </a:lnTo>
                  <a:lnTo>
                    <a:pt x="2" y="20"/>
                  </a:lnTo>
                  <a:lnTo>
                    <a:pt x="2"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7" name="Freeform 424"/>
            <p:cNvSpPr>
              <a:spLocks/>
            </p:cNvSpPr>
            <p:nvPr/>
          </p:nvSpPr>
          <p:spPr bwMode="auto">
            <a:xfrm>
              <a:off x="5664207" y="2448196"/>
              <a:ext cx="13460" cy="15702"/>
            </a:xfrm>
            <a:custGeom>
              <a:avLst/>
              <a:gdLst/>
              <a:ahLst/>
              <a:cxnLst>
                <a:cxn ang="0">
                  <a:pos x="8" y="0"/>
                </a:cxn>
                <a:cxn ang="0">
                  <a:pos x="12" y="6"/>
                </a:cxn>
                <a:cxn ang="0">
                  <a:pos x="12" y="14"/>
                </a:cxn>
                <a:cxn ang="0">
                  <a:pos x="0" y="10"/>
                </a:cxn>
                <a:cxn ang="0">
                  <a:pos x="8" y="0"/>
                </a:cxn>
                <a:cxn ang="0">
                  <a:pos x="8" y="0"/>
                </a:cxn>
              </a:cxnLst>
              <a:rect l="0" t="0" r="r" b="b"/>
              <a:pathLst>
                <a:path w="12" h="14">
                  <a:moveTo>
                    <a:pt x="8" y="0"/>
                  </a:moveTo>
                  <a:lnTo>
                    <a:pt x="12" y="6"/>
                  </a:lnTo>
                  <a:lnTo>
                    <a:pt x="12" y="14"/>
                  </a:lnTo>
                  <a:lnTo>
                    <a:pt x="0" y="10"/>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8" name="Freeform 425"/>
            <p:cNvSpPr>
              <a:spLocks/>
            </p:cNvSpPr>
            <p:nvPr/>
          </p:nvSpPr>
          <p:spPr bwMode="auto">
            <a:xfrm>
              <a:off x="5639532" y="2470627"/>
              <a:ext cx="20188" cy="15702"/>
            </a:xfrm>
            <a:custGeom>
              <a:avLst/>
              <a:gdLst/>
              <a:ahLst/>
              <a:cxnLst>
                <a:cxn ang="0">
                  <a:pos x="4" y="4"/>
                </a:cxn>
                <a:cxn ang="0">
                  <a:pos x="8" y="0"/>
                </a:cxn>
                <a:cxn ang="0">
                  <a:pos x="18" y="4"/>
                </a:cxn>
                <a:cxn ang="0">
                  <a:pos x="12" y="12"/>
                </a:cxn>
                <a:cxn ang="0">
                  <a:pos x="0" y="14"/>
                </a:cxn>
                <a:cxn ang="0">
                  <a:pos x="0" y="12"/>
                </a:cxn>
                <a:cxn ang="0">
                  <a:pos x="0" y="8"/>
                </a:cxn>
                <a:cxn ang="0">
                  <a:pos x="4" y="4"/>
                </a:cxn>
                <a:cxn ang="0">
                  <a:pos x="4" y="4"/>
                </a:cxn>
              </a:cxnLst>
              <a:rect l="0" t="0" r="r" b="b"/>
              <a:pathLst>
                <a:path w="18" h="14">
                  <a:moveTo>
                    <a:pt x="4" y="4"/>
                  </a:moveTo>
                  <a:lnTo>
                    <a:pt x="8" y="0"/>
                  </a:lnTo>
                  <a:lnTo>
                    <a:pt x="18" y="4"/>
                  </a:lnTo>
                  <a:lnTo>
                    <a:pt x="12" y="12"/>
                  </a:lnTo>
                  <a:lnTo>
                    <a:pt x="0" y="14"/>
                  </a:lnTo>
                  <a:lnTo>
                    <a:pt x="0" y="12"/>
                  </a:lnTo>
                  <a:lnTo>
                    <a:pt x="0" y="8"/>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9" name="Freeform 426"/>
            <p:cNvSpPr>
              <a:spLocks/>
            </p:cNvSpPr>
            <p:nvPr/>
          </p:nvSpPr>
          <p:spPr bwMode="auto">
            <a:xfrm>
              <a:off x="5706828" y="2309118"/>
              <a:ext cx="11216" cy="20188"/>
            </a:xfrm>
            <a:custGeom>
              <a:avLst/>
              <a:gdLst/>
              <a:ahLst/>
              <a:cxnLst>
                <a:cxn ang="0">
                  <a:pos x="10" y="6"/>
                </a:cxn>
                <a:cxn ang="0">
                  <a:pos x="10" y="10"/>
                </a:cxn>
                <a:cxn ang="0">
                  <a:pos x="8" y="8"/>
                </a:cxn>
                <a:cxn ang="0">
                  <a:pos x="8" y="18"/>
                </a:cxn>
                <a:cxn ang="0">
                  <a:pos x="6" y="8"/>
                </a:cxn>
                <a:cxn ang="0">
                  <a:pos x="2" y="8"/>
                </a:cxn>
                <a:cxn ang="0">
                  <a:pos x="2" y="16"/>
                </a:cxn>
                <a:cxn ang="0">
                  <a:pos x="0" y="8"/>
                </a:cxn>
                <a:cxn ang="0">
                  <a:pos x="4" y="4"/>
                </a:cxn>
                <a:cxn ang="0">
                  <a:pos x="4" y="0"/>
                </a:cxn>
                <a:cxn ang="0">
                  <a:pos x="10" y="2"/>
                </a:cxn>
                <a:cxn ang="0">
                  <a:pos x="10" y="6"/>
                </a:cxn>
                <a:cxn ang="0">
                  <a:pos x="10" y="6"/>
                </a:cxn>
              </a:cxnLst>
              <a:rect l="0" t="0" r="r" b="b"/>
              <a:pathLst>
                <a:path w="10" h="18">
                  <a:moveTo>
                    <a:pt x="10" y="6"/>
                  </a:moveTo>
                  <a:lnTo>
                    <a:pt x="10" y="10"/>
                  </a:lnTo>
                  <a:lnTo>
                    <a:pt x="8" y="8"/>
                  </a:lnTo>
                  <a:lnTo>
                    <a:pt x="8" y="18"/>
                  </a:lnTo>
                  <a:lnTo>
                    <a:pt x="6" y="8"/>
                  </a:lnTo>
                  <a:lnTo>
                    <a:pt x="2" y="8"/>
                  </a:lnTo>
                  <a:lnTo>
                    <a:pt x="2" y="16"/>
                  </a:lnTo>
                  <a:lnTo>
                    <a:pt x="0" y="8"/>
                  </a:lnTo>
                  <a:lnTo>
                    <a:pt x="4" y="4"/>
                  </a:lnTo>
                  <a:lnTo>
                    <a:pt x="4" y="0"/>
                  </a:lnTo>
                  <a:lnTo>
                    <a:pt x="10" y="2"/>
                  </a:lnTo>
                  <a:lnTo>
                    <a:pt x="10" y="6"/>
                  </a:lnTo>
                  <a:lnTo>
                    <a:pt x="1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0" name="Freeform 427"/>
            <p:cNvSpPr>
              <a:spLocks/>
            </p:cNvSpPr>
            <p:nvPr/>
          </p:nvSpPr>
          <p:spPr bwMode="auto">
            <a:xfrm>
              <a:off x="5720287" y="2567085"/>
              <a:ext cx="6730" cy="15702"/>
            </a:xfrm>
            <a:custGeom>
              <a:avLst/>
              <a:gdLst/>
              <a:ahLst/>
              <a:cxnLst>
                <a:cxn ang="0">
                  <a:pos x="0" y="6"/>
                </a:cxn>
                <a:cxn ang="0">
                  <a:pos x="2" y="0"/>
                </a:cxn>
                <a:cxn ang="0">
                  <a:pos x="6" y="12"/>
                </a:cxn>
                <a:cxn ang="0">
                  <a:pos x="2" y="14"/>
                </a:cxn>
                <a:cxn ang="0">
                  <a:pos x="0" y="6"/>
                </a:cxn>
                <a:cxn ang="0">
                  <a:pos x="0" y="6"/>
                </a:cxn>
              </a:cxnLst>
              <a:rect l="0" t="0" r="r" b="b"/>
              <a:pathLst>
                <a:path w="6" h="14">
                  <a:moveTo>
                    <a:pt x="0" y="6"/>
                  </a:moveTo>
                  <a:lnTo>
                    <a:pt x="2" y="0"/>
                  </a:lnTo>
                  <a:lnTo>
                    <a:pt x="6" y="12"/>
                  </a:lnTo>
                  <a:lnTo>
                    <a:pt x="2" y="14"/>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1" name="Freeform 428"/>
            <p:cNvSpPr>
              <a:spLocks/>
            </p:cNvSpPr>
            <p:nvPr/>
          </p:nvSpPr>
          <p:spPr bwMode="auto">
            <a:xfrm>
              <a:off x="5314269" y="3661763"/>
              <a:ext cx="11216" cy="6730"/>
            </a:xfrm>
            <a:custGeom>
              <a:avLst/>
              <a:gdLst/>
              <a:ahLst/>
              <a:cxnLst>
                <a:cxn ang="0">
                  <a:pos x="10" y="0"/>
                </a:cxn>
                <a:cxn ang="0">
                  <a:pos x="6" y="0"/>
                </a:cxn>
                <a:cxn ang="0">
                  <a:pos x="0" y="6"/>
                </a:cxn>
                <a:cxn ang="0">
                  <a:pos x="6" y="4"/>
                </a:cxn>
                <a:cxn ang="0">
                  <a:pos x="10" y="0"/>
                </a:cxn>
                <a:cxn ang="0">
                  <a:pos x="10" y="0"/>
                </a:cxn>
              </a:cxnLst>
              <a:rect l="0" t="0" r="r" b="b"/>
              <a:pathLst>
                <a:path w="10" h="6">
                  <a:moveTo>
                    <a:pt x="10" y="0"/>
                  </a:moveTo>
                  <a:lnTo>
                    <a:pt x="6" y="0"/>
                  </a:lnTo>
                  <a:lnTo>
                    <a:pt x="0" y="6"/>
                  </a:lnTo>
                  <a:lnTo>
                    <a:pt x="6" y="4"/>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2" name="Freeform 429"/>
            <p:cNvSpPr>
              <a:spLocks/>
            </p:cNvSpPr>
            <p:nvPr/>
          </p:nvSpPr>
          <p:spPr bwMode="auto">
            <a:xfrm>
              <a:off x="5363619" y="3762707"/>
              <a:ext cx="4487" cy="6730"/>
            </a:xfrm>
            <a:custGeom>
              <a:avLst/>
              <a:gdLst/>
              <a:ahLst/>
              <a:cxnLst>
                <a:cxn ang="0">
                  <a:pos x="0" y="6"/>
                </a:cxn>
                <a:cxn ang="0">
                  <a:pos x="4" y="2"/>
                </a:cxn>
                <a:cxn ang="0">
                  <a:pos x="2" y="0"/>
                </a:cxn>
                <a:cxn ang="0">
                  <a:pos x="0" y="4"/>
                </a:cxn>
                <a:cxn ang="0">
                  <a:pos x="0" y="6"/>
                </a:cxn>
                <a:cxn ang="0">
                  <a:pos x="0" y="6"/>
                </a:cxn>
              </a:cxnLst>
              <a:rect l="0" t="0" r="r" b="b"/>
              <a:pathLst>
                <a:path w="4" h="6">
                  <a:moveTo>
                    <a:pt x="0" y="6"/>
                  </a:moveTo>
                  <a:lnTo>
                    <a:pt x="4" y="2"/>
                  </a:lnTo>
                  <a:lnTo>
                    <a:pt x="2" y="0"/>
                  </a:lnTo>
                  <a:lnTo>
                    <a:pt x="0" y="4"/>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3" name="Freeform 430"/>
            <p:cNvSpPr>
              <a:spLocks/>
            </p:cNvSpPr>
            <p:nvPr/>
          </p:nvSpPr>
          <p:spPr bwMode="auto">
            <a:xfrm>
              <a:off x="5287351" y="3704384"/>
              <a:ext cx="4487" cy="2243"/>
            </a:xfrm>
            <a:custGeom>
              <a:avLst/>
              <a:gdLst/>
              <a:ahLst/>
              <a:cxnLst>
                <a:cxn ang="0">
                  <a:pos x="0" y="2"/>
                </a:cxn>
                <a:cxn ang="0">
                  <a:pos x="4" y="2"/>
                </a:cxn>
                <a:cxn ang="0">
                  <a:pos x="2" y="0"/>
                </a:cxn>
                <a:cxn ang="0">
                  <a:pos x="0" y="2"/>
                </a:cxn>
                <a:cxn ang="0">
                  <a:pos x="0" y="2"/>
                </a:cxn>
              </a:cxnLst>
              <a:rect l="0" t="0" r="r" b="b"/>
              <a:pathLst>
                <a:path w="4" h="2">
                  <a:moveTo>
                    <a:pt x="0" y="2"/>
                  </a:moveTo>
                  <a:lnTo>
                    <a:pt x="4" y="2"/>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4" name="Freeform 431"/>
            <p:cNvSpPr>
              <a:spLocks/>
            </p:cNvSpPr>
            <p:nvPr/>
          </p:nvSpPr>
          <p:spPr bwMode="auto">
            <a:xfrm>
              <a:off x="5123598" y="3872623"/>
              <a:ext cx="1122" cy="2243"/>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5" name="Freeform 432"/>
            <p:cNvSpPr>
              <a:spLocks/>
            </p:cNvSpPr>
            <p:nvPr/>
          </p:nvSpPr>
          <p:spPr bwMode="auto">
            <a:xfrm>
              <a:off x="5123598" y="3868137"/>
              <a:ext cx="2243" cy="2243"/>
            </a:xfrm>
            <a:custGeom>
              <a:avLst/>
              <a:gdLst/>
              <a:ahLst/>
              <a:cxnLst>
                <a:cxn ang="0">
                  <a:pos x="0" y="2"/>
                </a:cxn>
                <a:cxn ang="0">
                  <a:pos x="2" y="2"/>
                </a:cxn>
                <a:cxn ang="0">
                  <a:pos x="0" y="0"/>
                </a:cxn>
                <a:cxn ang="0">
                  <a:pos x="0" y="2"/>
                </a:cxn>
                <a:cxn ang="0">
                  <a:pos x="0" y="2"/>
                </a:cxn>
              </a:cxnLst>
              <a:rect l="0" t="0" r="r" b="b"/>
              <a:pathLst>
                <a:path w="2" h="2">
                  <a:moveTo>
                    <a:pt x="0" y="2"/>
                  </a:moveTo>
                  <a:lnTo>
                    <a:pt x="2" y="2"/>
                  </a:lnTo>
                  <a:lnTo>
                    <a:pt x="0"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7" name="Freeform 435"/>
            <p:cNvSpPr>
              <a:spLocks/>
            </p:cNvSpPr>
            <p:nvPr/>
          </p:nvSpPr>
          <p:spPr bwMode="auto">
            <a:xfrm>
              <a:off x="5110139" y="3823274"/>
              <a:ext cx="2243" cy="2243"/>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8" name="Freeform 436"/>
            <p:cNvSpPr>
              <a:spLocks/>
            </p:cNvSpPr>
            <p:nvPr/>
          </p:nvSpPr>
          <p:spPr bwMode="auto">
            <a:xfrm>
              <a:off x="5110139" y="3823274"/>
              <a:ext cx="2243" cy="2243"/>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9" name="Freeform 437"/>
            <p:cNvSpPr>
              <a:spLocks/>
            </p:cNvSpPr>
            <p:nvPr/>
          </p:nvSpPr>
          <p:spPr bwMode="auto">
            <a:xfrm>
              <a:off x="5112381" y="3825517"/>
              <a:ext cx="2243" cy="2243"/>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0" name="Freeform 438"/>
            <p:cNvSpPr>
              <a:spLocks/>
            </p:cNvSpPr>
            <p:nvPr/>
          </p:nvSpPr>
          <p:spPr bwMode="auto">
            <a:xfrm>
              <a:off x="4872360" y="3437444"/>
              <a:ext cx="11216" cy="6730"/>
            </a:xfrm>
            <a:custGeom>
              <a:avLst/>
              <a:gdLst/>
              <a:ahLst/>
              <a:cxnLst>
                <a:cxn ang="0">
                  <a:pos x="8" y="6"/>
                </a:cxn>
                <a:cxn ang="0">
                  <a:pos x="10" y="6"/>
                </a:cxn>
                <a:cxn ang="0">
                  <a:pos x="6" y="0"/>
                </a:cxn>
                <a:cxn ang="0">
                  <a:pos x="0" y="2"/>
                </a:cxn>
                <a:cxn ang="0">
                  <a:pos x="0" y="4"/>
                </a:cxn>
                <a:cxn ang="0">
                  <a:pos x="4" y="4"/>
                </a:cxn>
                <a:cxn ang="0">
                  <a:pos x="4" y="6"/>
                </a:cxn>
                <a:cxn ang="0">
                  <a:pos x="8" y="6"/>
                </a:cxn>
                <a:cxn ang="0">
                  <a:pos x="8" y="6"/>
                </a:cxn>
              </a:cxnLst>
              <a:rect l="0" t="0" r="r" b="b"/>
              <a:pathLst>
                <a:path w="10" h="6">
                  <a:moveTo>
                    <a:pt x="8" y="6"/>
                  </a:moveTo>
                  <a:lnTo>
                    <a:pt x="10" y="6"/>
                  </a:lnTo>
                  <a:lnTo>
                    <a:pt x="6" y="0"/>
                  </a:lnTo>
                  <a:lnTo>
                    <a:pt x="0" y="2"/>
                  </a:lnTo>
                  <a:lnTo>
                    <a:pt x="0" y="4"/>
                  </a:lnTo>
                  <a:lnTo>
                    <a:pt x="4" y="4"/>
                  </a:lnTo>
                  <a:lnTo>
                    <a:pt x="4" y="6"/>
                  </a:lnTo>
                  <a:lnTo>
                    <a:pt x="8" y="6"/>
                  </a:lnTo>
                  <a:lnTo>
                    <a:pt x="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1" name="Freeform 439"/>
            <p:cNvSpPr>
              <a:spLocks/>
            </p:cNvSpPr>
            <p:nvPr/>
          </p:nvSpPr>
          <p:spPr bwMode="auto">
            <a:xfrm>
              <a:off x="4872360" y="3453146"/>
              <a:ext cx="2243" cy="6730"/>
            </a:xfrm>
            <a:custGeom>
              <a:avLst/>
              <a:gdLst/>
              <a:ahLst/>
              <a:cxnLst>
                <a:cxn ang="0">
                  <a:pos x="0" y="6"/>
                </a:cxn>
                <a:cxn ang="0">
                  <a:pos x="2" y="6"/>
                </a:cxn>
                <a:cxn ang="0">
                  <a:pos x="2" y="0"/>
                </a:cxn>
                <a:cxn ang="0">
                  <a:pos x="0" y="0"/>
                </a:cxn>
                <a:cxn ang="0">
                  <a:pos x="0" y="6"/>
                </a:cxn>
                <a:cxn ang="0">
                  <a:pos x="0" y="6"/>
                </a:cxn>
              </a:cxnLst>
              <a:rect l="0" t="0" r="r" b="b"/>
              <a:pathLst>
                <a:path w="2" h="6">
                  <a:moveTo>
                    <a:pt x="0" y="6"/>
                  </a:moveTo>
                  <a:lnTo>
                    <a:pt x="2" y="6"/>
                  </a:lnTo>
                  <a:lnTo>
                    <a:pt x="2" y="0"/>
                  </a:lnTo>
                  <a:lnTo>
                    <a:pt x="0" y="0"/>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2" name="Freeform 440"/>
            <p:cNvSpPr>
              <a:spLocks/>
            </p:cNvSpPr>
            <p:nvPr/>
          </p:nvSpPr>
          <p:spPr bwMode="auto">
            <a:xfrm>
              <a:off x="4899278" y="3493524"/>
              <a:ext cx="8973" cy="8973"/>
            </a:xfrm>
            <a:custGeom>
              <a:avLst/>
              <a:gdLst/>
              <a:ahLst/>
              <a:cxnLst>
                <a:cxn ang="0">
                  <a:pos x="6" y="6"/>
                </a:cxn>
                <a:cxn ang="0">
                  <a:pos x="8" y="0"/>
                </a:cxn>
                <a:cxn ang="0">
                  <a:pos x="0" y="4"/>
                </a:cxn>
                <a:cxn ang="0">
                  <a:pos x="0" y="8"/>
                </a:cxn>
                <a:cxn ang="0">
                  <a:pos x="6" y="6"/>
                </a:cxn>
                <a:cxn ang="0">
                  <a:pos x="6" y="6"/>
                </a:cxn>
              </a:cxnLst>
              <a:rect l="0" t="0" r="r" b="b"/>
              <a:pathLst>
                <a:path w="8" h="8">
                  <a:moveTo>
                    <a:pt x="6" y="6"/>
                  </a:moveTo>
                  <a:lnTo>
                    <a:pt x="8" y="0"/>
                  </a:lnTo>
                  <a:lnTo>
                    <a:pt x="0" y="4"/>
                  </a:lnTo>
                  <a:lnTo>
                    <a:pt x="0" y="8"/>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3" name="Freeform 441"/>
            <p:cNvSpPr>
              <a:spLocks/>
            </p:cNvSpPr>
            <p:nvPr/>
          </p:nvSpPr>
          <p:spPr bwMode="auto">
            <a:xfrm>
              <a:off x="4968817" y="3506983"/>
              <a:ext cx="33648" cy="20188"/>
            </a:xfrm>
            <a:custGeom>
              <a:avLst/>
              <a:gdLst/>
              <a:ahLst/>
              <a:cxnLst>
                <a:cxn ang="0">
                  <a:pos x="22" y="4"/>
                </a:cxn>
                <a:cxn ang="0">
                  <a:pos x="30" y="0"/>
                </a:cxn>
                <a:cxn ang="0">
                  <a:pos x="26" y="6"/>
                </a:cxn>
                <a:cxn ang="0">
                  <a:pos x="22" y="12"/>
                </a:cxn>
                <a:cxn ang="0">
                  <a:pos x="10" y="18"/>
                </a:cxn>
                <a:cxn ang="0">
                  <a:pos x="4" y="16"/>
                </a:cxn>
                <a:cxn ang="0">
                  <a:pos x="0" y="12"/>
                </a:cxn>
                <a:cxn ang="0">
                  <a:pos x="10" y="8"/>
                </a:cxn>
                <a:cxn ang="0">
                  <a:pos x="10" y="6"/>
                </a:cxn>
                <a:cxn ang="0">
                  <a:pos x="22" y="4"/>
                </a:cxn>
                <a:cxn ang="0">
                  <a:pos x="22" y="4"/>
                </a:cxn>
              </a:cxnLst>
              <a:rect l="0" t="0" r="r" b="b"/>
              <a:pathLst>
                <a:path w="30" h="18">
                  <a:moveTo>
                    <a:pt x="22" y="4"/>
                  </a:moveTo>
                  <a:lnTo>
                    <a:pt x="30" y="0"/>
                  </a:lnTo>
                  <a:lnTo>
                    <a:pt x="26" y="6"/>
                  </a:lnTo>
                  <a:lnTo>
                    <a:pt x="22" y="12"/>
                  </a:lnTo>
                  <a:lnTo>
                    <a:pt x="10" y="18"/>
                  </a:lnTo>
                  <a:lnTo>
                    <a:pt x="4" y="16"/>
                  </a:lnTo>
                  <a:lnTo>
                    <a:pt x="0" y="12"/>
                  </a:lnTo>
                  <a:lnTo>
                    <a:pt x="10" y="8"/>
                  </a:lnTo>
                  <a:lnTo>
                    <a:pt x="10" y="6"/>
                  </a:lnTo>
                  <a:lnTo>
                    <a:pt x="22" y="4"/>
                  </a:lnTo>
                  <a:lnTo>
                    <a:pt x="2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4" name="Freeform 442"/>
            <p:cNvSpPr>
              <a:spLocks/>
            </p:cNvSpPr>
            <p:nvPr/>
          </p:nvSpPr>
          <p:spPr bwMode="auto">
            <a:xfrm>
              <a:off x="4852171" y="3410525"/>
              <a:ext cx="4487" cy="4487"/>
            </a:xfrm>
            <a:custGeom>
              <a:avLst/>
              <a:gdLst/>
              <a:ahLst/>
              <a:cxnLst>
                <a:cxn ang="0">
                  <a:pos x="2" y="4"/>
                </a:cxn>
                <a:cxn ang="0">
                  <a:pos x="4" y="2"/>
                </a:cxn>
                <a:cxn ang="0">
                  <a:pos x="2" y="0"/>
                </a:cxn>
                <a:cxn ang="0">
                  <a:pos x="0" y="2"/>
                </a:cxn>
                <a:cxn ang="0">
                  <a:pos x="2" y="4"/>
                </a:cxn>
                <a:cxn ang="0">
                  <a:pos x="2" y="4"/>
                </a:cxn>
              </a:cxnLst>
              <a:rect l="0" t="0" r="r" b="b"/>
              <a:pathLst>
                <a:path w="4" h="4">
                  <a:moveTo>
                    <a:pt x="2" y="4"/>
                  </a:moveTo>
                  <a:lnTo>
                    <a:pt x="4" y="2"/>
                  </a:lnTo>
                  <a:lnTo>
                    <a:pt x="2" y="0"/>
                  </a:lnTo>
                  <a:lnTo>
                    <a:pt x="0" y="2"/>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5" name="Freeform 443"/>
            <p:cNvSpPr>
              <a:spLocks/>
            </p:cNvSpPr>
            <p:nvPr/>
          </p:nvSpPr>
          <p:spPr bwMode="auto">
            <a:xfrm>
              <a:off x="4858901" y="3426228"/>
              <a:ext cx="4487" cy="4487"/>
            </a:xfrm>
            <a:custGeom>
              <a:avLst/>
              <a:gdLst/>
              <a:ahLst/>
              <a:cxnLst>
                <a:cxn ang="0">
                  <a:pos x="4" y="2"/>
                </a:cxn>
                <a:cxn ang="0">
                  <a:pos x="4" y="0"/>
                </a:cxn>
                <a:cxn ang="0">
                  <a:pos x="0" y="0"/>
                </a:cxn>
                <a:cxn ang="0">
                  <a:pos x="0" y="2"/>
                </a:cxn>
                <a:cxn ang="0">
                  <a:pos x="4" y="4"/>
                </a:cxn>
                <a:cxn ang="0">
                  <a:pos x="4" y="2"/>
                </a:cxn>
                <a:cxn ang="0">
                  <a:pos x="4" y="2"/>
                </a:cxn>
              </a:cxnLst>
              <a:rect l="0" t="0" r="r" b="b"/>
              <a:pathLst>
                <a:path w="4" h="4">
                  <a:moveTo>
                    <a:pt x="4" y="2"/>
                  </a:moveTo>
                  <a:lnTo>
                    <a:pt x="4" y="0"/>
                  </a:lnTo>
                  <a:lnTo>
                    <a:pt x="0" y="0"/>
                  </a:lnTo>
                  <a:lnTo>
                    <a:pt x="0" y="2"/>
                  </a:lnTo>
                  <a:lnTo>
                    <a:pt x="4"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6" name="Freeform 444"/>
            <p:cNvSpPr>
              <a:spLocks/>
            </p:cNvSpPr>
            <p:nvPr/>
          </p:nvSpPr>
          <p:spPr bwMode="auto">
            <a:xfrm>
              <a:off x="4836469" y="3509226"/>
              <a:ext cx="40378" cy="13460"/>
            </a:xfrm>
            <a:custGeom>
              <a:avLst/>
              <a:gdLst/>
              <a:ahLst/>
              <a:cxnLst>
                <a:cxn ang="0">
                  <a:pos x="20" y="4"/>
                </a:cxn>
                <a:cxn ang="0">
                  <a:pos x="12" y="4"/>
                </a:cxn>
                <a:cxn ang="0">
                  <a:pos x="8" y="2"/>
                </a:cxn>
                <a:cxn ang="0">
                  <a:pos x="8" y="0"/>
                </a:cxn>
                <a:cxn ang="0">
                  <a:pos x="6" y="2"/>
                </a:cxn>
                <a:cxn ang="0">
                  <a:pos x="2" y="0"/>
                </a:cxn>
                <a:cxn ang="0">
                  <a:pos x="2" y="2"/>
                </a:cxn>
                <a:cxn ang="0">
                  <a:pos x="0" y="2"/>
                </a:cxn>
                <a:cxn ang="0">
                  <a:pos x="0" y="6"/>
                </a:cxn>
                <a:cxn ang="0">
                  <a:pos x="12" y="8"/>
                </a:cxn>
                <a:cxn ang="0">
                  <a:pos x="18" y="12"/>
                </a:cxn>
                <a:cxn ang="0">
                  <a:pos x="32" y="10"/>
                </a:cxn>
                <a:cxn ang="0">
                  <a:pos x="36" y="10"/>
                </a:cxn>
                <a:cxn ang="0">
                  <a:pos x="36" y="6"/>
                </a:cxn>
                <a:cxn ang="0">
                  <a:pos x="32" y="8"/>
                </a:cxn>
                <a:cxn ang="0">
                  <a:pos x="28" y="4"/>
                </a:cxn>
                <a:cxn ang="0">
                  <a:pos x="20" y="4"/>
                </a:cxn>
                <a:cxn ang="0">
                  <a:pos x="20" y="4"/>
                </a:cxn>
              </a:cxnLst>
              <a:rect l="0" t="0" r="r" b="b"/>
              <a:pathLst>
                <a:path w="36" h="12">
                  <a:moveTo>
                    <a:pt x="20" y="4"/>
                  </a:moveTo>
                  <a:lnTo>
                    <a:pt x="12" y="4"/>
                  </a:lnTo>
                  <a:lnTo>
                    <a:pt x="8" y="2"/>
                  </a:lnTo>
                  <a:lnTo>
                    <a:pt x="8" y="0"/>
                  </a:lnTo>
                  <a:lnTo>
                    <a:pt x="6" y="2"/>
                  </a:lnTo>
                  <a:lnTo>
                    <a:pt x="2" y="0"/>
                  </a:lnTo>
                  <a:lnTo>
                    <a:pt x="2" y="2"/>
                  </a:lnTo>
                  <a:lnTo>
                    <a:pt x="0" y="2"/>
                  </a:lnTo>
                  <a:lnTo>
                    <a:pt x="0" y="6"/>
                  </a:lnTo>
                  <a:lnTo>
                    <a:pt x="12" y="8"/>
                  </a:lnTo>
                  <a:lnTo>
                    <a:pt x="18" y="12"/>
                  </a:lnTo>
                  <a:lnTo>
                    <a:pt x="32" y="10"/>
                  </a:lnTo>
                  <a:lnTo>
                    <a:pt x="36" y="10"/>
                  </a:lnTo>
                  <a:lnTo>
                    <a:pt x="36" y="6"/>
                  </a:lnTo>
                  <a:lnTo>
                    <a:pt x="32" y="8"/>
                  </a:lnTo>
                  <a:lnTo>
                    <a:pt x="28" y="4"/>
                  </a:lnTo>
                  <a:lnTo>
                    <a:pt x="20" y="4"/>
                  </a:lnTo>
                  <a:lnTo>
                    <a:pt x="2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7" name="Freeform 445"/>
            <p:cNvSpPr>
              <a:spLocks/>
            </p:cNvSpPr>
            <p:nvPr/>
          </p:nvSpPr>
          <p:spPr bwMode="auto">
            <a:xfrm>
              <a:off x="4854415" y="3464363"/>
              <a:ext cx="4487" cy="6730"/>
            </a:xfrm>
            <a:custGeom>
              <a:avLst/>
              <a:gdLst/>
              <a:ahLst/>
              <a:cxnLst>
                <a:cxn ang="0">
                  <a:pos x="2" y="6"/>
                </a:cxn>
                <a:cxn ang="0">
                  <a:pos x="4" y="2"/>
                </a:cxn>
                <a:cxn ang="0">
                  <a:pos x="0" y="0"/>
                </a:cxn>
                <a:cxn ang="0">
                  <a:pos x="2" y="6"/>
                </a:cxn>
                <a:cxn ang="0">
                  <a:pos x="2" y="6"/>
                </a:cxn>
              </a:cxnLst>
              <a:rect l="0" t="0" r="r" b="b"/>
              <a:pathLst>
                <a:path w="4" h="6">
                  <a:moveTo>
                    <a:pt x="2" y="6"/>
                  </a:moveTo>
                  <a:lnTo>
                    <a:pt x="4" y="2"/>
                  </a:lnTo>
                  <a:lnTo>
                    <a:pt x="0" y="0"/>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8" name="Freeform 446"/>
            <p:cNvSpPr>
              <a:spLocks/>
            </p:cNvSpPr>
            <p:nvPr/>
          </p:nvSpPr>
          <p:spPr bwMode="auto">
            <a:xfrm>
              <a:off x="4863388" y="3480065"/>
              <a:ext cx="4487" cy="4487"/>
            </a:xfrm>
            <a:custGeom>
              <a:avLst/>
              <a:gdLst/>
              <a:ahLst/>
              <a:cxnLst>
                <a:cxn ang="0">
                  <a:pos x="2" y="4"/>
                </a:cxn>
                <a:cxn ang="0">
                  <a:pos x="2" y="4"/>
                </a:cxn>
                <a:cxn ang="0">
                  <a:pos x="4" y="0"/>
                </a:cxn>
                <a:cxn ang="0">
                  <a:pos x="0" y="2"/>
                </a:cxn>
                <a:cxn ang="0">
                  <a:pos x="2" y="4"/>
                </a:cxn>
                <a:cxn ang="0">
                  <a:pos x="2" y="4"/>
                </a:cxn>
              </a:cxnLst>
              <a:rect l="0" t="0" r="r" b="b"/>
              <a:pathLst>
                <a:path w="4" h="4">
                  <a:moveTo>
                    <a:pt x="2" y="4"/>
                  </a:moveTo>
                  <a:lnTo>
                    <a:pt x="2" y="4"/>
                  </a:lnTo>
                  <a:lnTo>
                    <a:pt x="4" y="0"/>
                  </a:lnTo>
                  <a:lnTo>
                    <a:pt x="0" y="2"/>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9" name="Freeform 447"/>
            <p:cNvSpPr>
              <a:spLocks/>
            </p:cNvSpPr>
            <p:nvPr/>
          </p:nvSpPr>
          <p:spPr bwMode="auto">
            <a:xfrm>
              <a:off x="4800578" y="3459876"/>
              <a:ext cx="35891" cy="33648"/>
            </a:xfrm>
            <a:custGeom>
              <a:avLst/>
              <a:gdLst/>
              <a:ahLst/>
              <a:cxnLst>
                <a:cxn ang="0">
                  <a:pos x="12" y="0"/>
                </a:cxn>
                <a:cxn ang="0">
                  <a:pos x="6" y="2"/>
                </a:cxn>
                <a:cxn ang="0">
                  <a:pos x="4" y="2"/>
                </a:cxn>
                <a:cxn ang="0">
                  <a:pos x="0" y="8"/>
                </a:cxn>
                <a:cxn ang="0">
                  <a:pos x="6" y="16"/>
                </a:cxn>
                <a:cxn ang="0">
                  <a:pos x="6" y="24"/>
                </a:cxn>
                <a:cxn ang="0">
                  <a:pos x="10" y="26"/>
                </a:cxn>
                <a:cxn ang="0">
                  <a:pos x="12" y="20"/>
                </a:cxn>
                <a:cxn ang="0">
                  <a:pos x="14" y="24"/>
                </a:cxn>
                <a:cxn ang="0">
                  <a:pos x="16" y="30"/>
                </a:cxn>
                <a:cxn ang="0">
                  <a:pos x="18" y="30"/>
                </a:cxn>
                <a:cxn ang="0">
                  <a:pos x="18" y="26"/>
                </a:cxn>
                <a:cxn ang="0">
                  <a:pos x="20" y="26"/>
                </a:cxn>
                <a:cxn ang="0">
                  <a:pos x="26" y="30"/>
                </a:cxn>
                <a:cxn ang="0">
                  <a:pos x="24" y="18"/>
                </a:cxn>
                <a:cxn ang="0">
                  <a:pos x="22" y="12"/>
                </a:cxn>
                <a:cxn ang="0">
                  <a:pos x="26" y="16"/>
                </a:cxn>
                <a:cxn ang="0">
                  <a:pos x="32" y="14"/>
                </a:cxn>
                <a:cxn ang="0">
                  <a:pos x="30" y="12"/>
                </a:cxn>
                <a:cxn ang="0">
                  <a:pos x="28" y="10"/>
                </a:cxn>
                <a:cxn ang="0">
                  <a:pos x="26" y="6"/>
                </a:cxn>
                <a:cxn ang="0">
                  <a:pos x="24" y="4"/>
                </a:cxn>
                <a:cxn ang="0">
                  <a:pos x="12" y="0"/>
                </a:cxn>
                <a:cxn ang="0">
                  <a:pos x="12" y="0"/>
                </a:cxn>
              </a:cxnLst>
              <a:rect l="0" t="0" r="r" b="b"/>
              <a:pathLst>
                <a:path w="32" h="30">
                  <a:moveTo>
                    <a:pt x="12" y="0"/>
                  </a:moveTo>
                  <a:lnTo>
                    <a:pt x="6" y="2"/>
                  </a:lnTo>
                  <a:lnTo>
                    <a:pt x="4" y="2"/>
                  </a:lnTo>
                  <a:lnTo>
                    <a:pt x="0" y="8"/>
                  </a:lnTo>
                  <a:lnTo>
                    <a:pt x="6" y="16"/>
                  </a:lnTo>
                  <a:lnTo>
                    <a:pt x="6" y="24"/>
                  </a:lnTo>
                  <a:lnTo>
                    <a:pt x="10" y="26"/>
                  </a:lnTo>
                  <a:lnTo>
                    <a:pt x="12" y="20"/>
                  </a:lnTo>
                  <a:lnTo>
                    <a:pt x="14" y="24"/>
                  </a:lnTo>
                  <a:lnTo>
                    <a:pt x="16" y="30"/>
                  </a:lnTo>
                  <a:lnTo>
                    <a:pt x="18" y="30"/>
                  </a:lnTo>
                  <a:lnTo>
                    <a:pt x="18" y="26"/>
                  </a:lnTo>
                  <a:lnTo>
                    <a:pt x="20" y="26"/>
                  </a:lnTo>
                  <a:lnTo>
                    <a:pt x="26" y="30"/>
                  </a:lnTo>
                  <a:lnTo>
                    <a:pt x="24" y="18"/>
                  </a:lnTo>
                  <a:lnTo>
                    <a:pt x="22" y="12"/>
                  </a:lnTo>
                  <a:lnTo>
                    <a:pt x="26" y="16"/>
                  </a:lnTo>
                  <a:lnTo>
                    <a:pt x="32" y="14"/>
                  </a:lnTo>
                  <a:lnTo>
                    <a:pt x="30" y="12"/>
                  </a:lnTo>
                  <a:lnTo>
                    <a:pt x="28" y="10"/>
                  </a:lnTo>
                  <a:lnTo>
                    <a:pt x="26" y="6"/>
                  </a:lnTo>
                  <a:lnTo>
                    <a:pt x="24" y="4"/>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0" name="Freeform 448"/>
            <p:cNvSpPr>
              <a:spLocks/>
            </p:cNvSpPr>
            <p:nvPr/>
          </p:nvSpPr>
          <p:spPr bwMode="auto">
            <a:xfrm>
              <a:off x="4789362" y="3457633"/>
              <a:ext cx="4487" cy="6730"/>
            </a:xfrm>
            <a:custGeom>
              <a:avLst/>
              <a:gdLst/>
              <a:ahLst/>
              <a:cxnLst>
                <a:cxn ang="0">
                  <a:pos x="4" y="6"/>
                </a:cxn>
                <a:cxn ang="0">
                  <a:pos x="4" y="4"/>
                </a:cxn>
                <a:cxn ang="0">
                  <a:pos x="2" y="0"/>
                </a:cxn>
                <a:cxn ang="0">
                  <a:pos x="0" y="2"/>
                </a:cxn>
                <a:cxn ang="0">
                  <a:pos x="4" y="6"/>
                </a:cxn>
                <a:cxn ang="0">
                  <a:pos x="4" y="6"/>
                </a:cxn>
              </a:cxnLst>
              <a:rect l="0" t="0" r="r" b="b"/>
              <a:pathLst>
                <a:path w="4" h="6">
                  <a:moveTo>
                    <a:pt x="4" y="6"/>
                  </a:moveTo>
                  <a:lnTo>
                    <a:pt x="4" y="4"/>
                  </a:lnTo>
                  <a:lnTo>
                    <a:pt x="2" y="0"/>
                  </a:lnTo>
                  <a:lnTo>
                    <a:pt x="0" y="2"/>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1" name="Freeform 449"/>
            <p:cNvSpPr>
              <a:spLocks/>
            </p:cNvSpPr>
            <p:nvPr/>
          </p:nvSpPr>
          <p:spPr bwMode="auto">
            <a:xfrm>
              <a:off x="4827496" y="3444173"/>
              <a:ext cx="24675" cy="22432"/>
            </a:xfrm>
            <a:custGeom>
              <a:avLst/>
              <a:gdLst/>
              <a:ahLst/>
              <a:cxnLst>
                <a:cxn ang="0">
                  <a:pos x="22" y="18"/>
                </a:cxn>
                <a:cxn ang="0">
                  <a:pos x="22" y="16"/>
                </a:cxn>
                <a:cxn ang="0">
                  <a:pos x="18" y="14"/>
                </a:cxn>
                <a:cxn ang="0">
                  <a:pos x="16" y="8"/>
                </a:cxn>
                <a:cxn ang="0">
                  <a:pos x="10" y="6"/>
                </a:cxn>
                <a:cxn ang="0">
                  <a:pos x="6" y="0"/>
                </a:cxn>
                <a:cxn ang="0">
                  <a:pos x="0" y="4"/>
                </a:cxn>
                <a:cxn ang="0">
                  <a:pos x="2" y="4"/>
                </a:cxn>
                <a:cxn ang="0">
                  <a:pos x="8" y="10"/>
                </a:cxn>
                <a:cxn ang="0">
                  <a:pos x="16" y="14"/>
                </a:cxn>
                <a:cxn ang="0">
                  <a:pos x="18" y="18"/>
                </a:cxn>
                <a:cxn ang="0">
                  <a:pos x="22" y="20"/>
                </a:cxn>
                <a:cxn ang="0">
                  <a:pos x="22" y="18"/>
                </a:cxn>
                <a:cxn ang="0">
                  <a:pos x="22" y="18"/>
                </a:cxn>
              </a:cxnLst>
              <a:rect l="0" t="0" r="r" b="b"/>
              <a:pathLst>
                <a:path w="22" h="20">
                  <a:moveTo>
                    <a:pt x="22" y="18"/>
                  </a:moveTo>
                  <a:lnTo>
                    <a:pt x="22" y="16"/>
                  </a:lnTo>
                  <a:lnTo>
                    <a:pt x="18" y="14"/>
                  </a:lnTo>
                  <a:lnTo>
                    <a:pt x="16" y="8"/>
                  </a:lnTo>
                  <a:lnTo>
                    <a:pt x="10" y="6"/>
                  </a:lnTo>
                  <a:lnTo>
                    <a:pt x="6" y="0"/>
                  </a:lnTo>
                  <a:lnTo>
                    <a:pt x="0" y="4"/>
                  </a:lnTo>
                  <a:lnTo>
                    <a:pt x="2" y="4"/>
                  </a:lnTo>
                  <a:lnTo>
                    <a:pt x="8" y="10"/>
                  </a:lnTo>
                  <a:lnTo>
                    <a:pt x="16" y="14"/>
                  </a:lnTo>
                  <a:lnTo>
                    <a:pt x="18" y="18"/>
                  </a:lnTo>
                  <a:lnTo>
                    <a:pt x="22" y="20"/>
                  </a:lnTo>
                  <a:lnTo>
                    <a:pt x="22" y="18"/>
                  </a:lnTo>
                  <a:lnTo>
                    <a:pt x="22"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2" name="Freeform 450"/>
            <p:cNvSpPr>
              <a:spLocks/>
            </p:cNvSpPr>
            <p:nvPr/>
          </p:nvSpPr>
          <p:spPr bwMode="auto">
            <a:xfrm>
              <a:off x="4778145" y="3430715"/>
              <a:ext cx="6730" cy="6730"/>
            </a:xfrm>
            <a:custGeom>
              <a:avLst/>
              <a:gdLst/>
              <a:ahLst/>
              <a:cxnLst>
                <a:cxn ang="0">
                  <a:pos x="6" y="6"/>
                </a:cxn>
                <a:cxn ang="0">
                  <a:pos x="4" y="0"/>
                </a:cxn>
                <a:cxn ang="0">
                  <a:pos x="0" y="0"/>
                </a:cxn>
                <a:cxn ang="0">
                  <a:pos x="2" y="4"/>
                </a:cxn>
                <a:cxn ang="0">
                  <a:pos x="6" y="6"/>
                </a:cxn>
                <a:cxn ang="0">
                  <a:pos x="6" y="6"/>
                </a:cxn>
              </a:cxnLst>
              <a:rect l="0" t="0" r="r" b="b"/>
              <a:pathLst>
                <a:path w="6" h="6">
                  <a:moveTo>
                    <a:pt x="6" y="6"/>
                  </a:moveTo>
                  <a:lnTo>
                    <a:pt x="4" y="0"/>
                  </a:lnTo>
                  <a:lnTo>
                    <a:pt x="0" y="0"/>
                  </a:lnTo>
                  <a:lnTo>
                    <a:pt x="2" y="4"/>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3" name="Freeform 451"/>
            <p:cNvSpPr>
              <a:spLocks/>
            </p:cNvSpPr>
            <p:nvPr/>
          </p:nvSpPr>
          <p:spPr bwMode="auto">
            <a:xfrm>
              <a:off x="4699634" y="3318554"/>
              <a:ext cx="4487" cy="6730"/>
            </a:xfrm>
            <a:custGeom>
              <a:avLst/>
              <a:gdLst/>
              <a:ahLst/>
              <a:cxnLst>
                <a:cxn ang="0">
                  <a:pos x="2" y="0"/>
                </a:cxn>
                <a:cxn ang="0">
                  <a:pos x="4" y="6"/>
                </a:cxn>
                <a:cxn ang="0">
                  <a:pos x="0" y="4"/>
                </a:cxn>
                <a:cxn ang="0">
                  <a:pos x="2" y="0"/>
                </a:cxn>
                <a:cxn ang="0">
                  <a:pos x="2" y="0"/>
                </a:cxn>
              </a:cxnLst>
              <a:rect l="0" t="0" r="r" b="b"/>
              <a:pathLst>
                <a:path w="4" h="6">
                  <a:moveTo>
                    <a:pt x="2" y="0"/>
                  </a:moveTo>
                  <a:lnTo>
                    <a:pt x="4" y="6"/>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4" name="Freeform 452"/>
            <p:cNvSpPr>
              <a:spLocks/>
            </p:cNvSpPr>
            <p:nvPr/>
          </p:nvSpPr>
          <p:spPr bwMode="auto">
            <a:xfrm>
              <a:off x="4697391" y="3320798"/>
              <a:ext cx="2243" cy="11216"/>
            </a:xfrm>
            <a:custGeom>
              <a:avLst/>
              <a:gdLst/>
              <a:ahLst/>
              <a:cxnLst>
                <a:cxn ang="0">
                  <a:pos x="0" y="0"/>
                </a:cxn>
                <a:cxn ang="0">
                  <a:pos x="2" y="10"/>
                </a:cxn>
                <a:cxn ang="0">
                  <a:pos x="0" y="6"/>
                </a:cxn>
                <a:cxn ang="0">
                  <a:pos x="0" y="0"/>
                </a:cxn>
                <a:cxn ang="0">
                  <a:pos x="0" y="0"/>
                </a:cxn>
              </a:cxnLst>
              <a:rect l="0" t="0" r="r" b="b"/>
              <a:pathLst>
                <a:path w="2" h="10">
                  <a:moveTo>
                    <a:pt x="0" y="0"/>
                  </a:moveTo>
                  <a:lnTo>
                    <a:pt x="2" y="10"/>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5" name="Freeform 453"/>
            <p:cNvSpPr>
              <a:spLocks/>
            </p:cNvSpPr>
            <p:nvPr/>
          </p:nvSpPr>
          <p:spPr bwMode="auto">
            <a:xfrm>
              <a:off x="4728796" y="3356689"/>
              <a:ext cx="6730" cy="4487"/>
            </a:xfrm>
            <a:custGeom>
              <a:avLst/>
              <a:gdLst/>
              <a:ahLst/>
              <a:cxnLst>
                <a:cxn ang="0">
                  <a:pos x="0" y="0"/>
                </a:cxn>
                <a:cxn ang="0">
                  <a:pos x="6" y="2"/>
                </a:cxn>
                <a:cxn ang="0">
                  <a:pos x="6" y="4"/>
                </a:cxn>
                <a:cxn ang="0">
                  <a:pos x="0" y="2"/>
                </a:cxn>
                <a:cxn ang="0">
                  <a:pos x="0" y="0"/>
                </a:cxn>
                <a:cxn ang="0">
                  <a:pos x="0" y="0"/>
                </a:cxn>
              </a:cxnLst>
              <a:rect l="0" t="0" r="r" b="b"/>
              <a:pathLst>
                <a:path w="6" h="4">
                  <a:moveTo>
                    <a:pt x="0" y="0"/>
                  </a:moveTo>
                  <a:lnTo>
                    <a:pt x="6" y="2"/>
                  </a:lnTo>
                  <a:lnTo>
                    <a:pt x="6" y="4"/>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6" name="Freeform 454"/>
            <p:cNvSpPr>
              <a:spLocks/>
            </p:cNvSpPr>
            <p:nvPr/>
          </p:nvSpPr>
          <p:spPr bwMode="auto">
            <a:xfrm>
              <a:off x="4670473" y="3457633"/>
              <a:ext cx="47107" cy="31405"/>
            </a:xfrm>
            <a:custGeom>
              <a:avLst/>
              <a:gdLst/>
              <a:ahLst/>
              <a:cxnLst>
                <a:cxn ang="0">
                  <a:pos x="42" y="0"/>
                </a:cxn>
                <a:cxn ang="0">
                  <a:pos x="34" y="16"/>
                </a:cxn>
                <a:cxn ang="0">
                  <a:pos x="38" y="22"/>
                </a:cxn>
                <a:cxn ang="0">
                  <a:pos x="36" y="28"/>
                </a:cxn>
                <a:cxn ang="0">
                  <a:pos x="28" y="28"/>
                </a:cxn>
                <a:cxn ang="0">
                  <a:pos x="24" y="22"/>
                </a:cxn>
                <a:cxn ang="0">
                  <a:pos x="2" y="12"/>
                </a:cxn>
                <a:cxn ang="0">
                  <a:pos x="0" y="8"/>
                </a:cxn>
                <a:cxn ang="0">
                  <a:pos x="2" y="2"/>
                </a:cxn>
                <a:cxn ang="0">
                  <a:pos x="4" y="4"/>
                </a:cxn>
                <a:cxn ang="0">
                  <a:pos x="10" y="2"/>
                </a:cxn>
                <a:cxn ang="0">
                  <a:pos x="16" y="6"/>
                </a:cxn>
                <a:cxn ang="0">
                  <a:pos x="42" y="0"/>
                </a:cxn>
                <a:cxn ang="0">
                  <a:pos x="42" y="0"/>
                </a:cxn>
              </a:cxnLst>
              <a:rect l="0" t="0" r="r" b="b"/>
              <a:pathLst>
                <a:path w="42" h="28">
                  <a:moveTo>
                    <a:pt x="42" y="0"/>
                  </a:moveTo>
                  <a:lnTo>
                    <a:pt x="34" y="16"/>
                  </a:lnTo>
                  <a:lnTo>
                    <a:pt x="38" y="22"/>
                  </a:lnTo>
                  <a:lnTo>
                    <a:pt x="36" y="28"/>
                  </a:lnTo>
                  <a:lnTo>
                    <a:pt x="28" y="28"/>
                  </a:lnTo>
                  <a:lnTo>
                    <a:pt x="24" y="22"/>
                  </a:lnTo>
                  <a:lnTo>
                    <a:pt x="2" y="12"/>
                  </a:lnTo>
                  <a:lnTo>
                    <a:pt x="0" y="8"/>
                  </a:lnTo>
                  <a:lnTo>
                    <a:pt x="2" y="2"/>
                  </a:lnTo>
                  <a:lnTo>
                    <a:pt x="4" y="4"/>
                  </a:lnTo>
                  <a:lnTo>
                    <a:pt x="10" y="2"/>
                  </a:lnTo>
                  <a:lnTo>
                    <a:pt x="16" y="6"/>
                  </a:lnTo>
                  <a:lnTo>
                    <a:pt x="42" y="0"/>
                  </a:lnTo>
                  <a:lnTo>
                    <a:pt x="4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7" name="Freeform 455"/>
            <p:cNvSpPr>
              <a:spLocks/>
            </p:cNvSpPr>
            <p:nvPr/>
          </p:nvSpPr>
          <p:spPr bwMode="auto">
            <a:xfrm>
              <a:off x="4605420" y="3399310"/>
              <a:ext cx="22432" cy="49350"/>
            </a:xfrm>
            <a:custGeom>
              <a:avLst/>
              <a:gdLst/>
              <a:ahLst/>
              <a:cxnLst>
                <a:cxn ang="0">
                  <a:pos x="14" y="0"/>
                </a:cxn>
                <a:cxn ang="0">
                  <a:pos x="18" y="4"/>
                </a:cxn>
                <a:cxn ang="0">
                  <a:pos x="20" y="12"/>
                </a:cxn>
                <a:cxn ang="0">
                  <a:pos x="20" y="34"/>
                </a:cxn>
                <a:cxn ang="0">
                  <a:pos x="18" y="38"/>
                </a:cxn>
                <a:cxn ang="0">
                  <a:pos x="14" y="38"/>
                </a:cxn>
                <a:cxn ang="0">
                  <a:pos x="12" y="40"/>
                </a:cxn>
                <a:cxn ang="0">
                  <a:pos x="8" y="44"/>
                </a:cxn>
                <a:cxn ang="0">
                  <a:pos x="4" y="36"/>
                </a:cxn>
                <a:cxn ang="0">
                  <a:pos x="4" y="32"/>
                </a:cxn>
                <a:cxn ang="0">
                  <a:pos x="6" y="26"/>
                </a:cxn>
                <a:cxn ang="0">
                  <a:pos x="4" y="16"/>
                </a:cxn>
                <a:cxn ang="0">
                  <a:pos x="0" y="12"/>
                </a:cxn>
                <a:cxn ang="0">
                  <a:pos x="0" y="8"/>
                </a:cxn>
                <a:cxn ang="0">
                  <a:pos x="6" y="8"/>
                </a:cxn>
                <a:cxn ang="0">
                  <a:pos x="14" y="0"/>
                </a:cxn>
                <a:cxn ang="0">
                  <a:pos x="14" y="0"/>
                </a:cxn>
              </a:cxnLst>
              <a:rect l="0" t="0" r="r" b="b"/>
              <a:pathLst>
                <a:path w="20" h="44">
                  <a:moveTo>
                    <a:pt x="14" y="0"/>
                  </a:moveTo>
                  <a:lnTo>
                    <a:pt x="18" y="4"/>
                  </a:lnTo>
                  <a:lnTo>
                    <a:pt x="20" y="12"/>
                  </a:lnTo>
                  <a:lnTo>
                    <a:pt x="20" y="34"/>
                  </a:lnTo>
                  <a:lnTo>
                    <a:pt x="18" y="38"/>
                  </a:lnTo>
                  <a:lnTo>
                    <a:pt x="14" y="38"/>
                  </a:lnTo>
                  <a:lnTo>
                    <a:pt x="12" y="40"/>
                  </a:lnTo>
                  <a:lnTo>
                    <a:pt x="8" y="44"/>
                  </a:lnTo>
                  <a:lnTo>
                    <a:pt x="4" y="36"/>
                  </a:lnTo>
                  <a:lnTo>
                    <a:pt x="4" y="32"/>
                  </a:lnTo>
                  <a:lnTo>
                    <a:pt x="6" y="26"/>
                  </a:lnTo>
                  <a:lnTo>
                    <a:pt x="4" y="16"/>
                  </a:lnTo>
                  <a:lnTo>
                    <a:pt x="0" y="12"/>
                  </a:lnTo>
                  <a:lnTo>
                    <a:pt x="0" y="8"/>
                  </a:lnTo>
                  <a:lnTo>
                    <a:pt x="6" y="8"/>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8" name="Freeform 456"/>
            <p:cNvSpPr>
              <a:spLocks/>
            </p:cNvSpPr>
            <p:nvPr/>
          </p:nvSpPr>
          <p:spPr bwMode="auto">
            <a:xfrm>
              <a:off x="4612150" y="3365662"/>
              <a:ext cx="13460" cy="33648"/>
            </a:xfrm>
            <a:custGeom>
              <a:avLst/>
              <a:gdLst/>
              <a:ahLst/>
              <a:cxnLst>
                <a:cxn ang="0">
                  <a:pos x="10" y="0"/>
                </a:cxn>
                <a:cxn ang="0">
                  <a:pos x="12" y="0"/>
                </a:cxn>
                <a:cxn ang="0">
                  <a:pos x="12" y="14"/>
                </a:cxn>
                <a:cxn ang="0">
                  <a:pos x="8" y="30"/>
                </a:cxn>
                <a:cxn ang="0">
                  <a:pos x="2" y="22"/>
                </a:cxn>
                <a:cxn ang="0">
                  <a:pos x="0" y="10"/>
                </a:cxn>
                <a:cxn ang="0">
                  <a:pos x="2" y="8"/>
                </a:cxn>
                <a:cxn ang="0">
                  <a:pos x="8" y="4"/>
                </a:cxn>
                <a:cxn ang="0">
                  <a:pos x="10" y="0"/>
                </a:cxn>
                <a:cxn ang="0">
                  <a:pos x="10" y="0"/>
                </a:cxn>
              </a:cxnLst>
              <a:rect l="0" t="0" r="r" b="b"/>
              <a:pathLst>
                <a:path w="12" h="30">
                  <a:moveTo>
                    <a:pt x="10" y="0"/>
                  </a:moveTo>
                  <a:lnTo>
                    <a:pt x="12" y="0"/>
                  </a:lnTo>
                  <a:lnTo>
                    <a:pt x="12" y="14"/>
                  </a:lnTo>
                  <a:lnTo>
                    <a:pt x="8" y="30"/>
                  </a:lnTo>
                  <a:lnTo>
                    <a:pt x="2" y="22"/>
                  </a:lnTo>
                  <a:lnTo>
                    <a:pt x="0" y="10"/>
                  </a:lnTo>
                  <a:lnTo>
                    <a:pt x="2" y="8"/>
                  </a:lnTo>
                  <a:lnTo>
                    <a:pt x="8" y="4"/>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9" name="Freeform 457"/>
            <p:cNvSpPr>
              <a:spLocks/>
            </p:cNvSpPr>
            <p:nvPr/>
          </p:nvSpPr>
          <p:spPr bwMode="auto">
            <a:xfrm>
              <a:off x="4502234" y="3444173"/>
              <a:ext cx="6730" cy="2243"/>
            </a:xfrm>
            <a:custGeom>
              <a:avLst/>
              <a:gdLst/>
              <a:ahLst/>
              <a:cxnLst>
                <a:cxn ang="0">
                  <a:pos x="4" y="0"/>
                </a:cxn>
                <a:cxn ang="0">
                  <a:pos x="6" y="2"/>
                </a:cxn>
                <a:cxn ang="0">
                  <a:pos x="4" y="2"/>
                </a:cxn>
                <a:cxn ang="0">
                  <a:pos x="0" y="2"/>
                </a:cxn>
                <a:cxn ang="0">
                  <a:pos x="4" y="0"/>
                </a:cxn>
                <a:cxn ang="0">
                  <a:pos x="4" y="0"/>
                </a:cxn>
              </a:cxnLst>
              <a:rect l="0" t="0" r="r" b="b"/>
              <a:pathLst>
                <a:path w="6" h="2">
                  <a:moveTo>
                    <a:pt x="4" y="0"/>
                  </a:moveTo>
                  <a:lnTo>
                    <a:pt x="6" y="2"/>
                  </a:lnTo>
                  <a:lnTo>
                    <a:pt x="4" y="2"/>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0" name="Freeform 458"/>
            <p:cNvSpPr>
              <a:spLocks/>
            </p:cNvSpPr>
            <p:nvPr/>
          </p:nvSpPr>
          <p:spPr bwMode="auto">
            <a:xfrm>
              <a:off x="4520179" y="3426228"/>
              <a:ext cx="15702" cy="13460"/>
            </a:xfrm>
            <a:custGeom>
              <a:avLst/>
              <a:gdLst/>
              <a:ahLst/>
              <a:cxnLst>
                <a:cxn ang="0">
                  <a:pos x="10" y="0"/>
                </a:cxn>
                <a:cxn ang="0">
                  <a:pos x="10" y="4"/>
                </a:cxn>
                <a:cxn ang="0">
                  <a:pos x="14" y="6"/>
                </a:cxn>
                <a:cxn ang="0">
                  <a:pos x="10" y="12"/>
                </a:cxn>
                <a:cxn ang="0">
                  <a:pos x="6" y="8"/>
                </a:cxn>
                <a:cxn ang="0">
                  <a:pos x="2" y="8"/>
                </a:cxn>
                <a:cxn ang="0">
                  <a:pos x="0" y="8"/>
                </a:cxn>
                <a:cxn ang="0">
                  <a:pos x="2" y="4"/>
                </a:cxn>
                <a:cxn ang="0">
                  <a:pos x="10" y="0"/>
                </a:cxn>
                <a:cxn ang="0">
                  <a:pos x="10" y="0"/>
                </a:cxn>
              </a:cxnLst>
              <a:rect l="0" t="0" r="r" b="b"/>
              <a:pathLst>
                <a:path w="14" h="12">
                  <a:moveTo>
                    <a:pt x="10" y="0"/>
                  </a:moveTo>
                  <a:lnTo>
                    <a:pt x="10" y="4"/>
                  </a:lnTo>
                  <a:lnTo>
                    <a:pt x="14" y="6"/>
                  </a:lnTo>
                  <a:lnTo>
                    <a:pt x="10" y="12"/>
                  </a:lnTo>
                  <a:lnTo>
                    <a:pt x="6" y="8"/>
                  </a:lnTo>
                  <a:lnTo>
                    <a:pt x="2" y="8"/>
                  </a:lnTo>
                  <a:lnTo>
                    <a:pt x="0" y="8"/>
                  </a:lnTo>
                  <a:lnTo>
                    <a:pt x="2" y="4"/>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1" name="Freeform 459"/>
            <p:cNvSpPr>
              <a:spLocks/>
            </p:cNvSpPr>
            <p:nvPr/>
          </p:nvSpPr>
          <p:spPr bwMode="auto">
            <a:xfrm>
              <a:off x="4542610" y="3426228"/>
              <a:ext cx="6730" cy="2243"/>
            </a:xfrm>
            <a:custGeom>
              <a:avLst/>
              <a:gdLst/>
              <a:ahLst/>
              <a:cxnLst>
                <a:cxn ang="0">
                  <a:pos x="4" y="0"/>
                </a:cxn>
                <a:cxn ang="0">
                  <a:pos x="6" y="2"/>
                </a:cxn>
                <a:cxn ang="0">
                  <a:pos x="0" y="0"/>
                </a:cxn>
                <a:cxn ang="0">
                  <a:pos x="4" y="0"/>
                </a:cxn>
                <a:cxn ang="0">
                  <a:pos x="4" y="0"/>
                </a:cxn>
              </a:cxnLst>
              <a:rect l="0" t="0" r="r" b="b"/>
              <a:pathLst>
                <a:path w="6" h="2">
                  <a:moveTo>
                    <a:pt x="4" y="0"/>
                  </a:moveTo>
                  <a:lnTo>
                    <a:pt x="6" y="2"/>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2" name="Freeform 460"/>
            <p:cNvSpPr>
              <a:spLocks/>
            </p:cNvSpPr>
            <p:nvPr/>
          </p:nvSpPr>
          <p:spPr bwMode="auto">
            <a:xfrm>
              <a:off x="4504476" y="3374635"/>
              <a:ext cx="4487" cy="4487"/>
            </a:xfrm>
            <a:custGeom>
              <a:avLst/>
              <a:gdLst/>
              <a:ahLst/>
              <a:cxnLst>
                <a:cxn ang="0">
                  <a:pos x="2" y="0"/>
                </a:cxn>
                <a:cxn ang="0">
                  <a:pos x="4" y="2"/>
                </a:cxn>
                <a:cxn ang="0">
                  <a:pos x="2" y="4"/>
                </a:cxn>
                <a:cxn ang="0">
                  <a:pos x="0" y="0"/>
                </a:cxn>
                <a:cxn ang="0">
                  <a:pos x="2" y="0"/>
                </a:cxn>
                <a:cxn ang="0">
                  <a:pos x="2" y="0"/>
                </a:cxn>
              </a:cxnLst>
              <a:rect l="0" t="0" r="r" b="b"/>
              <a:pathLst>
                <a:path w="4" h="4">
                  <a:moveTo>
                    <a:pt x="2" y="0"/>
                  </a:moveTo>
                  <a:lnTo>
                    <a:pt x="4" y="2"/>
                  </a:lnTo>
                  <a:lnTo>
                    <a:pt x="2"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3" name="Freeform 461"/>
            <p:cNvSpPr>
              <a:spLocks/>
            </p:cNvSpPr>
            <p:nvPr/>
          </p:nvSpPr>
          <p:spPr bwMode="auto">
            <a:xfrm>
              <a:off x="4553827" y="3136856"/>
              <a:ext cx="4487" cy="6730"/>
            </a:xfrm>
            <a:custGeom>
              <a:avLst/>
              <a:gdLst/>
              <a:ahLst/>
              <a:cxnLst>
                <a:cxn ang="0">
                  <a:pos x="4" y="0"/>
                </a:cxn>
                <a:cxn ang="0">
                  <a:pos x="0" y="6"/>
                </a:cxn>
                <a:cxn ang="0">
                  <a:pos x="2" y="4"/>
                </a:cxn>
                <a:cxn ang="0">
                  <a:pos x="4" y="0"/>
                </a:cxn>
                <a:cxn ang="0">
                  <a:pos x="4" y="0"/>
                </a:cxn>
              </a:cxnLst>
              <a:rect l="0" t="0" r="r" b="b"/>
              <a:pathLst>
                <a:path w="4" h="6">
                  <a:moveTo>
                    <a:pt x="4" y="0"/>
                  </a:moveTo>
                  <a:lnTo>
                    <a:pt x="0" y="6"/>
                  </a:lnTo>
                  <a:lnTo>
                    <a:pt x="2" y="4"/>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4" name="Freeform 462"/>
            <p:cNvSpPr>
              <a:spLocks/>
            </p:cNvSpPr>
            <p:nvPr/>
          </p:nvSpPr>
          <p:spPr bwMode="auto">
            <a:xfrm>
              <a:off x="4538124" y="3177234"/>
              <a:ext cx="2243" cy="2243"/>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5" name="Freeform 463"/>
            <p:cNvSpPr>
              <a:spLocks/>
            </p:cNvSpPr>
            <p:nvPr/>
          </p:nvSpPr>
          <p:spPr bwMode="auto">
            <a:xfrm>
              <a:off x="4726552" y="3026940"/>
              <a:ext cx="11216" cy="29161"/>
            </a:xfrm>
            <a:custGeom>
              <a:avLst/>
              <a:gdLst/>
              <a:ahLst/>
              <a:cxnLst>
                <a:cxn ang="0">
                  <a:pos x="0" y="26"/>
                </a:cxn>
                <a:cxn ang="0">
                  <a:pos x="4" y="22"/>
                </a:cxn>
                <a:cxn ang="0">
                  <a:pos x="10" y="0"/>
                </a:cxn>
                <a:cxn ang="0">
                  <a:pos x="2" y="16"/>
                </a:cxn>
                <a:cxn ang="0">
                  <a:pos x="0" y="26"/>
                </a:cxn>
                <a:cxn ang="0">
                  <a:pos x="0" y="26"/>
                </a:cxn>
              </a:cxnLst>
              <a:rect l="0" t="0" r="r" b="b"/>
              <a:pathLst>
                <a:path w="10" h="26">
                  <a:moveTo>
                    <a:pt x="0" y="26"/>
                  </a:moveTo>
                  <a:lnTo>
                    <a:pt x="4" y="22"/>
                  </a:lnTo>
                  <a:lnTo>
                    <a:pt x="10" y="0"/>
                  </a:lnTo>
                  <a:lnTo>
                    <a:pt x="2" y="16"/>
                  </a:lnTo>
                  <a:lnTo>
                    <a:pt x="0" y="26"/>
                  </a:lnTo>
                  <a:lnTo>
                    <a:pt x="0"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6" name="Freeform 464"/>
            <p:cNvSpPr>
              <a:spLocks/>
            </p:cNvSpPr>
            <p:nvPr/>
          </p:nvSpPr>
          <p:spPr bwMode="auto">
            <a:xfrm>
              <a:off x="4753471" y="3011237"/>
              <a:ext cx="13460" cy="26918"/>
            </a:xfrm>
            <a:custGeom>
              <a:avLst/>
              <a:gdLst/>
              <a:ahLst/>
              <a:cxnLst>
                <a:cxn ang="0">
                  <a:pos x="0" y="24"/>
                </a:cxn>
                <a:cxn ang="0">
                  <a:pos x="10" y="12"/>
                </a:cxn>
                <a:cxn ang="0">
                  <a:pos x="10" y="4"/>
                </a:cxn>
                <a:cxn ang="0">
                  <a:pos x="12" y="0"/>
                </a:cxn>
                <a:cxn ang="0">
                  <a:pos x="6" y="0"/>
                </a:cxn>
                <a:cxn ang="0">
                  <a:pos x="0" y="8"/>
                </a:cxn>
                <a:cxn ang="0">
                  <a:pos x="0" y="18"/>
                </a:cxn>
                <a:cxn ang="0">
                  <a:pos x="2" y="20"/>
                </a:cxn>
                <a:cxn ang="0">
                  <a:pos x="0" y="24"/>
                </a:cxn>
                <a:cxn ang="0">
                  <a:pos x="0" y="24"/>
                </a:cxn>
              </a:cxnLst>
              <a:rect l="0" t="0" r="r" b="b"/>
              <a:pathLst>
                <a:path w="12" h="24">
                  <a:moveTo>
                    <a:pt x="0" y="24"/>
                  </a:moveTo>
                  <a:lnTo>
                    <a:pt x="10" y="12"/>
                  </a:lnTo>
                  <a:lnTo>
                    <a:pt x="10" y="4"/>
                  </a:lnTo>
                  <a:lnTo>
                    <a:pt x="12" y="0"/>
                  </a:lnTo>
                  <a:lnTo>
                    <a:pt x="6" y="0"/>
                  </a:lnTo>
                  <a:lnTo>
                    <a:pt x="0" y="8"/>
                  </a:lnTo>
                  <a:lnTo>
                    <a:pt x="0" y="18"/>
                  </a:lnTo>
                  <a:lnTo>
                    <a:pt x="2" y="20"/>
                  </a:lnTo>
                  <a:lnTo>
                    <a:pt x="0" y="24"/>
                  </a:lnTo>
                  <a:lnTo>
                    <a:pt x="0"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7" name="Freeform 465"/>
            <p:cNvSpPr>
              <a:spLocks/>
            </p:cNvSpPr>
            <p:nvPr/>
          </p:nvSpPr>
          <p:spPr bwMode="auto">
            <a:xfrm>
              <a:off x="4778145" y="2939455"/>
              <a:ext cx="6730" cy="11216"/>
            </a:xfrm>
            <a:custGeom>
              <a:avLst/>
              <a:gdLst/>
              <a:ahLst/>
              <a:cxnLst>
                <a:cxn ang="0">
                  <a:pos x="4" y="0"/>
                </a:cxn>
                <a:cxn ang="0">
                  <a:pos x="0" y="0"/>
                </a:cxn>
                <a:cxn ang="0">
                  <a:pos x="0" y="2"/>
                </a:cxn>
                <a:cxn ang="0">
                  <a:pos x="0" y="2"/>
                </a:cxn>
                <a:cxn ang="0">
                  <a:pos x="0" y="6"/>
                </a:cxn>
                <a:cxn ang="0">
                  <a:pos x="4" y="10"/>
                </a:cxn>
                <a:cxn ang="0">
                  <a:pos x="6" y="8"/>
                </a:cxn>
                <a:cxn ang="0">
                  <a:pos x="4" y="4"/>
                </a:cxn>
                <a:cxn ang="0">
                  <a:pos x="6" y="2"/>
                </a:cxn>
                <a:cxn ang="0">
                  <a:pos x="4" y="0"/>
                </a:cxn>
                <a:cxn ang="0">
                  <a:pos x="4" y="0"/>
                </a:cxn>
              </a:cxnLst>
              <a:rect l="0" t="0" r="r" b="b"/>
              <a:pathLst>
                <a:path w="6" h="10">
                  <a:moveTo>
                    <a:pt x="4" y="0"/>
                  </a:moveTo>
                  <a:lnTo>
                    <a:pt x="0" y="0"/>
                  </a:lnTo>
                  <a:lnTo>
                    <a:pt x="0" y="2"/>
                  </a:lnTo>
                  <a:lnTo>
                    <a:pt x="0" y="2"/>
                  </a:lnTo>
                  <a:lnTo>
                    <a:pt x="0" y="6"/>
                  </a:lnTo>
                  <a:lnTo>
                    <a:pt x="4" y="10"/>
                  </a:lnTo>
                  <a:lnTo>
                    <a:pt x="6" y="8"/>
                  </a:lnTo>
                  <a:lnTo>
                    <a:pt x="4" y="4"/>
                  </a:lnTo>
                  <a:lnTo>
                    <a:pt x="6"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8" name="Freeform 466"/>
            <p:cNvSpPr>
              <a:spLocks/>
            </p:cNvSpPr>
            <p:nvPr/>
          </p:nvSpPr>
          <p:spPr bwMode="auto">
            <a:xfrm>
              <a:off x="4701877" y="3083019"/>
              <a:ext cx="6730" cy="6730"/>
            </a:xfrm>
            <a:custGeom>
              <a:avLst/>
              <a:gdLst/>
              <a:ahLst/>
              <a:cxnLst>
                <a:cxn ang="0">
                  <a:pos x="6" y="6"/>
                </a:cxn>
                <a:cxn ang="0">
                  <a:pos x="4" y="2"/>
                </a:cxn>
                <a:cxn ang="0">
                  <a:pos x="0" y="0"/>
                </a:cxn>
                <a:cxn ang="0">
                  <a:pos x="0" y="4"/>
                </a:cxn>
                <a:cxn ang="0">
                  <a:pos x="6" y="6"/>
                </a:cxn>
                <a:cxn ang="0">
                  <a:pos x="6" y="6"/>
                </a:cxn>
              </a:cxnLst>
              <a:rect l="0" t="0" r="r" b="b"/>
              <a:pathLst>
                <a:path w="6" h="6">
                  <a:moveTo>
                    <a:pt x="6" y="6"/>
                  </a:moveTo>
                  <a:lnTo>
                    <a:pt x="4" y="2"/>
                  </a:lnTo>
                  <a:lnTo>
                    <a:pt x="0" y="0"/>
                  </a:lnTo>
                  <a:lnTo>
                    <a:pt x="0" y="4"/>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9" name="Freeform 467"/>
            <p:cNvSpPr>
              <a:spLocks/>
            </p:cNvSpPr>
            <p:nvPr/>
          </p:nvSpPr>
          <p:spPr bwMode="auto">
            <a:xfrm>
              <a:off x="4648041" y="3060588"/>
              <a:ext cx="26918" cy="29161"/>
            </a:xfrm>
            <a:custGeom>
              <a:avLst/>
              <a:gdLst/>
              <a:ahLst/>
              <a:cxnLst>
                <a:cxn ang="0">
                  <a:pos x="6" y="4"/>
                </a:cxn>
                <a:cxn ang="0">
                  <a:pos x="12" y="4"/>
                </a:cxn>
                <a:cxn ang="0">
                  <a:pos x="10" y="8"/>
                </a:cxn>
                <a:cxn ang="0">
                  <a:pos x="10" y="10"/>
                </a:cxn>
                <a:cxn ang="0">
                  <a:pos x="14" y="4"/>
                </a:cxn>
                <a:cxn ang="0">
                  <a:pos x="14" y="8"/>
                </a:cxn>
                <a:cxn ang="0">
                  <a:pos x="14" y="10"/>
                </a:cxn>
                <a:cxn ang="0">
                  <a:pos x="14" y="10"/>
                </a:cxn>
                <a:cxn ang="0">
                  <a:pos x="14" y="4"/>
                </a:cxn>
                <a:cxn ang="0">
                  <a:pos x="12" y="2"/>
                </a:cxn>
                <a:cxn ang="0">
                  <a:pos x="18" y="0"/>
                </a:cxn>
                <a:cxn ang="0">
                  <a:pos x="22" y="4"/>
                </a:cxn>
                <a:cxn ang="0">
                  <a:pos x="24" y="10"/>
                </a:cxn>
                <a:cxn ang="0">
                  <a:pos x="18" y="14"/>
                </a:cxn>
                <a:cxn ang="0">
                  <a:pos x="20" y="20"/>
                </a:cxn>
                <a:cxn ang="0">
                  <a:pos x="16" y="22"/>
                </a:cxn>
                <a:cxn ang="0">
                  <a:pos x="16" y="26"/>
                </a:cxn>
                <a:cxn ang="0">
                  <a:pos x="10" y="26"/>
                </a:cxn>
                <a:cxn ang="0">
                  <a:pos x="10" y="24"/>
                </a:cxn>
                <a:cxn ang="0">
                  <a:pos x="10" y="22"/>
                </a:cxn>
                <a:cxn ang="0">
                  <a:pos x="4" y="22"/>
                </a:cxn>
                <a:cxn ang="0">
                  <a:pos x="2" y="18"/>
                </a:cxn>
                <a:cxn ang="0">
                  <a:pos x="2" y="12"/>
                </a:cxn>
                <a:cxn ang="0">
                  <a:pos x="0" y="10"/>
                </a:cxn>
                <a:cxn ang="0">
                  <a:pos x="8" y="6"/>
                </a:cxn>
                <a:cxn ang="0">
                  <a:pos x="6" y="4"/>
                </a:cxn>
                <a:cxn ang="0">
                  <a:pos x="6" y="4"/>
                </a:cxn>
              </a:cxnLst>
              <a:rect l="0" t="0" r="r" b="b"/>
              <a:pathLst>
                <a:path w="24" h="26">
                  <a:moveTo>
                    <a:pt x="6" y="4"/>
                  </a:moveTo>
                  <a:lnTo>
                    <a:pt x="12" y="4"/>
                  </a:lnTo>
                  <a:lnTo>
                    <a:pt x="10" y="8"/>
                  </a:lnTo>
                  <a:lnTo>
                    <a:pt x="10" y="10"/>
                  </a:lnTo>
                  <a:lnTo>
                    <a:pt x="14" y="4"/>
                  </a:lnTo>
                  <a:lnTo>
                    <a:pt x="14" y="8"/>
                  </a:lnTo>
                  <a:lnTo>
                    <a:pt x="14" y="10"/>
                  </a:lnTo>
                  <a:lnTo>
                    <a:pt x="14" y="10"/>
                  </a:lnTo>
                  <a:lnTo>
                    <a:pt x="14" y="4"/>
                  </a:lnTo>
                  <a:lnTo>
                    <a:pt x="12" y="2"/>
                  </a:lnTo>
                  <a:lnTo>
                    <a:pt x="18" y="0"/>
                  </a:lnTo>
                  <a:lnTo>
                    <a:pt x="22" y="4"/>
                  </a:lnTo>
                  <a:lnTo>
                    <a:pt x="24" y="10"/>
                  </a:lnTo>
                  <a:lnTo>
                    <a:pt x="18" y="14"/>
                  </a:lnTo>
                  <a:lnTo>
                    <a:pt x="20" y="20"/>
                  </a:lnTo>
                  <a:lnTo>
                    <a:pt x="16" y="22"/>
                  </a:lnTo>
                  <a:lnTo>
                    <a:pt x="16" y="26"/>
                  </a:lnTo>
                  <a:lnTo>
                    <a:pt x="10" y="26"/>
                  </a:lnTo>
                  <a:lnTo>
                    <a:pt x="10" y="24"/>
                  </a:lnTo>
                  <a:lnTo>
                    <a:pt x="10" y="22"/>
                  </a:lnTo>
                  <a:lnTo>
                    <a:pt x="4" y="22"/>
                  </a:lnTo>
                  <a:lnTo>
                    <a:pt x="2" y="18"/>
                  </a:lnTo>
                  <a:lnTo>
                    <a:pt x="2" y="12"/>
                  </a:lnTo>
                  <a:lnTo>
                    <a:pt x="0" y="10"/>
                  </a:lnTo>
                  <a:lnTo>
                    <a:pt x="8" y="6"/>
                  </a:lnTo>
                  <a:lnTo>
                    <a:pt x="6" y="4"/>
                  </a:lnTo>
                  <a:lnTo>
                    <a:pt x="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0" name="Freeform 468"/>
            <p:cNvSpPr>
              <a:spLocks/>
            </p:cNvSpPr>
            <p:nvPr/>
          </p:nvSpPr>
          <p:spPr bwMode="auto">
            <a:xfrm>
              <a:off x="4659256" y="3091992"/>
              <a:ext cx="6730" cy="8973"/>
            </a:xfrm>
            <a:custGeom>
              <a:avLst/>
              <a:gdLst/>
              <a:ahLst/>
              <a:cxnLst>
                <a:cxn ang="0">
                  <a:pos x="2" y="0"/>
                </a:cxn>
                <a:cxn ang="0">
                  <a:pos x="6" y="2"/>
                </a:cxn>
                <a:cxn ang="0">
                  <a:pos x="4" y="8"/>
                </a:cxn>
                <a:cxn ang="0">
                  <a:pos x="0" y="0"/>
                </a:cxn>
                <a:cxn ang="0">
                  <a:pos x="2" y="0"/>
                </a:cxn>
                <a:cxn ang="0">
                  <a:pos x="2" y="0"/>
                </a:cxn>
              </a:cxnLst>
              <a:rect l="0" t="0" r="r" b="b"/>
              <a:pathLst>
                <a:path w="6" h="8">
                  <a:moveTo>
                    <a:pt x="2" y="0"/>
                  </a:moveTo>
                  <a:lnTo>
                    <a:pt x="6" y="2"/>
                  </a:lnTo>
                  <a:lnTo>
                    <a:pt x="4" y="8"/>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1" name="Freeform 469"/>
            <p:cNvSpPr>
              <a:spLocks/>
            </p:cNvSpPr>
            <p:nvPr/>
          </p:nvSpPr>
          <p:spPr bwMode="auto">
            <a:xfrm>
              <a:off x="4648041" y="3091992"/>
              <a:ext cx="13460" cy="6730"/>
            </a:xfrm>
            <a:custGeom>
              <a:avLst/>
              <a:gdLst/>
              <a:ahLst/>
              <a:cxnLst>
                <a:cxn ang="0">
                  <a:pos x="4" y="0"/>
                </a:cxn>
                <a:cxn ang="0">
                  <a:pos x="6" y="2"/>
                </a:cxn>
                <a:cxn ang="0">
                  <a:pos x="10" y="0"/>
                </a:cxn>
                <a:cxn ang="0">
                  <a:pos x="12" y="6"/>
                </a:cxn>
                <a:cxn ang="0">
                  <a:pos x="6" y="6"/>
                </a:cxn>
                <a:cxn ang="0">
                  <a:pos x="2" y="4"/>
                </a:cxn>
                <a:cxn ang="0">
                  <a:pos x="2" y="2"/>
                </a:cxn>
                <a:cxn ang="0">
                  <a:pos x="0" y="0"/>
                </a:cxn>
                <a:cxn ang="0">
                  <a:pos x="4" y="0"/>
                </a:cxn>
                <a:cxn ang="0">
                  <a:pos x="4" y="0"/>
                </a:cxn>
              </a:cxnLst>
              <a:rect l="0" t="0" r="r" b="b"/>
              <a:pathLst>
                <a:path w="12" h="6">
                  <a:moveTo>
                    <a:pt x="4" y="0"/>
                  </a:moveTo>
                  <a:lnTo>
                    <a:pt x="6" y="2"/>
                  </a:lnTo>
                  <a:lnTo>
                    <a:pt x="10" y="0"/>
                  </a:lnTo>
                  <a:lnTo>
                    <a:pt x="12" y="6"/>
                  </a:lnTo>
                  <a:lnTo>
                    <a:pt x="6" y="6"/>
                  </a:lnTo>
                  <a:lnTo>
                    <a:pt x="2" y="4"/>
                  </a:lnTo>
                  <a:lnTo>
                    <a:pt x="2" y="2"/>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2" name="Freeform 470"/>
            <p:cNvSpPr>
              <a:spLocks/>
            </p:cNvSpPr>
            <p:nvPr/>
          </p:nvSpPr>
          <p:spPr bwMode="auto">
            <a:xfrm>
              <a:off x="4630095" y="3074046"/>
              <a:ext cx="15702" cy="13460"/>
            </a:xfrm>
            <a:custGeom>
              <a:avLst/>
              <a:gdLst/>
              <a:ahLst/>
              <a:cxnLst>
                <a:cxn ang="0">
                  <a:pos x="4" y="2"/>
                </a:cxn>
                <a:cxn ang="0">
                  <a:pos x="10" y="2"/>
                </a:cxn>
                <a:cxn ang="0">
                  <a:pos x="10" y="0"/>
                </a:cxn>
                <a:cxn ang="0">
                  <a:pos x="14" y="8"/>
                </a:cxn>
                <a:cxn ang="0">
                  <a:pos x="14" y="12"/>
                </a:cxn>
                <a:cxn ang="0">
                  <a:pos x="4" y="12"/>
                </a:cxn>
                <a:cxn ang="0">
                  <a:pos x="6" y="10"/>
                </a:cxn>
                <a:cxn ang="0">
                  <a:pos x="2" y="10"/>
                </a:cxn>
                <a:cxn ang="0">
                  <a:pos x="0" y="4"/>
                </a:cxn>
                <a:cxn ang="0">
                  <a:pos x="4" y="2"/>
                </a:cxn>
                <a:cxn ang="0">
                  <a:pos x="4" y="2"/>
                </a:cxn>
              </a:cxnLst>
              <a:rect l="0" t="0" r="r" b="b"/>
              <a:pathLst>
                <a:path w="14" h="12">
                  <a:moveTo>
                    <a:pt x="4" y="2"/>
                  </a:moveTo>
                  <a:lnTo>
                    <a:pt x="10" y="2"/>
                  </a:lnTo>
                  <a:lnTo>
                    <a:pt x="10" y="0"/>
                  </a:lnTo>
                  <a:lnTo>
                    <a:pt x="14" y="8"/>
                  </a:lnTo>
                  <a:lnTo>
                    <a:pt x="14" y="12"/>
                  </a:lnTo>
                  <a:lnTo>
                    <a:pt x="4" y="12"/>
                  </a:lnTo>
                  <a:lnTo>
                    <a:pt x="6" y="10"/>
                  </a:lnTo>
                  <a:lnTo>
                    <a:pt x="2" y="10"/>
                  </a:lnTo>
                  <a:lnTo>
                    <a:pt x="0"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3" name="Freeform 471"/>
            <p:cNvSpPr>
              <a:spLocks/>
            </p:cNvSpPr>
            <p:nvPr/>
          </p:nvSpPr>
          <p:spPr bwMode="auto">
            <a:xfrm>
              <a:off x="4643554" y="3085263"/>
              <a:ext cx="4487" cy="11216"/>
            </a:xfrm>
            <a:custGeom>
              <a:avLst/>
              <a:gdLst/>
              <a:ahLst/>
              <a:cxnLst>
                <a:cxn ang="0">
                  <a:pos x="2" y="4"/>
                </a:cxn>
                <a:cxn ang="0">
                  <a:pos x="4" y="0"/>
                </a:cxn>
                <a:cxn ang="0">
                  <a:pos x="4" y="4"/>
                </a:cxn>
                <a:cxn ang="0">
                  <a:pos x="0" y="10"/>
                </a:cxn>
                <a:cxn ang="0">
                  <a:pos x="0" y="8"/>
                </a:cxn>
                <a:cxn ang="0">
                  <a:pos x="2" y="4"/>
                </a:cxn>
                <a:cxn ang="0">
                  <a:pos x="2" y="4"/>
                </a:cxn>
              </a:cxnLst>
              <a:rect l="0" t="0" r="r" b="b"/>
              <a:pathLst>
                <a:path w="4" h="10">
                  <a:moveTo>
                    <a:pt x="2" y="4"/>
                  </a:moveTo>
                  <a:lnTo>
                    <a:pt x="4" y="0"/>
                  </a:lnTo>
                  <a:lnTo>
                    <a:pt x="4" y="4"/>
                  </a:lnTo>
                  <a:lnTo>
                    <a:pt x="0" y="10"/>
                  </a:lnTo>
                  <a:lnTo>
                    <a:pt x="0" y="8"/>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4" name="Freeform 472"/>
            <p:cNvSpPr>
              <a:spLocks/>
            </p:cNvSpPr>
            <p:nvPr/>
          </p:nvSpPr>
          <p:spPr bwMode="auto">
            <a:xfrm>
              <a:off x="4679446" y="3098722"/>
              <a:ext cx="6730" cy="8973"/>
            </a:xfrm>
            <a:custGeom>
              <a:avLst/>
              <a:gdLst/>
              <a:ahLst/>
              <a:cxnLst>
                <a:cxn ang="0">
                  <a:pos x="6" y="4"/>
                </a:cxn>
                <a:cxn ang="0">
                  <a:pos x="6" y="8"/>
                </a:cxn>
                <a:cxn ang="0">
                  <a:pos x="0" y="8"/>
                </a:cxn>
                <a:cxn ang="0">
                  <a:pos x="0" y="4"/>
                </a:cxn>
                <a:cxn ang="0">
                  <a:pos x="4" y="4"/>
                </a:cxn>
                <a:cxn ang="0">
                  <a:pos x="2" y="0"/>
                </a:cxn>
                <a:cxn ang="0">
                  <a:pos x="6" y="2"/>
                </a:cxn>
                <a:cxn ang="0">
                  <a:pos x="6" y="4"/>
                </a:cxn>
                <a:cxn ang="0">
                  <a:pos x="6" y="4"/>
                </a:cxn>
              </a:cxnLst>
              <a:rect l="0" t="0" r="r" b="b"/>
              <a:pathLst>
                <a:path w="6" h="8">
                  <a:moveTo>
                    <a:pt x="6" y="4"/>
                  </a:moveTo>
                  <a:lnTo>
                    <a:pt x="6" y="8"/>
                  </a:lnTo>
                  <a:lnTo>
                    <a:pt x="0" y="8"/>
                  </a:lnTo>
                  <a:lnTo>
                    <a:pt x="0" y="4"/>
                  </a:lnTo>
                  <a:lnTo>
                    <a:pt x="4" y="4"/>
                  </a:lnTo>
                  <a:lnTo>
                    <a:pt x="2" y="0"/>
                  </a:lnTo>
                  <a:lnTo>
                    <a:pt x="6" y="2"/>
                  </a:lnTo>
                  <a:lnTo>
                    <a:pt x="6" y="4"/>
                  </a:lnTo>
                  <a:lnTo>
                    <a:pt x="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5" name="Freeform 473"/>
            <p:cNvSpPr>
              <a:spLocks/>
            </p:cNvSpPr>
            <p:nvPr/>
          </p:nvSpPr>
          <p:spPr bwMode="auto">
            <a:xfrm>
              <a:off x="4807307" y="2943942"/>
              <a:ext cx="2243" cy="2243"/>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6" name="Freeform 474"/>
            <p:cNvSpPr>
              <a:spLocks/>
            </p:cNvSpPr>
            <p:nvPr/>
          </p:nvSpPr>
          <p:spPr bwMode="auto">
            <a:xfrm>
              <a:off x="4816280" y="2941699"/>
              <a:ext cx="6730" cy="6730"/>
            </a:xfrm>
            <a:custGeom>
              <a:avLst/>
              <a:gdLst/>
              <a:ahLst/>
              <a:cxnLst>
                <a:cxn ang="0">
                  <a:pos x="4" y="6"/>
                </a:cxn>
                <a:cxn ang="0">
                  <a:pos x="6" y="0"/>
                </a:cxn>
                <a:cxn ang="0">
                  <a:pos x="2" y="2"/>
                </a:cxn>
                <a:cxn ang="0">
                  <a:pos x="0" y="6"/>
                </a:cxn>
                <a:cxn ang="0">
                  <a:pos x="4" y="6"/>
                </a:cxn>
                <a:cxn ang="0">
                  <a:pos x="4" y="6"/>
                </a:cxn>
              </a:cxnLst>
              <a:rect l="0" t="0" r="r" b="b"/>
              <a:pathLst>
                <a:path w="6" h="6">
                  <a:moveTo>
                    <a:pt x="4" y="6"/>
                  </a:moveTo>
                  <a:lnTo>
                    <a:pt x="6" y="0"/>
                  </a:lnTo>
                  <a:lnTo>
                    <a:pt x="2" y="2"/>
                  </a:lnTo>
                  <a:lnTo>
                    <a:pt x="0" y="6"/>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7" name="Freeform 475"/>
            <p:cNvSpPr>
              <a:spLocks/>
            </p:cNvSpPr>
            <p:nvPr/>
          </p:nvSpPr>
          <p:spPr bwMode="auto">
            <a:xfrm>
              <a:off x="4811793" y="2991048"/>
              <a:ext cx="20188" cy="17945"/>
            </a:xfrm>
            <a:custGeom>
              <a:avLst/>
              <a:gdLst/>
              <a:ahLst/>
              <a:cxnLst>
                <a:cxn ang="0">
                  <a:pos x="14" y="0"/>
                </a:cxn>
                <a:cxn ang="0">
                  <a:pos x="0" y="2"/>
                </a:cxn>
                <a:cxn ang="0">
                  <a:pos x="0" y="8"/>
                </a:cxn>
                <a:cxn ang="0">
                  <a:pos x="2" y="10"/>
                </a:cxn>
                <a:cxn ang="0">
                  <a:pos x="0" y="14"/>
                </a:cxn>
                <a:cxn ang="0">
                  <a:pos x="0" y="16"/>
                </a:cxn>
                <a:cxn ang="0">
                  <a:pos x="6" y="8"/>
                </a:cxn>
                <a:cxn ang="0">
                  <a:pos x="10" y="8"/>
                </a:cxn>
                <a:cxn ang="0">
                  <a:pos x="18" y="4"/>
                </a:cxn>
                <a:cxn ang="0">
                  <a:pos x="14" y="0"/>
                </a:cxn>
                <a:cxn ang="0">
                  <a:pos x="14" y="0"/>
                </a:cxn>
              </a:cxnLst>
              <a:rect l="0" t="0" r="r" b="b"/>
              <a:pathLst>
                <a:path w="18" h="16">
                  <a:moveTo>
                    <a:pt x="14" y="0"/>
                  </a:moveTo>
                  <a:lnTo>
                    <a:pt x="0" y="2"/>
                  </a:lnTo>
                  <a:lnTo>
                    <a:pt x="0" y="8"/>
                  </a:lnTo>
                  <a:lnTo>
                    <a:pt x="2" y="10"/>
                  </a:lnTo>
                  <a:lnTo>
                    <a:pt x="0" y="14"/>
                  </a:lnTo>
                  <a:lnTo>
                    <a:pt x="0" y="16"/>
                  </a:lnTo>
                  <a:lnTo>
                    <a:pt x="6" y="8"/>
                  </a:lnTo>
                  <a:lnTo>
                    <a:pt x="10" y="8"/>
                  </a:lnTo>
                  <a:lnTo>
                    <a:pt x="18" y="4"/>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8" name="Freeform 476"/>
            <p:cNvSpPr>
              <a:spLocks/>
            </p:cNvSpPr>
            <p:nvPr/>
          </p:nvSpPr>
          <p:spPr bwMode="auto">
            <a:xfrm>
              <a:off x="4814037" y="2977590"/>
              <a:ext cx="13460" cy="11216"/>
            </a:xfrm>
            <a:custGeom>
              <a:avLst/>
              <a:gdLst/>
              <a:ahLst/>
              <a:cxnLst>
                <a:cxn ang="0">
                  <a:pos x="8" y="2"/>
                </a:cxn>
                <a:cxn ang="0">
                  <a:pos x="6" y="0"/>
                </a:cxn>
                <a:cxn ang="0">
                  <a:pos x="4" y="2"/>
                </a:cxn>
                <a:cxn ang="0">
                  <a:pos x="0" y="4"/>
                </a:cxn>
                <a:cxn ang="0">
                  <a:pos x="0" y="6"/>
                </a:cxn>
                <a:cxn ang="0">
                  <a:pos x="2" y="4"/>
                </a:cxn>
                <a:cxn ang="0">
                  <a:pos x="4" y="10"/>
                </a:cxn>
                <a:cxn ang="0">
                  <a:pos x="12" y="6"/>
                </a:cxn>
                <a:cxn ang="0">
                  <a:pos x="12" y="2"/>
                </a:cxn>
                <a:cxn ang="0">
                  <a:pos x="8" y="2"/>
                </a:cxn>
                <a:cxn ang="0">
                  <a:pos x="8" y="2"/>
                </a:cxn>
              </a:cxnLst>
              <a:rect l="0" t="0" r="r" b="b"/>
              <a:pathLst>
                <a:path w="12" h="10">
                  <a:moveTo>
                    <a:pt x="8" y="2"/>
                  </a:moveTo>
                  <a:lnTo>
                    <a:pt x="6" y="0"/>
                  </a:lnTo>
                  <a:lnTo>
                    <a:pt x="4" y="2"/>
                  </a:lnTo>
                  <a:lnTo>
                    <a:pt x="0" y="4"/>
                  </a:lnTo>
                  <a:lnTo>
                    <a:pt x="0" y="6"/>
                  </a:lnTo>
                  <a:lnTo>
                    <a:pt x="2" y="4"/>
                  </a:lnTo>
                  <a:lnTo>
                    <a:pt x="4" y="10"/>
                  </a:lnTo>
                  <a:lnTo>
                    <a:pt x="12" y="6"/>
                  </a:lnTo>
                  <a:lnTo>
                    <a:pt x="12" y="2"/>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9" name="Freeform 477"/>
            <p:cNvSpPr>
              <a:spLocks/>
            </p:cNvSpPr>
            <p:nvPr/>
          </p:nvSpPr>
          <p:spPr bwMode="auto">
            <a:xfrm>
              <a:off x="4697391" y="2636624"/>
              <a:ext cx="33648" cy="29161"/>
            </a:xfrm>
            <a:custGeom>
              <a:avLst/>
              <a:gdLst/>
              <a:ahLst/>
              <a:cxnLst>
                <a:cxn ang="0">
                  <a:pos x="18" y="0"/>
                </a:cxn>
                <a:cxn ang="0">
                  <a:pos x="20" y="0"/>
                </a:cxn>
                <a:cxn ang="0">
                  <a:pos x="22" y="8"/>
                </a:cxn>
                <a:cxn ang="0">
                  <a:pos x="20" y="14"/>
                </a:cxn>
                <a:cxn ang="0">
                  <a:pos x="26" y="6"/>
                </a:cxn>
                <a:cxn ang="0">
                  <a:pos x="26" y="2"/>
                </a:cxn>
                <a:cxn ang="0">
                  <a:pos x="30" y="6"/>
                </a:cxn>
                <a:cxn ang="0">
                  <a:pos x="30" y="12"/>
                </a:cxn>
                <a:cxn ang="0">
                  <a:pos x="24" y="18"/>
                </a:cxn>
                <a:cxn ang="0">
                  <a:pos x="22" y="16"/>
                </a:cxn>
                <a:cxn ang="0">
                  <a:pos x="18" y="24"/>
                </a:cxn>
                <a:cxn ang="0">
                  <a:pos x="16" y="18"/>
                </a:cxn>
                <a:cxn ang="0">
                  <a:pos x="8" y="26"/>
                </a:cxn>
                <a:cxn ang="0">
                  <a:pos x="6" y="24"/>
                </a:cxn>
                <a:cxn ang="0">
                  <a:pos x="0" y="26"/>
                </a:cxn>
                <a:cxn ang="0">
                  <a:pos x="2" y="20"/>
                </a:cxn>
                <a:cxn ang="0">
                  <a:pos x="12" y="16"/>
                </a:cxn>
                <a:cxn ang="0">
                  <a:pos x="18" y="0"/>
                </a:cxn>
                <a:cxn ang="0">
                  <a:pos x="18" y="0"/>
                </a:cxn>
              </a:cxnLst>
              <a:rect l="0" t="0" r="r" b="b"/>
              <a:pathLst>
                <a:path w="30" h="26">
                  <a:moveTo>
                    <a:pt x="18" y="0"/>
                  </a:moveTo>
                  <a:lnTo>
                    <a:pt x="20" y="0"/>
                  </a:lnTo>
                  <a:lnTo>
                    <a:pt x="22" y="8"/>
                  </a:lnTo>
                  <a:lnTo>
                    <a:pt x="20" y="14"/>
                  </a:lnTo>
                  <a:lnTo>
                    <a:pt x="26" y="6"/>
                  </a:lnTo>
                  <a:lnTo>
                    <a:pt x="26" y="2"/>
                  </a:lnTo>
                  <a:lnTo>
                    <a:pt x="30" y="6"/>
                  </a:lnTo>
                  <a:lnTo>
                    <a:pt x="30" y="12"/>
                  </a:lnTo>
                  <a:lnTo>
                    <a:pt x="24" y="18"/>
                  </a:lnTo>
                  <a:lnTo>
                    <a:pt x="22" y="16"/>
                  </a:lnTo>
                  <a:lnTo>
                    <a:pt x="18" y="24"/>
                  </a:lnTo>
                  <a:lnTo>
                    <a:pt x="16" y="18"/>
                  </a:lnTo>
                  <a:lnTo>
                    <a:pt x="8" y="26"/>
                  </a:lnTo>
                  <a:lnTo>
                    <a:pt x="6" y="24"/>
                  </a:lnTo>
                  <a:lnTo>
                    <a:pt x="0" y="26"/>
                  </a:lnTo>
                  <a:lnTo>
                    <a:pt x="2" y="20"/>
                  </a:lnTo>
                  <a:lnTo>
                    <a:pt x="12" y="16"/>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0" name="Freeform 478"/>
            <p:cNvSpPr>
              <a:spLocks/>
            </p:cNvSpPr>
            <p:nvPr/>
          </p:nvSpPr>
          <p:spPr bwMode="auto">
            <a:xfrm>
              <a:off x="4699634" y="2636624"/>
              <a:ext cx="13460" cy="15702"/>
            </a:xfrm>
            <a:custGeom>
              <a:avLst/>
              <a:gdLst/>
              <a:ahLst/>
              <a:cxnLst>
                <a:cxn ang="0">
                  <a:pos x="0" y="10"/>
                </a:cxn>
                <a:cxn ang="0">
                  <a:pos x="6" y="2"/>
                </a:cxn>
                <a:cxn ang="0">
                  <a:pos x="8" y="4"/>
                </a:cxn>
                <a:cxn ang="0">
                  <a:pos x="8" y="0"/>
                </a:cxn>
                <a:cxn ang="0">
                  <a:pos x="12" y="4"/>
                </a:cxn>
                <a:cxn ang="0">
                  <a:pos x="12" y="10"/>
                </a:cxn>
                <a:cxn ang="0">
                  <a:pos x="6" y="14"/>
                </a:cxn>
                <a:cxn ang="0">
                  <a:pos x="6" y="12"/>
                </a:cxn>
                <a:cxn ang="0">
                  <a:pos x="8" y="8"/>
                </a:cxn>
                <a:cxn ang="0">
                  <a:pos x="0" y="12"/>
                </a:cxn>
                <a:cxn ang="0">
                  <a:pos x="0" y="10"/>
                </a:cxn>
                <a:cxn ang="0">
                  <a:pos x="0" y="10"/>
                </a:cxn>
              </a:cxnLst>
              <a:rect l="0" t="0" r="r" b="b"/>
              <a:pathLst>
                <a:path w="12" h="14">
                  <a:moveTo>
                    <a:pt x="0" y="10"/>
                  </a:moveTo>
                  <a:lnTo>
                    <a:pt x="6" y="2"/>
                  </a:lnTo>
                  <a:lnTo>
                    <a:pt x="8" y="4"/>
                  </a:lnTo>
                  <a:lnTo>
                    <a:pt x="8" y="0"/>
                  </a:lnTo>
                  <a:lnTo>
                    <a:pt x="12" y="4"/>
                  </a:lnTo>
                  <a:lnTo>
                    <a:pt x="12" y="10"/>
                  </a:lnTo>
                  <a:lnTo>
                    <a:pt x="6" y="14"/>
                  </a:lnTo>
                  <a:lnTo>
                    <a:pt x="6" y="12"/>
                  </a:lnTo>
                  <a:lnTo>
                    <a:pt x="8" y="8"/>
                  </a:lnTo>
                  <a:lnTo>
                    <a:pt x="0" y="12"/>
                  </a:lnTo>
                  <a:lnTo>
                    <a:pt x="0" y="10"/>
                  </a:lnTo>
                  <a:lnTo>
                    <a:pt x="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1" name="Freeform 479"/>
            <p:cNvSpPr>
              <a:spLocks/>
            </p:cNvSpPr>
            <p:nvPr/>
          </p:nvSpPr>
          <p:spPr bwMode="auto">
            <a:xfrm>
              <a:off x="4715337" y="2620921"/>
              <a:ext cx="11216" cy="13460"/>
            </a:xfrm>
            <a:custGeom>
              <a:avLst/>
              <a:gdLst/>
              <a:ahLst/>
              <a:cxnLst>
                <a:cxn ang="0">
                  <a:pos x="4" y="4"/>
                </a:cxn>
                <a:cxn ang="0">
                  <a:pos x="6" y="0"/>
                </a:cxn>
                <a:cxn ang="0">
                  <a:pos x="10" y="2"/>
                </a:cxn>
                <a:cxn ang="0">
                  <a:pos x="4" y="12"/>
                </a:cxn>
                <a:cxn ang="0">
                  <a:pos x="0" y="10"/>
                </a:cxn>
                <a:cxn ang="0">
                  <a:pos x="4" y="4"/>
                </a:cxn>
                <a:cxn ang="0">
                  <a:pos x="4" y="4"/>
                </a:cxn>
              </a:cxnLst>
              <a:rect l="0" t="0" r="r" b="b"/>
              <a:pathLst>
                <a:path w="10" h="12">
                  <a:moveTo>
                    <a:pt x="4" y="4"/>
                  </a:moveTo>
                  <a:lnTo>
                    <a:pt x="6" y="0"/>
                  </a:lnTo>
                  <a:lnTo>
                    <a:pt x="10" y="2"/>
                  </a:lnTo>
                  <a:lnTo>
                    <a:pt x="4" y="12"/>
                  </a:lnTo>
                  <a:lnTo>
                    <a:pt x="0" y="1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2" name="Freeform 480"/>
            <p:cNvSpPr>
              <a:spLocks/>
            </p:cNvSpPr>
            <p:nvPr/>
          </p:nvSpPr>
          <p:spPr bwMode="auto">
            <a:xfrm>
              <a:off x="4704121" y="2679244"/>
              <a:ext cx="8973" cy="8973"/>
            </a:xfrm>
            <a:custGeom>
              <a:avLst/>
              <a:gdLst/>
              <a:ahLst/>
              <a:cxnLst>
                <a:cxn ang="0">
                  <a:pos x="2" y="4"/>
                </a:cxn>
                <a:cxn ang="0">
                  <a:pos x="2" y="0"/>
                </a:cxn>
                <a:cxn ang="0">
                  <a:pos x="8" y="2"/>
                </a:cxn>
                <a:cxn ang="0">
                  <a:pos x="2" y="8"/>
                </a:cxn>
                <a:cxn ang="0">
                  <a:pos x="0" y="6"/>
                </a:cxn>
                <a:cxn ang="0">
                  <a:pos x="2" y="4"/>
                </a:cxn>
                <a:cxn ang="0">
                  <a:pos x="2" y="4"/>
                </a:cxn>
              </a:cxnLst>
              <a:rect l="0" t="0" r="r" b="b"/>
              <a:pathLst>
                <a:path w="8" h="8">
                  <a:moveTo>
                    <a:pt x="2" y="4"/>
                  </a:moveTo>
                  <a:lnTo>
                    <a:pt x="2" y="0"/>
                  </a:lnTo>
                  <a:lnTo>
                    <a:pt x="8" y="2"/>
                  </a:lnTo>
                  <a:lnTo>
                    <a:pt x="2" y="8"/>
                  </a:lnTo>
                  <a:lnTo>
                    <a:pt x="0" y="6"/>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3" name="Freeform 481"/>
            <p:cNvSpPr>
              <a:spLocks/>
            </p:cNvSpPr>
            <p:nvPr/>
          </p:nvSpPr>
          <p:spPr bwMode="auto">
            <a:xfrm>
              <a:off x="4735525" y="2609706"/>
              <a:ext cx="17945" cy="22432"/>
            </a:xfrm>
            <a:custGeom>
              <a:avLst/>
              <a:gdLst/>
              <a:ahLst/>
              <a:cxnLst>
                <a:cxn ang="0">
                  <a:pos x="2" y="14"/>
                </a:cxn>
                <a:cxn ang="0">
                  <a:pos x="0" y="12"/>
                </a:cxn>
                <a:cxn ang="0">
                  <a:pos x="2" y="12"/>
                </a:cxn>
                <a:cxn ang="0">
                  <a:pos x="2" y="8"/>
                </a:cxn>
                <a:cxn ang="0">
                  <a:pos x="8" y="4"/>
                </a:cxn>
                <a:cxn ang="0">
                  <a:pos x="10" y="4"/>
                </a:cxn>
                <a:cxn ang="0">
                  <a:pos x="8" y="0"/>
                </a:cxn>
                <a:cxn ang="0">
                  <a:pos x="12" y="0"/>
                </a:cxn>
                <a:cxn ang="0">
                  <a:pos x="16" y="8"/>
                </a:cxn>
                <a:cxn ang="0">
                  <a:pos x="14" y="16"/>
                </a:cxn>
                <a:cxn ang="0">
                  <a:pos x="0" y="20"/>
                </a:cxn>
                <a:cxn ang="0">
                  <a:pos x="0" y="18"/>
                </a:cxn>
                <a:cxn ang="0">
                  <a:pos x="2" y="16"/>
                </a:cxn>
                <a:cxn ang="0">
                  <a:pos x="2" y="14"/>
                </a:cxn>
                <a:cxn ang="0">
                  <a:pos x="2" y="14"/>
                </a:cxn>
              </a:cxnLst>
              <a:rect l="0" t="0" r="r" b="b"/>
              <a:pathLst>
                <a:path w="16" h="20">
                  <a:moveTo>
                    <a:pt x="2" y="14"/>
                  </a:moveTo>
                  <a:lnTo>
                    <a:pt x="0" y="12"/>
                  </a:lnTo>
                  <a:lnTo>
                    <a:pt x="2" y="12"/>
                  </a:lnTo>
                  <a:lnTo>
                    <a:pt x="2" y="8"/>
                  </a:lnTo>
                  <a:lnTo>
                    <a:pt x="8" y="4"/>
                  </a:lnTo>
                  <a:lnTo>
                    <a:pt x="10" y="4"/>
                  </a:lnTo>
                  <a:lnTo>
                    <a:pt x="8" y="0"/>
                  </a:lnTo>
                  <a:lnTo>
                    <a:pt x="12" y="0"/>
                  </a:lnTo>
                  <a:lnTo>
                    <a:pt x="16" y="8"/>
                  </a:lnTo>
                  <a:lnTo>
                    <a:pt x="14" y="16"/>
                  </a:lnTo>
                  <a:lnTo>
                    <a:pt x="0" y="20"/>
                  </a:lnTo>
                  <a:lnTo>
                    <a:pt x="0" y="18"/>
                  </a:lnTo>
                  <a:lnTo>
                    <a:pt x="2" y="16"/>
                  </a:lnTo>
                  <a:lnTo>
                    <a:pt x="2" y="14"/>
                  </a:lnTo>
                  <a:lnTo>
                    <a:pt x="2"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4" name="Freeform 482"/>
            <p:cNvSpPr>
              <a:spLocks/>
            </p:cNvSpPr>
            <p:nvPr/>
          </p:nvSpPr>
          <p:spPr bwMode="auto">
            <a:xfrm>
              <a:off x="4753471" y="2598490"/>
              <a:ext cx="15702" cy="13460"/>
            </a:xfrm>
            <a:custGeom>
              <a:avLst/>
              <a:gdLst/>
              <a:ahLst/>
              <a:cxnLst>
                <a:cxn ang="0">
                  <a:pos x="4" y="6"/>
                </a:cxn>
                <a:cxn ang="0">
                  <a:pos x="10" y="4"/>
                </a:cxn>
                <a:cxn ang="0">
                  <a:pos x="10" y="0"/>
                </a:cxn>
                <a:cxn ang="0">
                  <a:pos x="14" y="2"/>
                </a:cxn>
                <a:cxn ang="0">
                  <a:pos x="10" y="8"/>
                </a:cxn>
                <a:cxn ang="0">
                  <a:pos x="4" y="12"/>
                </a:cxn>
                <a:cxn ang="0">
                  <a:pos x="0" y="10"/>
                </a:cxn>
                <a:cxn ang="0">
                  <a:pos x="4" y="6"/>
                </a:cxn>
                <a:cxn ang="0">
                  <a:pos x="4" y="6"/>
                </a:cxn>
              </a:cxnLst>
              <a:rect l="0" t="0" r="r" b="b"/>
              <a:pathLst>
                <a:path w="14" h="12">
                  <a:moveTo>
                    <a:pt x="4" y="6"/>
                  </a:moveTo>
                  <a:lnTo>
                    <a:pt x="10" y="4"/>
                  </a:lnTo>
                  <a:lnTo>
                    <a:pt x="10" y="0"/>
                  </a:lnTo>
                  <a:lnTo>
                    <a:pt x="14" y="2"/>
                  </a:lnTo>
                  <a:lnTo>
                    <a:pt x="10" y="8"/>
                  </a:lnTo>
                  <a:lnTo>
                    <a:pt x="4" y="12"/>
                  </a:lnTo>
                  <a:lnTo>
                    <a:pt x="0" y="10"/>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5" name="Freeform 483"/>
            <p:cNvSpPr>
              <a:spLocks/>
            </p:cNvSpPr>
            <p:nvPr/>
          </p:nvSpPr>
          <p:spPr bwMode="auto">
            <a:xfrm>
              <a:off x="4766930" y="2589517"/>
              <a:ext cx="8973" cy="11216"/>
            </a:xfrm>
            <a:custGeom>
              <a:avLst/>
              <a:gdLst/>
              <a:ahLst/>
              <a:cxnLst>
                <a:cxn ang="0">
                  <a:pos x="0" y="0"/>
                </a:cxn>
                <a:cxn ang="0">
                  <a:pos x="8" y="2"/>
                </a:cxn>
                <a:cxn ang="0">
                  <a:pos x="4" y="10"/>
                </a:cxn>
                <a:cxn ang="0">
                  <a:pos x="0" y="6"/>
                </a:cxn>
                <a:cxn ang="0">
                  <a:pos x="0" y="0"/>
                </a:cxn>
                <a:cxn ang="0">
                  <a:pos x="0" y="0"/>
                </a:cxn>
              </a:cxnLst>
              <a:rect l="0" t="0" r="r" b="b"/>
              <a:pathLst>
                <a:path w="8" h="10">
                  <a:moveTo>
                    <a:pt x="0" y="0"/>
                  </a:moveTo>
                  <a:lnTo>
                    <a:pt x="8" y="2"/>
                  </a:lnTo>
                  <a:lnTo>
                    <a:pt x="4" y="10"/>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6" name="Freeform 484"/>
            <p:cNvSpPr>
              <a:spLocks/>
            </p:cNvSpPr>
            <p:nvPr/>
          </p:nvSpPr>
          <p:spPr bwMode="auto">
            <a:xfrm>
              <a:off x="4775903" y="2580544"/>
              <a:ext cx="8973" cy="6730"/>
            </a:xfrm>
            <a:custGeom>
              <a:avLst/>
              <a:gdLst/>
              <a:ahLst/>
              <a:cxnLst>
                <a:cxn ang="0">
                  <a:pos x="4" y="4"/>
                </a:cxn>
                <a:cxn ang="0">
                  <a:pos x="8" y="6"/>
                </a:cxn>
                <a:cxn ang="0">
                  <a:pos x="2" y="6"/>
                </a:cxn>
                <a:cxn ang="0">
                  <a:pos x="0" y="0"/>
                </a:cxn>
                <a:cxn ang="0">
                  <a:pos x="4" y="4"/>
                </a:cxn>
                <a:cxn ang="0">
                  <a:pos x="4" y="4"/>
                </a:cxn>
              </a:cxnLst>
              <a:rect l="0" t="0" r="r" b="b"/>
              <a:pathLst>
                <a:path w="8" h="6">
                  <a:moveTo>
                    <a:pt x="4" y="4"/>
                  </a:moveTo>
                  <a:lnTo>
                    <a:pt x="8" y="6"/>
                  </a:lnTo>
                  <a:lnTo>
                    <a:pt x="2" y="6"/>
                  </a:lnTo>
                  <a:lnTo>
                    <a:pt x="0"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7" name="Freeform 485"/>
            <p:cNvSpPr>
              <a:spLocks/>
            </p:cNvSpPr>
            <p:nvPr/>
          </p:nvSpPr>
          <p:spPr bwMode="auto">
            <a:xfrm>
              <a:off x="4789362" y="2580544"/>
              <a:ext cx="6730" cy="8973"/>
            </a:xfrm>
            <a:custGeom>
              <a:avLst/>
              <a:gdLst/>
              <a:ahLst/>
              <a:cxnLst>
                <a:cxn ang="0">
                  <a:pos x="4" y="0"/>
                </a:cxn>
                <a:cxn ang="0">
                  <a:pos x="6" y="2"/>
                </a:cxn>
                <a:cxn ang="0">
                  <a:pos x="4" y="8"/>
                </a:cxn>
                <a:cxn ang="0">
                  <a:pos x="0" y="6"/>
                </a:cxn>
                <a:cxn ang="0">
                  <a:pos x="4" y="0"/>
                </a:cxn>
                <a:cxn ang="0">
                  <a:pos x="4" y="0"/>
                </a:cxn>
              </a:cxnLst>
              <a:rect l="0" t="0" r="r" b="b"/>
              <a:pathLst>
                <a:path w="6" h="8">
                  <a:moveTo>
                    <a:pt x="4" y="0"/>
                  </a:moveTo>
                  <a:lnTo>
                    <a:pt x="6" y="2"/>
                  </a:lnTo>
                  <a:lnTo>
                    <a:pt x="4" y="8"/>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8" name="Freeform 486"/>
            <p:cNvSpPr>
              <a:spLocks/>
            </p:cNvSpPr>
            <p:nvPr/>
          </p:nvSpPr>
          <p:spPr bwMode="auto">
            <a:xfrm>
              <a:off x="4820767" y="2576058"/>
              <a:ext cx="6730" cy="4487"/>
            </a:xfrm>
            <a:custGeom>
              <a:avLst/>
              <a:gdLst/>
              <a:ahLst/>
              <a:cxnLst>
                <a:cxn ang="0">
                  <a:pos x="4" y="4"/>
                </a:cxn>
                <a:cxn ang="0">
                  <a:pos x="0" y="0"/>
                </a:cxn>
                <a:cxn ang="0">
                  <a:pos x="4" y="0"/>
                </a:cxn>
                <a:cxn ang="0">
                  <a:pos x="6" y="4"/>
                </a:cxn>
                <a:cxn ang="0">
                  <a:pos x="4" y="4"/>
                </a:cxn>
                <a:cxn ang="0">
                  <a:pos x="4" y="4"/>
                </a:cxn>
              </a:cxnLst>
              <a:rect l="0" t="0" r="r" b="b"/>
              <a:pathLst>
                <a:path w="6" h="4">
                  <a:moveTo>
                    <a:pt x="4" y="4"/>
                  </a:moveTo>
                  <a:lnTo>
                    <a:pt x="0" y="0"/>
                  </a:lnTo>
                  <a:lnTo>
                    <a:pt x="4" y="0"/>
                  </a:lnTo>
                  <a:lnTo>
                    <a:pt x="6" y="4"/>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9" name="Freeform 487"/>
            <p:cNvSpPr>
              <a:spLocks/>
            </p:cNvSpPr>
            <p:nvPr/>
          </p:nvSpPr>
          <p:spPr bwMode="auto">
            <a:xfrm>
              <a:off x="4814037" y="2560355"/>
              <a:ext cx="15702" cy="11216"/>
            </a:xfrm>
            <a:custGeom>
              <a:avLst/>
              <a:gdLst/>
              <a:ahLst/>
              <a:cxnLst>
                <a:cxn ang="0">
                  <a:pos x="4" y="2"/>
                </a:cxn>
                <a:cxn ang="0">
                  <a:pos x="12" y="0"/>
                </a:cxn>
                <a:cxn ang="0">
                  <a:pos x="14" y="2"/>
                </a:cxn>
                <a:cxn ang="0">
                  <a:pos x="12" y="8"/>
                </a:cxn>
                <a:cxn ang="0">
                  <a:pos x="2" y="10"/>
                </a:cxn>
                <a:cxn ang="0">
                  <a:pos x="0" y="4"/>
                </a:cxn>
                <a:cxn ang="0">
                  <a:pos x="4" y="2"/>
                </a:cxn>
                <a:cxn ang="0">
                  <a:pos x="4" y="2"/>
                </a:cxn>
              </a:cxnLst>
              <a:rect l="0" t="0" r="r" b="b"/>
              <a:pathLst>
                <a:path w="14" h="10">
                  <a:moveTo>
                    <a:pt x="4" y="2"/>
                  </a:moveTo>
                  <a:lnTo>
                    <a:pt x="12" y="0"/>
                  </a:lnTo>
                  <a:lnTo>
                    <a:pt x="14" y="2"/>
                  </a:lnTo>
                  <a:lnTo>
                    <a:pt x="12" y="8"/>
                  </a:lnTo>
                  <a:lnTo>
                    <a:pt x="2" y="10"/>
                  </a:lnTo>
                  <a:lnTo>
                    <a:pt x="0"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0" name="Freeform 488"/>
            <p:cNvSpPr>
              <a:spLocks/>
            </p:cNvSpPr>
            <p:nvPr/>
          </p:nvSpPr>
          <p:spPr bwMode="auto">
            <a:xfrm>
              <a:off x="4827496" y="2567085"/>
              <a:ext cx="8973" cy="11216"/>
            </a:xfrm>
            <a:custGeom>
              <a:avLst/>
              <a:gdLst/>
              <a:ahLst/>
              <a:cxnLst>
                <a:cxn ang="0">
                  <a:pos x="6" y="8"/>
                </a:cxn>
                <a:cxn ang="0">
                  <a:pos x="2" y="10"/>
                </a:cxn>
                <a:cxn ang="0">
                  <a:pos x="0" y="4"/>
                </a:cxn>
                <a:cxn ang="0">
                  <a:pos x="6" y="0"/>
                </a:cxn>
                <a:cxn ang="0">
                  <a:pos x="8" y="4"/>
                </a:cxn>
                <a:cxn ang="0">
                  <a:pos x="6" y="8"/>
                </a:cxn>
                <a:cxn ang="0">
                  <a:pos x="6" y="8"/>
                </a:cxn>
              </a:cxnLst>
              <a:rect l="0" t="0" r="r" b="b"/>
              <a:pathLst>
                <a:path w="8" h="10">
                  <a:moveTo>
                    <a:pt x="6" y="8"/>
                  </a:moveTo>
                  <a:lnTo>
                    <a:pt x="2" y="10"/>
                  </a:lnTo>
                  <a:lnTo>
                    <a:pt x="0" y="4"/>
                  </a:lnTo>
                  <a:lnTo>
                    <a:pt x="6" y="0"/>
                  </a:lnTo>
                  <a:lnTo>
                    <a:pt x="8" y="4"/>
                  </a:lnTo>
                  <a:lnTo>
                    <a:pt x="6" y="8"/>
                  </a:lnTo>
                  <a:lnTo>
                    <a:pt x="6"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1" name="Freeform 489"/>
            <p:cNvSpPr>
              <a:spLocks/>
            </p:cNvSpPr>
            <p:nvPr/>
          </p:nvSpPr>
          <p:spPr bwMode="auto">
            <a:xfrm>
              <a:off x="4838712" y="2560355"/>
              <a:ext cx="4487" cy="8973"/>
            </a:xfrm>
            <a:custGeom>
              <a:avLst/>
              <a:gdLst/>
              <a:ahLst/>
              <a:cxnLst>
                <a:cxn ang="0">
                  <a:pos x="4" y="6"/>
                </a:cxn>
                <a:cxn ang="0">
                  <a:pos x="2" y="8"/>
                </a:cxn>
                <a:cxn ang="0">
                  <a:pos x="0" y="0"/>
                </a:cxn>
                <a:cxn ang="0">
                  <a:pos x="4" y="2"/>
                </a:cxn>
                <a:cxn ang="0">
                  <a:pos x="4" y="6"/>
                </a:cxn>
                <a:cxn ang="0">
                  <a:pos x="4" y="6"/>
                </a:cxn>
                <a:cxn ang="0">
                  <a:pos x="4" y="6"/>
                </a:cxn>
              </a:cxnLst>
              <a:rect l="0" t="0" r="r" b="b"/>
              <a:pathLst>
                <a:path w="4" h="8">
                  <a:moveTo>
                    <a:pt x="4" y="6"/>
                  </a:moveTo>
                  <a:lnTo>
                    <a:pt x="2" y="8"/>
                  </a:lnTo>
                  <a:lnTo>
                    <a:pt x="0" y="0"/>
                  </a:lnTo>
                  <a:lnTo>
                    <a:pt x="4" y="2"/>
                  </a:lnTo>
                  <a:lnTo>
                    <a:pt x="4" y="6"/>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2" name="Freeform 490"/>
            <p:cNvSpPr>
              <a:spLocks/>
            </p:cNvSpPr>
            <p:nvPr/>
          </p:nvSpPr>
          <p:spPr bwMode="auto">
            <a:xfrm>
              <a:off x="4863388" y="2540167"/>
              <a:ext cx="8973" cy="8973"/>
            </a:xfrm>
            <a:custGeom>
              <a:avLst/>
              <a:gdLst/>
              <a:ahLst/>
              <a:cxnLst>
                <a:cxn ang="0">
                  <a:pos x="6" y="2"/>
                </a:cxn>
                <a:cxn ang="0">
                  <a:pos x="8" y="8"/>
                </a:cxn>
                <a:cxn ang="0">
                  <a:pos x="0" y="4"/>
                </a:cxn>
                <a:cxn ang="0">
                  <a:pos x="4" y="0"/>
                </a:cxn>
                <a:cxn ang="0">
                  <a:pos x="6" y="2"/>
                </a:cxn>
                <a:cxn ang="0">
                  <a:pos x="6" y="2"/>
                </a:cxn>
              </a:cxnLst>
              <a:rect l="0" t="0" r="r" b="b"/>
              <a:pathLst>
                <a:path w="8" h="8">
                  <a:moveTo>
                    <a:pt x="6" y="2"/>
                  </a:moveTo>
                  <a:lnTo>
                    <a:pt x="8" y="8"/>
                  </a:lnTo>
                  <a:lnTo>
                    <a:pt x="0" y="4"/>
                  </a:lnTo>
                  <a:lnTo>
                    <a:pt x="4" y="0"/>
                  </a:lnTo>
                  <a:lnTo>
                    <a:pt x="6" y="2"/>
                  </a:lnTo>
                  <a:lnTo>
                    <a:pt x="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3" name="Freeform 491"/>
            <p:cNvSpPr>
              <a:spLocks/>
            </p:cNvSpPr>
            <p:nvPr/>
          </p:nvSpPr>
          <p:spPr bwMode="auto">
            <a:xfrm>
              <a:off x="4609906" y="2834025"/>
              <a:ext cx="11216" cy="6730"/>
            </a:xfrm>
            <a:custGeom>
              <a:avLst/>
              <a:gdLst/>
              <a:ahLst/>
              <a:cxnLst>
                <a:cxn ang="0">
                  <a:pos x="0" y="4"/>
                </a:cxn>
                <a:cxn ang="0">
                  <a:pos x="6" y="0"/>
                </a:cxn>
                <a:cxn ang="0">
                  <a:pos x="8" y="0"/>
                </a:cxn>
                <a:cxn ang="0">
                  <a:pos x="10" y="2"/>
                </a:cxn>
                <a:cxn ang="0">
                  <a:pos x="2" y="6"/>
                </a:cxn>
                <a:cxn ang="0">
                  <a:pos x="0" y="4"/>
                </a:cxn>
                <a:cxn ang="0">
                  <a:pos x="0" y="4"/>
                </a:cxn>
              </a:cxnLst>
              <a:rect l="0" t="0" r="r" b="b"/>
              <a:pathLst>
                <a:path w="10" h="6">
                  <a:moveTo>
                    <a:pt x="0" y="4"/>
                  </a:moveTo>
                  <a:lnTo>
                    <a:pt x="6" y="0"/>
                  </a:lnTo>
                  <a:lnTo>
                    <a:pt x="8" y="0"/>
                  </a:lnTo>
                  <a:lnTo>
                    <a:pt x="10" y="2"/>
                  </a:lnTo>
                  <a:lnTo>
                    <a:pt x="2" y="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4" name="Freeform 492"/>
            <p:cNvSpPr>
              <a:spLocks/>
            </p:cNvSpPr>
            <p:nvPr/>
          </p:nvSpPr>
          <p:spPr bwMode="auto">
            <a:xfrm>
              <a:off x="4569529" y="2876646"/>
              <a:ext cx="2243" cy="4487"/>
            </a:xfrm>
            <a:custGeom>
              <a:avLst/>
              <a:gdLst/>
              <a:ahLst/>
              <a:cxnLst>
                <a:cxn ang="0">
                  <a:pos x="2" y="4"/>
                </a:cxn>
                <a:cxn ang="0">
                  <a:pos x="2" y="0"/>
                </a:cxn>
                <a:cxn ang="0">
                  <a:pos x="0" y="0"/>
                </a:cxn>
                <a:cxn ang="0">
                  <a:pos x="2" y="4"/>
                </a:cxn>
                <a:cxn ang="0">
                  <a:pos x="2" y="4"/>
                </a:cxn>
              </a:cxnLst>
              <a:rect l="0" t="0" r="r" b="b"/>
              <a:pathLst>
                <a:path w="2" h="4">
                  <a:moveTo>
                    <a:pt x="2" y="4"/>
                  </a:moveTo>
                  <a:lnTo>
                    <a:pt x="2" y="0"/>
                  </a:lnTo>
                  <a:lnTo>
                    <a:pt x="0"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5" name="Freeform 493"/>
            <p:cNvSpPr>
              <a:spLocks/>
            </p:cNvSpPr>
            <p:nvPr/>
          </p:nvSpPr>
          <p:spPr bwMode="auto">
            <a:xfrm>
              <a:off x="4562800" y="2952914"/>
              <a:ext cx="2243" cy="4487"/>
            </a:xfrm>
            <a:custGeom>
              <a:avLst/>
              <a:gdLst/>
              <a:ahLst/>
              <a:cxnLst>
                <a:cxn ang="0">
                  <a:pos x="2" y="4"/>
                </a:cxn>
                <a:cxn ang="0">
                  <a:pos x="2" y="0"/>
                </a:cxn>
                <a:cxn ang="0">
                  <a:pos x="0" y="0"/>
                </a:cxn>
                <a:cxn ang="0">
                  <a:pos x="0" y="4"/>
                </a:cxn>
                <a:cxn ang="0">
                  <a:pos x="2" y="4"/>
                </a:cxn>
                <a:cxn ang="0">
                  <a:pos x="2" y="4"/>
                </a:cxn>
              </a:cxnLst>
              <a:rect l="0" t="0" r="r" b="b"/>
              <a:pathLst>
                <a:path w="2" h="4">
                  <a:moveTo>
                    <a:pt x="2" y="4"/>
                  </a:moveTo>
                  <a:lnTo>
                    <a:pt x="2" y="0"/>
                  </a:lnTo>
                  <a:lnTo>
                    <a:pt x="0" y="0"/>
                  </a:lnTo>
                  <a:lnTo>
                    <a:pt x="0" y="4"/>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6" name="Freeform 494"/>
            <p:cNvSpPr>
              <a:spLocks/>
            </p:cNvSpPr>
            <p:nvPr/>
          </p:nvSpPr>
          <p:spPr bwMode="auto">
            <a:xfrm>
              <a:off x="4560556" y="2970860"/>
              <a:ext cx="2243" cy="4487"/>
            </a:xfrm>
            <a:custGeom>
              <a:avLst/>
              <a:gdLst/>
              <a:ahLst/>
              <a:cxnLst>
                <a:cxn ang="0">
                  <a:pos x="2" y="4"/>
                </a:cxn>
                <a:cxn ang="0">
                  <a:pos x="0" y="0"/>
                </a:cxn>
                <a:cxn ang="0">
                  <a:pos x="0" y="4"/>
                </a:cxn>
                <a:cxn ang="0">
                  <a:pos x="2" y="4"/>
                </a:cxn>
                <a:cxn ang="0">
                  <a:pos x="2" y="4"/>
                </a:cxn>
              </a:cxnLst>
              <a:rect l="0" t="0" r="r" b="b"/>
              <a:pathLst>
                <a:path w="2" h="4">
                  <a:moveTo>
                    <a:pt x="2" y="4"/>
                  </a:moveTo>
                  <a:lnTo>
                    <a:pt x="0" y="0"/>
                  </a:lnTo>
                  <a:lnTo>
                    <a:pt x="0" y="4"/>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7" name="Freeform 499"/>
            <p:cNvSpPr>
              <a:spLocks/>
            </p:cNvSpPr>
            <p:nvPr/>
          </p:nvSpPr>
          <p:spPr bwMode="auto">
            <a:xfrm>
              <a:off x="4641311" y="3540631"/>
              <a:ext cx="4487" cy="4487"/>
            </a:xfrm>
            <a:custGeom>
              <a:avLst/>
              <a:gdLst/>
              <a:ahLst/>
              <a:cxnLst>
                <a:cxn ang="0">
                  <a:pos x="4" y="0"/>
                </a:cxn>
                <a:cxn ang="0">
                  <a:pos x="4" y="4"/>
                </a:cxn>
                <a:cxn ang="0">
                  <a:pos x="0" y="4"/>
                </a:cxn>
                <a:cxn ang="0">
                  <a:pos x="0" y="0"/>
                </a:cxn>
                <a:cxn ang="0">
                  <a:pos x="4" y="0"/>
                </a:cxn>
                <a:cxn ang="0">
                  <a:pos x="4" y="0"/>
                </a:cxn>
              </a:cxnLst>
              <a:rect l="0" t="0" r="r" b="b"/>
              <a:pathLst>
                <a:path w="4" h="4">
                  <a:moveTo>
                    <a:pt x="4" y="0"/>
                  </a:moveTo>
                  <a:lnTo>
                    <a:pt x="4" y="4"/>
                  </a:lnTo>
                  <a:lnTo>
                    <a:pt x="0" y="4"/>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8" name="Freeform 500"/>
            <p:cNvSpPr>
              <a:spLocks/>
            </p:cNvSpPr>
            <p:nvPr/>
          </p:nvSpPr>
          <p:spPr bwMode="auto">
            <a:xfrm>
              <a:off x="5083220" y="3836732"/>
              <a:ext cx="2243" cy="1122"/>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9" name="Freeform 501"/>
            <p:cNvSpPr>
              <a:spLocks/>
            </p:cNvSpPr>
            <p:nvPr/>
          </p:nvSpPr>
          <p:spPr bwMode="auto">
            <a:xfrm>
              <a:off x="5080977" y="3838975"/>
              <a:ext cx="8973" cy="4487"/>
            </a:xfrm>
            <a:custGeom>
              <a:avLst/>
              <a:gdLst/>
              <a:ahLst/>
              <a:cxnLst>
                <a:cxn ang="0">
                  <a:pos x="4" y="2"/>
                </a:cxn>
                <a:cxn ang="0">
                  <a:pos x="2" y="0"/>
                </a:cxn>
                <a:cxn ang="0">
                  <a:pos x="0" y="2"/>
                </a:cxn>
                <a:cxn ang="0">
                  <a:pos x="2" y="2"/>
                </a:cxn>
                <a:cxn ang="0">
                  <a:pos x="2" y="4"/>
                </a:cxn>
                <a:cxn ang="0">
                  <a:pos x="2" y="4"/>
                </a:cxn>
                <a:cxn ang="0">
                  <a:pos x="2" y="4"/>
                </a:cxn>
                <a:cxn ang="0">
                  <a:pos x="8" y="4"/>
                </a:cxn>
                <a:cxn ang="0">
                  <a:pos x="4" y="2"/>
                </a:cxn>
                <a:cxn ang="0">
                  <a:pos x="4" y="2"/>
                </a:cxn>
              </a:cxnLst>
              <a:rect l="0" t="0" r="r" b="b"/>
              <a:pathLst>
                <a:path w="8" h="4">
                  <a:moveTo>
                    <a:pt x="4" y="2"/>
                  </a:moveTo>
                  <a:lnTo>
                    <a:pt x="2" y="0"/>
                  </a:lnTo>
                  <a:lnTo>
                    <a:pt x="0" y="2"/>
                  </a:lnTo>
                  <a:lnTo>
                    <a:pt x="2" y="2"/>
                  </a:lnTo>
                  <a:lnTo>
                    <a:pt x="2" y="4"/>
                  </a:lnTo>
                  <a:lnTo>
                    <a:pt x="2" y="4"/>
                  </a:lnTo>
                  <a:lnTo>
                    <a:pt x="2" y="4"/>
                  </a:lnTo>
                  <a:lnTo>
                    <a:pt x="8"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0" name="Freeform 506"/>
            <p:cNvSpPr>
              <a:spLocks/>
            </p:cNvSpPr>
            <p:nvPr/>
          </p:nvSpPr>
          <p:spPr bwMode="auto">
            <a:xfrm>
              <a:off x="5080977" y="4153023"/>
              <a:ext cx="2243" cy="6730"/>
            </a:xfrm>
            <a:custGeom>
              <a:avLst/>
              <a:gdLst/>
              <a:ahLst/>
              <a:cxnLst>
                <a:cxn ang="0">
                  <a:pos x="2" y="2"/>
                </a:cxn>
                <a:cxn ang="0">
                  <a:pos x="0" y="6"/>
                </a:cxn>
                <a:cxn ang="0">
                  <a:pos x="0" y="6"/>
                </a:cxn>
                <a:cxn ang="0">
                  <a:pos x="0" y="0"/>
                </a:cxn>
                <a:cxn ang="0">
                  <a:pos x="2" y="0"/>
                </a:cxn>
                <a:cxn ang="0">
                  <a:pos x="2" y="2"/>
                </a:cxn>
                <a:cxn ang="0">
                  <a:pos x="2" y="2"/>
                </a:cxn>
              </a:cxnLst>
              <a:rect l="0" t="0" r="r" b="b"/>
              <a:pathLst>
                <a:path w="2" h="6">
                  <a:moveTo>
                    <a:pt x="2" y="2"/>
                  </a:moveTo>
                  <a:lnTo>
                    <a:pt x="0" y="6"/>
                  </a:lnTo>
                  <a:lnTo>
                    <a:pt x="0" y="6"/>
                  </a:lnTo>
                  <a:lnTo>
                    <a:pt x="0" y="0"/>
                  </a:lnTo>
                  <a:lnTo>
                    <a:pt x="2"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1" name="Freeform 507"/>
            <p:cNvSpPr>
              <a:spLocks/>
            </p:cNvSpPr>
            <p:nvPr/>
          </p:nvSpPr>
          <p:spPr bwMode="auto">
            <a:xfrm>
              <a:off x="5074248" y="4164238"/>
              <a:ext cx="4487" cy="11216"/>
            </a:xfrm>
            <a:custGeom>
              <a:avLst/>
              <a:gdLst/>
              <a:ahLst/>
              <a:cxnLst>
                <a:cxn ang="0">
                  <a:pos x="0" y="0"/>
                </a:cxn>
                <a:cxn ang="0">
                  <a:pos x="4" y="10"/>
                </a:cxn>
                <a:cxn ang="0">
                  <a:pos x="0" y="8"/>
                </a:cxn>
                <a:cxn ang="0">
                  <a:pos x="0" y="0"/>
                </a:cxn>
                <a:cxn ang="0">
                  <a:pos x="0" y="0"/>
                </a:cxn>
              </a:cxnLst>
              <a:rect l="0" t="0" r="r" b="b"/>
              <a:pathLst>
                <a:path w="4" h="10">
                  <a:moveTo>
                    <a:pt x="0" y="0"/>
                  </a:moveTo>
                  <a:lnTo>
                    <a:pt x="4" y="10"/>
                  </a:lnTo>
                  <a:lnTo>
                    <a:pt x="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2" name="Freeform 509"/>
            <p:cNvSpPr>
              <a:spLocks/>
            </p:cNvSpPr>
            <p:nvPr/>
          </p:nvSpPr>
          <p:spPr bwMode="auto">
            <a:xfrm>
              <a:off x="5130327" y="4262939"/>
              <a:ext cx="107673" cy="210860"/>
            </a:xfrm>
            <a:custGeom>
              <a:avLst/>
              <a:gdLst/>
              <a:ahLst/>
              <a:cxnLst>
                <a:cxn ang="0">
                  <a:pos x="18" y="54"/>
                </a:cxn>
                <a:cxn ang="0">
                  <a:pos x="26" y="52"/>
                </a:cxn>
                <a:cxn ang="0">
                  <a:pos x="30" y="52"/>
                </a:cxn>
                <a:cxn ang="0">
                  <a:pos x="32" y="48"/>
                </a:cxn>
                <a:cxn ang="0">
                  <a:pos x="38" y="48"/>
                </a:cxn>
                <a:cxn ang="0">
                  <a:pos x="46" y="52"/>
                </a:cxn>
                <a:cxn ang="0">
                  <a:pos x="42" y="46"/>
                </a:cxn>
                <a:cxn ang="0">
                  <a:pos x="50" y="42"/>
                </a:cxn>
                <a:cxn ang="0">
                  <a:pos x="54" y="44"/>
                </a:cxn>
                <a:cxn ang="0">
                  <a:pos x="54" y="36"/>
                </a:cxn>
                <a:cxn ang="0">
                  <a:pos x="56" y="38"/>
                </a:cxn>
                <a:cxn ang="0">
                  <a:pos x="64" y="34"/>
                </a:cxn>
                <a:cxn ang="0">
                  <a:pos x="62" y="26"/>
                </a:cxn>
                <a:cxn ang="0">
                  <a:pos x="62" y="20"/>
                </a:cxn>
                <a:cxn ang="0">
                  <a:pos x="66" y="18"/>
                </a:cxn>
                <a:cxn ang="0">
                  <a:pos x="70" y="14"/>
                </a:cxn>
                <a:cxn ang="0">
                  <a:pos x="74" y="14"/>
                </a:cxn>
                <a:cxn ang="0">
                  <a:pos x="74" y="2"/>
                </a:cxn>
                <a:cxn ang="0">
                  <a:pos x="80" y="0"/>
                </a:cxn>
                <a:cxn ang="0">
                  <a:pos x="96" y="44"/>
                </a:cxn>
                <a:cxn ang="0">
                  <a:pos x="92" y="50"/>
                </a:cxn>
                <a:cxn ang="0">
                  <a:pos x="88" y="44"/>
                </a:cxn>
                <a:cxn ang="0">
                  <a:pos x="88" y="60"/>
                </a:cxn>
                <a:cxn ang="0">
                  <a:pos x="80" y="88"/>
                </a:cxn>
                <a:cxn ang="0">
                  <a:pos x="58" y="166"/>
                </a:cxn>
                <a:cxn ang="0">
                  <a:pos x="52" y="178"/>
                </a:cxn>
                <a:cxn ang="0">
                  <a:pos x="38" y="184"/>
                </a:cxn>
                <a:cxn ang="0">
                  <a:pos x="12" y="178"/>
                </a:cxn>
                <a:cxn ang="0">
                  <a:pos x="6" y="164"/>
                </a:cxn>
                <a:cxn ang="0">
                  <a:pos x="4" y="152"/>
                </a:cxn>
                <a:cxn ang="0">
                  <a:pos x="0" y="134"/>
                </a:cxn>
                <a:cxn ang="0">
                  <a:pos x="6" y="126"/>
                </a:cxn>
                <a:cxn ang="0">
                  <a:pos x="10" y="118"/>
                </a:cxn>
                <a:cxn ang="0">
                  <a:pos x="18" y="102"/>
                </a:cxn>
                <a:cxn ang="0">
                  <a:pos x="12" y="76"/>
                </a:cxn>
                <a:cxn ang="0">
                  <a:pos x="16" y="60"/>
                </a:cxn>
                <a:cxn ang="0">
                  <a:pos x="16" y="56"/>
                </a:cxn>
              </a:cxnLst>
              <a:rect l="0" t="0" r="r" b="b"/>
              <a:pathLst>
                <a:path w="96" h="188">
                  <a:moveTo>
                    <a:pt x="16" y="56"/>
                  </a:moveTo>
                  <a:lnTo>
                    <a:pt x="18" y="54"/>
                  </a:lnTo>
                  <a:lnTo>
                    <a:pt x="22" y="54"/>
                  </a:lnTo>
                  <a:lnTo>
                    <a:pt x="26" y="52"/>
                  </a:lnTo>
                  <a:lnTo>
                    <a:pt x="28" y="54"/>
                  </a:lnTo>
                  <a:lnTo>
                    <a:pt x="30" y="52"/>
                  </a:lnTo>
                  <a:lnTo>
                    <a:pt x="30" y="52"/>
                  </a:lnTo>
                  <a:lnTo>
                    <a:pt x="32" y="48"/>
                  </a:lnTo>
                  <a:lnTo>
                    <a:pt x="36" y="50"/>
                  </a:lnTo>
                  <a:lnTo>
                    <a:pt x="38" y="48"/>
                  </a:lnTo>
                  <a:lnTo>
                    <a:pt x="42" y="52"/>
                  </a:lnTo>
                  <a:lnTo>
                    <a:pt x="46" y="52"/>
                  </a:lnTo>
                  <a:lnTo>
                    <a:pt x="42" y="48"/>
                  </a:lnTo>
                  <a:lnTo>
                    <a:pt x="42" y="46"/>
                  </a:lnTo>
                  <a:lnTo>
                    <a:pt x="48" y="42"/>
                  </a:lnTo>
                  <a:lnTo>
                    <a:pt x="50" y="42"/>
                  </a:lnTo>
                  <a:lnTo>
                    <a:pt x="50" y="46"/>
                  </a:lnTo>
                  <a:lnTo>
                    <a:pt x="54" y="44"/>
                  </a:lnTo>
                  <a:lnTo>
                    <a:pt x="52" y="40"/>
                  </a:lnTo>
                  <a:lnTo>
                    <a:pt x="54" y="36"/>
                  </a:lnTo>
                  <a:lnTo>
                    <a:pt x="56" y="34"/>
                  </a:lnTo>
                  <a:lnTo>
                    <a:pt x="56" y="38"/>
                  </a:lnTo>
                  <a:lnTo>
                    <a:pt x="60" y="34"/>
                  </a:lnTo>
                  <a:lnTo>
                    <a:pt x="64" y="34"/>
                  </a:lnTo>
                  <a:lnTo>
                    <a:pt x="60" y="30"/>
                  </a:lnTo>
                  <a:lnTo>
                    <a:pt x="62" y="26"/>
                  </a:lnTo>
                  <a:lnTo>
                    <a:pt x="64" y="26"/>
                  </a:lnTo>
                  <a:lnTo>
                    <a:pt x="62" y="20"/>
                  </a:lnTo>
                  <a:lnTo>
                    <a:pt x="62" y="18"/>
                  </a:lnTo>
                  <a:lnTo>
                    <a:pt x="66" y="18"/>
                  </a:lnTo>
                  <a:lnTo>
                    <a:pt x="66" y="22"/>
                  </a:lnTo>
                  <a:lnTo>
                    <a:pt x="70" y="14"/>
                  </a:lnTo>
                  <a:lnTo>
                    <a:pt x="72" y="16"/>
                  </a:lnTo>
                  <a:lnTo>
                    <a:pt x="74" y="14"/>
                  </a:lnTo>
                  <a:lnTo>
                    <a:pt x="76" y="6"/>
                  </a:lnTo>
                  <a:lnTo>
                    <a:pt x="74" y="2"/>
                  </a:lnTo>
                  <a:lnTo>
                    <a:pt x="76" y="4"/>
                  </a:lnTo>
                  <a:lnTo>
                    <a:pt x="80" y="0"/>
                  </a:lnTo>
                  <a:lnTo>
                    <a:pt x="88" y="10"/>
                  </a:lnTo>
                  <a:lnTo>
                    <a:pt x="96" y="44"/>
                  </a:lnTo>
                  <a:lnTo>
                    <a:pt x="94" y="50"/>
                  </a:lnTo>
                  <a:lnTo>
                    <a:pt x="92" y="50"/>
                  </a:lnTo>
                  <a:lnTo>
                    <a:pt x="90" y="44"/>
                  </a:lnTo>
                  <a:lnTo>
                    <a:pt x="88" y="44"/>
                  </a:lnTo>
                  <a:lnTo>
                    <a:pt x="86" y="54"/>
                  </a:lnTo>
                  <a:lnTo>
                    <a:pt x="88" y="60"/>
                  </a:lnTo>
                  <a:lnTo>
                    <a:pt x="84" y="68"/>
                  </a:lnTo>
                  <a:lnTo>
                    <a:pt x="80" y="88"/>
                  </a:lnTo>
                  <a:lnTo>
                    <a:pt x="70" y="118"/>
                  </a:lnTo>
                  <a:lnTo>
                    <a:pt x="58" y="166"/>
                  </a:lnTo>
                  <a:lnTo>
                    <a:pt x="54" y="174"/>
                  </a:lnTo>
                  <a:lnTo>
                    <a:pt x="52" y="178"/>
                  </a:lnTo>
                  <a:lnTo>
                    <a:pt x="48" y="182"/>
                  </a:lnTo>
                  <a:lnTo>
                    <a:pt x="38" y="184"/>
                  </a:lnTo>
                  <a:lnTo>
                    <a:pt x="26" y="188"/>
                  </a:lnTo>
                  <a:lnTo>
                    <a:pt x="12" y="178"/>
                  </a:lnTo>
                  <a:lnTo>
                    <a:pt x="8" y="174"/>
                  </a:lnTo>
                  <a:lnTo>
                    <a:pt x="6" y="164"/>
                  </a:lnTo>
                  <a:lnTo>
                    <a:pt x="8" y="158"/>
                  </a:lnTo>
                  <a:lnTo>
                    <a:pt x="4" y="152"/>
                  </a:lnTo>
                  <a:lnTo>
                    <a:pt x="0" y="146"/>
                  </a:lnTo>
                  <a:lnTo>
                    <a:pt x="0" y="134"/>
                  </a:lnTo>
                  <a:lnTo>
                    <a:pt x="4" y="128"/>
                  </a:lnTo>
                  <a:lnTo>
                    <a:pt x="6" y="126"/>
                  </a:lnTo>
                  <a:lnTo>
                    <a:pt x="8" y="126"/>
                  </a:lnTo>
                  <a:lnTo>
                    <a:pt x="10" y="118"/>
                  </a:lnTo>
                  <a:lnTo>
                    <a:pt x="18" y="106"/>
                  </a:lnTo>
                  <a:lnTo>
                    <a:pt x="18" y="102"/>
                  </a:lnTo>
                  <a:lnTo>
                    <a:pt x="14" y="90"/>
                  </a:lnTo>
                  <a:lnTo>
                    <a:pt x="12" y="76"/>
                  </a:lnTo>
                  <a:lnTo>
                    <a:pt x="10" y="72"/>
                  </a:lnTo>
                  <a:lnTo>
                    <a:pt x="16" y="60"/>
                  </a:lnTo>
                  <a:lnTo>
                    <a:pt x="16" y="56"/>
                  </a:lnTo>
                  <a:lnTo>
                    <a:pt x="16"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3" name="Freeform 510"/>
            <p:cNvSpPr>
              <a:spLocks/>
            </p:cNvSpPr>
            <p:nvPr/>
          </p:nvSpPr>
          <p:spPr bwMode="auto">
            <a:xfrm>
              <a:off x="4609906" y="4020674"/>
              <a:ext cx="6730" cy="8973"/>
            </a:xfrm>
            <a:custGeom>
              <a:avLst/>
              <a:gdLst/>
              <a:ahLst/>
              <a:cxnLst>
                <a:cxn ang="0">
                  <a:pos x="6" y="2"/>
                </a:cxn>
                <a:cxn ang="0">
                  <a:pos x="4" y="8"/>
                </a:cxn>
                <a:cxn ang="0">
                  <a:pos x="0" y="8"/>
                </a:cxn>
                <a:cxn ang="0">
                  <a:pos x="2" y="0"/>
                </a:cxn>
                <a:cxn ang="0">
                  <a:pos x="6" y="2"/>
                </a:cxn>
                <a:cxn ang="0">
                  <a:pos x="6" y="2"/>
                </a:cxn>
              </a:cxnLst>
              <a:rect l="0" t="0" r="r" b="b"/>
              <a:pathLst>
                <a:path w="6" h="8">
                  <a:moveTo>
                    <a:pt x="6" y="2"/>
                  </a:moveTo>
                  <a:lnTo>
                    <a:pt x="4" y="8"/>
                  </a:lnTo>
                  <a:lnTo>
                    <a:pt x="0" y="8"/>
                  </a:lnTo>
                  <a:lnTo>
                    <a:pt x="2" y="0"/>
                  </a:lnTo>
                  <a:lnTo>
                    <a:pt x="6" y="2"/>
                  </a:lnTo>
                  <a:lnTo>
                    <a:pt x="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4" name="Freeform 511"/>
            <p:cNvSpPr>
              <a:spLocks/>
            </p:cNvSpPr>
            <p:nvPr/>
          </p:nvSpPr>
          <p:spPr bwMode="auto">
            <a:xfrm>
              <a:off x="4591961" y="4052079"/>
              <a:ext cx="2243" cy="4487"/>
            </a:xfrm>
            <a:custGeom>
              <a:avLst/>
              <a:gdLst/>
              <a:ahLst/>
              <a:cxnLst>
                <a:cxn ang="0">
                  <a:pos x="0" y="0"/>
                </a:cxn>
                <a:cxn ang="0">
                  <a:pos x="2" y="2"/>
                </a:cxn>
                <a:cxn ang="0">
                  <a:pos x="0" y="4"/>
                </a:cxn>
                <a:cxn ang="0">
                  <a:pos x="0" y="0"/>
                </a:cxn>
                <a:cxn ang="0">
                  <a:pos x="0" y="0"/>
                </a:cxn>
              </a:cxnLst>
              <a:rect l="0" t="0" r="r" b="b"/>
              <a:pathLst>
                <a:path w="2" h="4">
                  <a:moveTo>
                    <a:pt x="0" y="0"/>
                  </a:moveTo>
                  <a:lnTo>
                    <a:pt x="2"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5" name="Freeform 512"/>
            <p:cNvSpPr>
              <a:spLocks/>
            </p:cNvSpPr>
            <p:nvPr/>
          </p:nvSpPr>
          <p:spPr bwMode="auto">
            <a:xfrm>
              <a:off x="4578502" y="4072267"/>
              <a:ext cx="6730" cy="4487"/>
            </a:xfrm>
            <a:custGeom>
              <a:avLst/>
              <a:gdLst/>
              <a:ahLst/>
              <a:cxnLst>
                <a:cxn ang="0">
                  <a:pos x="4" y="0"/>
                </a:cxn>
                <a:cxn ang="0">
                  <a:pos x="6" y="2"/>
                </a:cxn>
                <a:cxn ang="0">
                  <a:pos x="2" y="4"/>
                </a:cxn>
                <a:cxn ang="0">
                  <a:pos x="0" y="2"/>
                </a:cxn>
                <a:cxn ang="0">
                  <a:pos x="4" y="0"/>
                </a:cxn>
                <a:cxn ang="0">
                  <a:pos x="4" y="0"/>
                </a:cxn>
              </a:cxnLst>
              <a:rect l="0" t="0" r="r" b="b"/>
              <a:pathLst>
                <a:path w="6" h="4">
                  <a:moveTo>
                    <a:pt x="4" y="0"/>
                  </a:moveTo>
                  <a:lnTo>
                    <a:pt x="6" y="2"/>
                  </a:lnTo>
                  <a:lnTo>
                    <a:pt x="2"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6" name="Freeform 513"/>
            <p:cNvSpPr>
              <a:spLocks/>
            </p:cNvSpPr>
            <p:nvPr/>
          </p:nvSpPr>
          <p:spPr bwMode="auto">
            <a:xfrm>
              <a:off x="4567285" y="4099186"/>
              <a:ext cx="1122" cy="2243"/>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7" name="Freeform 529"/>
            <p:cNvSpPr>
              <a:spLocks/>
            </p:cNvSpPr>
            <p:nvPr/>
          </p:nvSpPr>
          <p:spPr bwMode="auto">
            <a:xfrm>
              <a:off x="4459612" y="2930482"/>
              <a:ext cx="6730" cy="24675"/>
            </a:xfrm>
            <a:custGeom>
              <a:avLst/>
              <a:gdLst/>
              <a:ahLst/>
              <a:cxnLst>
                <a:cxn ang="0">
                  <a:pos x="4" y="0"/>
                </a:cxn>
                <a:cxn ang="0">
                  <a:pos x="2" y="4"/>
                </a:cxn>
                <a:cxn ang="0">
                  <a:pos x="2" y="8"/>
                </a:cxn>
                <a:cxn ang="0">
                  <a:pos x="0" y="12"/>
                </a:cxn>
                <a:cxn ang="0">
                  <a:pos x="4" y="14"/>
                </a:cxn>
                <a:cxn ang="0">
                  <a:pos x="4" y="22"/>
                </a:cxn>
                <a:cxn ang="0">
                  <a:pos x="6" y="18"/>
                </a:cxn>
                <a:cxn ang="0">
                  <a:pos x="6" y="6"/>
                </a:cxn>
                <a:cxn ang="0">
                  <a:pos x="4" y="6"/>
                </a:cxn>
                <a:cxn ang="0">
                  <a:pos x="4" y="0"/>
                </a:cxn>
                <a:cxn ang="0">
                  <a:pos x="4" y="0"/>
                </a:cxn>
              </a:cxnLst>
              <a:rect l="0" t="0" r="r" b="b"/>
              <a:pathLst>
                <a:path w="6" h="22">
                  <a:moveTo>
                    <a:pt x="4" y="0"/>
                  </a:moveTo>
                  <a:lnTo>
                    <a:pt x="2" y="4"/>
                  </a:lnTo>
                  <a:lnTo>
                    <a:pt x="2" y="8"/>
                  </a:lnTo>
                  <a:lnTo>
                    <a:pt x="0" y="12"/>
                  </a:lnTo>
                  <a:lnTo>
                    <a:pt x="4" y="14"/>
                  </a:lnTo>
                  <a:lnTo>
                    <a:pt x="4" y="22"/>
                  </a:lnTo>
                  <a:lnTo>
                    <a:pt x="6" y="18"/>
                  </a:lnTo>
                  <a:lnTo>
                    <a:pt x="6" y="6"/>
                  </a:lnTo>
                  <a:lnTo>
                    <a:pt x="4"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8" name="Freeform 530"/>
            <p:cNvSpPr>
              <a:spLocks/>
            </p:cNvSpPr>
            <p:nvPr/>
          </p:nvSpPr>
          <p:spPr bwMode="auto">
            <a:xfrm>
              <a:off x="4378858" y="2995535"/>
              <a:ext cx="13460" cy="20188"/>
            </a:xfrm>
            <a:custGeom>
              <a:avLst/>
              <a:gdLst/>
              <a:ahLst/>
              <a:cxnLst>
                <a:cxn ang="0">
                  <a:pos x="10" y="0"/>
                </a:cxn>
                <a:cxn ang="0">
                  <a:pos x="2" y="6"/>
                </a:cxn>
                <a:cxn ang="0">
                  <a:pos x="4" y="8"/>
                </a:cxn>
                <a:cxn ang="0">
                  <a:pos x="0" y="6"/>
                </a:cxn>
                <a:cxn ang="0">
                  <a:pos x="0" y="18"/>
                </a:cxn>
                <a:cxn ang="0">
                  <a:pos x="8" y="12"/>
                </a:cxn>
                <a:cxn ang="0">
                  <a:pos x="8" y="8"/>
                </a:cxn>
                <a:cxn ang="0">
                  <a:pos x="12" y="6"/>
                </a:cxn>
                <a:cxn ang="0">
                  <a:pos x="10" y="6"/>
                </a:cxn>
                <a:cxn ang="0">
                  <a:pos x="10" y="0"/>
                </a:cxn>
                <a:cxn ang="0">
                  <a:pos x="10" y="0"/>
                </a:cxn>
              </a:cxnLst>
              <a:rect l="0" t="0" r="r" b="b"/>
              <a:pathLst>
                <a:path w="12" h="18">
                  <a:moveTo>
                    <a:pt x="10" y="0"/>
                  </a:moveTo>
                  <a:lnTo>
                    <a:pt x="2" y="6"/>
                  </a:lnTo>
                  <a:lnTo>
                    <a:pt x="4" y="8"/>
                  </a:lnTo>
                  <a:lnTo>
                    <a:pt x="0" y="6"/>
                  </a:lnTo>
                  <a:lnTo>
                    <a:pt x="0" y="18"/>
                  </a:lnTo>
                  <a:lnTo>
                    <a:pt x="8" y="12"/>
                  </a:lnTo>
                  <a:lnTo>
                    <a:pt x="8" y="8"/>
                  </a:lnTo>
                  <a:lnTo>
                    <a:pt x="12" y="6"/>
                  </a:lnTo>
                  <a:lnTo>
                    <a:pt x="10" y="6"/>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9" name="Freeform 531"/>
            <p:cNvSpPr>
              <a:spLocks/>
            </p:cNvSpPr>
            <p:nvPr/>
          </p:nvSpPr>
          <p:spPr bwMode="auto">
            <a:xfrm>
              <a:off x="4372128" y="3020210"/>
              <a:ext cx="4487" cy="2243"/>
            </a:xfrm>
            <a:custGeom>
              <a:avLst/>
              <a:gdLst/>
              <a:ahLst/>
              <a:cxnLst>
                <a:cxn ang="0">
                  <a:pos x="4" y="0"/>
                </a:cxn>
                <a:cxn ang="0">
                  <a:pos x="0" y="0"/>
                </a:cxn>
                <a:cxn ang="0">
                  <a:pos x="4" y="2"/>
                </a:cxn>
                <a:cxn ang="0">
                  <a:pos x="4" y="0"/>
                </a:cxn>
                <a:cxn ang="0">
                  <a:pos x="4" y="0"/>
                </a:cxn>
              </a:cxnLst>
              <a:rect l="0" t="0" r="r" b="b"/>
              <a:pathLst>
                <a:path w="4" h="2">
                  <a:moveTo>
                    <a:pt x="4" y="0"/>
                  </a:moveTo>
                  <a:lnTo>
                    <a:pt x="0" y="0"/>
                  </a:lnTo>
                  <a:lnTo>
                    <a:pt x="4"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0" name="Freeform 532"/>
            <p:cNvSpPr>
              <a:spLocks/>
            </p:cNvSpPr>
            <p:nvPr/>
          </p:nvSpPr>
          <p:spPr bwMode="auto">
            <a:xfrm>
              <a:off x="4434938" y="2975347"/>
              <a:ext cx="8973" cy="6730"/>
            </a:xfrm>
            <a:custGeom>
              <a:avLst/>
              <a:gdLst/>
              <a:ahLst/>
              <a:cxnLst>
                <a:cxn ang="0">
                  <a:pos x="8" y="6"/>
                </a:cxn>
                <a:cxn ang="0">
                  <a:pos x="4" y="4"/>
                </a:cxn>
                <a:cxn ang="0">
                  <a:pos x="2" y="0"/>
                </a:cxn>
                <a:cxn ang="0">
                  <a:pos x="0" y="2"/>
                </a:cxn>
                <a:cxn ang="0">
                  <a:pos x="0" y="6"/>
                </a:cxn>
                <a:cxn ang="0">
                  <a:pos x="8" y="6"/>
                </a:cxn>
                <a:cxn ang="0">
                  <a:pos x="8" y="6"/>
                </a:cxn>
              </a:cxnLst>
              <a:rect l="0" t="0" r="r" b="b"/>
              <a:pathLst>
                <a:path w="8" h="6">
                  <a:moveTo>
                    <a:pt x="8" y="6"/>
                  </a:moveTo>
                  <a:lnTo>
                    <a:pt x="4" y="4"/>
                  </a:lnTo>
                  <a:lnTo>
                    <a:pt x="2" y="0"/>
                  </a:lnTo>
                  <a:lnTo>
                    <a:pt x="0" y="2"/>
                  </a:lnTo>
                  <a:lnTo>
                    <a:pt x="0" y="6"/>
                  </a:lnTo>
                  <a:lnTo>
                    <a:pt x="8" y="6"/>
                  </a:lnTo>
                  <a:lnTo>
                    <a:pt x="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1" name="Freeform 533"/>
            <p:cNvSpPr>
              <a:spLocks/>
            </p:cNvSpPr>
            <p:nvPr/>
          </p:nvSpPr>
          <p:spPr bwMode="auto">
            <a:xfrm>
              <a:off x="4432694" y="2982075"/>
              <a:ext cx="4487" cy="2243"/>
            </a:xfrm>
            <a:custGeom>
              <a:avLst/>
              <a:gdLst/>
              <a:ahLst/>
              <a:cxnLst>
                <a:cxn ang="0">
                  <a:pos x="4" y="2"/>
                </a:cxn>
                <a:cxn ang="0">
                  <a:pos x="0" y="0"/>
                </a:cxn>
                <a:cxn ang="0">
                  <a:pos x="4" y="2"/>
                </a:cxn>
                <a:cxn ang="0">
                  <a:pos x="4" y="2"/>
                </a:cxn>
              </a:cxnLst>
              <a:rect l="0" t="0" r="r" b="b"/>
              <a:pathLst>
                <a:path w="4" h="2">
                  <a:moveTo>
                    <a:pt x="4" y="2"/>
                  </a:moveTo>
                  <a:lnTo>
                    <a:pt x="0"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2" name="Freeform 534"/>
            <p:cNvSpPr>
              <a:spLocks/>
            </p:cNvSpPr>
            <p:nvPr/>
          </p:nvSpPr>
          <p:spPr bwMode="auto">
            <a:xfrm>
              <a:off x="4392316" y="2991048"/>
              <a:ext cx="118889" cy="222076"/>
            </a:xfrm>
            <a:custGeom>
              <a:avLst/>
              <a:gdLst/>
              <a:ahLst/>
              <a:cxnLst>
                <a:cxn ang="0">
                  <a:pos x="56" y="184"/>
                </a:cxn>
                <a:cxn ang="0">
                  <a:pos x="64" y="180"/>
                </a:cxn>
                <a:cxn ang="0">
                  <a:pos x="100" y="174"/>
                </a:cxn>
                <a:cxn ang="0">
                  <a:pos x="90" y="166"/>
                </a:cxn>
                <a:cxn ang="0">
                  <a:pos x="98" y="160"/>
                </a:cxn>
                <a:cxn ang="0">
                  <a:pos x="106" y="144"/>
                </a:cxn>
                <a:cxn ang="0">
                  <a:pos x="90" y="136"/>
                </a:cxn>
                <a:cxn ang="0">
                  <a:pos x="82" y="138"/>
                </a:cxn>
                <a:cxn ang="0">
                  <a:pos x="84" y="120"/>
                </a:cxn>
                <a:cxn ang="0">
                  <a:pos x="66" y="98"/>
                </a:cxn>
                <a:cxn ang="0">
                  <a:pos x="54" y="68"/>
                </a:cxn>
                <a:cxn ang="0">
                  <a:pos x="40" y="62"/>
                </a:cxn>
                <a:cxn ang="0">
                  <a:pos x="46" y="54"/>
                </a:cxn>
                <a:cxn ang="0">
                  <a:pos x="58" y="32"/>
                </a:cxn>
                <a:cxn ang="0">
                  <a:pos x="26" y="28"/>
                </a:cxn>
                <a:cxn ang="0">
                  <a:pos x="30" y="22"/>
                </a:cxn>
                <a:cxn ang="0">
                  <a:pos x="40" y="8"/>
                </a:cxn>
                <a:cxn ang="0">
                  <a:pos x="16" y="2"/>
                </a:cxn>
                <a:cxn ang="0">
                  <a:pos x="10" y="14"/>
                </a:cxn>
                <a:cxn ang="0">
                  <a:pos x="4" y="22"/>
                </a:cxn>
                <a:cxn ang="0">
                  <a:pos x="4" y="28"/>
                </a:cxn>
                <a:cxn ang="0">
                  <a:pos x="6" y="34"/>
                </a:cxn>
                <a:cxn ang="0">
                  <a:pos x="0" y="48"/>
                </a:cxn>
                <a:cxn ang="0">
                  <a:pos x="6" y="68"/>
                </a:cxn>
                <a:cxn ang="0">
                  <a:pos x="8" y="80"/>
                </a:cxn>
                <a:cxn ang="0">
                  <a:pos x="14" y="60"/>
                </a:cxn>
                <a:cxn ang="0">
                  <a:pos x="16" y="64"/>
                </a:cxn>
                <a:cxn ang="0">
                  <a:pos x="16" y="74"/>
                </a:cxn>
                <a:cxn ang="0">
                  <a:pos x="12" y="90"/>
                </a:cxn>
                <a:cxn ang="0">
                  <a:pos x="18" y="92"/>
                </a:cxn>
                <a:cxn ang="0">
                  <a:pos x="40" y="90"/>
                </a:cxn>
                <a:cxn ang="0">
                  <a:pos x="38" y="110"/>
                </a:cxn>
                <a:cxn ang="0">
                  <a:pos x="44" y="118"/>
                </a:cxn>
                <a:cxn ang="0">
                  <a:pos x="42" y="128"/>
                </a:cxn>
                <a:cxn ang="0">
                  <a:pos x="26" y="136"/>
                </a:cxn>
                <a:cxn ang="0">
                  <a:pos x="26" y="150"/>
                </a:cxn>
                <a:cxn ang="0">
                  <a:pos x="22" y="162"/>
                </a:cxn>
                <a:cxn ang="0">
                  <a:pos x="36" y="170"/>
                </a:cxn>
                <a:cxn ang="0">
                  <a:pos x="42" y="174"/>
                </a:cxn>
                <a:cxn ang="0">
                  <a:pos x="8" y="198"/>
                </a:cxn>
                <a:cxn ang="0">
                  <a:pos x="20" y="192"/>
                </a:cxn>
                <a:cxn ang="0">
                  <a:pos x="44" y="184"/>
                </a:cxn>
              </a:cxnLst>
              <a:rect l="0" t="0" r="r" b="b"/>
              <a:pathLst>
                <a:path w="106" h="198">
                  <a:moveTo>
                    <a:pt x="48" y="188"/>
                  </a:moveTo>
                  <a:lnTo>
                    <a:pt x="56" y="186"/>
                  </a:lnTo>
                  <a:lnTo>
                    <a:pt x="56" y="184"/>
                  </a:lnTo>
                  <a:lnTo>
                    <a:pt x="62" y="184"/>
                  </a:lnTo>
                  <a:lnTo>
                    <a:pt x="64" y="182"/>
                  </a:lnTo>
                  <a:lnTo>
                    <a:pt x="64" y="180"/>
                  </a:lnTo>
                  <a:lnTo>
                    <a:pt x="72" y="184"/>
                  </a:lnTo>
                  <a:lnTo>
                    <a:pt x="94" y="180"/>
                  </a:lnTo>
                  <a:lnTo>
                    <a:pt x="100" y="174"/>
                  </a:lnTo>
                  <a:lnTo>
                    <a:pt x="102" y="172"/>
                  </a:lnTo>
                  <a:lnTo>
                    <a:pt x="92" y="170"/>
                  </a:lnTo>
                  <a:lnTo>
                    <a:pt x="90" y="166"/>
                  </a:lnTo>
                  <a:lnTo>
                    <a:pt x="94" y="164"/>
                  </a:lnTo>
                  <a:lnTo>
                    <a:pt x="92" y="162"/>
                  </a:lnTo>
                  <a:lnTo>
                    <a:pt x="98" y="160"/>
                  </a:lnTo>
                  <a:lnTo>
                    <a:pt x="98" y="156"/>
                  </a:lnTo>
                  <a:lnTo>
                    <a:pt x="104" y="154"/>
                  </a:lnTo>
                  <a:lnTo>
                    <a:pt x="106" y="144"/>
                  </a:lnTo>
                  <a:lnTo>
                    <a:pt x="104" y="140"/>
                  </a:lnTo>
                  <a:lnTo>
                    <a:pt x="98" y="136"/>
                  </a:lnTo>
                  <a:lnTo>
                    <a:pt x="90" y="136"/>
                  </a:lnTo>
                  <a:lnTo>
                    <a:pt x="86" y="140"/>
                  </a:lnTo>
                  <a:lnTo>
                    <a:pt x="84" y="138"/>
                  </a:lnTo>
                  <a:lnTo>
                    <a:pt x="82" y="138"/>
                  </a:lnTo>
                  <a:lnTo>
                    <a:pt x="86" y="128"/>
                  </a:lnTo>
                  <a:lnTo>
                    <a:pt x="78" y="118"/>
                  </a:lnTo>
                  <a:lnTo>
                    <a:pt x="84" y="120"/>
                  </a:lnTo>
                  <a:lnTo>
                    <a:pt x="84" y="116"/>
                  </a:lnTo>
                  <a:lnTo>
                    <a:pt x="74" y="100"/>
                  </a:lnTo>
                  <a:lnTo>
                    <a:pt x="66" y="98"/>
                  </a:lnTo>
                  <a:lnTo>
                    <a:pt x="62" y="86"/>
                  </a:lnTo>
                  <a:lnTo>
                    <a:pt x="60" y="76"/>
                  </a:lnTo>
                  <a:lnTo>
                    <a:pt x="54" y="68"/>
                  </a:lnTo>
                  <a:lnTo>
                    <a:pt x="48" y="66"/>
                  </a:lnTo>
                  <a:lnTo>
                    <a:pt x="38" y="66"/>
                  </a:lnTo>
                  <a:lnTo>
                    <a:pt x="40" y="62"/>
                  </a:lnTo>
                  <a:lnTo>
                    <a:pt x="46" y="60"/>
                  </a:lnTo>
                  <a:lnTo>
                    <a:pt x="42" y="54"/>
                  </a:lnTo>
                  <a:lnTo>
                    <a:pt x="46" y="54"/>
                  </a:lnTo>
                  <a:lnTo>
                    <a:pt x="52" y="44"/>
                  </a:lnTo>
                  <a:lnTo>
                    <a:pt x="54" y="36"/>
                  </a:lnTo>
                  <a:lnTo>
                    <a:pt x="58" y="32"/>
                  </a:lnTo>
                  <a:lnTo>
                    <a:pt x="56" y="24"/>
                  </a:lnTo>
                  <a:lnTo>
                    <a:pt x="38" y="24"/>
                  </a:lnTo>
                  <a:lnTo>
                    <a:pt x="26" y="28"/>
                  </a:lnTo>
                  <a:lnTo>
                    <a:pt x="26" y="24"/>
                  </a:lnTo>
                  <a:lnTo>
                    <a:pt x="24" y="24"/>
                  </a:lnTo>
                  <a:lnTo>
                    <a:pt x="30" y="22"/>
                  </a:lnTo>
                  <a:lnTo>
                    <a:pt x="26" y="20"/>
                  </a:lnTo>
                  <a:lnTo>
                    <a:pt x="26" y="18"/>
                  </a:lnTo>
                  <a:lnTo>
                    <a:pt x="40" y="8"/>
                  </a:lnTo>
                  <a:lnTo>
                    <a:pt x="40" y="2"/>
                  </a:lnTo>
                  <a:lnTo>
                    <a:pt x="38" y="0"/>
                  </a:lnTo>
                  <a:lnTo>
                    <a:pt x="16" y="2"/>
                  </a:lnTo>
                  <a:lnTo>
                    <a:pt x="14" y="10"/>
                  </a:lnTo>
                  <a:lnTo>
                    <a:pt x="10" y="10"/>
                  </a:lnTo>
                  <a:lnTo>
                    <a:pt x="10" y="14"/>
                  </a:lnTo>
                  <a:lnTo>
                    <a:pt x="10" y="14"/>
                  </a:lnTo>
                  <a:lnTo>
                    <a:pt x="12" y="18"/>
                  </a:lnTo>
                  <a:lnTo>
                    <a:pt x="4" y="22"/>
                  </a:lnTo>
                  <a:lnTo>
                    <a:pt x="6" y="26"/>
                  </a:lnTo>
                  <a:lnTo>
                    <a:pt x="6" y="28"/>
                  </a:lnTo>
                  <a:lnTo>
                    <a:pt x="4" y="28"/>
                  </a:lnTo>
                  <a:lnTo>
                    <a:pt x="4" y="32"/>
                  </a:lnTo>
                  <a:lnTo>
                    <a:pt x="8" y="32"/>
                  </a:lnTo>
                  <a:lnTo>
                    <a:pt x="6" y="34"/>
                  </a:lnTo>
                  <a:lnTo>
                    <a:pt x="8" y="34"/>
                  </a:lnTo>
                  <a:lnTo>
                    <a:pt x="4" y="46"/>
                  </a:lnTo>
                  <a:lnTo>
                    <a:pt x="0" y="48"/>
                  </a:lnTo>
                  <a:lnTo>
                    <a:pt x="6" y="54"/>
                  </a:lnTo>
                  <a:lnTo>
                    <a:pt x="12" y="50"/>
                  </a:lnTo>
                  <a:lnTo>
                    <a:pt x="6" y="68"/>
                  </a:lnTo>
                  <a:lnTo>
                    <a:pt x="8" y="72"/>
                  </a:lnTo>
                  <a:lnTo>
                    <a:pt x="4" y="82"/>
                  </a:lnTo>
                  <a:lnTo>
                    <a:pt x="8" y="80"/>
                  </a:lnTo>
                  <a:lnTo>
                    <a:pt x="10" y="72"/>
                  </a:lnTo>
                  <a:lnTo>
                    <a:pt x="10" y="66"/>
                  </a:lnTo>
                  <a:lnTo>
                    <a:pt x="14" y="60"/>
                  </a:lnTo>
                  <a:lnTo>
                    <a:pt x="12" y="68"/>
                  </a:lnTo>
                  <a:lnTo>
                    <a:pt x="16" y="68"/>
                  </a:lnTo>
                  <a:lnTo>
                    <a:pt x="16" y="64"/>
                  </a:lnTo>
                  <a:lnTo>
                    <a:pt x="20" y="66"/>
                  </a:lnTo>
                  <a:lnTo>
                    <a:pt x="18" y="68"/>
                  </a:lnTo>
                  <a:lnTo>
                    <a:pt x="16" y="74"/>
                  </a:lnTo>
                  <a:lnTo>
                    <a:pt x="20" y="78"/>
                  </a:lnTo>
                  <a:lnTo>
                    <a:pt x="14" y="90"/>
                  </a:lnTo>
                  <a:lnTo>
                    <a:pt x="12" y="90"/>
                  </a:lnTo>
                  <a:lnTo>
                    <a:pt x="14" y="96"/>
                  </a:lnTo>
                  <a:lnTo>
                    <a:pt x="16" y="98"/>
                  </a:lnTo>
                  <a:lnTo>
                    <a:pt x="18" y="92"/>
                  </a:lnTo>
                  <a:lnTo>
                    <a:pt x="22" y="96"/>
                  </a:lnTo>
                  <a:lnTo>
                    <a:pt x="24" y="92"/>
                  </a:lnTo>
                  <a:lnTo>
                    <a:pt x="40" y="90"/>
                  </a:lnTo>
                  <a:lnTo>
                    <a:pt x="36" y="92"/>
                  </a:lnTo>
                  <a:lnTo>
                    <a:pt x="34" y="102"/>
                  </a:lnTo>
                  <a:lnTo>
                    <a:pt x="38" y="110"/>
                  </a:lnTo>
                  <a:lnTo>
                    <a:pt x="46" y="108"/>
                  </a:lnTo>
                  <a:lnTo>
                    <a:pt x="42" y="116"/>
                  </a:lnTo>
                  <a:lnTo>
                    <a:pt x="44" y="118"/>
                  </a:lnTo>
                  <a:lnTo>
                    <a:pt x="42" y="124"/>
                  </a:lnTo>
                  <a:lnTo>
                    <a:pt x="44" y="126"/>
                  </a:lnTo>
                  <a:lnTo>
                    <a:pt x="42" y="128"/>
                  </a:lnTo>
                  <a:lnTo>
                    <a:pt x="32" y="128"/>
                  </a:lnTo>
                  <a:lnTo>
                    <a:pt x="20" y="138"/>
                  </a:lnTo>
                  <a:lnTo>
                    <a:pt x="26" y="136"/>
                  </a:lnTo>
                  <a:lnTo>
                    <a:pt x="28" y="142"/>
                  </a:lnTo>
                  <a:lnTo>
                    <a:pt x="30" y="144"/>
                  </a:lnTo>
                  <a:lnTo>
                    <a:pt x="26" y="150"/>
                  </a:lnTo>
                  <a:lnTo>
                    <a:pt x="12" y="160"/>
                  </a:lnTo>
                  <a:lnTo>
                    <a:pt x="14" y="164"/>
                  </a:lnTo>
                  <a:lnTo>
                    <a:pt x="22" y="162"/>
                  </a:lnTo>
                  <a:lnTo>
                    <a:pt x="24" y="166"/>
                  </a:lnTo>
                  <a:lnTo>
                    <a:pt x="30" y="164"/>
                  </a:lnTo>
                  <a:lnTo>
                    <a:pt x="36" y="170"/>
                  </a:lnTo>
                  <a:lnTo>
                    <a:pt x="48" y="162"/>
                  </a:lnTo>
                  <a:lnTo>
                    <a:pt x="48" y="164"/>
                  </a:lnTo>
                  <a:lnTo>
                    <a:pt x="42" y="174"/>
                  </a:lnTo>
                  <a:lnTo>
                    <a:pt x="26" y="174"/>
                  </a:lnTo>
                  <a:lnTo>
                    <a:pt x="8" y="196"/>
                  </a:lnTo>
                  <a:lnTo>
                    <a:pt x="8" y="198"/>
                  </a:lnTo>
                  <a:lnTo>
                    <a:pt x="8" y="196"/>
                  </a:lnTo>
                  <a:lnTo>
                    <a:pt x="14" y="198"/>
                  </a:lnTo>
                  <a:lnTo>
                    <a:pt x="20" y="192"/>
                  </a:lnTo>
                  <a:lnTo>
                    <a:pt x="34" y="194"/>
                  </a:lnTo>
                  <a:lnTo>
                    <a:pt x="36" y="186"/>
                  </a:lnTo>
                  <a:lnTo>
                    <a:pt x="44" y="184"/>
                  </a:lnTo>
                  <a:lnTo>
                    <a:pt x="48" y="188"/>
                  </a:lnTo>
                  <a:lnTo>
                    <a:pt x="48" y="18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3" name="Freeform 535"/>
            <p:cNvSpPr>
              <a:spLocks/>
            </p:cNvSpPr>
            <p:nvPr/>
          </p:nvSpPr>
          <p:spPr bwMode="auto">
            <a:xfrm>
              <a:off x="4461856" y="3197422"/>
              <a:ext cx="6730" cy="2243"/>
            </a:xfrm>
            <a:custGeom>
              <a:avLst/>
              <a:gdLst/>
              <a:ahLst/>
              <a:cxnLst>
                <a:cxn ang="0">
                  <a:pos x="4" y="0"/>
                </a:cxn>
                <a:cxn ang="0">
                  <a:pos x="0" y="2"/>
                </a:cxn>
                <a:cxn ang="0">
                  <a:pos x="4" y="2"/>
                </a:cxn>
                <a:cxn ang="0">
                  <a:pos x="6" y="0"/>
                </a:cxn>
                <a:cxn ang="0">
                  <a:pos x="4" y="0"/>
                </a:cxn>
                <a:cxn ang="0">
                  <a:pos x="4" y="0"/>
                </a:cxn>
              </a:cxnLst>
              <a:rect l="0" t="0" r="r" b="b"/>
              <a:pathLst>
                <a:path w="6" h="2">
                  <a:moveTo>
                    <a:pt x="4" y="0"/>
                  </a:moveTo>
                  <a:lnTo>
                    <a:pt x="0" y="2"/>
                  </a:lnTo>
                  <a:lnTo>
                    <a:pt x="4" y="2"/>
                  </a:lnTo>
                  <a:lnTo>
                    <a:pt x="6"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4" name="Freeform 536"/>
            <p:cNvSpPr>
              <a:spLocks/>
            </p:cNvSpPr>
            <p:nvPr/>
          </p:nvSpPr>
          <p:spPr bwMode="auto">
            <a:xfrm>
              <a:off x="4419235" y="3132369"/>
              <a:ext cx="4487" cy="4487"/>
            </a:xfrm>
            <a:custGeom>
              <a:avLst/>
              <a:gdLst/>
              <a:ahLst/>
              <a:cxnLst>
                <a:cxn ang="0">
                  <a:pos x="2" y="4"/>
                </a:cxn>
                <a:cxn ang="0">
                  <a:pos x="4" y="2"/>
                </a:cxn>
                <a:cxn ang="0">
                  <a:pos x="0" y="0"/>
                </a:cxn>
                <a:cxn ang="0">
                  <a:pos x="2" y="4"/>
                </a:cxn>
                <a:cxn ang="0">
                  <a:pos x="2" y="4"/>
                </a:cxn>
              </a:cxnLst>
              <a:rect l="0" t="0" r="r" b="b"/>
              <a:pathLst>
                <a:path w="4" h="4">
                  <a:moveTo>
                    <a:pt x="2" y="4"/>
                  </a:moveTo>
                  <a:lnTo>
                    <a:pt x="4" y="2"/>
                  </a:lnTo>
                  <a:lnTo>
                    <a:pt x="0"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5" name="Freeform 537"/>
            <p:cNvSpPr>
              <a:spLocks/>
            </p:cNvSpPr>
            <p:nvPr/>
          </p:nvSpPr>
          <p:spPr bwMode="auto">
            <a:xfrm>
              <a:off x="4412505" y="3107694"/>
              <a:ext cx="6730" cy="6730"/>
            </a:xfrm>
            <a:custGeom>
              <a:avLst/>
              <a:gdLst/>
              <a:ahLst/>
              <a:cxnLst>
                <a:cxn ang="0">
                  <a:pos x="6" y="0"/>
                </a:cxn>
                <a:cxn ang="0">
                  <a:pos x="0" y="6"/>
                </a:cxn>
                <a:cxn ang="0">
                  <a:pos x="4" y="4"/>
                </a:cxn>
                <a:cxn ang="0">
                  <a:pos x="6" y="2"/>
                </a:cxn>
                <a:cxn ang="0">
                  <a:pos x="6" y="0"/>
                </a:cxn>
                <a:cxn ang="0">
                  <a:pos x="6" y="0"/>
                </a:cxn>
              </a:cxnLst>
              <a:rect l="0" t="0" r="r" b="b"/>
              <a:pathLst>
                <a:path w="6" h="6">
                  <a:moveTo>
                    <a:pt x="6" y="0"/>
                  </a:moveTo>
                  <a:lnTo>
                    <a:pt x="0" y="6"/>
                  </a:lnTo>
                  <a:lnTo>
                    <a:pt x="4" y="4"/>
                  </a:lnTo>
                  <a:lnTo>
                    <a:pt x="6" y="2"/>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6" name="Freeform 538"/>
            <p:cNvSpPr>
              <a:spLocks/>
            </p:cNvSpPr>
            <p:nvPr/>
          </p:nvSpPr>
          <p:spPr bwMode="auto">
            <a:xfrm>
              <a:off x="4403533" y="3074046"/>
              <a:ext cx="4487" cy="4487"/>
            </a:xfrm>
            <a:custGeom>
              <a:avLst/>
              <a:gdLst/>
              <a:ahLst/>
              <a:cxnLst>
                <a:cxn ang="0">
                  <a:pos x="0" y="0"/>
                </a:cxn>
                <a:cxn ang="0">
                  <a:pos x="0" y="4"/>
                </a:cxn>
                <a:cxn ang="0">
                  <a:pos x="2" y="4"/>
                </a:cxn>
                <a:cxn ang="0">
                  <a:pos x="4" y="0"/>
                </a:cxn>
                <a:cxn ang="0">
                  <a:pos x="0" y="0"/>
                </a:cxn>
                <a:cxn ang="0">
                  <a:pos x="0" y="0"/>
                </a:cxn>
              </a:cxnLst>
              <a:rect l="0" t="0" r="r" b="b"/>
              <a:pathLst>
                <a:path w="4" h="4">
                  <a:moveTo>
                    <a:pt x="0" y="0"/>
                  </a:moveTo>
                  <a:lnTo>
                    <a:pt x="0" y="4"/>
                  </a:lnTo>
                  <a:lnTo>
                    <a:pt x="2" y="4"/>
                  </a:lnTo>
                  <a:lnTo>
                    <a:pt x="4"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7" name="Freeform 539"/>
            <p:cNvSpPr>
              <a:spLocks/>
            </p:cNvSpPr>
            <p:nvPr/>
          </p:nvSpPr>
          <p:spPr bwMode="auto">
            <a:xfrm>
              <a:off x="4387830" y="3067317"/>
              <a:ext cx="4487" cy="6730"/>
            </a:xfrm>
            <a:custGeom>
              <a:avLst/>
              <a:gdLst/>
              <a:ahLst/>
              <a:cxnLst>
                <a:cxn ang="0">
                  <a:pos x="4" y="0"/>
                </a:cxn>
                <a:cxn ang="0">
                  <a:pos x="0" y="2"/>
                </a:cxn>
                <a:cxn ang="0">
                  <a:pos x="0" y="6"/>
                </a:cxn>
                <a:cxn ang="0">
                  <a:pos x="0" y="2"/>
                </a:cxn>
                <a:cxn ang="0">
                  <a:pos x="2" y="6"/>
                </a:cxn>
                <a:cxn ang="0">
                  <a:pos x="4" y="6"/>
                </a:cxn>
                <a:cxn ang="0">
                  <a:pos x="4" y="0"/>
                </a:cxn>
                <a:cxn ang="0">
                  <a:pos x="4" y="0"/>
                </a:cxn>
              </a:cxnLst>
              <a:rect l="0" t="0" r="r" b="b"/>
              <a:pathLst>
                <a:path w="4" h="6">
                  <a:moveTo>
                    <a:pt x="4" y="0"/>
                  </a:moveTo>
                  <a:lnTo>
                    <a:pt x="0" y="2"/>
                  </a:lnTo>
                  <a:lnTo>
                    <a:pt x="0" y="6"/>
                  </a:lnTo>
                  <a:lnTo>
                    <a:pt x="0" y="2"/>
                  </a:lnTo>
                  <a:lnTo>
                    <a:pt x="2" y="6"/>
                  </a:lnTo>
                  <a:lnTo>
                    <a:pt x="4"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8" name="Freeform 540"/>
            <p:cNvSpPr>
              <a:spLocks/>
            </p:cNvSpPr>
            <p:nvPr/>
          </p:nvSpPr>
          <p:spPr bwMode="auto">
            <a:xfrm>
              <a:off x="4394560" y="3062831"/>
              <a:ext cx="4487" cy="6730"/>
            </a:xfrm>
            <a:custGeom>
              <a:avLst/>
              <a:gdLst/>
              <a:ahLst/>
              <a:cxnLst>
                <a:cxn ang="0">
                  <a:pos x="4" y="0"/>
                </a:cxn>
                <a:cxn ang="0">
                  <a:pos x="0" y="6"/>
                </a:cxn>
                <a:cxn ang="0">
                  <a:pos x="4" y="0"/>
                </a:cxn>
                <a:cxn ang="0">
                  <a:pos x="4" y="0"/>
                </a:cxn>
              </a:cxnLst>
              <a:rect l="0" t="0" r="r" b="b"/>
              <a:pathLst>
                <a:path w="4" h="6">
                  <a:moveTo>
                    <a:pt x="4" y="0"/>
                  </a:move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9" name="Freeform 541"/>
            <p:cNvSpPr>
              <a:spLocks/>
            </p:cNvSpPr>
            <p:nvPr/>
          </p:nvSpPr>
          <p:spPr bwMode="auto">
            <a:xfrm>
              <a:off x="4390073" y="3047128"/>
              <a:ext cx="8973" cy="8973"/>
            </a:xfrm>
            <a:custGeom>
              <a:avLst/>
              <a:gdLst/>
              <a:ahLst/>
              <a:cxnLst>
                <a:cxn ang="0">
                  <a:pos x="0" y="8"/>
                </a:cxn>
                <a:cxn ang="0">
                  <a:pos x="8" y="6"/>
                </a:cxn>
                <a:cxn ang="0">
                  <a:pos x="2" y="0"/>
                </a:cxn>
                <a:cxn ang="0">
                  <a:pos x="0" y="2"/>
                </a:cxn>
                <a:cxn ang="0">
                  <a:pos x="2" y="6"/>
                </a:cxn>
                <a:cxn ang="0">
                  <a:pos x="0" y="8"/>
                </a:cxn>
                <a:cxn ang="0">
                  <a:pos x="0" y="8"/>
                </a:cxn>
              </a:cxnLst>
              <a:rect l="0" t="0" r="r" b="b"/>
              <a:pathLst>
                <a:path w="8" h="8">
                  <a:moveTo>
                    <a:pt x="0" y="8"/>
                  </a:moveTo>
                  <a:lnTo>
                    <a:pt x="8" y="6"/>
                  </a:lnTo>
                  <a:lnTo>
                    <a:pt x="2" y="0"/>
                  </a:lnTo>
                  <a:lnTo>
                    <a:pt x="0" y="2"/>
                  </a:lnTo>
                  <a:lnTo>
                    <a:pt x="2" y="6"/>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0" name="Freeform 542"/>
            <p:cNvSpPr>
              <a:spLocks/>
            </p:cNvSpPr>
            <p:nvPr/>
          </p:nvSpPr>
          <p:spPr bwMode="auto">
            <a:xfrm>
              <a:off x="4383343" y="3017967"/>
              <a:ext cx="15702" cy="17945"/>
            </a:xfrm>
            <a:custGeom>
              <a:avLst/>
              <a:gdLst/>
              <a:ahLst/>
              <a:cxnLst>
                <a:cxn ang="0">
                  <a:pos x="6" y="0"/>
                </a:cxn>
                <a:cxn ang="0">
                  <a:pos x="4" y="6"/>
                </a:cxn>
                <a:cxn ang="0">
                  <a:pos x="2" y="4"/>
                </a:cxn>
                <a:cxn ang="0">
                  <a:pos x="0" y="8"/>
                </a:cxn>
                <a:cxn ang="0">
                  <a:pos x="2" y="8"/>
                </a:cxn>
                <a:cxn ang="0">
                  <a:pos x="6" y="14"/>
                </a:cxn>
                <a:cxn ang="0">
                  <a:pos x="12" y="16"/>
                </a:cxn>
                <a:cxn ang="0">
                  <a:pos x="14" y="12"/>
                </a:cxn>
                <a:cxn ang="0">
                  <a:pos x="8" y="10"/>
                </a:cxn>
                <a:cxn ang="0">
                  <a:pos x="6" y="0"/>
                </a:cxn>
                <a:cxn ang="0">
                  <a:pos x="6" y="0"/>
                </a:cxn>
              </a:cxnLst>
              <a:rect l="0" t="0" r="r" b="b"/>
              <a:pathLst>
                <a:path w="14" h="16">
                  <a:moveTo>
                    <a:pt x="6" y="0"/>
                  </a:moveTo>
                  <a:lnTo>
                    <a:pt x="4" y="6"/>
                  </a:lnTo>
                  <a:lnTo>
                    <a:pt x="2" y="4"/>
                  </a:lnTo>
                  <a:lnTo>
                    <a:pt x="0" y="8"/>
                  </a:lnTo>
                  <a:lnTo>
                    <a:pt x="2" y="8"/>
                  </a:lnTo>
                  <a:lnTo>
                    <a:pt x="6" y="14"/>
                  </a:lnTo>
                  <a:lnTo>
                    <a:pt x="12" y="16"/>
                  </a:lnTo>
                  <a:lnTo>
                    <a:pt x="14" y="12"/>
                  </a:lnTo>
                  <a:lnTo>
                    <a:pt x="8" y="1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1" name="Freeform 543"/>
            <p:cNvSpPr>
              <a:spLocks/>
            </p:cNvSpPr>
            <p:nvPr/>
          </p:nvSpPr>
          <p:spPr bwMode="auto">
            <a:xfrm>
              <a:off x="3447932" y="2187986"/>
              <a:ext cx="44864" cy="15702"/>
            </a:xfrm>
            <a:custGeom>
              <a:avLst/>
              <a:gdLst/>
              <a:ahLst/>
              <a:cxnLst>
                <a:cxn ang="0">
                  <a:pos x="0" y="8"/>
                </a:cxn>
                <a:cxn ang="0">
                  <a:pos x="6" y="2"/>
                </a:cxn>
                <a:cxn ang="0">
                  <a:pos x="22" y="0"/>
                </a:cxn>
                <a:cxn ang="0">
                  <a:pos x="40" y="10"/>
                </a:cxn>
                <a:cxn ang="0">
                  <a:pos x="30" y="14"/>
                </a:cxn>
                <a:cxn ang="0">
                  <a:pos x="0" y="8"/>
                </a:cxn>
                <a:cxn ang="0">
                  <a:pos x="0" y="8"/>
                </a:cxn>
              </a:cxnLst>
              <a:rect l="0" t="0" r="r" b="b"/>
              <a:pathLst>
                <a:path w="40" h="14">
                  <a:moveTo>
                    <a:pt x="0" y="8"/>
                  </a:moveTo>
                  <a:lnTo>
                    <a:pt x="6" y="2"/>
                  </a:lnTo>
                  <a:lnTo>
                    <a:pt x="22" y="0"/>
                  </a:lnTo>
                  <a:lnTo>
                    <a:pt x="40" y="10"/>
                  </a:lnTo>
                  <a:lnTo>
                    <a:pt x="30" y="14"/>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2" name="Freeform 544"/>
            <p:cNvSpPr>
              <a:spLocks/>
            </p:cNvSpPr>
            <p:nvPr/>
          </p:nvSpPr>
          <p:spPr bwMode="auto">
            <a:xfrm>
              <a:off x="3672252" y="1759536"/>
              <a:ext cx="33648" cy="38135"/>
            </a:xfrm>
            <a:custGeom>
              <a:avLst/>
              <a:gdLst/>
              <a:ahLst/>
              <a:cxnLst>
                <a:cxn ang="0">
                  <a:pos x="4" y="0"/>
                </a:cxn>
                <a:cxn ang="0">
                  <a:pos x="30" y="34"/>
                </a:cxn>
                <a:cxn ang="0">
                  <a:pos x="6" y="24"/>
                </a:cxn>
                <a:cxn ang="0">
                  <a:pos x="0" y="8"/>
                </a:cxn>
                <a:cxn ang="0">
                  <a:pos x="4" y="0"/>
                </a:cxn>
                <a:cxn ang="0">
                  <a:pos x="4" y="0"/>
                </a:cxn>
              </a:cxnLst>
              <a:rect l="0" t="0" r="r" b="b"/>
              <a:pathLst>
                <a:path w="30" h="34">
                  <a:moveTo>
                    <a:pt x="4" y="0"/>
                  </a:moveTo>
                  <a:lnTo>
                    <a:pt x="30" y="34"/>
                  </a:lnTo>
                  <a:lnTo>
                    <a:pt x="6" y="24"/>
                  </a:lnTo>
                  <a:lnTo>
                    <a:pt x="0" y="8"/>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3" name="Freeform 545"/>
            <p:cNvSpPr>
              <a:spLocks/>
            </p:cNvSpPr>
            <p:nvPr/>
          </p:nvSpPr>
          <p:spPr bwMode="auto">
            <a:xfrm>
              <a:off x="3755250" y="1721401"/>
              <a:ext cx="47107" cy="71783"/>
            </a:xfrm>
            <a:custGeom>
              <a:avLst/>
              <a:gdLst/>
              <a:ahLst/>
              <a:cxnLst>
                <a:cxn ang="0">
                  <a:pos x="0" y="4"/>
                </a:cxn>
                <a:cxn ang="0">
                  <a:pos x="20" y="0"/>
                </a:cxn>
                <a:cxn ang="0">
                  <a:pos x="42" y="34"/>
                </a:cxn>
                <a:cxn ang="0">
                  <a:pos x="34" y="46"/>
                </a:cxn>
                <a:cxn ang="0">
                  <a:pos x="36" y="64"/>
                </a:cxn>
                <a:cxn ang="0">
                  <a:pos x="10" y="30"/>
                </a:cxn>
                <a:cxn ang="0">
                  <a:pos x="0" y="4"/>
                </a:cxn>
                <a:cxn ang="0">
                  <a:pos x="0" y="4"/>
                </a:cxn>
              </a:cxnLst>
              <a:rect l="0" t="0" r="r" b="b"/>
              <a:pathLst>
                <a:path w="42" h="64">
                  <a:moveTo>
                    <a:pt x="0" y="4"/>
                  </a:moveTo>
                  <a:lnTo>
                    <a:pt x="20" y="0"/>
                  </a:lnTo>
                  <a:lnTo>
                    <a:pt x="42" y="34"/>
                  </a:lnTo>
                  <a:lnTo>
                    <a:pt x="34" y="46"/>
                  </a:lnTo>
                  <a:lnTo>
                    <a:pt x="36" y="64"/>
                  </a:lnTo>
                  <a:lnTo>
                    <a:pt x="10" y="30"/>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4" name="Freeform 546"/>
            <p:cNvSpPr>
              <a:spLocks/>
            </p:cNvSpPr>
            <p:nvPr/>
          </p:nvSpPr>
          <p:spPr bwMode="auto">
            <a:xfrm>
              <a:off x="3768709" y="1672051"/>
              <a:ext cx="24675" cy="26918"/>
            </a:xfrm>
            <a:custGeom>
              <a:avLst/>
              <a:gdLst/>
              <a:ahLst/>
              <a:cxnLst>
                <a:cxn ang="0">
                  <a:pos x="8" y="18"/>
                </a:cxn>
                <a:cxn ang="0">
                  <a:pos x="0" y="8"/>
                </a:cxn>
                <a:cxn ang="0">
                  <a:pos x="10" y="0"/>
                </a:cxn>
                <a:cxn ang="0">
                  <a:pos x="22" y="24"/>
                </a:cxn>
                <a:cxn ang="0">
                  <a:pos x="8" y="18"/>
                </a:cxn>
                <a:cxn ang="0">
                  <a:pos x="8" y="18"/>
                </a:cxn>
              </a:cxnLst>
              <a:rect l="0" t="0" r="r" b="b"/>
              <a:pathLst>
                <a:path w="22" h="24">
                  <a:moveTo>
                    <a:pt x="8" y="18"/>
                  </a:moveTo>
                  <a:lnTo>
                    <a:pt x="0" y="8"/>
                  </a:lnTo>
                  <a:lnTo>
                    <a:pt x="10" y="0"/>
                  </a:lnTo>
                  <a:lnTo>
                    <a:pt x="22" y="24"/>
                  </a:lnTo>
                  <a:lnTo>
                    <a:pt x="8" y="18"/>
                  </a:lnTo>
                  <a:lnTo>
                    <a:pt x="8"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5" name="Freeform 547"/>
            <p:cNvSpPr>
              <a:spLocks/>
            </p:cNvSpPr>
            <p:nvPr/>
          </p:nvSpPr>
          <p:spPr bwMode="auto">
            <a:xfrm>
              <a:off x="3858437" y="1663078"/>
              <a:ext cx="17945" cy="22432"/>
            </a:xfrm>
            <a:custGeom>
              <a:avLst/>
              <a:gdLst/>
              <a:ahLst/>
              <a:cxnLst>
                <a:cxn ang="0">
                  <a:pos x="0" y="0"/>
                </a:cxn>
                <a:cxn ang="0">
                  <a:pos x="16" y="10"/>
                </a:cxn>
                <a:cxn ang="0">
                  <a:pos x="12" y="20"/>
                </a:cxn>
                <a:cxn ang="0">
                  <a:pos x="0" y="0"/>
                </a:cxn>
                <a:cxn ang="0">
                  <a:pos x="0" y="0"/>
                </a:cxn>
              </a:cxnLst>
              <a:rect l="0" t="0" r="r" b="b"/>
              <a:pathLst>
                <a:path w="16" h="20">
                  <a:moveTo>
                    <a:pt x="0" y="0"/>
                  </a:moveTo>
                  <a:lnTo>
                    <a:pt x="16" y="10"/>
                  </a:lnTo>
                  <a:lnTo>
                    <a:pt x="12" y="2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6" name="Freeform 548"/>
            <p:cNvSpPr>
              <a:spLocks/>
            </p:cNvSpPr>
            <p:nvPr/>
          </p:nvSpPr>
          <p:spPr bwMode="auto">
            <a:xfrm>
              <a:off x="3856194" y="1633917"/>
              <a:ext cx="26918" cy="33648"/>
            </a:xfrm>
            <a:custGeom>
              <a:avLst/>
              <a:gdLst/>
              <a:ahLst/>
              <a:cxnLst>
                <a:cxn ang="0">
                  <a:pos x="2" y="0"/>
                </a:cxn>
                <a:cxn ang="0">
                  <a:pos x="24" y="30"/>
                </a:cxn>
                <a:cxn ang="0">
                  <a:pos x="0" y="12"/>
                </a:cxn>
                <a:cxn ang="0">
                  <a:pos x="0" y="6"/>
                </a:cxn>
                <a:cxn ang="0">
                  <a:pos x="2" y="0"/>
                </a:cxn>
                <a:cxn ang="0">
                  <a:pos x="2" y="0"/>
                </a:cxn>
              </a:cxnLst>
              <a:rect l="0" t="0" r="r" b="b"/>
              <a:pathLst>
                <a:path w="24" h="30">
                  <a:moveTo>
                    <a:pt x="2" y="0"/>
                  </a:moveTo>
                  <a:lnTo>
                    <a:pt x="24" y="30"/>
                  </a:lnTo>
                  <a:lnTo>
                    <a:pt x="0" y="12"/>
                  </a:lnTo>
                  <a:lnTo>
                    <a:pt x="0"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7" name="Freeform 549"/>
            <p:cNvSpPr>
              <a:spLocks/>
            </p:cNvSpPr>
            <p:nvPr/>
          </p:nvSpPr>
          <p:spPr bwMode="auto">
            <a:xfrm>
              <a:off x="4161268" y="1779724"/>
              <a:ext cx="20188" cy="33648"/>
            </a:xfrm>
            <a:custGeom>
              <a:avLst/>
              <a:gdLst/>
              <a:ahLst/>
              <a:cxnLst>
                <a:cxn ang="0">
                  <a:pos x="4" y="0"/>
                </a:cxn>
                <a:cxn ang="0">
                  <a:pos x="18" y="30"/>
                </a:cxn>
                <a:cxn ang="0">
                  <a:pos x="2" y="12"/>
                </a:cxn>
                <a:cxn ang="0">
                  <a:pos x="0" y="6"/>
                </a:cxn>
                <a:cxn ang="0">
                  <a:pos x="4" y="0"/>
                </a:cxn>
                <a:cxn ang="0">
                  <a:pos x="4" y="0"/>
                </a:cxn>
              </a:cxnLst>
              <a:rect l="0" t="0" r="r" b="b"/>
              <a:pathLst>
                <a:path w="18" h="30">
                  <a:moveTo>
                    <a:pt x="4" y="0"/>
                  </a:moveTo>
                  <a:lnTo>
                    <a:pt x="18" y="30"/>
                  </a:lnTo>
                  <a:lnTo>
                    <a:pt x="2" y="12"/>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8" name="Freeform 550"/>
            <p:cNvSpPr>
              <a:spLocks/>
            </p:cNvSpPr>
            <p:nvPr/>
          </p:nvSpPr>
          <p:spPr bwMode="auto">
            <a:xfrm>
              <a:off x="4183700" y="1968153"/>
              <a:ext cx="13460" cy="17945"/>
            </a:xfrm>
            <a:custGeom>
              <a:avLst/>
              <a:gdLst/>
              <a:ahLst/>
              <a:cxnLst>
                <a:cxn ang="0">
                  <a:pos x="4" y="0"/>
                </a:cxn>
                <a:cxn ang="0">
                  <a:pos x="12" y="6"/>
                </a:cxn>
                <a:cxn ang="0">
                  <a:pos x="0" y="16"/>
                </a:cxn>
                <a:cxn ang="0">
                  <a:pos x="0" y="4"/>
                </a:cxn>
                <a:cxn ang="0">
                  <a:pos x="4" y="0"/>
                </a:cxn>
                <a:cxn ang="0">
                  <a:pos x="4" y="0"/>
                </a:cxn>
              </a:cxnLst>
              <a:rect l="0" t="0" r="r" b="b"/>
              <a:pathLst>
                <a:path w="12" h="16">
                  <a:moveTo>
                    <a:pt x="4" y="0"/>
                  </a:moveTo>
                  <a:lnTo>
                    <a:pt x="12" y="6"/>
                  </a:lnTo>
                  <a:lnTo>
                    <a:pt x="0" y="16"/>
                  </a:lnTo>
                  <a:lnTo>
                    <a:pt x="0" y="4"/>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9" name="Freeform 551"/>
            <p:cNvSpPr>
              <a:spLocks/>
            </p:cNvSpPr>
            <p:nvPr/>
          </p:nvSpPr>
          <p:spPr bwMode="auto">
            <a:xfrm>
              <a:off x="4212861" y="2055637"/>
              <a:ext cx="6730" cy="15702"/>
            </a:xfrm>
            <a:custGeom>
              <a:avLst/>
              <a:gdLst/>
              <a:ahLst/>
              <a:cxnLst>
                <a:cxn ang="0">
                  <a:pos x="4" y="0"/>
                </a:cxn>
                <a:cxn ang="0">
                  <a:pos x="6" y="6"/>
                </a:cxn>
                <a:cxn ang="0">
                  <a:pos x="0" y="14"/>
                </a:cxn>
                <a:cxn ang="0">
                  <a:pos x="0" y="6"/>
                </a:cxn>
                <a:cxn ang="0">
                  <a:pos x="4" y="0"/>
                </a:cxn>
                <a:cxn ang="0">
                  <a:pos x="4" y="0"/>
                </a:cxn>
              </a:cxnLst>
              <a:rect l="0" t="0" r="r" b="b"/>
              <a:pathLst>
                <a:path w="6" h="14">
                  <a:moveTo>
                    <a:pt x="4" y="0"/>
                  </a:moveTo>
                  <a:lnTo>
                    <a:pt x="6" y="6"/>
                  </a:lnTo>
                  <a:lnTo>
                    <a:pt x="0" y="14"/>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0" name="Freeform 552"/>
            <p:cNvSpPr>
              <a:spLocks/>
            </p:cNvSpPr>
            <p:nvPr/>
          </p:nvSpPr>
          <p:spPr bwMode="auto">
            <a:xfrm>
              <a:off x="4210618" y="2152094"/>
              <a:ext cx="8973" cy="20188"/>
            </a:xfrm>
            <a:custGeom>
              <a:avLst/>
              <a:gdLst/>
              <a:ahLst/>
              <a:cxnLst>
                <a:cxn ang="0">
                  <a:pos x="6" y="0"/>
                </a:cxn>
                <a:cxn ang="0">
                  <a:pos x="8" y="4"/>
                </a:cxn>
                <a:cxn ang="0">
                  <a:pos x="6" y="12"/>
                </a:cxn>
                <a:cxn ang="0">
                  <a:pos x="0" y="18"/>
                </a:cxn>
                <a:cxn ang="0">
                  <a:pos x="6" y="0"/>
                </a:cxn>
                <a:cxn ang="0">
                  <a:pos x="6" y="0"/>
                </a:cxn>
              </a:cxnLst>
              <a:rect l="0" t="0" r="r" b="b"/>
              <a:pathLst>
                <a:path w="8" h="18">
                  <a:moveTo>
                    <a:pt x="6" y="0"/>
                  </a:moveTo>
                  <a:lnTo>
                    <a:pt x="8" y="4"/>
                  </a:lnTo>
                  <a:lnTo>
                    <a:pt x="6" y="12"/>
                  </a:lnTo>
                  <a:lnTo>
                    <a:pt x="0" y="18"/>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1" name="Freeform 553"/>
            <p:cNvSpPr>
              <a:spLocks/>
            </p:cNvSpPr>
            <p:nvPr/>
          </p:nvSpPr>
          <p:spPr bwMode="auto">
            <a:xfrm>
              <a:off x="3658792" y="2576058"/>
              <a:ext cx="44864" cy="44864"/>
            </a:xfrm>
            <a:custGeom>
              <a:avLst/>
              <a:gdLst/>
              <a:ahLst/>
              <a:cxnLst>
                <a:cxn ang="0">
                  <a:pos x="8" y="0"/>
                </a:cxn>
                <a:cxn ang="0">
                  <a:pos x="22" y="6"/>
                </a:cxn>
                <a:cxn ang="0">
                  <a:pos x="32" y="20"/>
                </a:cxn>
                <a:cxn ang="0">
                  <a:pos x="40" y="24"/>
                </a:cxn>
                <a:cxn ang="0">
                  <a:pos x="40" y="28"/>
                </a:cxn>
                <a:cxn ang="0">
                  <a:pos x="36" y="36"/>
                </a:cxn>
                <a:cxn ang="0">
                  <a:pos x="22" y="40"/>
                </a:cxn>
                <a:cxn ang="0">
                  <a:pos x="10" y="38"/>
                </a:cxn>
                <a:cxn ang="0">
                  <a:pos x="18" y="32"/>
                </a:cxn>
                <a:cxn ang="0">
                  <a:pos x="0" y="28"/>
                </a:cxn>
                <a:cxn ang="0">
                  <a:pos x="0" y="26"/>
                </a:cxn>
                <a:cxn ang="0">
                  <a:pos x="6" y="26"/>
                </a:cxn>
                <a:cxn ang="0">
                  <a:pos x="0" y="20"/>
                </a:cxn>
                <a:cxn ang="0">
                  <a:pos x="8" y="18"/>
                </a:cxn>
                <a:cxn ang="0">
                  <a:pos x="2" y="8"/>
                </a:cxn>
                <a:cxn ang="0">
                  <a:pos x="2" y="4"/>
                </a:cxn>
                <a:cxn ang="0">
                  <a:pos x="8" y="0"/>
                </a:cxn>
                <a:cxn ang="0">
                  <a:pos x="8" y="0"/>
                </a:cxn>
              </a:cxnLst>
              <a:rect l="0" t="0" r="r" b="b"/>
              <a:pathLst>
                <a:path w="40" h="40">
                  <a:moveTo>
                    <a:pt x="8" y="0"/>
                  </a:moveTo>
                  <a:lnTo>
                    <a:pt x="22" y="6"/>
                  </a:lnTo>
                  <a:lnTo>
                    <a:pt x="32" y="20"/>
                  </a:lnTo>
                  <a:lnTo>
                    <a:pt x="40" y="24"/>
                  </a:lnTo>
                  <a:lnTo>
                    <a:pt x="40" y="28"/>
                  </a:lnTo>
                  <a:lnTo>
                    <a:pt x="36" y="36"/>
                  </a:lnTo>
                  <a:lnTo>
                    <a:pt x="22" y="40"/>
                  </a:lnTo>
                  <a:lnTo>
                    <a:pt x="10" y="38"/>
                  </a:lnTo>
                  <a:lnTo>
                    <a:pt x="18" y="32"/>
                  </a:lnTo>
                  <a:lnTo>
                    <a:pt x="0" y="28"/>
                  </a:lnTo>
                  <a:lnTo>
                    <a:pt x="0" y="26"/>
                  </a:lnTo>
                  <a:lnTo>
                    <a:pt x="6" y="26"/>
                  </a:lnTo>
                  <a:lnTo>
                    <a:pt x="0" y="20"/>
                  </a:lnTo>
                  <a:lnTo>
                    <a:pt x="8" y="18"/>
                  </a:lnTo>
                  <a:lnTo>
                    <a:pt x="2" y="8"/>
                  </a:lnTo>
                  <a:lnTo>
                    <a:pt x="2" y="4"/>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2" name="Freeform 554"/>
            <p:cNvSpPr>
              <a:spLocks/>
            </p:cNvSpPr>
            <p:nvPr/>
          </p:nvSpPr>
          <p:spPr bwMode="auto">
            <a:xfrm>
              <a:off x="4194916" y="2232849"/>
              <a:ext cx="6730" cy="51593"/>
            </a:xfrm>
            <a:custGeom>
              <a:avLst/>
              <a:gdLst/>
              <a:ahLst/>
              <a:cxnLst>
                <a:cxn ang="0">
                  <a:pos x="6" y="14"/>
                </a:cxn>
                <a:cxn ang="0">
                  <a:pos x="6" y="46"/>
                </a:cxn>
                <a:cxn ang="0">
                  <a:pos x="4" y="24"/>
                </a:cxn>
                <a:cxn ang="0">
                  <a:pos x="0" y="12"/>
                </a:cxn>
                <a:cxn ang="0">
                  <a:pos x="2" y="8"/>
                </a:cxn>
                <a:cxn ang="0">
                  <a:pos x="2" y="0"/>
                </a:cxn>
                <a:cxn ang="0">
                  <a:pos x="6" y="14"/>
                </a:cxn>
                <a:cxn ang="0">
                  <a:pos x="6" y="14"/>
                </a:cxn>
              </a:cxnLst>
              <a:rect l="0" t="0" r="r" b="b"/>
              <a:pathLst>
                <a:path w="6" h="46">
                  <a:moveTo>
                    <a:pt x="6" y="14"/>
                  </a:moveTo>
                  <a:lnTo>
                    <a:pt x="6" y="46"/>
                  </a:lnTo>
                  <a:lnTo>
                    <a:pt x="4" y="24"/>
                  </a:lnTo>
                  <a:lnTo>
                    <a:pt x="0" y="12"/>
                  </a:lnTo>
                  <a:lnTo>
                    <a:pt x="2" y="8"/>
                  </a:lnTo>
                  <a:lnTo>
                    <a:pt x="2" y="0"/>
                  </a:lnTo>
                  <a:lnTo>
                    <a:pt x="6" y="14"/>
                  </a:lnTo>
                  <a:lnTo>
                    <a:pt x="6"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3" name="Freeform 555"/>
            <p:cNvSpPr>
              <a:spLocks/>
            </p:cNvSpPr>
            <p:nvPr/>
          </p:nvSpPr>
          <p:spPr bwMode="auto">
            <a:xfrm>
              <a:off x="4199402" y="2318090"/>
              <a:ext cx="20188" cy="26918"/>
            </a:xfrm>
            <a:custGeom>
              <a:avLst/>
              <a:gdLst/>
              <a:ahLst/>
              <a:cxnLst>
                <a:cxn ang="0">
                  <a:pos x="12" y="4"/>
                </a:cxn>
                <a:cxn ang="0">
                  <a:pos x="10" y="10"/>
                </a:cxn>
                <a:cxn ang="0">
                  <a:pos x="12" y="16"/>
                </a:cxn>
                <a:cxn ang="0">
                  <a:pos x="18" y="12"/>
                </a:cxn>
                <a:cxn ang="0">
                  <a:pos x="16" y="24"/>
                </a:cxn>
                <a:cxn ang="0">
                  <a:pos x="0" y="20"/>
                </a:cxn>
                <a:cxn ang="0">
                  <a:pos x="0" y="16"/>
                </a:cxn>
                <a:cxn ang="0">
                  <a:pos x="0" y="2"/>
                </a:cxn>
                <a:cxn ang="0">
                  <a:pos x="10" y="0"/>
                </a:cxn>
                <a:cxn ang="0">
                  <a:pos x="12" y="4"/>
                </a:cxn>
                <a:cxn ang="0">
                  <a:pos x="12" y="4"/>
                </a:cxn>
              </a:cxnLst>
              <a:rect l="0" t="0" r="r" b="b"/>
              <a:pathLst>
                <a:path w="18" h="24">
                  <a:moveTo>
                    <a:pt x="12" y="4"/>
                  </a:moveTo>
                  <a:lnTo>
                    <a:pt x="10" y="10"/>
                  </a:lnTo>
                  <a:lnTo>
                    <a:pt x="12" y="16"/>
                  </a:lnTo>
                  <a:lnTo>
                    <a:pt x="18" y="12"/>
                  </a:lnTo>
                  <a:lnTo>
                    <a:pt x="16" y="24"/>
                  </a:lnTo>
                  <a:lnTo>
                    <a:pt x="0" y="20"/>
                  </a:lnTo>
                  <a:lnTo>
                    <a:pt x="0" y="16"/>
                  </a:lnTo>
                  <a:lnTo>
                    <a:pt x="0" y="2"/>
                  </a:lnTo>
                  <a:lnTo>
                    <a:pt x="10" y="0"/>
                  </a:lnTo>
                  <a:lnTo>
                    <a:pt x="12" y="4"/>
                  </a:lnTo>
                  <a:lnTo>
                    <a:pt x="1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4" name="Freeform 556"/>
            <p:cNvSpPr>
              <a:spLocks/>
            </p:cNvSpPr>
            <p:nvPr/>
          </p:nvSpPr>
          <p:spPr bwMode="auto">
            <a:xfrm>
              <a:off x="4152295" y="2374171"/>
              <a:ext cx="26918" cy="17945"/>
            </a:xfrm>
            <a:custGeom>
              <a:avLst/>
              <a:gdLst/>
              <a:ahLst/>
              <a:cxnLst>
                <a:cxn ang="0">
                  <a:pos x="4" y="2"/>
                </a:cxn>
                <a:cxn ang="0">
                  <a:pos x="0" y="10"/>
                </a:cxn>
                <a:cxn ang="0">
                  <a:pos x="10" y="16"/>
                </a:cxn>
                <a:cxn ang="0">
                  <a:pos x="24" y="10"/>
                </a:cxn>
                <a:cxn ang="0">
                  <a:pos x="20" y="8"/>
                </a:cxn>
                <a:cxn ang="0">
                  <a:pos x="20" y="0"/>
                </a:cxn>
                <a:cxn ang="0">
                  <a:pos x="4" y="2"/>
                </a:cxn>
                <a:cxn ang="0">
                  <a:pos x="4" y="2"/>
                </a:cxn>
              </a:cxnLst>
              <a:rect l="0" t="0" r="r" b="b"/>
              <a:pathLst>
                <a:path w="24" h="16">
                  <a:moveTo>
                    <a:pt x="4" y="2"/>
                  </a:moveTo>
                  <a:lnTo>
                    <a:pt x="0" y="10"/>
                  </a:lnTo>
                  <a:lnTo>
                    <a:pt x="10" y="16"/>
                  </a:lnTo>
                  <a:lnTo>
                    <a:pt x="24" y="10"/>
                  </a:lnTo>
                  <a:lnTo>
                    <a:pt x="20" y="8"/>
                  </a:lnTo>
                  <a:lnTo>
                    <a:pt x="20"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5" name="Freeform 557"/>
            <p:cNvSpPr>
              <a:spLocks/>
            </p:cNvSpPr>
            <p:nvPr/>
          </p:nvSpPr>
          <p:spPr bwMode="auto">
            <a:xfrm>
              <a:off x="4096215" y="2428007"/>
              <a:ext cx="40378" cy="17945"/>
            </a:xfrm>
            <a:custGeom>
              <a:avLst/>
              <a:gdLst/>
              <a:ahLst/>
              <a:cxnLst>
                <a:cxn ang="0">
                  <a:pos x="2" y="10"/>
                </a:cxn>
                <a:cxn ang="0">
                  <a:pos x="0" y="14"/>
                </a:cxn>
                <a:cxn ang="0">
                  <a:pos x="18" y="16"/>
                </a:cxn>
                <a:cxn ang="0">
                  <a:pos x="36" y="12"/>
                </a:cxn>
                <a:cxn ang="0">
                  <a:pos x="32" y="8"/>
                </a:cxn>
                <a:cxn ang="0">
                  <a:pos x="8" y="0"/>
                </a:cxn>
                <a:cxn ang="0">
                  <a:pos x="2" y="10"/>
                </a:cxn>
                <a:cxn ang="0">
                  <a:pos x="2" y="10"/>
                </a:cxn>
              </a:cxnLst>
              <a:rect l="0" t="0" r="r" b="b"/>
              <a:pathLst>
                <a:path w="36" h="16">
                  <a:moveTo>
                    <a:pt x="2" y="10"/>
                  </a:moveTo>
                  <a:lnTo>
                    <a:pt x="0" y="14"/>
                  </a:lnTo>
                  <a:lnTo>
                    <a:pt x="18" y="16"/>
                  </a:lnTo>
                  <a:lnTo>
                    <a:pt x="36" y="12"/>
                  </a:lnTo>
                  <a:lnTo>
                    <a:pt x="32" y="8"/>
                  </a:lnTo>
                  <a:lnTo>
                    <a:pt x="8" y="0"/>
                  </a:lnTo>
                  <a:lnTo>
                    <a:pt x="2" y="10"/>
                  </a:lnTo>
                  <a:lnTo>
                    <a:pt x="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6" name="Freeform 558"/>
            <p:cNvSpPr>
              <a:spLocks/>
            </p:cNvSpPr>
            <p:nvPr/>
          </p:nvSpPr>
          <p:spPr bwMode="auto">
            <a:xfrm>
              <a:off x="4111917" y="2445952"/>
              <a:ext cx="40378" cy="17945"/>
            </a:xfrm>
            <a:custGeom>
              <a:avLst/>
              <a:gdLst/>
              <a:ahLst/>
              <a:cxnLst>
                <a:cxn ang="0">
                  <a:pos x="36" y="8"/>
                </a:cxn>
                <a:cxn ang="0">
                  <a:pos x="32" y="12"/>
                </a:cxn>
                <a:cxn ang="0">
                  <a:pos x="36" y="16"/>
                </a:cxn>
                <a:cxn ang="0">
                  <a:pos x="32" y="16"/>
                </a:cxn>
                <a:cxn ang="0">
                  <a:pos x="18" y="8"/>
                </a:cxn>
                <a:cxn ang="0">
                  <a:pos x="6" y="8"/>
                </a:cxn>
                <a:cxn ang="0">
                  <a:pos x="0" y="4"/>
                </a:cxn>
                <a:cxn ang="0">
                  <a:pos x="18" y="0"/>
                </a:cxn>
                <a:cxn ang="0">
                  <a:pos x="36" y="8"/>
                </a:cxn>
                <a:cxn ang="0">
                  <a:pos x="36" y="8"/>
                </a:cxn>
              </a:cxnLst>
              <a:rect l="0" t="0" r="r" b="b"/>
              <a:pathLst>
                <a:path w="36" h="16">
                  <a:moveTo>
                    <a:pt x="36" y="8"/>
                  </a:moveTo>
                  <a:lnTo>
                    <a:pt x="32" y="12"/>
                  </a:lnTo>
                  <a:lnTo>
                    <a:pt x="36" y="16"/>
                  </a:lnTo>
                  <a:lnTo>
                    <a:pt x="32" y="16"/>
                  </a:lnTo>
                  <a:lnTo>
                    <a:pt x="18" y="8"/>
                  </a:lnTo>
                  <a:lnTo>
                    <a:pt x="6" y="8"/>
                  </a:lnTo>
                  <a:lnTo>
                    <a:pt x="0" y="4"/>
                  </a:lnTo>
                  <a:lnTo>
                    <a:pt x="18" y="0"/>
                  </a:lnTo>
                  <a:lnTo>
                    <a:pt x="36" y="8"/>
                  </a:lnTo>
                  <a:lnTo>
                    <a:pt x="36"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7" name="Freeform 559"/>
            <p:cNvSpPr>
              <a:spLocks/>
            </p:cNvSpPr>
            <p:nvPr/>
          </p:nvSpPr>
          <p:spPr bwMode="auto">
            <a:xfrm>
              <a:off x="4114160" y="2457169"/>
              <a:ext cx="38135" cy="35891"/>
            </a:xfrm>
            <a:custGeom>
              <a:avLst/>
              <a:gdLst/>
              <a:ahLst/>
              <a:cxnLst>
                <a:cxn ang="0">
                  <a:pos x="20" y="6"/>
                </a:cxn>
                <a:cxn ang="0">
                  <a:pos x="34" y="14"/>
                </a:cxn>
                <a:cxn ang="0">
                  <a:pos x="34" y="20"/>
                </a:cxn>
                <a:cxn ang="0">
                  <a:pos x="24" y="22"/>
                </a:cxn>
                <a:cxn ang="0">
                  <a:pos x="32" y="26"/>
                </a:cxn>
                <a:cxn ang="0">
                  <a:pos x="32" y="32"/>
                </a:cxn>
                <a:cxn ang="0">
                  <a:pos x="30" y="32"/>
                </a:cxn>
                <a:cxn ang="0">
                  <a:pos x="8" y="18"/>
                </a:cxn>
                <a:cxn ang="0">
                  <a:pos x="2" y="10"/>
                </a:cxn>
                <a:cxn ang="0">
                  <a:pos x="0" y="0"/>
                </a:cxn>
                <a:cxn ang="0">
                  <a:pos x="14" y="0"/>
                </a:cxn>
                <a:cxn ang="0">
                  <a:pos x="20" y="6"/>
                </a:cxn>
                <a:cxn ang="0">
                  <a:pos x="20" y="6"/>
                </a:cxn>
              </a:cxnLst>
              <a:rect l="0" t="0" r="r" b="b"/>
              <a:pathLst>
                <a:path w="34" h="32">
                  <a:moveTo>
                    <a:pt x="20" y="6"/>
                  </a:moveTo>
                  <a:lnTo>
                    <a:pt x="34" y="14"/>
                  </a:lnTo>
                  <a:lnTo>
                    <a:pt x="34" y="20"/>
                  </a:lnTo>
                  <a:lnTo>
                    <a:pt x="24" y="22"/>
                  </a:lnTo>
                  <a:lnTo>
                    <a:pt x="32" y="26"/>
                  </a:lnTo>
                  <a:lnTo>
                    <a:pt x="32" y="32"/>
                  </a:lnTo>
                  <a:lnTo>
                    <a:pt x="30" y="32"/>
                  </a:lnTo>
                  <a:lnTo>
                    <a:pt x="8" y="18"/>
                  </a:lnTo>
                  <a:lnTo>
                    <a:pt x="2" y="10"/>
                  </a:lnTo>
                  <a:lnTo>
                    <a:pt x="0" y="0"/>
                  </a:lnTo>
                  <a:lnTo>
                    <a:pt x="14" y="0"/>
                  </a:lnTo>
                  <a:lnTo>
                    <a:pt x="20" y="6"/>
                  </a:lnTo>
                  <a:lnTo>
                    <a:pt x="2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8" name="Freeform 560"/>
            <p:cNvSpPr>
              <a:spLocks/>
            </p:cNvSpPr>
            <p:nvPr/>
          </p:nvSpPr>
          <p:spPr bwMode="auto">
            <a:xfrm>
              <a:off x="4060324" y="2544653"/>
              <a:ext cx="40378" cy="26918"/>
            </a:xfrm>
            <a:custGeom>
              <a:avLst/>
              <a:gdLst/>
              <a:ahLst/>
              <a:cxnLst>
                <a:cxn ang="0">
                  <a:pos x="36" y="6"/>
                </a:cxn>
                <a:cxn ang="0">
                  <a:pos x="36" y="16"/>
                </a:cxn>
                <a:cxn ang="0">
                  <a:pos x="34" y="18"/>
                </a:cxn>
                <a:cxn ang="0">
                  <a:pos x="0" y="24"/>
                </a:cxn>
                <a:cxn ang="0">
                  <a:pos x="2" y="16"/>
                </a:cxn>
                <a:cxn ang="0">
                  <a:pos x="14" y="8"/>
                </a:cxn>
                <a:cxn ang="0">
                  <a:pos x="30" y="0"/>
                </a:cxn>
                <a:cxn ang="0">
                  <a:pos x="36" y="6"/>
                </a:cxn>
                <a:cxn ang="0">
                  <a:pos x="36" y="6"/>
                </a:cxn>
              </a:cxnLst>
              <a:rect l="0" t="0" r="r" b="b"/>
              <a:pathLst>
                <a:path w="36" h="24">
                  <a:moveTo>
                    <a:pt x="36" y="6"/>
                  </a:moveTo>
                  <a:lnTo>
                    <a:pt x="36" y="16"/>
                  </a:lnTo>
                  <a:lnTo>
                    <a:pt x="34" y="18"/>
                  </a:lnTo>
                  <a:lnTo>
                    <a:pt x="0" y="24"/>
                  </a:lnTo>
                  <a:lnTo>
                    <a:pt x="2" y="16"/>
                  </a:lnTo>
                  <a:lnTo>
                    <a:pt x="14" y="8"/>
                  </a:lnTo>
                  <a:lnTo>
                    <a:pt x="30" y="0"/>
                  </a:lnTo>
                  <a:lnTo>
                    <a:pt x="36" y="6"/>
                  </a:lnTo>
                  <a:lnTo>
                    <a:pt x="3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9" name="Freeform 561"/>
            <p:cNvSpPr>
              <a:spLocks/>
            </p:cNvSpPr>
            <p:nvPr/>
          </p:nvSpPr>
          <p:spPr bwMode="auto">
            <a:xfrm>
              <a:off x="4345210" y="2537923"/>
              <a:ext cx="17945" cy="15702"/>
            </a:xfrm>
            <a:custGeom>
              <a:avLst/>
              <a:gdLst/>
              <a:ahLst/>
              <a:cxnLst>
                <a:cxn ang="0">
                  <a:pos x="10" y="4"/>
                </a:cxn>
                <a:cxn ang="0">
                  <a:pos x="0" y="14"/>
                </a:cxn>
                <a:cxn ang="0">
                  <a:pos x="14" y="8"/>
                </a:cxn>
                <a:cxn ang="0">
                  <a:pos x="16" y="0"/>
                </a:cxn>
                <a:cxn ang="0">
                  <a:pos x="10" y="4"/>
                </a:cxn>
                <a:cxn ang="0">
                  <a:pos x="10" y="4"/>
                </a:cxn>
              </a:cxnLst>
              <a:rect l="0" t="0" r="r" b="b"/>
              <a:pathLst>
                <a:path w="16" h="14">
                  <a:moveTo>
                    <a:pt x="10" y="4"/>
                  </a:moveTo>
                  <a:lnTo>
                    <a:pt x="0" y="14"/>
                  </a:lnTo>
                  <a:lnTo>
                    <a:pt x="14" y="8"/>
                  </a:lnTo>
                  <a:lnTo>
                    <a:pt x="16" y="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0" name="Freeform 562"/>
            <p:cNvSpPr>
              <a:spLocks/>
            </p:cNvSpPr>
            <p:nvPr/>
          </p:nvSpPr>
          <p:spPr bwMode="auto">
            <a:xfrm>
              <a:off x="4114160" y="2730838"/>
              <a:ext cx="165997" cy="112159"/>
            </a:xfrm>
            <a:custGeom>
              <a:avLst/>
              <a:gdLst/>
              <a:ahLst/>
              <a:cxnLst>
                <a:cxn ang="0">
                  <a:pos x="44" y="86"/>
                </a:cxn>
                <a:cxn ang="0">
                  <a:pos x="24" y="80"/>
                </a:cxn>
                <a:cxn ang="0">
                  <a:pos x="36" y="76"/>
                </a:cxn>
                <a:cxn ang="0">
                  <a:pos x="32" y="72"/>
                </a:cxn>
                <a:cxn ang="0">
                  <a:pos x="32" y="68"/>
                </a:cxn>
                <a:cxn ang="0">
                  <a:pos x="8" y="58"/>
                </a:cxn>
                <a:cxn ang="0">
                  <a:pos x="24" y="50"/>
                </a:cxn>
                <a:cxn ang="0">
                  <a:pos x="38" y="44"/>
                </a:cxn>
                <a:cxn ang="0">
                  <a:pos x="28" y="46"/>
                </a:cxn>
                <a:cxn ang="0">
                  <a:pos x="30" y="36"/>
                </a:cxn>
                <a:cxn ang="0">
                  <a:pos x="22" y="30"/>
                </a:cxn>
                <a:cxn ang="0">
                  <a:pos x="0" y="36"/>
                </a:cxn>
                <a:cxn ang="0">
                  <a:pos x="8" y="32"/>
                </a:cxn>
                <a:cxn ang="0">
                  <a:pos x="6" y="24"/>
                </a:cxn>
                <a:cxn ang="0">
                  <a:pos x="18" y="30"/>
                </a:cxn>
                <a:cxn ang="0">
                  <a:pos x="18" y="26"/>
                </a:cxn>
                <a:cxn ang="0">
                  <a:pos x="12" y="22"/>
                </a:cxn>
                <a:cxn ang="0">
                  <a:pos x="12" y="18"/>
                </a:cxn>
                <a:cxn ang="0">
                  <a:pos x="14" y="16"/>
                </a:cxn>
                <a:cxn ang="0">
                  <a:pos x="18" y="14"/>
                </a:cxn>
                <a:cxn ang="0">
                  <a:pos x="22" y="18"/>
                </a:cxn>
                <a:cxn ang="0">
                  <a:pos x="26" y="20"/>
                </a:cxn>
                <a:cxn ang="0">
                  <a:pos x="30" y="20"/>
                </a:cxn>
                <a:cxn ang="0">
                  <a:pos x="22" y="12"/>
                </a:cxn>
                <a:cxn ang="0">
                  <a:pos x="28" y="10"/>
                </a:cxn>
                <a:cxn ang="0">
                  <a:pos x="18" y="8"/>
                </a:cxn>
                <a:cxn ang="0">
                  <a:pos x="28" y="4"/>
                </a:cxn>
                <a:cxn ang="0">
                  <a:pos x="40" y="20"/>
                </a:cxn>
                <a:cxn ang="0">
                  <a:pos x="44" y="26"/>
                </a:cxn>
                <a:cxn ang="0">
                  <a:pos x="42" y="30"/>
                </a:cxn>
                <a:cxn ang="0">
                  <a:pos x="42" y="32"/>
                </a:cxn>
                <a:cxn ang="0">
                  <a:pos x="42" y="36"/>
                </a:cxn>
                <a:cxn ang="0">
                  <a:pos x="44" y="44"/>
                </a:cxn>
                <a:cxn ang="0">
                  <a:pos x="50" y="38"/>
                </a:cxn>
                <a:cxn ang="0">
                  <a:pos x="54" y="34"/>
                </a:cxn>
                <a:cxn ang="0">
                  <a:pos x="58" y="24"/>
                </a:cxn>
                <a:cxn ang="0">
                  <a:pos x="58" y="14"/>
                </a:cxn>
                <a:cxn ang="0">
                  <a:pos x="70" y="22"/>
                </a:cxn>
                <a:cxn ang="0">
                  <a:pos x="78" y="12"/>
                </a:cxn>
                <a:cxn ang="0">
                  <a:pos x="86" y="22"/>
                </a:cxn>
                <a:cxn ang="0">
                  <a:pos x="88" y="14"/>
                </a:cxn>
                <a:cxn ang="0">
                  <a:pos x="96" y="16"/>
                </a:cxn>
                <a:cxn ang="0">
                  <a:pos x="108" y="14"/>
                </a:cxn>
                <a:cxn ang="0">
                  <a:pos x="112" y="0"/>
                </a:cxn>
                <a:cxn ang="0">
                  <a:pos x="118" y="10"/>
                </a:cxn>
                <a:cxn ang="0">
                  <a:pos x="132" y="6"/>
                </a:cxn>
                <a:cxn ang="0">
                  <a:pos x="126" y="16"/>
                </a:cxn>
                <a:cxn ang="0">
                  <a:pos x="132" y="16"/>
                </a:cxn>
                <a:cxn ang="0">
                  <a:pos x="132" y="28"/>
                </a:cxn>
                <a:cxn ang="0">
                  <a:pos x="136" y="30"/>
                </a:cxn>
                <a:cxn ang="0">
                  <a:pos x="142" y="28"/>
                </a:cxn>
                <a:cxn ang="0">
                  <a:pos x="144" y="42"/>
                </a:cxn>
                <a:cxn ang="0">
                  <a:pos x="148" y="44"/>
                </a:cxn>
                <a:cxn ang="0">
                  <a:pos x="144" y="54"/>
                </a:cxn>
                <a:cxn ang="0">
                  <a:pos x="134" y="62"/>
                </a:cxn>
                <a:cxn ang="0">
                  <a:pos x="130" y="74"/>
                </a:cxn>
                <a:cxn ang="0">
                  <a:pos x="122" y="72"/>
                </a:cxn>
                <a:cxn ang="0">
                  <a:pos x="100" y="84"/>
                </a:cxn>
                <a:cxn ang="0">
                  <a:pos x="80" y="100"/>
                </a:cxn>
                <a:cxn ang="0">
                  <a:pos x="62" y="96"/>
                </a:cxn>
              </a:cxnLst>
              <a:rect l="0" t="0" r="r" b="b"/>
              <a:pathLst>
                <a:path w="148" h="100">
                  <a:moveTo>
                    <a:pt x="62" y="96"/>
                  </a:moveTo>
                  <a:lnTo>
                    <a:pt x="44" y="86"/>
                  </a:lnTo>
                  <a:lnTo>
                    <a:pt x="26" y="88"/>
                  </a:lnTo>
                  <a:lnTo>
                    <a:pt x="24" y="80"/>
                  </a:lnTo>
                  <a:lnTo>
                    <a:pt x="28" y="82"/>
                  </a:lnTo>
                  <a:lnTo>
                    <a:pt x="36" y="76"/>
                  </a:lnTo>
                  <a:lnTo>
                    <a:pt x="36" y="72"/>
                  </a:lnTo>
                  <a:lnTo>
                    <a:pt x="32" y="72"/>
                  </a:lnTo>
                  <a:lnTo>
                    <a:pt x="36" y="64"/>
                  </a:lnTo>
                  <a:lnTo>
                    <a:pt x="32" y="68"/>
                  </a:lnTo>
                  <a:lnTo>
                    <a:pt x="26" y="56"/>
                  </a:lnTo>
                  <a:lnTo>
                    <a:pt x="8" y="58"/>
                  </a:lnTo>
                  <a:lnTo>
                    <a:pt x="8" y="54"/>
                  </a:lnTo>
                  <a:lnTo>
                    <a:pt x="24" y="50"/>
                  </a:lnTo>
                  <a:lnTo>
                    <a:pt x="36" y="50"/>
                  </a:lnTo>
                  <a:lnTo>
                    <a:pt x="38" y="44"/>
                  </a:lnTo>
                  <a:lnTo>
                    <a:pt x="34" y="48"/>
                  </a:lnTo>
                  <a:lnTo>
                    <a:pt x="28" y="46"/>
                  </a:lnTo>
                  <a:lnTo>
                    <a:pt x="36" y="36"/>
                  </a:lnTo>
                  <a:lnTo>
                    <a:pt x="30" y="36"/>
                  </a:lnTo>
                  <a:lnTo>
                    <a:pt x="28" y="32"/>
                  </a:lnTo>
                  <a:lnTo>
                    <a:pt x="22" y="30"/>
                  </a:lnTo>
                  <a:lnTo>
                    <a:pt x="12" y="36"/>
                  </a:lnTo>
                  <a:lnTo>
                    <a:pt x="0" y="36"/>
                  </a:lnTo>
                  <a:lnTo>
                    <a:pt x="2" y="30"/>
                  </a:lnTo>
                  <a:lnTo>
                    <a:pt x="8" y="32"/>
                  </a:lnTo>
                  <a:lnTo>
                    <a:pt x="8" y="30"/>
                  </a:lnTo>
                  <a:lnTo>
                    <a:pt x="6" y="24"/>
                  </a:lnTo>
                  <a:lnTo>
                    <a:pt x="14" y="30"/>
                  </a:lnTo>
                  <a:lnTo>
                    <a:pt x="18" y="30"/>
                  </a:lnTo>
                  <a:lnTo>
                    <a:pt x="16" y="28"/>
                  </a:lnTo>
                  <a:lnTo>
                    <a:pt x="18" y="26"/>
                  </a:lnTo>
                  <a:lnTo>
                    <a:pt x="10" y="24"/>
                  </a:lnTo>
                  <a:lnTo>
                    <a:pt x="12" y="22"/>
                  </a:lnTo>
                  <a:lnTo>
                    <a:pt x="10" y="16"/>
                  </a:lnTo>
                  <a:lnTo>
                    <a:pt x="12" y="18"/>
                  </a:lnTo>
                  <a:lnTo>
                    <a:pt x="12" y="16"/>
                  </a:lnTo>
                  <a:lnTo>
                    <a:pt x="14" y="16"/>
                  </a:lnTo>
                  <a:lnTo>
                    <a:pt x="12" y="14"/>
                  </a:lnTo>
                  <a:lnTo>
                    <a:pt x="18" y="14"/>
                  </a:lnTo>
                  <a:lnTo>
                    <a:pt x="20" y="20"/>
                  </a:lnTo>
                  <a:lnTo>
                    <a:pt x="22" y="18"/>
                  </a:lnTo>
                  <a:lnTo>
                    <a:pt x="26" y="24"/>
                  </a:lnTo>
                  <a:lnTo>
                    <a:pt x="26" y="20"/>
                  </a:lnTo>
                  <a:lnTo>
                    <a:pt x="28" y="24"/>
                  </a:lnTo>
                  <a:lnTo>
                    <a:pt x="30" y="20"/>
                  </a:lnTo>
                  <a:lnTo>
                    <a:pt x="28" y="16"/>
                  </a:lnTo>
                  <a:lnTo>
                    <a:pt x="22" y="12"/>
                  </a:lnTo>
                  <a:lnTo>
                    <a:pt x="24" y="8"/>
                  </a:lnTo>
                  <a:lnTo>
                    <a:pt x="28" y="10"/>
                  </a:lnTo>
                  <a:lnTo>
                    <a:pt x="24" y="6"/>
                  </a:lnTo>
                  <a:lnTo>
                    <a:pt x="18" y="8"/>
                  </a:lnTo>
                  <a:lnTo>
                    <a:pt x="20" y="4"/>
                  </a:lnTo>
                  <a:lnTo>
                    <a:pt x="28" y="4"/>
                  </a:lnTo>
                  <a:lnTo>
                    <a:pt x="42" y="18"/>
                  </a:lnTo>
                  <a:lnTo>
                    <a:pt x="40" y="20"/>
                  </a:lnTo>
                  <a:lnTo>
                    <a:pt x="42" y="22"/>
                  </a:lnTo>
                  <a:lnTo>
                    <a:pt x="44" y="26"/>
                  </a:lnTo>
                  <a:lnTo>
                    <a:pt x="40" y="28"/>
                  </a:lnTo>
                  <a:lnTo>
                    <a:pt x="42" y="30"/>
                  </a:lnTo>
                  <a:lnTo>
                    <a:pt x="42" y="34"/>
                  </a:lnTo>
                  <a:lnTo>
                    <a:pt x="42" y="32"/>
                  </a:lnTo>
                  <a:lnTo>
                    <a:pt x="44" y="36"/>
                  </a:lnTo>
                  <a:lnTo>
                    <a:pt x="42" y="36"/>
                  </a:lnTo>
                  <a:lnTo>
                    <a:pt x="44" y="38"/>
                  </a:lnTo>
                  <a:lnTo>
                    <a:pt x="44" y="44"/>
                  </a:lnTo>
                  <a:lnTo>
                    <a:pt x="46" y="38"/>
                  </a:lnTo>
                  <a:lnTo>
                    <a:pt x="50" y="38"/>
                  </a:lnTo>
                  <a:lnTo>
                    <a:pt x="50" y="30"/>
                  </a:lnTo>
                  <a:lnTo>
                    <a:pt x="54" y="34"/>
                  </a:lnTo>
                  <a:lnTo>
                    <a:pt x="56" y="32"/>
                  </a:lnTo>
                  <a:lnTo>
                    <a:pt x="58" y="24"/>
                  </a:lnTo>
                  <a:lnTo>
                    <a:pt x="56" y="16"/>
                  </a:lnTo>
                  <a:lnTo>
                    <a:pt x="58" y="14"/>
                  </a:lnTo>
                  <a:lnTo>
                    <a:pt x="68" y="26"/>
                  </a:lnTo>
                  <a:lnTo>
                    <a:pt x="70" y="22"/>
                  </a:lnTo>
                  <a:lnTo>
                    <a:pt x="68" y="16"/>
                  </a:lnTo>
                  <a:lnTo>
                    <a:pt x="78" y="12"/>
                  </a:lnTo>
                  <a:lnTo>
                    <a:pt x="86" y="30"/>
                  </a:lnTo>
                  <a:lnTo>
                    <a:pt x="86" y="22"/>
                  </a:lnTo>
                  <a:lnTo>
                    <a:pt x="84" y="14"/>
                  </a:lnTo>
                  <a:lnTo>
                    <a:pt x="88" y="14"/>
                  </a:lnTo>
                  <a:lnTo>
                    <a:pt x="92" y="18"/>
                  </a:lnTo>
                  <a:lnTo>
                    <a:pt x="96" y="16"/>
                  </a:lnTo>
                  <a:lnTo>
                    <a:pt x="98" y="12"/>
                  </a:lnTo>
                  <a:lnTo>
                    <a:pt x="108" y="14"/>
                  </a:lnTo>
                  <a:lnTo>
                    <a:pt x="106" y="2"/>
                  </a:lnTo>
                  <a:lnTo>
                    <a:pt x="112" y="0"/>
                  </a:lnTo>
                  <a:lnTo>
                    <a:pt x="118" y="6"/>
                  </a:lnTo>
                  <a:lnTo>
                    <a:pt x="118" y="10"/>
                  </a:lnTo>
                  <a:lnTo>
                    <a:pt x="122" y="12"/>
                  </a:lnTo>
                  <a:lnTo>
                    <a:pt x="132" y="6"/>
                  </a:lnTo>
                  <a:lnTo>
                    <a:pt x="134" y="6"/>
                  </a:lnTo>
                  <a:lnTo>
                    <a:pt x="126" y="16"/>
                  </a:lnTo>
                  <a:lnTo>
                    <a:pt x="126" y="18"/>
                  </a:lnTo>
                  <a:lnTo>
                    <a:pt x="132" y="16"/>
                  </a:lnTo>
                  <a:lnTo>
                    <a:pt x="132" y="22"/>
                  </a:lnTo>
                  <a:lnTo>
                    <a:pt x="132" y="28"/>
                  </a:lnTo>
                  <a:lnTo>
                    <a:pt x="136" y="26"/>
                  </a:lnTo>
                  <a:lnTo>
                    <a:pt x="136" y="30"/>
                  </a:lnTo>
                  <a:lnTo>
                    <a:pt x="140" y="32"/>
                  </a:lnTo>
                  <a:lnTo>
                    <a:pt x="142" y="28"/>
                  </a:lnTo>
                  <a:lnTo>
                    <a:pt x="146" y="36"/>
                  </a:lnTo>
                  <a:lnTo>
                    <a:pt x="144" y="42"/>
                  </a:lnTo>
                  <a:lnTo>
                    <a:pt x="144" y="44"/>
                  </a:lnTo>
                  <a:lnTo>
                    <a:pt x="148" y="44"/>
                  </a:lnTo>
                  <a:lnTo>
                    <a:pt x="148" y="48"/>
                  </a:lnTo>
                  <a:lnTo>
                    <a:pt x="144" y="54"/>
                  </a:lnTo>
                  <a:lnTo>
                    <a:pt x="134" y="60"/>
                  </a:lnTo>
                  <a:lnTo>
                    <a:pt x="134" y="62"/>
                  </a:lnTo>
                  <a:lnTo>
                    <a:pt x="138" y="62"/>
                  </a:lnTo>
                  <a:lnTo>
                    <a:pt x="130" y="74"/>
                  </a:lnTo>
                  <a:lnTo>
                    <a:pt x="124" y="68"/>
                  </a:lnTo>
                  <a:lnTo>
                    <a:pt x="122" y="72"/>
                  </a:lnTo>
                  <a:lnTo>
                    <a:pt x="110" y="84"/>
                  </a:lnTo>
                  <a:lnTo>
                    <a:pt x="100" y="84"/>
                  </a:lnTo>
                  <a:lnTo>
                    <a:pt x="88" y="98"/>
                  </a:lnTo>
                  <a:lnTo>
                    <a:pt x="80" y="100"/>
                  </a:lnTo>
                  <a:lnTo>
                    <a:pt x="62" y="96"/>
                  </a:lnTo>
                  <a:lnTo>
                    <a:pt x="62" y="9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1" name="Freeform 563"/>
            <p:cNvSpPr>
              <a:spLocks/>
            </p:cNvSpPr>
            <p:nvPr/>
          </p:nvSpPr>
          <p:spPr bwMode="auto">
            <a:xfrm>
              <a:off x="3387366" y="1602512"/>
              <a:ext cx="910736" cy="1348159"/>
            </a:xfrm>
            <a:custGeom>
              <a:avLst/>
              <a:gdLst/>
              <a:ahLst/>
              <a:cxnLst>
                <a:cxn ang="0">
                  <a:pos x="400" y="1198"/>
                </a:cxn>
                <a:cxn ang="0">
                  <a:pos x="360" y="1182"/>
                </a:cxn>
                <a:cxn ang="0">
                  <a:pos x="332" y="1160"/>
                </a:cxn>
                <a:cxn ang="0">
                  <a:pos x="306" y="1124"/>
                </a:cxn>
                <a:cxn ang="0">
                  <a:pos x="304" y="1074"/>
                </a:cxn>
                <a:cxn ang="0">
                  <a:pos x="278" y="1056"/>
                </a:cxn>
                <a:cxn ang="0">
                  <a:pos x="268" y="1018"/>
                </a:cxn>
                <a:cxn ang="0">
                  <a:pos x="258" y="978"/>
                </a:cxn>
                <a:cxn ang="0">
                  <a:pos x="288" y="944"/>
                </a:cxn>
                <a:cxn ang="0">
                  <a:pos x="304" y="912"/>
                </a:cxn>
                <a:cxn ang="0">
                  <a:pos x="270" y="872"/>
                </a:cxn>
                <a:cxn ang="0">
                  <a:pos x="298" y="854"/>
                </a:cxn>
                <a:cxn ang="0">
                  <a:pos x="282" y="814"/>
                </a:cxn>
                <a:cxn ang="0">
                  <a:pos x="230" y="814"/>
                </a:cxn>
                <a:cxn ang="0">
                  <a:pos x="232" y="740"/>
                </a:cxn>
                <a:cxn ang="0">
                  <a:pos x="214" y="674"/>
                </a:cxn>
                <a:cxn ang="0">
                  <a:pos x="164" y="606"/>
                </a:cxn>
                <a:cxn ang="0">
                  <a:pos x="64" y="604"/>
                </a:cxn>
                <a:cxn ang="0">
                  <a:pos x="98" y="534"/>
                </a:cxn>
                <a:cxn ang="0">
                  <a:pos x="38" y="510"/>
                </a:cxn>
                <a:cxn ang="0">
                  <a:pos x="16" y="444"/>
                </a:cxn>
                <a:cxn ang="0">
                  <a:pos x="106" y="348"/>
                </a:cxn>
                <a:cxn ang="0">
                  <a:pos x="98" y="286"/>
                </a:cxn>
                <a:cxn ang="0">
                  <a:pos x="204" y="216"/>
                </a:cxn>
                <a:cxn ang="0">
                  <a:pos x="304" y="182"/>
                </a:cxn>
                <a:cxn ang="0">
                  <a:pos x="380" y="134"/>
                </a:cxn>
                <a:cxn ang="0">
                  <a:pos x="364" y="80"/>
                </a:cxn>
                <a:cxn ang="0">
                  <a:pos x="442" y="64"/>
                </a:cxn>
                <a:cxn ang="0">
                  <a:pos x="496" y="2"/>
                </a:cxn>
                <a:cxn ang="0">
                  <a:pos x="524" y="66"/>
                </a:cxn>
                <a:cxn ang="0">
                  <a:pos x="630" y="62"/>
                </a:cxn>
                <a:cxn ang="0">
                  <a:pos x="520" y="196"/>
                </a:cxn>
                <a:cxn ang="0">
                  <a:pos x="670" y="168"/>
                </a:cxn>
                <a:cxn ang="0">
                  <a:pos x="712" y="216"/>
                </a:cxn>
                <a:cxn ang="0">
                  <a:pos x="776" y="276"/>
                </a:cxn>
                <a:cxn ang="0">
                  <a:pos x="706" y="362"/>
                </a:cxn>
                <a:cxn ang="0">
                  <a:pos x="716" y="400"/>
                </a:cxn>
                <a:cxn ang="0">
                  <a:pos x="690" y="506"/>
                </a:cxn>
                <a:cxn ang="0">
                  <a:pos x="732" y="528"/>
                </a:cxn>
                <a:cxn ang="0">
                  <a:pos x="700" y="596"/>
                </a:cxn>
                <a:cxn ang="0">
                  <a:pos x="700" y="648"/>
                </a:cxn>
                <a:cxn ang="0">
                  <a:pos x="686" y="706"/>
                </a:cxn>
                <a:cxn ang="0">
                  <a:pos x="630" y="744"/>
                </a:cxn>
                <a:cxn ang="0">
                  <a:pos x="644" y="770"/>
                </a:cxn>
                <a:cxn ang="0">
                  <a:pos x="678" y="824"/>
                </a:cxn>
                <a:cxn ang="0">
                  <a:pos x="674" y="864"/>
                </a:cxn>
                <a:cxn ang="0">
                  <a:pos x="630" y="822"/>
                </a:cxn>
                <a:cxn ang="0">
                  <a:pos x="588" y="864"/>
                </a:cxn>
                <a:cxn ang="0">
                  <a:pos x="666" y="884"/>
                </a:cxn>
                <a:cxn ang="0">
                  <a:pos x="636" y="922"/>
                </a:cxn>
                <a:cxn ang="0">
                  <a:pos x="572" y="952"/>
                </a:cxn>
                <a:cxn ang="0">
                  <a:pos x="542" y="936"/>
                </a:cxn>
                <a:cxn ang="0">
                  <a:pos x="530" y="972"/>
                </a:cxn>
                <a:cxn ang="0">
                  <a:pos x="504" y="1014"/>
                </a:cxn>
                <a:cxn ang="0">
                  <a:pos x="476" y="1026"/>
                </a:cxn>
                <a:cxn ang="0">
                  <a:pos x="462" y="1028"/>
                </a:cxn>
                <a:cxn ang="0">
                  <a:pos x="438" y="1056"/>
                </a:cxn>
                <a:cxn ang="0">
                  <a:pos x="422" y="1094"/>
                </a:cxn>
                <a:cxn ang="0">
                  <a:pos x="412" y="1114"/>
                </a:cxn>
              </a:cxnLst>
              <a:rect l="0" t="0" r="r" b="b"/>
              <a:pathLst>
                <a:path w="812" h="1202">
                  <a:moveTo>
                    <a:pt x="418" y="1118"/>
                  </a:moveTo>
                  <a:lnTo>
                    <a:pt x="422" y="1118"/>
                  </a:lnTo>
                  <a:lnTo>
                    <a:pt x="422" y="1120"/>
                  </a:lnTo>
                  <a:lnTo>
                    <a:pt x="418" y="1122"/>
                  </a:lnTo>
                  <a:lnTo>
                    <a:pt x="408" y="1124"/>
                  </a:lnTo>
                  <a:lnTo>
                    <a:pt x="404" y="1128"/>
                  </a:lnTo>
                  <a:lnTo>
                    <a:pt x="408" y="1130"/>
                  </a:lnTo>
                  <a:lnTo>
                    <a:pt x="410" y="1134"/>
                  </a:lnTo>
                  <a:lnTo>
                    <a:pt x="414" y="1152"/>
                  </a:lnTo>
                  <a:lnTo>
                    <a:pt x="406" y="1168"/>
                  </a:lnTo>
                  <a:lnTo>
                    <a:pt x="404" y="1186"/>
                  </a:lnTo>
                  <a:lnTo>
                    <a:pt x="398" y="1190"/>
                  </a:lnTo>
                  <a:lnTo>
                    <a:pt x="400" y="1198"/>
                  </a:lnTo>
                  <a:lnTo>
                    <a:pt x="388" y="1198"/>
                  </a:lnTo>
                  <a:lnTo>
                    <a:pt x="386" y="1194"/>
                  </a:lnTo>
                  <a:lnTo>
                    <a:pt x="378" y="1202"/>
                  </a:lnTo>
                  <a:lnTo>
                    <a:pt x="372" y="1196"/>
                  </a:lnTo>
                  <a:lnTo>
                    <a:pt x="376" y="1186"/>
                  </a:lnTo>
                  <a:lnTo>
                    <a:pt x="372" y="1190"/>
                  </a:lnTo>
                  <a:lnTo>
                    <a:pt x="372" y="1184"/>
                  </a:lnTo>
                  <a:lnTo>
                    <a:pt x="370" y="1184"/>
                  </a:lnTo>
                  <a:lnTo>
                    <a:pt x="368" y="1190"/>
                  </a:lnTo>
                  <a:lnTo>
                    <a:pt x="364" y="1184"/>
                  </a:lnTo>
                  <a:lnTo>
                    <a:pt x="368" y="1180"/>
                  </a:lnTo>
                  <a:lnTo>
                    <a:pt x="368" y="1176"/>
                  </a:lnTo>
                  <a:lnTo>
                    <a:pt x="360" y="1182"/>
                  </a:lnTo>
                  <a:lnTo>
                    <a:pt x="358" y="1182"/>
                  </a:lnTo>
                  <a:lnTo>
                    <a:pt x="360" y="1180"/>
                  </a:lnTo>
                  <a:lnTo>
                    <a:pt x="366" y="1176"/>
                  </a:lnTo>
                  <a:lnTo>
                    <a:pt x="360" y="1176"/>
                  </a:lnTo>
                  <a:lnTo>
                    <a:pt x="362" y="1172"/>
                  </a:lnTo>
                  <a:lnTo>
                    <a:pt x="332" y="1180"/>
                  </a:lnTo>
                  <a:lnTo>
                    <a:pt x="340" y="1174"/>
                  </a:lnTo>
                  <a:lnTo>
                    <a:pt x="332" y="1168"/>
                  </a:lnTo>
                  <a:lnTo>
                    <a:pt x="328" y="1168"/>
                  </a:lnTo>
                  <a:lnTo>
                    <a:pt x="326" y="1168"/>
                  </a:lnTo>
                  <a:lnTo>
                    <a:pt x="326" y="1164"/>
                  </a:lnTo>
                  <a:lnTo>
                    <a:pt x="320" y="1164"/>
                  </a:lnTo>
                  <a:lnTo>
                    <a:pt x="332" y="1160"/>
                  </a:lnTo>
                  <a:lnTo>
                    <a:pt x="318" y="1160"/>
                  </a:lnTo>
                  <a:lnTo>
                    <a:pt x="322" y="1156"/>
                  </a:lnTo>
                  <a:lnTo>
                    <a:pt x="316" y="1150"/>
                  </a:lnTo>
                  <a:lnTo>
                    <a:pt x="322" y="1144"/>
                  </a:lnTo>
                  <a:lnTo>
                    <a:pt x="312" y="1146"/>
                  </a:lnTo>
                  <a:lnTo>
                    <a:pt x="312" y="1144"/>
                  </a:lnTo>
                  <a:lnTo>
                    <a:pt x="312" y="1142"/>
                  </a:lnTo>
                  <a:lnTo>
                    <a:pt x="312" y="1142"/>
                  </a:lnTo>
                  <a:lnTo>
                    <a:pt x="314" y="1140"/>
                  </a:lnTo>
                  <a:lnTo>
                    <a:pt x="310" y="1138"/>
                  </a:lnTo>
                  <a:lnTo>
                    <a:pt x="310" y="1134"/>
                  </a:lnTo>
                  <a:lnTo>
                    <a:pt x="304" y="1132"/>
                  </a:lnTo>
                  <a:lnTo>
                    <a:pt x="306" y="1124"/>
                  </a:lnTo>
                  <a:lnTo>
                    <a:pt x="304" y="1126"/>
                  </a:lnTo>
                  <a:lnTo>
                    <a:pt x="302" y="1118"/>
                  </a:lnTo>
                  <a:lnTo>
                    <a:pt x="298" y="1118"/>
                  </a:lnTo>
                  <a:lnTo>
                    <a:pt x="294" y="1110"/>
                  </a:lnTo>
                  <a:lnTo>
                    <a:pt x="292" y="1104"/>
                  </a:lnTo>
                  <a:lnTo>
                    <a:pt x="288" y="1100"/>
                  </a:lnTo>
                  <a:lnTo>
                    <a:pt x="290" y="1096"/>
                  </a:lnTo>
                  <a:lnTo>
                    <a:pt x="288" y="1096"/>
                  </a:lnTo>
                  <a:lnTo>
                    <a:pt x="288" y="1090"/>
                  </a:lnTo>
                  <a:lnTo>
                    <a:pt x="286" y="1086"/>
                  </a:lnTo>
                  <a:lnTo>
                    <a:pt x="294" y="1080"/>
                  </a:lnTo>
                  <a:lnTo>
                    <a:pt x="294" y="1078"/>
                  </a:lnTo>
                  <a:lnTo>
                    <a:pt x="304" y="1074"/>
                  </a:lnTo>
                  <a:lnTo>
                    <a:pt x="298" y="1070"/>
                  </a:lnTo>
                  <a:lnTo>
                    <a:pt x="300" y="1066"/>
                  </a:lnTo>
                  <a:lnTo>
                    <a:pt x="306" y="1068"/>
                  </a:lnTo>
                  <a:lnTo>
                    <a:pt x="306" y="1064"/>
                  </a:lnTo>
                  <a:lnTo>
                    <a:pt x="298" y="1062"/>
                  </a:lnTo>
                  <a:lnTo>
                    <a:pt x="296" y="1066"/>
                  </a:lnTo>
                  <a:lnTo>
                    <a:pt x="290" y="1068"/>
                  </a:lnTo>
                  <a:lnTo>
                    <a:pt x="284" y="1080"/>
                  </a:lnTo>
                  <a:lnTo>
                    <a:pt x="280" y="1080"/>
                  </a:lnTo>
                  <a:lnTo>
                    <a:pt x="280" y="1068"/>
                  </a:lnTo>
                  <a:lnTo>
                    <a:pt x="282" y="1062"/>
                  </a:lnTo>
                  <a:lnTo>
                    <a:pt x="280" y="1064"/>
                  </a:lnTo>
                  <a:lnTo>
                    <a:pt x="278" y="1056"/>
                  </a:lnTo>
                  <a:lnTo>
                    <a:pt x="276" y="1056"/>
                  </a:lnTo>
                  <a:lnTo>
                    <a:pt x="278" y="1050"/>
                  </a:lnTo>
                  <a:lnTo>
                    <a:pt x="278" y="1048"/>
                  </a:lnTo>
                  <a:lnTo>
                    <a:pt x="276" y="1050"/>
                  </a:lnTo>
                  <a:lnTo>
                    <a:pt x="274" y="1048"/>
                  </a:lnTo>
                  <a:lnTo>
                    <a:pt x="278" y="1044"/>
                  </a:lnTo>
                  <a:lnTo>
                    <a:pt x="272" y="1042"/>
                  </a:lnTo>
                  <a:lnTo>
                    <a:pt x="272" y="1034"/>
                  </a:lnTo>
                  <a:lnTo>
                    <a:pt x="266" y="1036"/>
                  </a:lnTo>
                  <a:lnTo>
                    <a:pt x="270" y="1028"/>
                  </a:lnTo>
                  <a:lnTo>
                    <a:pt x="266" y="1030"/>
                  </a:lnTo>
                  <a:lnTo>
                    <a:pt x="262" y="1024"/>
                  </a:lnTo>
                  <a:lnTo>
                    <a:pt x="268" y="1018"/>
                  </a:lnTo>
                  <a:lnTo>
                    <a:pt x="260" y="1018"/>
                  </a:lnTo>
                  <a:lnTo>
                    <a:pt x="264" y="1016"/>
                  </a:lnTo>
                  <a:lnTo>
                    <a:pt x="260" y="1014"/>
                  </a:lnTo>
                  <a:lnTo>
                    <a:pt x="260" y="1006"/>
                  </a:lnTo>
                  <a:lnTo>
                    <a:pt x="266" y="1008"/>
                  </a:lnTo>
                  <a:lnTo>
                    <a:pt x="262" y="1004"/>
                  </a:lnTo>
                  <a:lnTo>
                    <a:pt x="266" y="1000"/>
                  </a:lnTo>
                  <a:lnTo>
                    <a:pt x="266" y="994"/>
                  </a:lnTo>
                  <a:lnTo>
                    <a:pt x="260" y="994"/>
                  </a:lnTo>
                  <a:lnTo>
                    <a:pt x="260" y="992"/>
                  </a:lnTo>
                  <a:lnTo>
                    <a:pt x="256" y="988"/>
                  </a:lnTo>
                  <a:lnTo>
                    <a:pt x="256" y="982"/>
                  </a:lnTo>
                  <a:lnTo>
                    <a:pt x="258" y="978"/>
                  </a:lnTo>
                  <a:lnTo>
                    <a:pt x="258" y="976"/>
                  </a:lnTo>
                  <a:lnTo>
                    <a:pt x="262" y="972"/>
                  </a:lnTo>
                  <a:lnTo>
                    <a:pt x="258" y="972"/>
                  </a:lnTo>
                  <a:lnTo>
                    <a:pt x="260" y="968"/>
                  </a:lnTo>
                  <a:lnTo>
                    <a:pt x="260" y="960"/>
                  </a:lnTo>
                  <a:lnTo>
                    <a:pt x="266" y="958"/>
                  </a:lnTo>
                  <a:lnTo>
                    <a:pt x="262" y="952"/>
                  </a:lnTo>
                  <a:lnTo>
                    <a:pt x="294" y="952"/>
                  </a:lnTo>
                  <a:lnTo>
                    <a:pt x="288" y="946"/>
                  </a:lnTo>
                  <a:lnTo>
                    <a:pt x="290" y="944"/>
                  </a:lnTo>
                  <a:lnTo>
                    <a:pt x="292" y="940"/>
                  </a:lnTo>
                  <a:lnTo>
                    <a:pt x="286" y="940"/>
                  </a:lnTo>
                  <a:lnTo>
                    <a:pt x="288" y="944"/>
                  </a:lnTo>
                  <a:lnTo>
                    <a:pt x="276" y="948"/>
                  </a:lnTo>
                  <a:lnTo>
                    <a:pt x="270" y="948"/>
                  </a:lnTo>
                  <a:lnTo>
                    <a:pt x="268" y="942"/>
                  </a:lnTo>
                  <a:lnTo>
                    <a:pt x="274" y="936"/>
                  </a:lnTo>
                  <a:lnTo>
                    <a:pt x="292" y="936"/>
                  </a:lnTo>
                  <a:lnTo>
                    <a:pt x="294" y="928"/>
                  </a:lnTo>
                  <a:lnTo>
                    <a:pt x="290" y="928"/>
                  </a:lnTo>
                  <a:lnTo>
                    <a:pt x="294" y="924"/>
                  </a:lnTo>
                  <a:lnTo>
                    <a:pt x="292" y="922"/>
                  </a:lnTo>
                  <a:lnTo>
                    <a:pt x="292" y="916"/>
                  </a:lnTo>
                  <a:lnTo>
                    <a:pt x="302" y="918"/>
                  </a:lnTo>
                  <a:lnTo>
                    <a:pt x="300" y="914"/>
                  </a:lnTo>
                  <a:lnTo>
                    <a:pt x="304" y="912"/>
                  </a:lnTo>
                  <a:lnTo>
                    <a:pt x="302" y="908"/>
                  </a:lnTo>
                  <a:lnTo>
                    <a:pt x="298" y="912"/>
                  </a:lnTo>
                  <a:lnTo>
                    <a:pt x="294" y="908"/>
                  </a:lnTo>
                  <a:lnTo>
                    <a:pt x="294" y="902"/>
                  </a:lnTo>
                  <a:lnTo>
                    <a:pt x="298" y="902"/>
                  </a:lnTo>
                  <a:lnTo>
                    <a:pt x="296" y="896"/>
                  </a:lnTo>
                  <a:lnTo>
                    <a:pt x="300" y="894"/>
                  </a:lnTo>
                  <a:lnTo>
                    <a:pt x="298" y="890"/>
                  </a:lnTo>
                  <a:lnTo>
                    <a:pt x="302" y="888"/>
                  </a:lnTo>
                  <a:lnTo>
                    <a:pt x="302" y="884"/>
                  </a:lnTo>
                  <a:lnTo>
                    <a:pt x="302" y="882"/>
                  </a:lnTo>
                  <a:lnTo>
                    <a:pt x="276" y="878"/>
                  </a:lnTo>
                  <a:lnTo>
                    <a:pt x="270" y="872"/>
                  </a:lnTo>
                  <a:lnTo>
                    <a:pt x="254" y="866"/>
                  </a:lnTo>
                  <a:lnTo>
                    <a:pt x="248" y="854"/>
                  </a:lnTo>
                  <a:lnTo>
                    <a:pt x="254" y="850"/>
                  </a:lnTo>
                  <a:lnTo>
                    <a:pt x="270" y="852"/>
                  </a:lnTo>
                  <a:lnTo>
                    <a:pt x="284" y="864"/>
                  </a:lnTo>
                  <a:lnTo>
                    <a:pt x="298" y="868"/>
                  </a:lnTo>
                  <a:lnTo>
                    <a:pt x="298" y="862"/>
                  </a:lnTo>
                  <a:lnTo>
                    <a:pt x="294" y="864"/>
                  </a:lnTo>
                  <a:lnTo>
                    <a:pt x="290" y="858"/>
                  </a:lnTo>
                  <a:lnTo>
                    <a:pt x="294" y="860"/>
                  </a:lnTo>
                  <a:lnTo>
                    <a:pt x="294" y="858"/>
                  </a:lnTo>
                  <a:lnTo>
                    <a:pt x="296" y="854"/>
                  </a:lnTo>
                  <a:lnTo>
                    <a:pt x="298" y="854"/>
                  </a:lnTo>
                  <a:lnTo>
                    <a:pt x="296" y="850"/>
                  </a:lnTo>
                  <a:lnTo>
                    <a:pt x="282" y="840"/>
                  </a:lnTo>
                  <a:lnTo>
                    <a:pt x="288" y="842"/>
                  </a:lnTo>
                  <a:lnTo>
                    <a:pt x="290" y="840"/>
                  </a:lnTo>
                  <a:lnTo>
                    <a:pt x="288" y="838"/>
                  </a:lnTo>
                  <a:lnTo>
                    <a:pt x="288" y="836"/>
                  </a:lnTo>
                  <a:lnTo>
                    <a:pt x="278" y="836"/>
                  </a:lnTo>
                  <a:lnTo>
                    <a:pt x="284" y="828"/>
                  </a:lnTo>
                  <a:lnTo>
                    <a:pt x="274" y="834"/>
                  </a:lnTo>
                  <a:lnTo>
                    <a:pt x="276" y="826"/>
                  </a:lnTo>
                  <a:lnTo>
                    <a:pt x="282" y="822"/>
                  </a:lnTo>
                  <a:lnTo>
                    <a:pt x="268" y="824"/>
                  </a:lnTo>
                  <a:lnTo>
                    <a:pt x="282" y="814"/>
                  </a:lnTo>
                  <a:lnTo>
                    <a:pt x="266" y="812"/>
                  </a:lnTo>
                  <a:lnTo>
                    <a:pt x="268" y="804"/>
                  </a:lnTo>
                  <a:lnTo>
                    <a:pt x="264" y="808"/>
                  </a:lnTo>
                  <a:lnTo>
                    <a:pt x="260" y="800"/>
                  </a:lnTo>
                  <a:lnTo>
                    <a:pt x="260" y="806"/>
                  </a:lnTo>
                  <a:lnTo>
                    <a:pt x="252" y="816"/>
                  </a:lnTo>
                  <a:lnTo>
                    <a:pt x="254" y="818"/>
                  </a:lnTo>
                  <a:lnTo>
                    <a:pt x="254" y="822"/>
                  </a:lnTo>
                  <a:lnTo>
                    <a:pt x="246" y="826"/>
                  </a:lnTo>
                  <a:lnTo>
                    <a:pt x="238" y="822"/>
                  </a:lnTo>
                  <a:lnTo>
                    <a:pt x="236" y="824"/>
                  </a:lnTo>
                  <a:lnTo>
                    <a:pt x="232" y="816"/>
                  </a:lnTo>
                  <a:lnTo>
                    <a:pt x="230" y="814"/>
                  </a:lnTo>
                  <a:lnTo>
                    <a:pt x="232" y="810"/>
                  </a:lnTo>
                  <a:lnTo>
                    <a:pt x="238" y="802"/>
                  </a:lnTo>
                  <a:lnTo>
                    <a:pt x="234" y="798"/>
                  </a:lnTo>
                  <a:lnTo>
                    <a:pt x="244" y="784"/>
                  </a:lnTo>
                  <a:lnTo>
                    <a:pt x="242" y="780"/>
                  </a:lnTo>
                  <a:lnTo>
                    <a:pt x="246" y="778"/>
                  </a:lnTo>
                  <a:lnTo>
                    <a:pt x="244" y="770"/>
                  </a:lnTo>
                  <a:lnTo>
                    <a:pt x="246" y="762"/>
                  </a:lnTo>
                  <a:lnTo>
                    <a:pt x="232" y="752"/>
                  </a:lnTo>
                  <a:lnTo>
                    <a:pt x="238" y="746"/>
                  </a:lnTo>
                  <a:lnTo>
                    <a:pt x="236" y="744"/>
                  </a:lnTo>
                  <a:lnTo>
                    <a:pt x="238" y="736"/>
                  </a:lnTo>
                  <a:lnTo>
                    <a:pt x="232" y="740"/>
                  </a:lnTo>
                  <a:lnTo>
                    <a:pt x="234" y="732"/>
                  </a:lnTo>
                  <a:lnTo>
                    <a:pt x="228" y="726"/>
                  </a:lnTo>
                  <a:lnTo>
                    <a:pt x="228" y="720"/>
                  </a:lnTo>
                  <a:lnTo>
                    <a:pt x="230" y="722"/>
                  </a:lnTo>
                  <a:lnTo>
                    <a:pt x="230" y="716"/>
                  </a:lnTo>
                  <a:lnTo>
                    <a:pt x="226" y="710"/>
                  </a:lnTo>
                  <a:lnTo>
                    <a:pt x="228" y="708"/>
                  </a:lnTo>
                  <a:lnTo>
                    <a:pt x="222" y="706"/>
                  </a:lnTo>
                  <a:lnTo>
                    <a:pt x="224" y="696"/>
                  </a:lnTo>
                  <a:lnTo>
                    <a:pt x="218" y="692"/>
                  </a:lnTo>
                  <a:lnTo>
                    <a:pt x="216" y="686"/>
                  </a:lnTo>
                  <a:lnTo>
                    <a:pt x="224" y="684"/>
                  </a:lnTo>
                  <a:lnTo>
                    <a:pt x="214" y="674"/>
                  </a:lnTo>
                  <a:lnTo>
                    <a:pt x="212" y="670"/>
                  </a:lnTo>
                  <a:lnTo>
                    <a:pt x="214" y="664"/>
                  </a:lnTo>
                  <a:lnTo>
                    <a:pt x="200" y="652"/>
                  </a:lnTo>
                  <a:lnTo>
                    <a:pt x="196" y="636"/>
                  </a:lnTo>
                  <a:lnTo>
                    <a:pt x="194" y="640"/>
                  </a:lnTo>
                  <a:lnTo>
                    <a:pt x="196" y="630"/>
                  </a:lnTo>
                  <a:lnTo>
                    <a:pt x="192" y="620"/>
                  </a:lnTo>
                  <a:lnTo>
                    <a:pt x="188" y="620"/>
                  </a:lnTo>
                  <a:lnTo>
                    <a:pt x="184" y="612"/>
                  </a:lnTo>
                  <a:lnTo>
                    <a:pt x="178" y="616"/>
                  </a:lnTo>
                  <a:lnTo>
                    <a:pt x="178" y="608"/>
                  </a:lnTo>
                  <a:lnTo>
                    <a:pt x="164" y="602"/>
                  </a:lnTo>
                  <a:lnTo>
                    <a:pt x="164" y="606"/>
                  </a:lnTo>
                  <a:lnTo>
                    <a:pt x="160" y="598"/>
                  </a:lnTo>
                  <a:lnTo>
                    <a:pt x="130" y="586"/>
                  </a:lnTo>
                  <a:lnTo>
                    <a:pt x="124" y="598"/>
                  </a:lnTo>
                  <a:lnTo>
                    <a:pt x="120" y="588"/>
                  </a:lnTo>
                  <a:lnTo>
                    <a:pt x="102" y="606"/>
                  </a:lnTo>
                  <a:lnTo>
                    <a:pt x="98" y="602"/>
                  </a:lnTo>
                  <a:lnTo>
                    <a:pt x="100" y="592"/>
                  </a:lnTo>
                  <a:lnTo>
                    <a:pt x="94" y="590"/>
                  </a:lnTo>
                  <a:lnTo>
                    <a:pt x="90" y="598"/>
                  </a:lnTo>
                  <a:lnTo>
                    <a:pt x="80" y="592"/>
                  </a:lnTo>
                  <a:lnTo>
                    <a:pt x="76" y="598"/>
                  </a:lnTo>
                  <a:lnTo>
                    <a:pt x="88" y="612"/>
                  </a:lnTo>
                  <a:lnTo>
                    <a:pt x="64" y="604"/>
                  </a:lnTo>
                  <a:lnTo>
                    <a:pt x="46" y="582"/>
                  </a:lnTo>
                  <a:lnTo>
                    <a:pt x="64" y="566"/>
                  </a:lnTo>
                  <a:lnTo>
                    <a:pt x="40" y="562"/>
                  </a:lnTo>
                  <a:lnTo>
                    <a:pt x="40" y="556"/>
                  </a:lnTo>
                  <a:lnTo>
                    <a:pt x="44" y="548"/>
                  </a:lnTo>
                  <a:lnTo>
                    <a:pt x="42" y="546"/>
                  </a:lnTo>
                  <a:lnTo>
                    <a:pt x="36" y="558"/>
                  </a:lnTo>
                  <a:lnTo>
                    <a:pt x="32" y="560"/>
                  </a:lnTo>
                  <a:lnTo>
                    <a:pt x="20" y="548"/>
                  </a:lnTo>
                  <a:lnTo>
                    <a:pt x="22" y="546"/>
                  </a:lnTo>
                  <a:lnTo>
                    <a:pt x="36" y="532"/>
                  </a:lnTo>
                  <a:lnTo>
                    <a:pt x="88" y="540"/>
                  </a:lnTo>
                  <a:lnTo>
                    <a:pt x="98" y="534"/>
                  </a:lnTo>
                  <a:lnTo>
                    <a:pt x="88" y="520"/>
                  </a:lnTo>
                  <a:lnTo>
                    <a:pt x="96" y="516"/>
                  </a:lnTo>
                  <a:lnTo>
                    <a:pt x="96" y="512"/>
                  </a:lnTo>
                  <a:lnTo>
                    <a:pt x="92" y="504"/>
                  </a:lnTo>
                  <a:lnTo>
                    <a:pt x="84" y="508"/>
                  </a:lnTo>
                  <a:lnTo>
                    <a:pt x="84" y="506"/>
                  </a:lnTo>
                  <a:lnTo>
                    <a:pt x="84" y="502"/>
                  </a:lnTo>
                  <a:lnTo>
                    <a:pt x="70" y="514"/>
                  </a:lnTo>
                  <a:lnTo>
                    <a:pt x="56" y="506"/>
                  </a:lnTo>
                  <a:lnTo>
                    <a:pt x="58" y="514"/>
                  </a:lnTo>
                  <a:lnTo>
                    <a:pt x="52" y="518"/>
                  </a:lnTo>
                  <a:lnTo>
                    <a:pt x="40" y="514"/>
                  </a:lnTo>
                  <a:lnTo>
                    <a:pt x="38" y="510"/>
                  </a:lnTo>
                  <a:lnTo>
                    <a:pt x="44" y="502"/>
                  </a:lnTo>
                  <a:lnTo>
                    <a:pt x="32" y="504"/>
                  </a:lnTo>
                  <a:lnTo>
                    <a:pt x="38" y="494"/>
                  </a:lnTo>
                  <a:lnTo>
                    <a:pt x="22" y="498"/>
                  </a:lnTo>
                  <a:lnTo>
                    <a:pt x="22" y="496"/>
                  </a:lnTo>
                  <a:lnTo>
                    <a:pt x="22" y="492"/>
                  </a:lnTo>
                  <a:lnTo>
                    <a:pt x="10" y="488"/>
                  </a:lnTo>
                  <a:lnTo>
                    <a:pt x="8" y="480"/>
                  </a:lnTo>
                  <a:lnTo>
                    <a:pt x="0" y="474"/>
                  </a:lnTo>
                  <a:lnTo>
                    <a:pt x="6" y="466"/>
                  </a:lnTo>
                  <a:lnTo>
                    <a:pt x="2" y="462"/>
                  </a:lnTo>
                  <a:lnTo>
                    <a:pt x="4" y="452"/>
                  </a:lnTo>
                  <a:lnTo>
                    <a:pt x="16" y="444"/>
                  </a:lnTo>
                  <a:lnTo>
                    <a:pt x="26" y="444"/>
                  </a:lnTo>
                  <a:lnTo>
                    <a:pt x="28" y="436"/>
                  </a:lnTo>
                  <a:lnTo>
                    <a:pt x="54" y="428"/>
                  </a:lnTo>
                  <a:lnTo>
                    <a:pt x="48" y="420"/>
                  </a:lnTo>
                  <a:lnTo>
                    <a:pt x="56" y="414"/>
                  </a:lnTo>
                  <a:lnTo>
                    <a:pt x="76" y="406"/>
                  </a:lnTo>
                  <a:lnTo>
                    <a:pt x="92" y="412"/>
                  </a:lnTo>
                  <a:lnTo>
                    <a:pt x="108" y="382"/>
                  </a:lnTo>
                  <a:lnTo>
                    <a:pt x="108" y="372"/>
                  </a:lnTo>
                  <a:lnTo>
                    <a:pt x="104" y="366"/>
                  </a:lnTo>
                  <a:lnTo>
                    <a:pt x="104" y="358"/>
                  </a:lnTo>
                  <a:lnTo>
                    <a:pt x="114" y="356"/>
                  </a:lnTo>
                  <a:lnTo>
                    <a:pt x="106" y="348"/>
                  </a:lnTo>
                  <a:lnTo>
                    <a:pt x="124" y="334"/>
                  </a:lnTo>
                  <a:lnTo>
                    <a:pt x="116" y="324"/>
                  </a:lnTo>
                  <a:lnTo>
                    <a:pt x="112" y="338"/>
                  </a:lnTo>
                  <a:lnTo>
                    <a:pt x="102" y="338"/>
                  </a:lnTo>
                  <a:lnTo>
                    <a:pt x="94" y="348"/>
                  </a:lnTo>
                  <a:lnTo>
                    <a:pt x="86" y="338"/>
                  </a:lnTo>
                  <a:lnTo>
                    <a:pt x="76" y="340"/>
                  </a:lnTo>
                  <a:lnTo>
                    <a:pt x="72" y="332"/>
                  </a:lnTo>
                  <a:lnTo>
                    <a:pt x="70" y="320"/>
                  </a:lnTo>
                  <a:lnTo>
                    <a:pt x="80" y="312"/>
                  </a:lnTo>
                  <a:lnTo>
                    <a:pt x="84" y="300"/>
                  </a:lnTo>
                  <a:lnTo>
                    <a:pt x="100" y="296"/>
                  </a:lnTo>
                  <a:lnTo>
                    <a:pt x="98" y="286"/>
                  </a:lnTo>
                  <a:lnTo>
                    <a:pt x="118" y="252"/>
                  </a:lnTo>
                  <a:lnTo>
                    <a:pt x="128" y="246"/>
                  </a:lnTo>
                  <a:lnTo>
                    <a:pt x="146" y="256"/>
                  </a:lnTo>
                  <a:lnTo>
                    <a:pt x="152" y="250"/>
                  </a:lnTo>
                  <a:lnTo>
                    <a:pt x="150" y="232"/>
                  </a:lnTo>
                  <a:lnTo>
                    <a:pt x="156" y="218"/>
                  </a:lnTo>
                  <a:lnTo>
                    <a:pt x="148" y="198"/>
                  </a:lnTo>
                  <a:lnTo>
                    <a:pt x="164" y="180"/>
                  </a:lnTo>
                  <a:lnTo>
                    <a:pt x="178" y="188"/>
                  </a:lnTo>
                  <a:lnTo>
                    <a:pt x="182" y="204"/>
                  </a:lnTo>
                  <a:lnTo>
                    <a:pt x="204" y="228"/>
                  </a:lnTo>
                  <a:lnTo>
                    <a:pt x="206" y="226"/>
                  </a:lnTo>
                  <a:lnTo>
                    <a:pt x="204" y="216"/>
                  </a:lnTo>
                  <a:lnTo>
                    <a:pt x="172" y="176"/>
                  </a:lnTo>
                  <a:lnTo>
                    <a:pt x="238" y="138"/>
                  </a:lnTo>
                  <a:lnTo>
                    <a:pt x="250" y="160"/>
                  </a:lnTo>
                  <a:lnTo>
                    <a:pt x="252" y="178"/>
                  </a:lnTo>
                  <a:lnTo>
                    <a:pt x="250" y="206"/>
                  </a:lnTo>
                  <a:lnTo>
                    <a:pt x="250" y="216"/>
                  </a:lnTo>
                  <a:lnTo>
                    <a:pt x="256" y="212"/>
                  </a:lnTo>
                  <a:lnTo>
                    <a:pt x="254" y="202"/>
                  </a:lnTo>
                  <a:lnTo>
                    <a:pt x="260" y="188"/>
                  </a:lnTo>
                  <a:lnTo>
                    <a:pt x="260" y="172"/>
                  </a:lnTo>
                  <a:lnTo>
                    <a:pt x="298" y="202"/>
                  </a:lnTo>
                  <a:lnTo>
                    <a:pt x="286" y="178"/>
                  </a:lnTo>
                  <a:lnTo>
                    <a:pt x="304" y="182"/>
                  </a:lnTo>
                  <a:lnTo>
                    <a:pt x="288" y="152"/>
                  </a:lnTo>
                  <a:lnTo>
                    <a:pt x="286" y="136"/>
                  </a:lnTo>
                  <a:lnTo>
                    <a:pt x="282" y="124"/>
                  </a:lnTo>
                  <a:lnTo>
                    <a:pt x="284" y="122"/>
                  </a:lnTo>
                  <a:lnTo>
                    <a:pt x="308" y="126"/>
                  </a:lnTo>
                  <a:lnTo>
                    <a:pt x="328" y="156"/>
                  </a:lnTo>
                  <a:lnTo>
                    <a:pt x="342" y="164"/>
                  </a:lnTo>
                  <a:lnTo>
                    <a:pt x="368" y="196"/>
                  </a:lnTo>
                  <a:lnTo>
                    <a:pt x="374" y="188"/>
                  </a:lnTo>
                  <a:lnTo>
                    <a:pt x="364" y="172"/>
                  </a:lnTo>
                  <a:lnTo>
                    <a:pt x="368" y="146"/>
                  </a:lnTo>
                  <a:lnTo>
                    <a:pt x="378" y="140"/>
                  </a:lnTo>
                  <a:lnTo>
                    <a:pt x="380" y="134"/>
                  </a:lnTo>
                  <a:lnTo>
                    <a:pt x="354" y="94"/>
                  </a:lnTo>
                  <a:lnTo>
                    <a:pt x="402" y="104"/>
                  </a:lnTo>
                  <a:lnTo>
                    <a:pt x="404" y="126"/>
                  </a:lnTo>
                  <a:lnTo>
                    <a:pt x="406" y="122"/>
                  </a:lnTo>
                  <a:lnTo>
                    <a:pt x="402" y="98"/>
                  </a:lnTo>
                  <a:lnTo>
                    <a:pt x="404" y="96"/>
                  </a:lnTo>
                  <a:lnTo>
                    <a:pt x="428" y="134"/>
                  </a:lnTo>
                  <a:lnTo>
                    <a:pt x="430" y="124"/>
                  </a:lnTo>
                  <a:lnTo>
                    <a:pt x="426" y="118"/>
                  </a:lnTo>
                  <a:lnTo>
                    <a:pt x="428" y="106"/>
                  </a:lnTo>
                  <a:lnTo>
                    <a:pt x="412" y="94"/>
                  </a:lnTo>
                  <a:lnTo>
                    <a:pt x="368" y="88"/>
                  </a:lnTo>
                  <a:lnTo>
                    <a:pt x="364" y="80"/>
                  </a:lnTo>
                  <a:lnTo>
                    <a:pt x="364" y="76"/>
                  </a:lnTo>
                  <a:lnTo>
                    <a:pt x="358" y="68"/>
                  </a:lnTo>
                  <a:lnTo>
                    <a:pt x="354" y="58"/>
                  </a:lnTo>
                  <a:lnTo>
                    <a:pt x="356" y="54"/>
                  </a:lnTo>
                  <a:lnTo>
                    <a:pt x="376" y="48"/>
                  </a:lnTo>
                  <a:lnTo>
                    <a:pt x="390" y="40"/>
                  </a:lnTo>
                  <a:lnTo>
                    <a:pt x="402" y="50"/>
                  </a:lnTo>
                  <a:lnTo>
                    <a:pt x="400" y="60"/>
                  </a:lnTo>
                  <a:lnTo>
                    <a:pt x="436" y="76"/>
                  </a:lnTo>
                  <a:lnTo>
                    <a:pt x="444" y="96"/>
                  </a:lnTo>
                  <a:lnTo>
                    <a:pt x="446" y="90"/>
                  </a:lnTo>
                  <a:lnTo>
                    <a:pt x="438" y="72"/>
                  </a:lnTo>
                  <a:lnTo>
                    <a:pt x="442" y="64"/>
                  </a:lnTo>
                  <a:lnTo>
                    <a:pt x="464" y="54"/>
                  </a:lnTo>
                  <a:lnTo>
                    <a:pt x="442" y="48"/>
                  </a:lnTo>
                  <a:lnTo>
                    <a:pt x="440" y="44"/>
                  </a:lnTo>
                  <a:lnTo>
                    <a:pt x="442" y="38"/>
                  </a:lnTo>
                  <a:lnTo>
                    <a:pt x="440" y="28"/>
                  </a:lnTo>
                  <a:lnTo>
                    <a:pt x="442" y="26"/>
                  </a:lnTo>
                  <a:lnTo>
                    <a:pt x="442" y="20"/>
                  </a:lnTo>
                  <a:lnTo>
                    <a:pt x="452" y="22"/>
                  </a:lnTo>
                  <a:lnTo>
                    <a:pt x="456" y="12"/>
                  </a:lnTo>
                  <a:lnTo>
                    <a:pt x="474" y="30"/>
                  </a:lnTo>
                  <a:lnTo>
                    <a:pt x="466" y="10"/>
                  </a:lnTo>
                  <a:lnTo>
                    <a:pt x="474" y="6"/>
                  </a:lnTo>
                  <a:lnTo>
                    <a:pt x="496" y="2"/>
                  </a:lnTo>
                  <a:lnTo>
                    <a:pt x="506" y="16"/>
                  </a:lnTo>
                  <a:lnTo>
                    <a:pt x="504" y="6"/>
                  </a:lnTo>
                  <a:lnTo>
                    <a:pt x="510" y="0"/>
                  </a:lnTo>
                  <a:lnTo>
                    <a:pt x="550" y="2"/>
                  </a:lnTo>
                  <a:lnTo>
                    <a:pt x="576" y="12"/>
                  </a:lnTo>
                  <a:lnTo>
                    <a:pt x="572" y="16"/>
                  </a:lnTo>
                  <a:lnTo>
                    <a:pt x="574" y="24"/>
                  </a:lnTo>
                  <a:lnTo>
                    <a:pt x="606" y="22"/>
                  </a:lnTo>
                  <a:lnTo>
                    <a:pt x="618" y="36"/>
                  </a:lnTo>
                  <a:lnTo>
                    <a:pt x="612" y="48"/>
                  </a:lnTo>
                  <a:lnTo>
                    <a:pt x="550" y="52"/>
                  </a:lnTo>
                  <a:lnTo>
                    <a:pt x="532" y="64"/>
                  </a:lnTo>
                  <a:lnTo>
                    <a:pt x="524" y="66"/>
                  </a:lnTo>
                  <a:lnTo>
                    <a:pt x="488" y="82"/>
                  </a:lnTo>
                  <a:lnTo>
                    <a:pt x="488" y="90"/>
                  </a:lnTo>
                  <a:lnTo>
                    <a:pt x="498" y="80"/>
                  </a:lnTo>
                  <a:lnTo>
                    <a:pt x="504" y="82"/>
                  </a:lnTo>
                  <a:lnTo>
                    <a:pt x="506" y="92"/>
                  </a:lnTo>
                  <a:lnTo>
                    <a:pt x="512" y="78"/>
                  </a:lnTo>
                  <a:lnTo>
                    <a:pt x="534" y="80"/>
                  </a:lnTo>
                  <a:lnTo>
                    <a:pt x="560" y="58"/>
                  </a:lnTo>
                  <a:lnTo>
                    <a:pt x="580" y="62"/>
                  </a:lnTo>
                  <a:lnTo>
                    <a:pt x="580" y="70"/>
                  </a:lnTo>
                  <a:lnTo>
                    <a:pt x="626" y="54"/>
                  </a:lnTo>
                  <a:lnTo>
                    <a:pt x="632" y="60"/>
                  </a:lnTo>
                  <a:lnTo>
                    <a:pt x="630" y="62"/>
                  </a:lnTo>
                  <a:lnTo>
                    <a:pt x="632" y="72"/>
                  </a:lnTo>
                  <a:lnTo>
                    <a:pt x="632" y="76"/>
                  </a:lnTo>
                  <a:lnTo>
                    <a:pt x="612" y="98"/>
                  </a:lnTo>
                  <a:lnTo>
                    <a:pt x="644" y="82"/>
                  </a:lnTo>
                  <a:lnTo>
                    <a:pt x="646" y="98"/>
                  </a:lnTo>
                  <a:lnTo>
                    <a:pt x="654" y="88"/>
                  </a:lnTo>
                  <a:lnTo>
                    <a:pt x="666" y="92"/>
                  </a:lnTo>
                  <a:lnTo>
                    <a:pt x="682" y="116"/>
                  </a:lnTo>
                  <a:lnTo>
                    <a:pt x="662" y="142"/>
                  </a:lnTo>
                  <a:lnTo>
                    <a:pt x="626" y="160"/>
                  </a:lnTo>
                  <a:lnTo>
                    <a:pt x="556" y="168"/>
                  </a:lnTo>
                  <a:lnTo>
                    <a:pt x="520" y="188"/>
                  </a:lnTo>
                  <a:lnTo>
                    <a:pt x="520" y="196"/>
                  </a:lnTo>
                  <a:lnTo>
                    <a:pt x="520" y="206"/>
                  </a:lnTo>
                  <a:lnTo>
                    <a:pt x="576" y="176"/>
                  </a:lnTo>
                  <a:lnTo>
                    <a:pt x="620" y="174"/>
                  </a:lnTo>
                  <a:lnTo>
                    <a:pt x="626" y="180"/>
                  </a:lnTo>
                  <a:lnTo>
                    <a:pt x="626" y="192"/>
                  </a:lnTo>
                  <a:lnTo>
                    <a:pt x="600" y="218"/>
                  </a:lnTo>
                  <a:lnTo>
                    <a:pt x="598" y="224"/>
                  </a:lnTo>
                  <a:lnTo>
                    <a:pt x="606" y="228"/>
                  </a:lnTo>
                  <a:lnTo>
                    <a:pt x="644" y="200"/>
                  </a:lnTo>
                  <a:lnTo>
                    <a:pt x="648" y="198"/>
                  </a:lnTo>
                  <a:lnTo>
                    <a:pt x="644" y="182"/>
                  </a:lnTo>
                  <a:lnTo>
                    <a:pt x="648" y="174"/>
                  </a:lnTo>
                  <a:lnTo>
                    <a:pt x="670" y="168"/>
                  </a:lnTo>
                  <a:lnTo>
                    <a:pt x="676" y="190"/>
                  </a:lnTo>
                  <a:lnTo>
                    <a:pt x="674" y="220"/>
                  </a:lnTo>
                  <a:lnTo>
                    <a:pt x="668" y="236"/>
                  </a:lnTo>
                  <a:lnTo>
                    <a:pt x="666" y="240"/>
                  </a:lnTo>
                  <a:lnTo>
                    <a:pt x="642" y="310"/>
                  </a:lnTo>
                  <a:lnTo>
                    <a:pt x="656" y="288"/>
                  </a:lnTo>
                  <a:lnTo>
                    <a:pt x="660" y="278"/>
                  </a:lnTo>
                  <a:lnTo>
                    <a:pt x="658" y="274"/>
                  </a:lnTo>
                  <a:lnTo>
                    <a:pt x="666" y="268"/>
                  </a:lnTo>
                  <a:lnTo>
                    <a:pt x="692" y="218"/>
                  </a:lnTo>
                  <a:lnTo>
                    <a:pt x="704" y="206"/>
                  </a:lnTo>
                  <a:lnTo>
                    <a:pt x="704" y="226"/>
                  </a:lnTo>
                  <a:lnTo>
                    <a:pt x="712" y="216"/>
                  </a:lnTo>
                  <a:lnTo>
                    <a:pt x="732" y="222"/>
                  </a:lnTo>
                  <a:lnTo>
                    <a:pt x="732" y="214"/>
                  </a:lnTo>
                  <a:lnTo>
                    <a:pt x="738" y="212"/>
                  </a:lnTo>
                  <a:lnTo>
                    <a:pt x="734" y="200"/>
                  </a:lnTo>
                  <a:lnTo>
                    <a:pt x="740" y="200"/>
                  </a:lnTo>
                  <a:lnTo>
                    <a:pt x="740" y="188"/>
                  </a:lnTo>
                  <a:lnTo>
                    <a:pt x="774" y="182"/>
                  </a:lnTo>
                  <a:lnTo>
                    <a:pt x="804" y="196"/>
                  </a:lnTo>
                  <a:lnTo>
                    <a:pt x="812" y="212"/>
                  </a:lnTo>
                  <a:lnTo>
                    <a:pt x="788" y="254"/>
                  </a:lnTo>
                  <a:lnTo>
                    <a:pt x="774" y="256"/>
                  </a:lnTo>
                  <a:lnTo>
                    <a:pt x="780" y="270"/>
                  </a:lnTo>
                  <a:lnTo>
                    <a:pt x="776" y="276"/>
                  </a:lnTo>
                  <a:lnTo>
                    <a:pt x="758" y="288"/>
                  </a:lnTo>
                  <a:lnTo>
                    <a:pt x="736" y="282"/>
                  </a:lnTo>
                  <a:lnTo>
                    <a:pt x="728" y="294"/>
                  </a:lnTo>
                  <a:lnTo>
                    <a:pt x="708" y="290"/>
                  </a:lnTo>
                  <a:lnTo>
                    <a:pt x="688" y="300"/>
                  </a:lnTo>
                  <a:lnTo>
                    <a:pt x="698" y="306"/>
                  </a:lnTo>
                  <a:lnTo>
                    <a:pt x="708" y="294"/>
                  </a:lnTo>
                  <a:lnTo>
                    <a:pt x="758" y="302"/>
                  </a:lnTo>
                  <a:lnTo>
                    <a:pt x="748" y="326"/>
                  </a:lnTo>
                  <a:lnTo>
                    <a:pt x="710" y="322"/>
                  </a:lnTo>
                  <a:lnTo>
                    <a:pt x="704" y="338"/>
                  </a:lnTo>
                  <a:lnTo>
                    <a:pt x="700" y="356"/>
                  </a:lnTo>
                  <a:lnTo>
                    <a:pt x="706" y="362"/>
                  </a:lnTo>
                  <a:lnTo>
                    <a:pt x="708" y="358"/>
                  </a:lnTo>
                  <a:lnTo>
                    <a:pt x="708" y="350"/>
                  </a:lnTo>
                  <a:lnTo>
                    <a:pt x="716" y="342"/>
                  </a:lnTo>
                  <a:lnTo>
                    <a:pt x="736" y="334"/>
                  </a:lnTo>
                  <a:lnTo>
                    <a:pt x="742" y="342"/>
                  </a:lnTo>
                  <a:lnTo>
                    <a:pt x="734" y="362"/>
                  </a:lnTo>
                  <a:lnTo>
                    <a:pt x="720" y="362"/>
                  </a:lnTo>
                  <a:lnTo>
                    <a:pt x="714" y="370"/>
                  </a:lnTo>
                  <a:lnTo>
                    <a:pt x="710" y="408"/>
                  </a:lnTo>
                  <a:lnTo>
                    <a:pt x="714" y="396"/>
                  </a:lnTo>
                  <a:lnTo>
                    <a:pt x="722" y="396"/>
                  </a:lnTo>
                  <a:lnTo>
                    <a:pt x="718" y="404"/>
                  </a:lnTo>
                  <a:lnTo>
                    <a:pt x="716" y="400"/>
                  </a:lnTo>
                  <a:lnTo>
                    <a:pt x="714" y="410"/>
                  </a:lnTo>
                  <a:lnTo>
                    <a:pt x="710" y="410"/>
                  </a:lnTo>
                  <a:lnTo>
                    <a:pt x="710" y="426"/>
                  </a:lnTo>
                  <a:lnTo>
                    <a:pt x="694" y="434"/>
                  </a:lnTo>
                  <a:lnTo>
                    <a:pt x="694" y="442"/>
                  </a:lnTo>
                  <a:lnTo>
                    <a:pt x="696" y="444"/>
                  </a:lnTo>
                  <a:lnTo>
                    <a:pt x="692" y="460"/>
                  </a:lnTo>
                  <a:lnTo>
                    <a:pt x="690" y="474"/>
                  </a:lnTo>
                  <a:lnTo>
                    <a:pt x="692" y="478"/>
                  </a:lnTo>
                  <a:lnTo>
                    <a:pt x="686" y="490"/>
                  </a:lnTo>
                  <a:lnTo>
                    <a:pt x="686" y="496"/>
                  </a:lnTo>
                  <a:lnTo>
                    <a:pt x="684" y="502"/>
                  </a:lnTo>
                  <a:lnTo>
                    <a:pt x="690" y="506"/>
                  </a:lnTo>
                  <a:lnTo>
                    <a:pt x="698" y="486"/>
                  </a:lnTo>
                  <a:lnTo>
                    <a:pt x="720" y="502"/>
                  </a:lnTo>
                  <a:lnTo>
                    <a:pt x="722" y="510"/>
                  </a:lnTo>
                  <a:lnTo>
                    <a:pt x="718" y="512"/>
                  </a:lnTo>
                  <a:lnTo>
                    <a:pt x="700" y="502"/>
                  </a:lnTo>
                  <a:lnTo>
                    <a:pt x="698" y="506"/>
                  </a:lnTo>
                  <a:lnTo>
                    <a:pt x="706" y="514"/>
                  </a:lnTo>
                  <a:lnTo>
                    <a:pt x="700" y="516"/>
                  </a:lnTo>
                  <a:lnTo>
                    <a:pt x="706" y="522"/>
                  </a:lnTo>
                  <a:lnTo>
                    <a:pt x="712" y="524"/>
                  </a:lnTo>
                  <a:lnTo>
                    <a:pt x="720" y="534"/>
                  </a:lnTo>
                  <a:lnTo>
                    <a:pt x="724" y="524"/>
                  </a:lnTo>
                  <a:lnTo>
                    <a:pt x="732" y="528"/>
                  </a:lnTo>
                  <a:lnTo>
                    <a:pt x="734" y="548"/>
                  </a:lnTo>
                  <a:lnTo>
                    <a:pt x="730" y="560"/>
                  </a:lnTo>
                  <a:lnTo>
                    <a:pt x="698" y="552"/>
                  </a:lnTo>
                  <a:lnTo>
                    <a:pt x="698" y="558"/>
                  </a:lnTo>
                  <a:lnTo>
                    <a:pt x="686" y="568"/>
                  </a:lnTo>
                  <a:lnTo>
                    <a:pt x="680" y="558"/>
                  </a:lnTo>
                  <a:lnTo>
                    <a:pt x="672" y="566"/>
                  </a:lnTo>
                  <a:lnTo>
                    <a:pt x="676" y="574"/>
                  </a:lnTo>
                  <a:lnTo>
                    <a:pt x="678" y="572"/>
                  </a:lnTo>
                  <a:lnTo>
                    <a:pt x="684" y="580"/>
                  </a:lnTo>
                  <a:lnTo>
                    <a:pt x="686" y="582"/>
                  </a:lnTo>
                  <a:lnTo>
                    <a:pt x="686" y="592"/>
                  </a:lnTo>
                  <a:lnTo>
                    <a:pt x="700" y="596"/>
                  </a:lnTo>
                  <a:lnTo>
                    <a:pt x="694" y="588"/>
                  </a:lnTo>
                  <a:lnTo>
                    <a:pt x="710" y="592"/>
                  </a:lnTo>
                  <a:lnTo>
                    <a:pt x="712" y="600"/>
                  </a:lnTo>
                  <a:lnTo>
                    <a:pt x="694" y="606"/>
                  </a:lnTo>
                  <a:lnTo>
                    <a:pt x="708" y="610"/>
                  </a:lnTo>
                  <a:lnTo>
                    <a:pt x="714" y="620"/>
                  </a:lnTo>
                  <a:lnTo>
                    <a:pt x="716" y="644"/>
                  </a:lnTo>
                  <a:lnTo>
                    <a:pt x="714" y="650"/>
                  </a:lnTo>
                  <a:lnTo>
                    <a:pt x="708" y="650"/>
                  </a:lnTo>
                  <a:lnTo>
                    <a:pt x="706" y="640"/>
                  </a:lnTo>
                  <a:lnTo>
                    <a:pt x="688" y="634"/>
                  </a:lnTo>
                  <a:lnTo>
                    <a:pt x="680" y="634"/>
                  </a:lnTo>
                  <a:lnTo>
                    <a:pt x="700" y="648"/>
                  </a:lnTo>
                  <a:lnTo>
                    <a:pt x="700" y="652"/>
                  </a:lnTo>
                  <a:lnTo>
                    <a:pt x="698" y="658"/>
                  </a:lnTo>
                  <a:lnTo>
                    <a:pt x="698" y="674"/>
                  </a:lnTo>
                  <a:lnTo>
                    <a:pt x="716" y="676"/>
                  </a:lnTo>
                  <a:lnTo>
                    <a:pt x="720" y="688"/>
                  </a:lnTo>
                  <a:lnTo>
                    <a:pt x="714" y="696"/>
                  </a:lnTo>
                  <a:lnTo>
                    <a:pt x="708" y="696"/>
                  </a:lnTo>
                  <a:lnTo>
                    <a:pt x="700" y="686"/>
                  </a:lnTo>
                  <a:lnTo>
                    <a:pt x="680" y="682"/>
                  </a:lnTo>
                  <a:lnTo>
                    <a:pt x="682" y="690"/>
                  </a:lnTo>
                  <a:lnTo>
                    <a:pt x="680" y="694"/>
                  </a:lnTo>
                  <a:lnTo>
                    <a:pt x="676" y="706"/>
                  </a:lnTo>
                  <a:lnTo>
                    <a:pt x="686" y="706"/>
                  </a:lnTo>
                  <a:lnTo>
                    <a:pt x="704" y="716"/>
                  </a:lnTo>
                  <a:lnTo>
                    <a:pt x="702" y="722"/>
                  </a:lnTo>
                  <a:lnTo>
                    <a:pt x="702" y="732"/>
                  </a:lnTo>
                  <a:lnTo>
                    <a:pt x="690" y="732"/>
                  </a:lnTo>
                  <a:lnTo>
                    <a:pt x="676" y="744"/>
                  </a:lnTo>
                  <a:lnTo>
                    <a:pt x="658" y="732"/>
                  </a:lnTo>
                  <a:lnTo>
                    <a:pt x="652" y="718"/>
                  </a:lnTo>
                  <a:lnTo>
                    <a:pt x="650" y="720"/>
                  </a:lnTo>
                  <a:lnTo>
                    <a:pt x="648" y="730"/>
                  </a:lnTo>
                  <a:lnTo>
                    <a:pt x="642" y="726"/>
                  </a:lnTo>
                  <a:lnTo>
                    <a:pt x="644" y="732"/>
                  </a:lnTo>
                  <a:lnTo>
                    <a:pt x="640" y="732"/>
                  </a:lnTo>
                  <a:lnTo>
                    <a:pt x="630" y="744"/>
                  </a:lnTo>
                  <a:lnTo>
                    <a:pt x="622" y="744"/>
                  </a:lnTo>
                  <a:lnTo>
                    <a:pt x="614" y="748"/>
                  </a:lnTo>
                  <a:lnTo>
                    <a:pt x="618" y="750"/>
                  </a:lnTo>
                  <a:lnTo>
                    <a:pt x="626" y="746"/>
                  </a:lnTo>
                  <a:lnTo>
                    <a:pt x="632" y="752"/>
                  </a:lnTo>
                  <a:lnTo>
                    <a:pt x="642" y="754"/>
                  </a:lnTo>
                  <a:lnTo>
                    <a:pt x="630" y="764"/>
                  </a:lnTo>
                  <a:lnTo>
                    <a:pt x="618" y="764"/>
                  </a:lnTo>
                  <a:lnTo>
                    <a:pt x="618" y="770"/>
                  </a:lnTo>
                  <a:lnTo>
                    <a:pt x="622" y="768"/>
                  </a:lnTo>
                  <a:lnTo>
                    <a:pt x="622" y="772"/>
                  </a:lnTo>
                  <a:lnTo>
                    <a:pt x="636" y="764"/>
                  </a:lnTo>
                  <a:lnTo>
                    <a:pt x="644" y="770"/>
                  </a:lnTo>
                  <a:lnTo>
                    <a:pt x="644" y="778"/>
                  </a:lnTo>
                  <a:lnTo>
                    <a:pt x="634" y="780"/>
                  </a:lnTo>
                  <a:lnTo>
                    <a:pt x="636" y="784"/>
                  </a:lnTo>
                  <a:lnTo>
                    <a:pt x="634" y="796"/>
                  </a:lnTo>
                  <a:lnTo>
                    <a:pt x="640" y="784"/>
                  </a:lnTo>
                  <a:lnTo>
                    <a:pt x="646" y="782"/>
                  </a:lnTo>
                  <a:lnTo>
                    <a:pt x="658" y="794"/>
                  </a:lnTo>
                  <a:lnTo>
                    <a:pt x="674" y="804"/>
                  </a:lnTo>
                  <a:lnTo>
                    <a:pt x="676" y="810"/>
                  </a:lnTo>
                  <a:lnTo>
                    <a:pt x="680" y="812"/>
                  </a:lnTo>
                  <a:lnTo>
                    <a:pt x="674" y="822"/>
                  </a:lnTo>
                  <a:lnTo>
                    <a:pt x="674" y="830"/>
                  </a:lnTo>
                  <a:lnTo>
                    <a:pt x="678" y="824"/>
                  </a:lnTo>
                  <a:lnTo>
                    <a:pt x="684" y="822"/>
                  </a:lnTo>
                  <a:lnTo>
                    <a:pt x="684" y="838"/>
                  </a:lnTo>
                  <a:lnTo>
                    <a:pt x="680" y="840"/>
                  </a:lnTo>
                  <a:lnTo>
                    <a:pt x="684" y="842"/>
                  </a:lnTo>
                  <a:lnTo>
                    <a:pt x="684" y="848"/>
                  </a:lnTo>
                  <a:lnTo>
                    <a:pt x="684" y="850"/>
                  </a:lnTo>
                  <a:lnTo>
                    <a:pt x="684" y="858"/>
                  </a:lnTo>
                  <a:lnTo>
                    <a:pt x="688" y="858"/>
                  </a:lnTo>
                  <a:lnTo>
                    <a:pt x="686" y="864"/>
                  </a:lnTo>
                  <a:lnTo>
                    <a:pt x="678" y="862"/>
                  </a:lnTo>
                  <a:lnTo>
                    <a:pt x="676" y="850"/>
                  </a:lnTo>
                  <a:lnTo>
                    <a:pt x="674" y="850"/>
                  </a:lnTo>
                  <a:lnTo>
                    <a:pt x="674" y="864"/>
                  </a:lnTo>
                  <a:lnTo>
                    <a:pt x="662" y="862"/>
                  </a:lnTo>
                  <a:lnTo>
                    <a:pt x="654" y="852"/>
                  </a:lnTo>
                  <a:lnTo>
                    <a:pt x="652" y="838"/>
                  </a:lnTo>
                  <a:lnTo>
                    <a:pt x="644" y="828"/>
                  </a:lnTo>
                  <a:lnTo>
                    <a:pt x="640" y="828"/>
                  </a:lnTo>
                  <a:lnTo>
                    <a:pt x="624" y="816"/>
                  </a:lnTo>
                  <a:lnTo>
                    <a:pt x="616" y="818"/>
                  </a:lnTo>
                  <a:lnTo>
                    <a:pt x="606" y="808"/>
                  </a:lnTo>
                  <a:lnTo>
                    <a:pt x="608" y="814"/>
                  </a:lnTo>
                  <a:lnTo>
                    <a:pt x="604" y="816"/>
                  </a:lnTo>
                  <a:lnTo>
                    <a:pt x="612" y="818"/>
                  </a:lnTo>
                  <a:lnTo>
                    <a:pt x="610" y="822"/>
                  </a:lnTo>
                  <a:lnTo>
                    <a:pt x="630" y="822"/>
                  </a:lnTo>
                  <a:lnTo>
                    <a:pt x="634" y="826"/>
                  </a:lnTo>
                  <a:lnTo>
                    <a:pt x="634" y="832"/>
                  </a:lnTo>
                  <a:lnTo>
                    <a:pt x="630" y="830"/>
                  </a:lnTo>
                  <a:lnTo>
                    <a:pt x="632" y="834"/>
                  </a:lnTo>
                  <a:lnTo>
                    <a:pt x="620" y="844"/>
                  </a:lnTo>
                  <a:lnTo>
                    <a:pt x="610" y="844"/>
                  </a:lnTo>
                  <a:lnTo>
                    <a:pt x="606" y="840"/>
                  </a:lnTo>
                  <a:lnTo>
                    <a:pt x="606" y="844"/>
                  </a:lnTo>
                  <a:lnTo>
                    <a:pt x="598" y="844"/>
                  </a:lnTo>
                  <a:lnTo>
                    <a:pt x="598" y="846"/>
                  </a:lnTo>
                  <a:lnTo>
                    <a:pt x="600" y="850"/>
                  </a:lnTo>
                  <a:lnTo>
                    <a:pt x="598" y="856"/>
                  </a:lnTo>
                  <a:lnTo>
                    <a:pt x="588" y="864"/>
                  </a:lnTo>
                  <a:lnTo>
                    <a:pt x="600" y="868"/>
                  </a:lnTo>
                  <a:lnTo>
                    <a:pt x="620" y="866"/>
                  </a:lnTo>
                  <a:lnTo>
                    <a:pt x="622" y="868"/>
                  </a:lnTo>
                  <a:lnTo>
                    <a:pt x="594" y="880"/>
                  </a:lnTo>
                  <a:lnTo>
                    <a:pt x="602" y="882"/>
                  </a:lnTo>
                  <a:lnTo>
                    <a:pt x="610" y="882"/>
                  </a:lnTo>
                  <a:lnTo>
                    <a:pt x="612" y="874"/>
                  </a:lnTo>
                  <a:lnTo>
                    <a:pt x="622" y="874"/>
                  </a:lnTo>
                  <a:lnTo>
                    <a:pt x="636" y="866"/>
                  </a:lnTo>
                  <a:lnTo>
                    <a:pt x="658" y="878"/>
                  </a:lnTo>
                  <a:lnTo>
                    <a:pt x="680" y="876"/>
                  </a:lnTo>
                  <a:lnTo>
                    <a:pt x="676" y="884"/>
                  </a:lnTo>
                  <a:lnTo>
                    <a:pt x="666" y="884"/>
                  </a:lnTo>
                  <a:lnTo>
                    <a:pt x="666" y="886"/>
                  </a:lnTo>
                  <a:lnTo>
                    <a:pt x="664" y="888"/>
                  </a:lnTo>
                  <a:lnTo>
                    <a:pt x="656" y="892"/>
                  </a:lnTo>
                  <a:lnTo>
                    <a:pt x="660" y="896"/>
                  </a:lnTo>
                  <a:lnTo>
                    <a:pt x="658" y="900"/>
                  </a:lnTo>
                  <a:lnTo>
                    <a:pt x="650" y="898"/>
                  </a:lnTo>
                  <a:lnTo>
                    <a:pt x="654" y="904"/>
                  </a:lnTo>
                  <a:lnTo>
                    <a:pt x="650" y="902"/>
                  </a:lnTo>
                  <a:lnTo>
                    <a:pt x="644" y="912"/>
                  </a:lnTo>
                  <a:lnTo>
                    <a:pt x="640" y="912"/>
                  </a:lnTo>
                  <a:lnTo>
                    <a:pt x="640" y="916"/>
                  </a:lnTo>
                  <a:lnTo>
                    <a:pt x="632" y="916"/>
                  </a:lnTo>
                  <a:lnTo>
                    <a:pt x="636" y="922"/>
                  </a:lnTo>
                  <a:lnTo>
                    <a:pt x="624" y="928"/>
                  </a:lnTo>
                  <a:lnTo>
                    <a:pt x="624" y="932"/>
                  </a:lnTo>
                  <a:lnTo>
                    <a:pt x="616" y="932"/>
                  </a:lnTo>
                  <a:lnTo>
                    <a:pt x="614" y="936"/>
                  </a:lnTo>
                  <a:lnTo>
                    <a:pt x="604" y="940"/>
                  </a:lnTo>
                  <a:lnTo>
                    <a:pt x="602" y="936"/>
                  </a:lnTo>
                  <a:lnTo>
                    <a:pt x="582" y="948"/>
                  </a:lnTo>
                  <a:lnTo>
                    <a:pt x="576" y="942"/>
                  </a:lnTo>
                  <a:lnTo>
                    <a:pt x="574" y="944"/>
                  </a:lnTo>
                  <a:lnTo>
                    <a:pt x="574" y="948"/>
                  </a:lnTo>
                  <a:lnTo>
                    <a:pt x="572" y="948"/>
                  </a:lnTo>
                  <a:lnTo>
                    <a:pt x="574" y="950"/>
                  </a:lnTo>
                  <a:lnTo>
                    <a:pt x="572" y="952"/>
                  </a:lnTo>
                  <a:lnTo>
                    <a:pt x="570" y="948"/>
                  </a:lnTo>
                  <a:lnTo>
                    <a:pt x="564" y="946"/>
                  </a:lnTo>
                  <a:lnTo>
                    <a:pt x="568" y="954"/>
                  </a:lnTo>
                  <a:lnTo>
                    <a:pt x="560" y="950"/>
                  </a:lnTo>
                  <a:lnTo>
                    <a:pt x="560" y="952"/>
                  </a:lnTo>
                  <a:lnTo>
                    <a:pt x="562" y="954"/>
                  </a:lnTo>
                  <a:lnTo>
                    <a:pt x="552" y="954"/>
                  </a:lnTo>
                  <a:lnTo>
                    <a:pt x="550" y="948"/>
                  </a:lnTo>
                  <a:lnTo>
                    <a:pt x="552" y="948"/>
                  </a:lnTo>
                  <a:lnTo>
                    <a:pt x="548" y="946"/>
                  </a:lnTo>
                  <a:lnTo>
                    <a:pt x="544" y="938"/>
                  </a:lnTo>
                  <a:lnTo>
                    <a:pt x="544" y="942"/>
                  </a:lnTo>
                  <a:lnTo>
                    <a:pt x="542" y="936"/>
                  </a:lnTo>
                  <a:lnTo>
                    <a:pt x="540" y="934"/>
                  </a:lnTo>
                  <a:lnTo>
                    <a:pt x="540" y="936"/>
                  </a:lnTo>
                  <a:lnTo>
                    <a:pt x="538" y="938"/>
                  </a:lnTo>
                  <a:lnTo>
                    <a:pt x="544" y="948"/>
                  </a:lnTo>
                  <a:lnTo>
                    <a:pt x="542" y="948"/>
                  </a:lnTo>
                  <a:lnTo>
                    <a:pt x="548" y="954"/>
                  </a:lnTo>
                  <a:lnTo>
                    <a:pt x="546" y="954"/>
                  </a:lnTo>
                  <a:lnTo>
                    <a:pt x="544" y="960"/>
                  </a:lnTo>
                  <a:lnTo>
                    <a:pt x="542" y="960"/>
                  </a:lnTo>
                  <a:lnTo>
                    <a:pt x="536" y="966"/>
                  </a:lnTo>
                  <a:lnTo>
                    <a:pt x="532" y="966"/>
                  </a:lnTo>
                  <a:lnTo>
                    <a:pt x="532" y="972"/>
                  </a:lnTo>
                  <a:lnTo>
                    <a:pt x="530" y="972"/>
                  </a:lnTo>
                  <a:lnTo>
                    <a:pt x="528" y="978"/>
                  </a:lnTo>
                  <a:lnTo>
                    <a:pt x="526" y="978"/>
                  </a:lnTo>
                  <a:lnTo>
                    <a:pt x="528" y="982"/>
                  </a:lnTo>
                  <a:lnTo>
                    <a:pt x="526" y="988"/>
                  </a:lnTo>
                  <a:lnTo>
                    <a:pt x="522" y="994"/>
                  </a:lnTo>
                  <a:lnTo>
                    <a:pt x="522" y="998"/>
                  </a:lnTo>
                  <a:lnTo>
                    <a:pt x="520" y="996"/>
                  </a:lnTo>
                  <a:lnTo>
                    <a:pt x="518" y="1004"/>
                  </a:lnTo>
                  <a:lnTo>
                    <a:pt x="516" y="1000"/>
                  </a:lnTo>
                  <a:lnTo>
                    <a:pt x="512" y="1012"/>
                  </a:lnTo>
                  <a:lnTo>
                    <a:pt x="508" y="1014"/>
                  </a:lnTo>
                  <a:lnTo>
                    <a:pt x="506" y="1010"/>
                  </a:lnTo>
                  <a:lnTo>
                    <a:pt x="504" y="1014"/>
                  </a:lnTo>
                  <a:lnTo>
                    <a:pt x="506" y="1016"/>
                  </a:lnTo>
                  <a:lnTo>
                    <a:pt x="504" y="1016"/>
                  </a:lnTo>
                  <a:lnTo>
                    <a:pt x="496" y="1010"/>
                  </a:lnTo>
                  <a:lnTo>
                    <a:pt x="496" y="1012"/>
                  </a:lnTo>
                  <a:lnTo>
                    <a:pt x="500" y="1018"/>
                  </a:lnTo>
                  <a:lnTo>
                    <a:pt x="494" y="1028"/>
                  </a:lnTo>
                  <a:lnTo>
                    <a:pt x="490" y="1026"/>
                  </a:lnTo>
                  <a:lnTo>
                    <a:pt x="490" y="1022"/>
                  </a:lnTo>
                  <a:lnTo>
                    <a:pt x="488" y="1024"/>
                  </a:lnTo>
                  <a:lnTo>
                    <a:pt x="486" y="1030"/>
                  </a:lnTo>
                  <a:lnTo>
                    <a:pt x="478" y="1022"/>
                  </a:lnTo>
                  <a:lnTo>
                    <a:pt x="478" y="1028"/>
                  </a:lnTo>
                  <a:lnTo>
                    <a:pt x="476" y="1026"/>
                  </a:lnTo>
                  <a:lnTo>
                    <a:pt x="478" y="1030"/>
                  </a:lnTo>
                  <a:lnTo>
                    <a:pt x="470" y="1024"/>
                  </a:lnTo>
                  <a:lnTo>
                    <a:pt x="480" y="1014"/>
                  </a:lnTo>
                  <a:lnTo>
                    <a:pt x="472" y="1014"/>
                  </a:lnTo>
                  <a:lnTo>
                    <a:pt x="470" y="1010"/>
                  </a:lnTo>
                  <a:lnTo>
                    <a:pt x="468" y="1014"/>
                  </a:lnTo>
                  <a:lnTo>
                    <a:pt x="466" y="1012"/>
                  </a:lnTo>
                  <a:lnTo>
                    <a:pt x="470" y="1016"/>
                  </a:lnTo>
                  <a:lnTo>
                    <a:pt x="466" y="1022"/>
                  </a:lnTo>
                  <a:lnTo>
                    <a:pt x="468" y="1024"/>
                  </a:lnTo>
                  <a:lnTo>
                    <a:pt x="468" y="1026"/>
                  </a:lnTo>
                  <a:lnTo>
                    <a:pt x="462" y="1024"/>
                  </a:lnTo>
                  <a:lnTo>
                    <a:pt x="462" y="1028"/>
                  </a:lnTo>
                  <a:lnTo>
                    <a:pt x="466" y="1032"/>
                  </a:lnTo>
                  <a:lnTo>
                    <a:pt x="464" y="1036"/>
                  </a:lnTo>
                  <a:lnTo>
                    <a:pt x="458" y="1036"/>
                  </a:lnTo>
                  <a:lnTo>
                    <a:pt x="460" y="1038"/>
                  </a:lnTo>
                  <a:lnTo>
                    <a:pt x="454" y="1038"/>
                  </a:lnTo>
                  <a:lnTo>
                    <a:pt x="450" y="1034"/>
                  </a:lnTo>
                  <a:lnTo>
                    <a:pt x="448" y="1038"/>
                  </a:lnTo>
                  <a:lnTo>
                    <a:pt x="444" y="1036"/>
                  </a:lnTo>
                  <a:lnTo>
                    <a:pt x="442" y="1040"/>
                  </a:lnTo>
                  <a:lnTo>
                    <a:pt x="438" y="1040"/>
                  </a:lnTo>
                  <a:lnTo>
                    <a:pt x="442" y="1044"/>
                  </a:lnTo>
                  <a:lnTo>
                    <a:pt x="444" y="1048"/>
                  </a:lnTo>
                  <a:lnTo>
                    <a:pt x="438" y="1056"/>
                  </a:lnTo>
                  <a:lnTo>
                    <a:pt x="426" y="1054"/>
                  </a:lnTo>
                  <a:lnTo>
                    <a:pt x="424" y="1060"/>
                  </a:lnTo>
                  <a:lnTo>
                    <a:pt x="426" y="1058"/>
                  </a:lnTo>
                  <a:lnTo>
                    <a:pt x="432" y="1068"/>
                  </a:lnTo>
                  <a:lnTo>
                    <a:pt x="432" y="1074"/>
                  </a:lnTo>
                  <a:lnTo>
                    <a:pt x="436" y="1076"/>
                  </a:lnTo>
                  <a:lnTo>
                    <a:pt x="422" y="1078"/>
                  </a:lnTo>
                  <a:lnTo>
                    <a:pt x="422" y="1082"/>
                  </a:lnTo>
                  <a:lnTo>
                    <a:pt x="432" y="1082"/>
                  </a:lnTo>
                  <a:lnTo>
                    <a:pt x="432" y="1086"/>
                  </a:lnTo>
                  <a:lnTo>
                    <a:pt x="430" y="1088"/>
                  </a:lnTo>
                  <a:lnTo>
                    <a:pt x="434" y="1096"/>
                  </a:lnTo>
                  <a:lnTo>
                    <a:pt x="422" y="1094"/>
                  </a:lnTo>
                  <a:lnTo>
                    <a:pt x="430" y="1098"/>
                  </a:lnTo>
                  <a:lnTo>
                    <a:pt x="432" y="1102"/>
                  </a:lnTo>
                  <a:lnTo>
                    <a:pt x="430" y="1106"/>
                  </a:lnTo>
                  <a:lnTo>
                    <a:pt x="426" y="1106"/>
                  </a:lnTo>
                  <a:lnTo>
                    <a:pt x="426" y="1108"/>
                  </a:lnTo>
                  <a:lnTo>
                    <a:pt x="424" y="1108"/>
                  </a:lnTo>
                  <a:lnTo>
                    <a:pt x="426" y="1110"/>
                  </a:lnTo>
                  <a:lnTo>
                    <a:pt x="420" y="1108"/>
                  </a:lnTo>
                  <a:lnTo>
                    <a:pt x="422" y="1110"/>
                  </a:lnTo>
                  <a:lnTo>
                    <a:pt x="418" y="1112"/>
                  </a:lnTo>
                  <a:lnTo>
                    <a:pt x="420" y="1114"/>
                  </a:lnTo>
                  <a:lnTo>
                    <a:pt x="422" y="1116"/>
                  </a:lnTo>
                  <a:lnTo>
                    <a:pt x="412" y="1114"/>
                  </a:lnTo>
                  <a:lnTo>
                    <a:pt x="418" y="1118"/>
                  </a:lnTo>
                  <a:lnTo>
                    <a:pt x="418" y="11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2" name="Freeform 564"/>
            <p:cNvSpPr>
              <a:spLocks/>
            </p:cNvSpPr>
            <p:nvPr/>
          </p:nvSpPr>
          <p:spPr bwMode="auto">
            <a:xfrm>
              <a:off x="3822546" y="2952914"/>
              <a:ext cx="4487" cy="2243"/>
            </a:xfrm>
            <a:custGeom>
              <a:avLst/>
              <a:gdLst/>
              <a:ahLst/>
              <a:cxnLst>
                <a:cxn ang="0">
                  <a:pos x="0" y="0"/>
                </a:cxn>
                <a:cxn ang="0">
                  <a:pos x="0" y="0"/>
                </a:cxn>
                <a:cxn ang="0">
                  <a:pos x="0" y="2"/>
                </a:cxn>
                <a:cxn ang="0">
                  <a:pos x="4" y="0"/>
                </a:cxn>
                <a:cxn ang="0">
                  <a:pos x="0" y="0"/>
                </a:cxn>
                <a:cxn ang="0">
                  <a:pos x="0" y="0"/>
                </a:cxn>
              </a:cxnLst>
              <a:rect l="0" t="0" r="r" b="b"/>
              <a:pathLst>
                <a:path w="4" h="2">
                  <a:moveTo>
                    <a:pt x="0" y="0"/>
                  </a:moveTo>
                  <a:lnTo>
                    <a:pt x="0" y="0"/>
                  </a:lnTo>
                  <a:lnTo>
                    <a:pt x="0" y="2"/>
                  </a:lnTo>
                  <a:lnTo>
                    <a:pt x="4"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3" name="Freeform 565"/>
            <p:cNvSpPr>
              <a:spLocks/>
            </p:cNvSpPr>
            <p:nvPr/>
          </p:nvSpPr>
          <p:spPr bwMode="auto">
            <a:xfrm>
              <a:off x="3822546" y="2948428"/>
              <a:ext cx="11216" cy="2243"/>
            </a:xfrm>
            <a:custGeom>
              <a:avLst/>
              <a:gdLst/>
              <a:ahLst/>
              <a:cxnLst>
                <a:cxn ang="0">
                  <a:pos x="10" y="0"/>
                </a:cxn>
                <a:cxn ang="0">
                  <a:pos x="0" y="0"/>
                </a:cxn>
                <a:cxn ang="0">
                  <a:pos x="4" y="2"/>
                </a:cxn>
                <a:cxn ang="0">
                  <a:pos x="10" y="0"/>
                </a:cxn>
                <a:cxn ang="0">
                  <a:pos x="10" y="0"/>
                </a:cxn>
              </a:cxnLst>
              <a:rect l="0" t="0" r="r" b="b"/>
              <a:pathLst>
                <a:path w="10" h="2">
                  <a:moveTo>
                    <a:pt x="10" y="0"/>
                  </a:moveTo>
                  <a:lnTo>
                    <a:pt x="0" y="0"/>
                  </a:lnTo>
                  <a:lnTo>
                    <a:pt x="4" y="2"/>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4" name="Freeform 566"/>
            <p:cNvSpPr>
              <a:spLocks/>
            </p:cNvSpPr>
            <p:nvPr/>
          </p:nvSpPr>
          <p:spPr bwMode="auto">
            <a:xfrm>
              <a:off x="4374371" y="2878889"/>
              <a:ext cx="6730" cy="11216"/>
            </a:xfrm>
            <a:custGeom>
              <a:avLst/>
              <a:gdLst/>
              <a:ahLst/>
              <a:cxnLst>
                <a:cxn ang="0">
                  <a:pos x="6" y="10"/>
                </a:cxn>
                <a:cxn ang="0">
                  <a:pos x="4" y="2"/>
                </a:cxn>
                <a:cxn ang="0">
                  <a:pos x="0" y="0"/>
                </a:cxn>
                <a:cxn ang="0">
                  <a:pos x="0" y="4"/>
                </a:cxn>
                <a:cxn ang="0">
                  <a:pos x="6" y="10"/>
                </a:cxn>
                <a:cxn ang="0">
                  <a:pos x="6" y="10"/>
                </a:cxn>
              </a:cxnLst>
              <a:rect l="0" t="0" r="r" b="b"/>
              <a:pathLst>
                <a:path w="6" h="10">
                  <a:moveTo>
                    <a:pt x="6" y="10"/>
                  </a:moveTo>
                  <a:lnTo>
                    <a:pt x="4" y="2"/>
                  </a:lnTo>
                  <a:lnTo>
                    <a:pt x="0" y="0"/>
                  </a:lnTo>
                  <a:lnTo>
                    <a:pt x="0" y="4"/>
                  </a:lnTo>
                  <a:lnTo>
                    <a:pt x="6" y="10"/>
                  </a:lnTo>
                  <a:lnTo>
                    <a:pt x="6"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5" name="Freeform 567"/>
            <p:cNvSpPr>
              <a:spLocks/>
            </p:cNvSpPr>
            <p:nvPr/>
          </p:nvSpPr>
          <p:spPr bwMode="auto">
            <a:xfrm>
              <a:off x="4381101" y="2892348"/>
              <a:ext cx="2243" cy="4487"/>
            </a:xfrm>
            <a:custGeom>
              <a:avLst/>
              <a:gdLst/>
              <a:ahLst/>
              <a:cxnLst>
                <a:cxn ang="0">
                  <a:pos x="2" y="4"/>
                </a:cxn>
                <a:cxn ang="0">
                  <a:pos x="2" y="0"/>
                </a:cxn>
                <a:cxn ang="0">
                  <a:pos x="0" y="0"/>
                </a:cxn>
                <a:cxn ang="0">
                  <a:pos x="2" y="4"/>
                </a:cxn>
                <a:cxn ang="0">
                  <a:pos x="2" y="4"/>
                </a:cxn>
              </a:cxnLst>
              <a:rect l="0" t="0" r="r" b="b"/>
              <a:pathLst>
                <a:path w="2" h="4">
                  <a:moveTo>
                    <a:pt x="2" y="4"/>
                  </a:moveTo>
                  <a:lnTo>
                    <a:pt x="2" y="0"/>
                  </a:lnTo>
                  <a:lnTo>
                    <a:pt x="0"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6" name="Freeform 568"/>
            <p:cNvSpPr>
              <a:spLocks/>
            </p:cNvSpPr>
            <p:nvPr/>
          </p:nvSpPr>
          <p:spPr bwMode="auto">
            <a:xfrm>
              <a:off x="4378858" y="2901321"/>
              <a:ext cx="2243" cy="6730"/>
            </a:xfrm>
            <a:custGeom>
              <a:avLst/>
              <a:gdLst/>
              <a:ahLst/>
              <a:cxnLst>
                <a:cxn ang="0">
                  <a:pos x="0" y="0"/>
                </a:cxn>
                <a:cxn ang="0">
                  <a:pos x="0" y="4"/>
                </a:cxn>
                <a:cxn ang="0">
                  <a:pos x="2" y="6"/>
                </a:cxn>
                <a:cxn ang="0">
                  <a:pos x="0" y="0"/>
                </a:cxn>
                <a:cxn ang="0">
                  <a:pos x="0" y="0"/>
                </a:cxn>
              </a:cxnLst>
              <a:rect l="0" t="0" r="r" b="b"/>
              <a:pathLst>
                <a:path w="2" h="6">
                  <a:moveTo>
                    <a:pt x="0" y="0"/>
                  </a:moveTo>
                  <a:lnTo>
                    <a:pt x="0" y="4"/>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7" name="Freeform 569"/>
            <p:cNvSpPr>
              <a:spLocks/>
            </p:cNvSpPr>
            <p:nvPr/>
          </p:nvSpPr>
          <p:spPr bwMode="auto">
            <a:xfrm>
              <a:off x="2449711" y="2602976"/>
              <a:ext cx="22432" cy="29161"/>
            </a:xfrm>
            <a:custGeom>
              <a:avLst/>
              <a:gdLst/>
              <a:ahLst/>
              <a:cxnLst>
                <a:cxn ang="0">
                  <a:pos x="4" y="14"/>
                </a:cxn>
                <a:cxn ang="0">
                  <a:pos x="6" y="12"/>
                </a:cxn>
                <a:cxn ang="0">
                  <a:pos x="4" y="10"/>
                </a:cxn>
                <a:cxn ang="0">
                  <a:pos x="12" y="10"/>
                </a:cxn>
                <a:cxn ang="0">
                  <a:pos x="10" y="8"/>
                </a:cxn>
                <a:cxn ang="0">
                  <a:pos x="12" y="4"/>
                </a:cxn>
                <a:cxn ang="0">
                  <a:pos x="10" y="0"/>
                </a:cxn>
                <a:cxn ang="0">
                  <a:pos x="12" y="0"/>
                </a:cxn>
                <a:cxn ang="0">
                  <a:pos x="16" y="6"/>
                </a:cxn>
                <a:cxn ang="0">
                  <a:pos x="20" y="6"/>
                </a:cxn>
                <a:cxn ang="0">
                  <a:pos x="20" y="12"/>
                </a:cxn>
                <a:cxn ang="0">
                  <a:pos x="8" y="26"/>
                </a:cxn>
                <a:cxn ang="0">
                  <a:pos x="4" y="24"/>
                </a:cxn>
                <a:cxn ang="0">
                  <a:pos x="6" y="22"/>
                </a:cxn>
                <a:cxn ang="0">
                  <a:pos x="4" y="20"/>
                </a:cxn>
                <a:cxn ang="0">
                  <a:pos x="0" y="12"/>
                </a:cxn>
                <a:cxn ang="0">
                  <a:pos x="4" y="14"/>
                </a:cxn>
                <a:cxn ang="0">
                  <a:pos x="4" y="14"/>
                </a:cxn>
              </a:cxnLst>
              <a:rect l="0" t="0" r="r" b="b"/>
              <a:pathLst>
                <a:path w="20" h="26">
                  <a:moveTo>
                    <a:pt x="4" y="14"/>
                  </a:moveTo>
                  <a:lnTo>
                    <a:pt x="6" y="12"/>
                  </a:lnTo>
                  <a:lnTo>
                    <a:pt x="4" y="10"/>
                  </a:lnTo>
                  <a:lnTo>
                    <a:pt x="12" y="10"/>
                  </a:lnTo>
                  <a:lnTo>
                    <a:pt x="10" y="8"/>
                  </a:lnTo>
                  <a:lnTo>
                    <a:pt x="12" y="4"/>
                  </a:lnTo>
                  <a:lnTo>
                    <a:pt x="10" y="0"/>
                  </a:lnTo>
                  <a:lnTo>
                    <a:pt x="12" y="0"/>
                  </a:lnTo>
                  <a:lnTo>
                    <a:pt x="16" y="6"/>
                  </a:lnTo>
                  <a:lnTo>
                    <a:pt x="20" y="6"/>
                  </a:lnTo>
                  <a:lnTo>
                    <a:pt x="20" y="12"/>
                  </a:lnTo>
                  <a:lnTo>
                    <a:pt x="8" y="26"/>
                  </a:lnTo>
                  <a:lnTo>
                    <a:pt x="4" y="24"/>
                  </a:lnTo>
                  <a:lnTo>
                    <a:pt x="6" y="22"/>
                  </a:lnTo>
                  <a:lnTo>
                    <a:pt x="4" y="20"/>
                  </a:lnTo>
                  <a:lnTo>
                    <a:pt x="0" y="12"/>
                  </a:lnTo>
                  <a:lnTo>
                    <a:pt x="4" y="14"/>
                  </a:lnTo>
                  <a:lnTo>
                    <a:pt x="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8" name="Freeform 570"/>
            <p:cNvSpPr>
              <a:spLocks/>
            </p:cNvSpPr>
            <p:nvPr/>
          </p:nvSpPr>
          <p:spPr bwMode="auto">
            <a:xfrm>
              <a:off x="2440738" y="2620921"/>
              <a:ext cx="13460" cy="15702"/>
            </a:xfrm>
            <a:custGeom>
              <a:avLst/>
              <a:gdLst/>
              <a:ahLst/>
              <a:cxnLst>
                <a:cxn ang="0">
                  <a:pos x="0" y="2"/>
                </a:cxn>
                <a:cxn ang="0">
                  <a:pos x="0" y="6"/>
                </a:cxn>
                <a:cxn ang="0">
                  <a:pos x="2" y="10"/>
                </a:cxn>
                <a:cxn ang="0">
                  <a:pos x="12" y="14"/>
                </a:cxn>
                <a:cxn ang="0">
                  <a:pos x="2" y="0"/>
                </a:cxn>
                <a:cxn ang="0">
                  <a:pos x="0" y="2"/>
                </a:cxn>
                <a:cxn ang="0">
                  <a:pos x="0" y="2"/>
                </a:cxn>
              </a:cxnLst>
              <a:rect l="0" t="0" r="r" b="b"/>
              <a:pathLst>
                <a:path w="12" h="14">
                  <a:moveTo>
                    <a:pt x="0" y="2"/>
                  </a:moveTo>
                  <a:lnTo>
                    <a:pt x="0" y="6"/>
                  </a:lnTo>
                  <a:lnTo>
                    <a:pt x="2" y="10"/>
                  </a:lnTo>
                  <a:lnTo>
                    <a:pt x="12" y="14"/>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9" name="Freeform 571"/>
            <p:cNvSpPr>
              <a:spLocks/>
            </p:cNvSpPr>
            <p:nvPr/>
          </p:nvSpPr>
          <p:spPr bwMode="auto">
            <a:xfrm>
              <a:off x="2591032" y="2362955"/>
              <a:ext cx="159267" cy="179455"/>
            </a:xfrm>
            <a:custGeom>
              <a:avLst/>
              <a:gdLst/>
              <a:ahLst/>
              <a:cxnLst>
                <a:cxn ang="0">
                  <a:pos x="22" y="28"/>
                </a:cxn>
                <a:cxn ang="0">
                  <a:pos x="28" y="36"/>
                </a:cxn>
                <a:cxn ang="0">
                  <a:pos x="24" y="46"/>
                </a:cxn>
                <a:cxn ang="0">
                  <a:pos x="14" y="70"/>
                </a:cxn>
                <a:cxn ang="0">
                  <a:pos x="18" y="78"/>
                </a:cxn>
                <a:cxn ang="0">
                  <a:pos x="10" y="80"/>
                </a:cxn>
                <a:cxn ang="0">
                  <a:pos x="12" y="88"/>
                </a:cxn>
                <a:cxn ang="0">
                  <a:pos x="10" y="92"/>
                </a:cxn>
                <a:cxn ang="0">
                  <a:pos x="12" y="94"/>
                </a:cxn>
                <a:cxn ang="0">
                  <a:pos x="10" y="100"/>
                </a:cxn>
                <a:cxn ang="0">
                  <a:pos x="6" y="102"/>
                </a:cxn>
                <a:cxn ang="0">
                  <a:pos x="4" y="106"/>
                </a:cxn>
                <a:cxn ang="0">
                  <a:pos x="8" y="110"/>
                </a:cxn>
                <a:cxn ang="0">
                  <a:pos x="2" y="110"/>
                </a:cxn>
                <a:cxn ang="0">
                  <a:pos x="4" y="114"/>
                </a:cxn>
                <a:cxn ang="0">
                  <a:pos x="2" y="116"/>
                </a:cxn>
                <a:cxn ang="0">
                  <a:pos x="4" y="118"/>
                </a:cxn>
                <a:cxn ang="0">
                  <a:pos x="0" y="122"/>
                </a:cxn>
                <a:cxn ang="0">
                  <a:pos x="10" y="124"/>
                </a:cxn>
                <a:cxn ang="0">
                  <a:pos x="16" y="130"/>
                </a:cxn>
                <a:cxn ang="0">
                  <a:pos x="18" y="128"/>
                </a:cxn>
                <a:cxn ang="0">
                  <a:pos x="24" y="132"/>
                </a:cxn>
                <a:cxn ang="0">
                  <a:pos x="36" y="160"/>
                </a:cxn>
                <a:cxn ang="0">
                  <a:pos x="56" y="142"/>
                </a:cxn>
                <a:cxn ang="0">
                  <a:pos x="60" y="146"/>
                </a:cxn>
                <a:cxn ang="0">
                  <a:pos x="70" y="140"/>
                </a:cxn>
                <a:cxn ang="0">
                  <a:pos x="74" y="132"/>
                </a:cxn>
                <a:cxn ang="0">
                  <a:pos x="72" y="122"/>
                </a:cxn>
                <a:cxn ang="0">
                  <a:pos x="76" y="110"/>
                </a:cxn>
                <a:cxn ang="0">
                  <a:pos x="88" y="106"/>
                </a:cxn>
                <a:cxn ang="0">
                  <a:pos x="90" y="94"/>
                </a:cxn>
                <a:cxn ang="0">
                  <a:pos x="92" y="90"/>
                </a:cxn>
                <a:cxn ang="0">
                  <a:pos x="142" y="54"/>
                </a:cxn>
                <a:cxn ang="0">
                  <a:pos x="142" y="50"/>
                </a:cxn>
                <a:cxn ang="0">
                  <a:pos x="112" y="16"/>
                </a:cxn>
                <a:cxn ang="0">
                  <a:pos x="96" y="18"/>
                </a:cxn>
                <a:cxn ang="0">
                  <a:pos x="92" y="22"/>
                </a:cxn>
                <a:cxn ang="0">
                  <a:pos x="94" y="24"/>
                </a:cxn>
                <a:cxn ang="0">
                  <a:pos x="92" y="28"/>
                </a:cxn>
                <a:cxn ang="0">
                  <a:pos x="90" y="30"/>
                </a:cxn>
                <a:cxn ang="0">
                  <a:pos x="90" y="18"/>
                </a:cxn>
                <a:cxn ang="0">
                  <a:pos x="88" y="18"/>
                </a:cxn>
                <a:cxn ang="0">
                  <a:pos x="82" y="28"/>
                </a:cxn>
                <a:cxn ang="0">
                  <a:pos x="82" y="22"/>
                </a:cxn>
                <a:cxn ang="0">
                  <a:pos x="84" y="18"/>
                </a:cxn>
                <a:cxn ang="0">
                  <a:pos x="60" y="0"/>
                </a:cxn>
                <a:cxn ang="0">
                  <a:pos x="38" y="4"/>
                </a:cxn>
                <a:cxn ang="0">
                  <a:pos x="38" y="12"/>
                </a:cxn>
                <a:cxn ang="0">
                  <a:pos x="36" y="4"/>
                </a:cxn>
                <a:cxn ang="0">
                  <a:pos x="16" y="10"/>
                </a:cxn>
                <a:cxn ang="0">
                  <a:pos x="22" y="18"/>
                </a:cxn>
                <a:cxn ang="0">
                  <a:pos x="20" y="22"/>
                </a:cxn>
                <a:cxn ang="0">
                  <a:pos x="22" y="28"/>
                </a:cxn>
                <a:cxn ang="0">
                  <a:pos x="22" y="28"/>
                </a:cxn>
              </a:cxnLst>
              <a:rect l="0" t="0" r="r" b="b"/>
              <a:pathLst>
                <a:path w="142" h="160">
                  <a:moveTo>
                    <a:pt x="22" y="28"/>
                  </a:moveTo>
                  <a:lnTo>
                    <a:pt x="28" y="36"/>
                  </a:lnTo>
                  <a:lnTo>
                    <a:pt x="24" y="46"/>
                  </a:lnTo>
                  <a:lnTo>
                    <a:pt x="14" y="70"/>
                  </a:lnTo>
                  <a:lnTo>
                    <a:pt x="18" y="78"/>
                  </a:lnTo>
                  <a:lnTo>
                    <a:pt x="10" y="80"/>
                  </a:lnTo>
                  <a:lnTo>
                    <a:pt x="12" y="88"/>
                  </a:lnTo>
                  <a:lnTo>
                    <a:pt x="10" y="92"/>
                  </a:lnTo>
                  <a:lnTo>
                    <a:pt x="12" y="94"/>
                  </a:lnTo>
                  <a:lnTo>
                    <a:pt x="10" y="100"/>
                  </a:lnTo>
                  <a:lnTo>
                    <a:pt x="6" y="102"/>
                  </a:lnTo>
                  <a:lnTo>
                    <a:pt x="4" y="106"/>
                  </a:lnTo>
                  <a:lnTo>
                    <a:pt x="8" y="110"/>
                  </a:lnTo>
                  <a:lnTo>
                    <a:pt x="2" y="110"/>
                  </a:lnTo>
                  <a:lnTo>
                    <a:pt x="4" y="114"/>
                  </a:lnTo>
                  <a:lnTo>
                    <a:pt x="2" y="116"/>
                  </a:lnTo>
                  <a:lnTo>
                    <a:pt x="4" y="118"/>
                  </a:lnTo>
                  <a:lnTo>
                    <a:pt x="0" y="122"/>
                  </a:lnTo>
                  <a:lnTo>
                    <a:pt x="10" y="124"/>
                  </a:lnTo>
                  <a:lnTo>
                    <a:pt x="16" y="130"/>
                  </a:lnTo>
                  <a:lnTo>
                    <a:pt x="18" y="128"/>
                  </a:lnTo>
                  <a:lnTo>
                    <a:pt x="24" y="132"/>
                  </a:lnTo>
                  <a:lnTo>
                    <a:pt x="36" y="160"/>
                  </a:lnTo>
                  <a:lnTo>
                    <a:pt x="56" y="142"/>
                  </a:lnTo>
                  <a:lnTo>
                    <a:pt x="60" y="146"/>
                  </a:lnTo>
                  <a:lnTo>
                    <a:pt x="70" y="140"/>
                  </a:lnTo>
                  <a:lnTo>
                    <a:pt x="74" y="132"/>
                  </a:lnTo>
                  <a:lnTo>
                    <a:pt x="72" y="122"/>
                  </a:lnTo>
                  <a:lnTo>
                    <a:pt x="76" y="110"/>
                  </a:lnTo>
                  <a:lnTo>
                    <a:pt x="88" y="106"/>
                  </a:lnTo>
                  <a:lnTo>
                    <a:pt x="90" y="94"/>
                  </a:lnTo>
                  <a:lnTo>
                    <a:pt x="92" y="90"/>
                  </a:lnTo>
                  <a:lnTo>
                    <a:pt x="142" y="54"/>
                  </a:lnTo>
                  <a:lnTo>
                    <a:pt x="142" y="50"/>
                  </a:lnTo>
                  <a:lnTo>
                    <a:pt x="112" y="16"/>
                  </a:lnTo>
                  <a:lnTo>
                    <a:pt x="96" y="18"/>
                  </a:lnTo>
                  <a:lnTo>
                    <a:pt x="92" y="22"/>
                  </a:lnTo>
                  <a:lnTo>
                    <a:pt x="94" y="24"/>
                  </a:lnTo>
                  <a:lnTo>
                    <a:pt x="92" y="28"/>
                  </a:lnTo>
                  <a:lnTo>
                    <a:pt x="90" y="30"/>
                  </a:lnTo>
                  <a:lnTo>
                    <a:pt x="90" y="18"/>
                  </a:lnTo>
                  <a:lnTo>
                    <a:pt x="88" y="18"/>
                  </a:lnTo>
                  <a:lnTo>
                    <a:pt x="82" y="28"/>
                  </a:lnTo>
                  <a:lnTo>
                    <a:pt x="82" y="22"/>
                  </a:lnTo>
                  <a:lnTo>
                    <a:pt x="84" y="18"/>
                  </a:lnTo>
                  <a:lnTo>
                    <a:pt x="60" y="0"/>
                  </a:lnTo>
                  <a:lnTo>
                    <a:pt x="38" y="4"/>
                  </a:lnTo>
                  <a:lnTo>
                    <a:pt x="38" y="12"/>
                  </a:lnTo>
                  <a:lnTo>
                    <a:pt x="36" y="4"/>
                  </a:lnTo>
                  <a:lnTo>
                    <a:pt x="16" y="10"/>
                  </a:lnTo>
                  <a:lnTo>
                    <a:pt x="22" y="18"/>
                  </a:lnTo>
                  <a:lnTo>
                    <a:pt x="20" y="22"/>
                  </a:lnTo>
                  <a:lnTo>
                    <a:pt x="22" y="28"/>
                  </a:lnTo>
                  <a:lnTo>
                    <a:pt x="22"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0" name="Freeform 572"/>
            <p:cNvSpPr>
              <a:spLocks/>
            </p:cNvSpPr>
            <p:nvPr/>
          </p:nvSpPr>
          <p:spPr bwMode="auto">
            <a:xfrm>
              <a:off x="2694219" y="2430251"/>
              <a:ext cx="273670" cy="224320"/>
            </a:xfrm>
            <a:custGeom>
              <a:avLst/>
              <a:gdLst/>
              <a:ahLst/>
              <a:cxnLst>
                <a:cxn ang="0">
                  <a:pos x="34" y="164"/>
                </a:cxn>
                <a:cxn ang="0">
                  <a:pos x="62" y="130"/>
                </a:cxn>
                <a:cxn ang="0">
                  <a:pos x="90" y="128"/>
                </a:cxn>
                <a:cxn ang="0">
                  <a:pos x="38" y="118"/>
                </a:cxn>
                <a:cxn ang="0">
                  <a:pos x="20" y="94"/>
                </a:cxn>
                <a:cxn ang="0">
                  <a:pos x="40" y="86"/>
                </a:cxn>
                <a:cxn ang="0">
                  <a:pos x="18" y="82"/>
                </a:cxn>
                <a:cxn ang="0">
                  <a:pos x="0" y="66"/>
                </a:cxn>
                <a:cxn ang="0">
                  <a:pos x="12" y="46"/>
                </a:cxn>
                <a:cxn ang="0">
                  <a:pos x="12" y="34"/>
                </a:cxn>
                <a:cxn ang="0">
                  <a:pos x="64" y="4"/>
                </a:cxn>
                <a:cxn ang="0">
                  <a:pos x="58" y="32"/>
                </a:cxn>
                <a:cxn ang="0">
                  <a:pos x="74" y="28"/>
                </a:cxn>
                <a:cxn ang="0">
                  <a:pos x="80" y="16"/>
                </a:cxn>
                <a:cxn ang="0">
                  <a:pos x="96" y="48"/>
                </a:cxn>
                <a:cxn ang="0">
                  <a:pos x="106" y="48"/>
                </a:cxn>
                <a:cxn ang="0">
                  <a:pos x="118" y="36"/>
                </a:cxn>
                <a:cxn ang="0">
                  <a:pos x="122" y="30"/>
                </a:cxn>
                <a:cxn ang="0">
                  <a:pos x="140" y="38"/>
                </a:cxn>
                <a:cxn ang="0">
                  <a:pos x="144" y="64"/>
                </a:cxn>
                <a:cxn ang="0">
                  <a:pos x="146" y="76"/>
                </a:cxn>
                <a:cxn ang="0">
                  <a:pos x="154" y="60"/>
                </a:cxn>
                <a:cxn ang="0">
                  <a:pos x="146" y="16"/>
                </a:cxn>
                <a:cxn ang="0">
                  <a:pos x="148" y="6"/>
                </a:cxn>
                <a:cxn ang="0">
                  <a:pos x="162" y="10"/>
                </a:cxn>
                <a:cxn ang="0">
                  <a:pos x="166" y="4"/>
                </a:cxn>
                <a:cxn ang="0">
                  <a:pos x="186" y="34"/>
                </a:cxn>
                <a:cxn ang="0">
                  <a:pos x="198" y="86"/>
                </a:cxn>
                <a:cxn ang="0">
                  <a:pos x="196" y="100"/>
                </a:cxn>
                <a:cxn ang="0">
                  <a:pos x="230" y="130"/>
                </a:cxn>
                <a:cxn ang="0">
                  <a:pos x="244" y="138"/>
                </a:cxn>
                <a:cxn ang="0">
                  <a:pos x="238" y="156"/>
                </a:cxn>
                <a:cxn ang="0">
                  <a:pos x="234" y="156"/>
                </a:cxn>
                <a:cxn ang="0">
                  <a:pos x="220" y="152"/>
                </a:cxn>
                <a:cxn ang="0">
                  <a:pos x="214" y="172"/>
                </a:cxn>
                <a:cxn ang="0">
                  <a:pos x="230" y="164"/>
                </a:cxn>
                <a:cxn ang="0">
                  <a:pos x="228" y="172"/>
                </a:cxn>
                <a:cxn ang="0">
                  <a:pos x="218" y="186"/>
                </a:cxn>
                <a:cxn ang="0">
                  <a:pos x="188" y="178"/>
                </a:cxn>
                <a:cxn ang="0">
                  <a:pos x="166" y="162"/>
                </a:cxn>
                <a:cxn ang="0">
                  <a:pos x="156" y="182"/>
                </a:cxn>
                <a:cxn ang="0">
                  <a:pos x="128" y="194"/>
                </a:cxn>
                <a:cxn ang="0">
                  <a:pos x="74" y="192"/>
                </a:cxn>
                <a:cxn ang="0">
                  <a:pos x="68" y="172"/>
                </a:cxn>
              </a:cxnLst>
              <a:rect l="0" t="0" r="r" b="b"/>
              <a:pathLst>
                <a:path w="244" h="200">
                  <a:moveTo>
                    <a:pt x="56" y="170"/>
                  </a:moveTo>
                  <a:lnTo>
                    <a:pt x="42" y="170"/>
                  </a:lnTo>
                  <a:lnTo>
                    <a:pt x="34" y="164"/>
                  </a:lnTo>
                  <a:lnTo>
                    <a:pt x="30" y="160"/>
                  </a:lnTo>
                  <a:lnTo>
                    <a:pt x="22" y="142"/>
                  </a:lnTo>
                  <a:lnTo>
                    <a:pt x="62" y="130"/>
                  </a:lnTo>
                  <a:lnTo>
                    <a:pt x="88" y="134"/>
                  </a:lnTo>
                  <a:lnTo>
                    <a:pt x="90" y="130"/>
                  </a:lnTo>
                  <a:lnTo>
                    <a:pt x="90" y="128"/>
                  </a:lnTo>
                  <a:lnTo>
                    <a:pt x="70" y="116"/>
                  </a:lnTo>
                  <a:lnTo>
                    <a:pt x="48" y="122"/>
                  </a:lnTo>
                  <a:lnTo>
                    <a:pt x="38" y="118"/>
                  </a:lnTo>
                  <a:lnTo>
                    <a:pt x="20" y="118"/>
                  </a:lnTo>
                  <a:lnTo>
                    <a:pt x="10" y="102"/>
                  </a:lnTo>
                  <a:lnTo>
                    <a:pt x="20" y="94"/>
                  </a:lnTo>
                  <a:lnTo>
                    <a:pt x="34" y="92"/>
                  </a:lnTo>
                  <a:lnTo>
                    <a:pt x="44" y="88"/>
                  </a:lnTo>
                  <a:lnTo>
                    <a:pt x="40" y="86"/>
                  </a:lnTo>
                  <a:lnTo>
                    <a:pt x="12" y="88"/>
                  </a:lnTo>
                  <a:lnTo>
                    <a:pt x="12" y="84"/>
                  </a:lnTo>
                  <a:lnTo>
                    <a:pt x="18" y="82"/>
                  </a:lnTo>
                  <a:lnTo>
                    <a:pt x="16" y="76"/>
                  </a:lnTo>
                  <a:lnTo>
                    <a:pt x="2" y="76"/>
                  </a:lnTo>
                  <a:lnTo>
                    <a:pt x="0" y="66"/>
                  </a:lnTo>
                  <a:lnTo>
                    <a:pt x="8" y="54"/>
                  </a:lnTo>
                  <a:lnTo>
                    <a:pt x="14" y="52"/>
                  </a:lnTo>
                  <a:lnTo>
                    <a:pt x="12" y="46"/>
                  </a:lnTo>
                  <a:lnTo>
                    <a:pt x="8" y="44"/>
                  </a:lnTo>
                  <a:lnTo>
                    <a:pt x="8" y="38"/>
                  </a:lnTo>
                  <a:lnTo>
                    <a:pt x="12" y="34"/>
                  </a:lnTo>
                  <a:lnTo>
                    <a:pt x="36" y="12"/>
                  </a:lnTo>
                  <a:lnTo>
                    <a:pt x="58" y="0"/>
                  </a:lnTo>
                  <a:lnTo>
                    <a:pt x="64" y="4"/>
                  </a:lnTo>
                  <a:lnTo>
                    <a:pt x="68" y="18"/>
                  </a:lnTo>
                  <a:lnTo>
                    <a:pt x="66" y="24"/>
                  </a:lnTo>
                  <a:lnTo>
                    <a:pt x="58" y="32"/>
                  </a:lnTo>
                  <a:lnTo>
                    <a:pt x="60" y="36"/>
                  </a:lnTo>
                  <a:lnTo>
                    <a:pt x="72" y="32"/>
                  </a:lnTo>
                  <a:lnTo>
                    <a:pt x="74" y="28"/>
                  </a:lnTo>
                  <a:lnTo>
                    <a:pt x="72" y="24"/>
                  </a:lnTo>
                  <a:lnTo>
                    <a:pt x="74" y="20"/>
                  </a:lnTo>
                  <a:lnTo>
                    <a:pt x="80" y="16"/>
                  </a:lnTo>
                  <a:lnTo>
                    <a:pt x="104" y="32"/>
                  </a:lnTo>
                  <a:lnTo>
                    <a:pt x="104" y="36"/>
                  </a:lnTo>
                  <a:lnTo>
                    <a:pt x="96" y="48"/>
                  </a:lnTo>
                  <a:lnTo>
                    <a:pt x="104" y="42"/>
                  </a:lnTo>
                  <a:lnTo>
                    <a:pt x="102" y="46"/>
                  </a:lnTo>
                  <a:lnTo>
                    <a:pt x="106" y="48"/>
                  </a:lnTo>
                  <a:lnTo>
                    <a:pt x="110" y="36"/>
                  </a:lnTo>
                  <a:lnTo>
                    <a:pt x="118" y="40"/>
                  </a:lnTo>
                  <a:lnTo>
                    <a:pt x="118" y="36"/>
                  </a:lnTo>
                  <a:lnTo>
                    <a:pt x="122" y="36"/>
                  </a:lnTo>
                  <a:lnTo>
                    <a:pt x="118" y="30"/>
                  </a:lnTo>
                  <a:lnTo>
                    <a:pt x="122" y="30"/>
                  </a:lnTo>
                  <a:lnTo>
                    <a:pt x="114" y="18"/>
                  </a:lnTo>
                  <a:lnTo>
                    <a:pt x="126" y="22"/>
                  </a:lnTo>
                  <a:lnTo>
                    <a:pt x="140" y="38"/>
                  </a:lnTo>
                  <a:lnTo>
                    <a:pt x="138" y="46"/>
                  </a:lnTo>
                  <a:lnTo>
                    <a:pt x="142" y="60"/>
                  </a:lnTo>
                  <a:lnTo>
                    <a:pt x="144" y="64"/>
                  </a:lnTo>
                  <a:lnTo>
                    <a:pt x="144" y="66"/>
                  </a:lnTo>
                  <a:lnTo>
                    <a:pt x="144" y="72"/>
                  </a:lnTo>
                  <a:lnTo>
                    <a:pt x="146" y="76"/>
                  </a:lnTo>
                  <a:lnTo>
                    <a:pt x="152" y="72"/>
                  </a:lnTo>
                  <a:lnTo>
                    <a:pt x="156" y="64"/>
                  </a:lnTo>
                  <a:lnTo>
                    <a:pt x="154" y="60"/>
                  </a:lnTo>
                  <a:lnTo>
                    <a:pt x="150" y="50"/>
                  </a:lnTo>
                  <a:lnTo>
                    <a:pt x="152" y="42"/>
                  </a:lnTo>
                  <a:lnTo>
                    <a:pt x="146" y="16"/>
                  </a:lnTo>
                  <a:lnTo>
                    <a:pt x="146" y="12"/>
                  </a:lnTo>
                  <a:lnTo>
                    <a:pt x="144" y="10"/>
                  </a:lnTo>
                  <a:lnTo>
                    <a:pt x="148" y="6"/>
                  </a:lnTo>
                  <a:lnTo>
                    <a:pt x="146" y="2"/>
                  </a:lnTo>
                  <a:lnTo>
                    <a:pt x="154" y="2"/>
                  </a:lnTo>
                  <a:lnTo>
                    <a:pt x="162" y="10"/>
                  </a:lnTo>
                  <a:lnTo>
                    <a:pt x="164" y="8"/>
                  </a:lnTo>
                  <a:lnTo>
                    <a:pt x="162" y="4"/>
                  </a:lnTo>
                  <a:lnTo>
                    <a:pt x="166" y="4"/>
                  </a:lnTo>
                  <a:lnTo>
                    <a:pt x="184" y="26"/>
                  </a:lnTo>
                  <a:lnTo>
                    <a:pt x="182" y="30"/>
                  </a:lnTo>
                  <a:lnTo>
                    <a:pt x="186" y="34"/>
                  </a:lnTo>
                  <a:lnTo>
                    <a:pt x="188" y="60"/>
                  </a:lnTo>
                  <a:lnTo>
                    <a:pt x="196" y="78"/>
                  </a:lnTo>
                  <a:lnTo>
                    <a:pt x="198" y="86"/>
                  </a:lnTo>
                  <a:lnTo>
                    <a:pt x="194" y="88"/>
                  </a:lnTo>
                  <a:lnTo>
                    <a:pt x="194" y="96"/>
                  </a:lnTo>
                  <a:lnTo>
                    <a:pt x="196" y="100"/>
                  </a:lnTo>
                  <a:lnTo>
                    <a:pt x="210" y="118"/>
                  </a:lnTo>
                  <a:lnTo>
                    <a:pt x="218" y="118"/>
                  </a:lnTo>
                  <a:lnTo>
                    <a:pt x="230" y="130"/>
                  </a:lnTo>
                  <a:lnTo>
                    <a:pt x="234" y="132"/>
                  </a:lnTo>
                  <a:lnTo>
                    <a:pt x="236" y="138"/>
                  </a:lnTo>
                  <a:lnTo>
                    <a:pt x="244" y="138"/>
                  </a:lnTo>
                  <a:lnTo>
                    <a:pt x="244" y="142"/>
                  </a:lnTo>
                  <a:lnTo>
                    <a:pt x="242" y="156"/>
                  </a:lnTo>
                  <a:lnTo>
                    <a:pt x="238" y="156"/>
                  </a:lnTo>
                  <a:lnTo>
                    <a:pt x="236" y="152"/>
                  </a:lnTo>
                  <a:lnTo>
                    <a:pt x="236" y="146"/>
                  </a:lnTo>
                  <a:lnTo>
                    <a:pt x="234" y="156"/>
                  </a:lnTo>
                  <a:lnTo>
                    <a:pt x="230" y="154"/>
                  </a:lnTo>
                  <a:lnTo>
                    <a:pt x="228" y="146"/>
                  </a:lnTo>
                  <a:lnTo>
                    <a:pt x="220" y="152"/>
                  </a:lnTo>
                  <a:lnTo>
                    <a:pt x="222" y="160"/>
                  </a:lnTo>
                  <a:lnTo>
                    <a:pt x="214" y="160"/>
                  </a:lnTo>
                  <a:lnTo>
                    <a:pt x="214" y="172"/>
                  </a:lnTo>
                  <a:lnTo>
                    <a:pt x="222" y="162"/>
                  </a:lnTo>
                  <a:lnTo>
                    <a:pt x="228" y="162"/>
                  </a:lnTo>
                  <a:lnTo>
                    <a:pt x="230" y="164"/>
                  </a:lnTo>
                  <a:lnTo>
                    <a:pt x="226" y="170"/>
                  </a:lnTo>
                  <a:lnTo>
                    <a:pt x="226" y="174"/>
                  </a:lnTo>
                  <a:lnTo>
                    <a:pt x="228" y="172"/>
                  </a:lnTo>
                  <a:lnTo>
                    <a:pt x="236" y="176"/>
                  </a:lnTo>
                  <a:lnTo>
                    <a:pt x="230" y="182"/>
                  </a:lnTo>
                  <a:lnTo>
                    <a:pt x="218" y="186"/>
                  </a:lnTo>
                  <a:lnTo>
                    <a:pt x="216" y="190"/>
                  </a:lnTo>
                  <a:lnTo>
                    <a:pt x="186" y="184"/>
                  </a:lnTo>
                  <a:lnTo>
                    <a:pt x="188" y="178"/>
                  </a:lnTo>
                  <a:lnTo>
                    <a:pt x="170" y="174"/>
                  </a:lnTo>
                  <a:lnTo>
                    <a:pt x="170" y="166"/>
                  </a:lnTo>
                  <a:lnTo>
                    <a:pt x="166" y="162"/>
                  </a:lnTo>
                  <a:lnTo>
                    <a:pt x="162" y="168"/>
                  </a:lnTo>
                  <a:lnTo>
                    <a:pt x="162" y="174"/>
                  </a:lnTo>
                  <a:lnTo>
                    <a:pt x="156" y="182"/>
                  </a:lnTo>
                  <a:lnTo>
                    <a:pt x="142" y="184"/>
                  </a:lnTo>
                  <a:lnTo>
                    <a:pt x="138" y="188"/>
                  </a:lnTo>
                  <a:lnTo>
                    <a:pt x="128" y="194"/>
                  </a:lnTo>
                  <a:lnTo>
                    <a:pt x="78" y="200"/>
                  </a:lnTo>
                  <a:lnTo>
                    <a:pt x="82" y="198"/>
                  </a:lnTo>
                  <a:lnTo>
                    <a:pt x="74" y="192"/>
                  </a:lnTo>
                  <a:lnTo>
                    <a:pt x="72" y="186"/>
                  </a:lnTo>
                  <a:lnTo>
                    <a:pt x="74" y="178"/>
                  </a:lnTo>
                  <a:lnTo>
                    <a:pt x="68" y="172"/>
                  </a:lnTo>
                  <a:lnTo>
                    <a:pt x="56" y="170"/>
                  </a:lnTo>
                  <a:lnTo>
                    <a:pt x="56" y="17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1" name="Freeform 573"/>
            <p:cNvSpPr>
              <a:spLocks/>
            </p:cNvSpPr>
            <p:nvPr/>
          </p:nvSpPr>
          <p:spPr bwMode="auto">
            <a:xfrm>
              <a:off x="2875918" y="2410061"/>
              <a:ext cx="35891" cy="44864"/>
            </a:xfrm>
            <a:custGeom>
              <a:avLst/>
              <a:gdLst/>
              <a:ahLst/>
              <a:cxnLst>
                <a:cxn ang="0">
                  <a:pos x="28" y="30"/>
                </a:cxn>
                <a:cxn ang="0">
                  <a:pos x="32" y="8"/>
                </a:cxn>
                <a:cxn ang="0">
                  <a:pos x="28" y="2"/>
                </a:cxn>
                <a:cxn ang="0">
                  <a:pos x="8" y="0"/>
                </a:cxn>
                <a:cxn ang="0">
                  <a:pos x="0" y="14"/>
                </a:cxn>
                <a:cxn ang="0">
                  <a:pos x="10" y="22"/>
                </a:cxn>
                <a:cxn ang="0">
                  <a:pos x="22" y="40"/>
                </a:cxn>
                <a:cxn ang="0">
                  <a:pos x="28" y="30"/>
                </a:cxn>
                <a:cxn ang="0">
                  <a:pos x="28" y="30"/>
                </a:cxn>
              </a:cxnLst>
              <a:rect l="0" t="0" r="r" b="b"/>
              <a:pathLst>
                <a:path w="32" h="40">
                  <a:moveTo>
                    <a:pt x="28" y="30"/>
                  </a:moveTo>
                  <a:lnTo>
                    <a:pt x="32" y="8"/>
                  </a:lnTo>
                  <a:lnTo>
                    <a:pt x="28" y="2"/>
                  </a:lnTo>
                  <a:lnTo>
                    <a:pt x="8" y="0"/>
                  </a:lnTo>
                  <a:lnTo>
                    <a:pt x="0" y="14"/>
                  </a:lnTo>
                  <a:lnTo>
                    <a:pt x="10" y="22"/>
                  </a:lnTo>
                  <a:lnTo>
                    <a:pt x="22" y="40"/>
                  </a:lnTo>
                  <a:lnTo>
                    <a:pt x="28" y="30"/>
                  </a:lnTo>
                  <a:lnTo>
                    <a:pt x="28"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2" name="Freeform 574"/>
            <p:cNvSpPr>
              <a:spLocks/>
            </p:cNvSpPr>
            <p:nvPr/>
          </p:nvSpPr>
          <p:spPr bwMode="auto">
            <a:xfrm>
              <a:off x="2945457" y="2403332"/>
              <a:ext cx="89728" cy="130105"/>
            </a:xfrm>
            <a:custGeom>
              <a:avLst/>
              <a:gdLst/>
              <a:ahLst/>
              <a:cxnLst>
                <a:cxn ang="0">
                  <a:pos x="32" y="90"/>
                </a:cxn>
                <a:cxn ang="0">
                  <a:pos x="28" y="82"/>
                </a:cxn>
                <a:cxn ang="0">
                  <a:pos x="24" y="82"/>
                </a:cxn>
                <a:cxn ang="0">
                  <a:pos x="20" y="76"/>
                </a:cxn>
                <a:cxn ang="0">
                  <a:pos x="12" y="78"/>
                </a:cxn>
                <a:cxn ang="0">
                  <a:pos x="0" y="58"/>
                </a:cxn>
                <a:cxn ang="0">
                  <a:pos x="0" y="54"/>
                </a:cxn>
                <a:cxn ang="0">
                  <a:pos x="0" y="46"/>
                </a:cxn>
                <a:cxn ang="0">
                  <a:pos x="6" y="42"/>
                </a:cxn>
                <a:cxn ang="0">
                  <a:pos x="14" y="52"/>
                </a:cxn>
                <a:cxn ang="0">
                  <a:pos x="16" y="58"/>
                </a:cxn>
                <a:cxn ang="0">
                  <a:pos x="30" y="54"/>
                </a:cxn>
                <a:cxn ang="0">
                  <a:pos x="28" y="46"/>
                </a:cxn>
                <a:cxn ang="0">
                  <a:pos x="30" y="50"/>
                </a:cxn>
                <a:cxn ang="0">
                  <a:pos x="32" y="46"/>
                </a:cxn>
                <a:cxn ang="0">
                  <a:pos x="26" y="40"/>
                </a:cxn>
                <a:cxn ang="0">
                  <a:pos x="26" y="34"/>
                </a:cxn>
                <a:cxn ang="0">
                  <a:pos x="34" y="34"/>
                </a:cxn>
                <a:cxn ang="0">
                  <a:pos x="28" y="26"/>
                </a:cxn>
                <a:cxn ang="0">
                  <a:pos x="24" y="32"/>
                </a:cxn>
                <a:cxn ang="0">
                  <a:pos x="18" y="28"/>
                </a:cxn>
                <a:cxn ang="0">
                  <a:pos x="14" y="20"/>
                </a:cxn>
                <a:cxn ang="0">
                  <a:pos x="18" y="18"/>
                </a:cxn>
                <a:cxn ang="0">
                  <a:pos x="24" y="22"/>
                </a:cxn>
                <a:cxn ang="0">
                  <a:pos x="22" y="16"/>
                </a:cxn>
                <a:cxn ang="0">
                  <a:pos x="16" y="10"/>
                </a:cxn>
                <a:cxn ang="0">
                  <a:pos x="22" y="4"/>
                </a:cxn>
                <a:cxn ang="0">
                  <a:pos x="30" y="8"/>
                </a:cxn>
                <a:cxn ang="0">
                  <a:pos x="30" y="4"/>
                </a:cxn>
                <a:cxn ang="0">
                  <a:pos x="26" y="2"/>
                </a:cxn>
                <a:cxn ang="0">
                  <a:pos x="28" y="0"/>
                </a:cxn>
                <a:cxn ang="0">
                  <a:pos x="46" y="8"/>
                </a:cxn>
                <a:cxn ang="0">
                  <a:pos x="66" y="0"/>
                </a:cxn>
                <a:cxn ang="0">
                  <a:pos x="72" y="6"/>
                </a:cxn>
                <a:cxn ang="0">
                  <a:pos x="70" y="12"/>
                </a:cxn>
                <a:cxn ang="0">
                  <a:pos x="64" y="18"/>
                </a:cxn>
                <a:cxn ang="0">
                  <a:pos x="68" y="20"/>
                </a:cxn>
                <a:cxn ang="0">
                  <a:pos x="68" y="26"/>
                </a:cxn>
                <a:cxn ang="0">
                  <a:pos x="60" y="30"/>
                </a:cxn>
                <a:cxn ang="0">
                  <a:pos x="54" y="42"/>
                </a:cxn>
                <a:cxn ang="0">
                  <a:pos x="52" y="46"/>
                </a:cxn>
                <a:cxn ang="0">
                  <a:pos x="64" y="42"/>
                </a:cxn>
                <a:cxn ang="0">
                  <a:pos x="70" y="54"/>
                </a:cxn>
                <a:cxn ang="0">
                  <a:pos x="70" y="60"/>
                </a:cxn>
                <a:cxn ang="0">
                  <a:pos x="76" y="54"/>
                </a:cxn>
                <a:cxn ang="0">
                  <a:pos x="80" y="66"/>
                </a:cxn>
                <a:cxn ang="0">
                  <a:pos x="76" y="72"/>
                </a:cxn>
                <a:cxn ang="0">
                  <a:pos x="78" y="82"/>
                </a:cxn>
                <a:cxn ang="0">
                  <a:pos x="76" y="86"/>
                </a:cxn>
                <a:cxn ang="0">
                  <a:pos x="78" y="86"/>
                </a:cxn>
                <a:cxn ang="0">
                  <a:pos x="78" y="94"/>
                </a:cxn>
                <a:cxn ang="0">
                  <a:pos x="68" y="104"/>
                </a:cxn>
                <a:cxn ang="0">
                  <a:pos x="58" y="102"/>
                </a:cxn>
                <a:cxn ang="0">
                  <a:pos x="60" y="110"/>
                </a:cxn>
                <a:cxn ang="0">
                  <a:pos x="54" y="116"/>
                </a:cxn>
                <a:cxn ang="0">
                  <a:pos x="50" y="112"/>
                </a:cxn>
                <a:cxn ang="0">
                  <a:pos x="44" y="114"/>
                </a:cxn>
                <a:cxn ang="0">
                  <a:pos x="40" y="98"/>
                </a:cxn>
                <a:cxn ang="0">
                  <a:pos x="32" y="90"/>
                </a:cxn>
                <a:cxn ang="0">
                  <a:pos x="32" y="90"/>
                </a:cxn>
              </a:cxnLst>
              <a:rect l="0" t="0" r="r" b="b"/>
              <a:pathLst>
                <a:path w="80" h="116">
                  <a:moveTo>
                    <a:pt x="32" y="90"/>
                  </a:moveTo>
                  <a:lnTo>
                    <a:pt x="28" y="82"/>
                  </a:lnTo>
                  <a:lnTo>
                    <a:pt x="24" y="82"/>
                  </a:lnTo>
                  <a:lnTo>
                    <a:pt x="20" y="76"/>
                  </a:lnTo>
                  <a:lnTo>
                    <a:pt x="12" y="78"/>
                  </a:lnTo>
                  <a:lnTo>
                    <a:pt x="0" y="58"/>
                  </a:lnTo>
                  <a:lnTo>
                    <a:pt x="0" y="54"/>
                  </a:lnTo>
                  <a:lnTo>
                    <a:pt x="0" y="46"/>
                  </a:lnTo>
                  <a:lnTo>
                    <a:pt x="6" y="42"/>
                  </a:lnTo>
                  <a:lnTo>
                    <a:pt x="14" y="52"/>
                  </a:lnTo>
                  <a:lnTo>
                    <a:pt x="16" y="58"/>
                  </a:lnTo>
                  <a:lnTo>
                    <a:pt x="30" y="54"/>
                  </a:lnTo>
                  <a:lnTo>
                    <a:pt x="28" y="46"/>
                  </a:lnTo>
                  <a:lnTo>
                    <a:pt x="30" y="50"/>
                  </a:lnTo>
                  <a:lnTo>
                    <a:pt x="32" y="46"/>
                  </a:lnTo>
                  <a:lnTo>
                    <a:pt x="26" y="40"/>
                  </a:lnTo>
                  <a:lnTo>
                    <a:pt x="26" y="34"/>
                  </a:lnTo>
                  <a:lnTo>
                    <a:pt x="34" y="34"/>
                  </a:lnTo>
                  <a:lnTo>
                    <a:pt x="28" y="26"/>
                  </a:lnTo>
                  <a:lnTo>
                    <a:pt x="24" y="32"/>
                  </a:lnTo>
                  <a:lnTo>
                    <a:pt x="18" y="28"/>
                  </a:lnTo>
                  <a:lnTo>
                    <a:pt x="14" y="20"/>
                  </a:lnTo>
                  <a:lnTo>
                    <a:pt x="18" y="18"/>
                  </a:lnTo>
                  <a:lnTo>
                    <a:pt x="24" y="22"/>
                  </a:lnTo>
                  <a:lnTo>
                    <a:pt x="22" y="16"/>
                  </a:lnTo>
                  <a:lnTo>
                    <a:pt x="16" y="10"/>
                  </a:lnTo>
                  <a:lnTo>
                    <a:pt x="22" y="4"/>
                  </a:lnTo>
                  <a:lnTo>
                    <a:pt x="30" y="8"/>
                  </a:lnTo>
                  <a:lnTo>
                    <a:pt x="30" y="4"/>
                  </a:lnTo>
                  <a:lnTo>
                    <a:pt x="26" y="2"/>
                  </a:lnTo>
                  <a:lnTo>
                    <a:pt x="28" y="0"/>
                  </a:lnTo>
                  <a:lnTo>
                    <a:pt x="46" y="8"/>
                  </a:lnTo>
                  <a:lnTo>
                    <a:pt x="66" y="0"/>
                  </a:lnTo>
                  <a:lnTo>
                    <a:pt x="72" y="6"/>
                  </a:lnTo>
                  <a:lnTo>
                    <a:pt x="70" y="12"/>
                  </a:lnTo>
                  <a:lnTo>
                    <a:pt x="64" y="18"/>
                  </a:lnTo>
                  <a:lnTo>
                    <a:pt x="68" y="20"/>
                  </a:lnTo>
                  <a:lnTo>
                    <a:pt x="68" y="26"/>
                  </a:lnTo>
                  <a:lnTo>
                    <a:pt x="60" y="30"/>
                  </a:lnTo>
                  <a:lnTo>
                    <a:pt x="54" y="42"/>
                  </a:lnTo>
                  <a:lnTo>
                    <a:pt x="52" y="46"/>
                  </a:lnTo>
                  <a:lnTo>
                    <a:pt x="64" y="42"/>
                  </a:lnTo>
                  <a:lnTo>
                    <a:pt x="70" y="54"/>
                  </a:lnTo>
                  <a:lnTo>
                    <a:pt x="70" y="60"/>
                  </a:lnTo>
                  <a:lnTo>
                    <a:pt x="76" y="54"/>
                  </a:lnTo>
                  <a:lnTo>
                    <a:pt x="80" y="66"/>
                  </a:lnTo>
                  <a:lnTo>
                    <a:pt x="76" y="72"/>
                  </a:lnTo>
                  <a:lnTo>
                    <a:pt x="78" y="82"/>
                  </a:lnTo>
                  <a:lnTo>
                    <a:pt x="76" y="86"/>
                  </a:lnTo>
                  <a:lnTo>
                    <a:pt x="78" y="86"/>
                  </a:lnTo>
                  <a:lnTo>
                    <a:pt x="78" y="94"/>
                  </a:lnTo>
                  <a:lnTo>
                    <a:pt x="68" y="104"/>
                  </a:lnTo>
                  <a:lnTo>
                    <a:pt x="58" y="102"/>
                  </a:lnTo>
                  <a:lnTo>
                    <a:pt x="60" y="110"/>
                  </a:lnTo>
                  <a:lnTo>
                    <a:pt x="54" y="116"/>
                  </a:lnTo>
                  <a:lnTo>
                    <a:pt x="50" y="112"/>
                  </a:lnTo>
                  <a:lnTo>
                    <a:pt x="44" y="114"/>
                  </a:lnTo>
                  <a:lnTo>
                    <a:pt x="40" y="98"/>
                  </a:lnTo>
                  <a:lnTo>
                    <a:pt x="32" y="90"/>
                  </a:lnTo>
                  <a:lnTo>
                    <a:pt x="32" y="9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3" name="Freeform 575"/>
            <p:cNvSpPr>
              <a:spLocks/>
            </p:cNvSpPr>
            <p:nvPr/>
          </p:nvSpPr>
          <p:spPr bwMode="auto">
            <a:xfrm>
              <a:off x="3021725" y="2441466"/>
              <a:ext cx="11216" cy="13460"/>
            </a:xfrm>
            <a:custGeom>
              <a:avLst/>
              <a:gdLst/>
              <a:ahLst/>
              <a:cxnLst>
                <a:cxn ang="0">
                  <a:pos x="8" y="8"/>
                </a:cxn>
                <a:cxn ang="0">
                  <a:pos x="10" y="4"/>
                </a:cxn>
                <a:cxn ang="0">
                  <a:pos x="6" y="0"/>
                </a:cxn>
                <a:cxn ang="0">
                  <a:pos x="0" y="4"/>
                </a:cxn>
                <a:cxn ang="0">
                  <a:pos x="4" y="12"/>
                </a:cxn>
                <a:cxn ang="0">
                  <a:pos x="8" y="8"/>
                </a:cxn>
                <a:cxn ang="0">
                  <a:pos x="8" y="8"/>
                </a:cxn>
              </a:cxnLst>
              <a:rect l="0" t="0" r="r" b="b"/>
              <a:pathLst>
                <a:path w="10" h="12">
                  <a:moveTo>
                    <a:pt x="8" y="8"/>
                  </a:moveTo>
                  <a:lnTo>
                    <a:pt x="10" y="4"/>
                  </a:lnTo>
                  <a:lnTo>
                    <a:pt x="6" y="0"/>
                  </a:lnTo>
                  <a:lnTo>
                    <a:pt x="0" y="4"/>
                  </a:lnTo>
                  <a:lnTo>
                    <a:pt x="4" y="12"/>
                  </a:lnTo>
                  <a:lnTo>
                    <a:pt x="8" y="8"/>
                  </a:lnTo>
                  <a:lnTo>
                    <a:pt x="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4" name="Freeform 576"/>
            <p:cNvSpPr>
              <a:spLocks/>
            </p:cNvSpPr>
            <p:nvPr/>
          </p:nvSpPr>
          <p:spPr bwMode="auto">
            <a:xfrm>
              <a:off x="2990321" y="2392116"/>
              <a:ext cx="22432" cy="15702"/>
            </a:xfrm>
            <a:custGeom>
              <a:avLst/>
              <a:gdLst/>
              <a:ahLst/>
              <a:cxnLst>
                <a:cxn ang="0">
                  <a:pos x="10" y="14"/>
                </a:cxn>
                <a:cxn ang="0">
                  <a:pos x="18" y="8"/>
                </a:cxn>
                <a:cxn ang="0">
                  <a:pos x="20" y="0"/>
                </a:cxn>
                <a:cxn ang="0">
                  <a:pos x="0" y="10"/>
                </a:cxn>
                <a:cxn ang="0">
                  <a:pos x="10" y="14"/>
                </a:cxn>
                <a:cxn ang="0">
                  <a:pos x="10" y="14"/>
                </a:cxn>
              </a:cxnLst>
              <a:rect l="0" t="0" r="r" b="b"/>
              <a:pathLst>
                <a:path w="20" h="14">
                  <a:moveTo>
                    <a:pt x="10" y="14"/>
                  </a:moveTo>
                  <a:lnTo>
                    <a:pt x="18" y="8"/>
                  </a:lnTo>
                  <a:lnTo>
                    <a:pt x="20" y="0"/>
                  </a:lnTo>
                  <a:lnTo>
                    <a:pt x="0" y="10"/>
                  </a:lnTo>
                  <a:lnTo>
                    <a:pt x="10" y="14"/>
                  </a:lnTo>
                  <a:lnTo>
                    <a:pt x="1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5" name="Freeform 577"/>
            <p:cNvSpPr>
              <a:spLocks/>
            </p:cNvSpPr>
            <p:nvPr/>
          </p:nvSpPr>
          <p:spPr bwMode="auto">
            <a:xfrm>
              <a:off x="2988077" y="2596246"/>
              <a:ext cx="65053" cy="58323"/>
            </a:xfrm>
            <a:custGeom>
              <a:avLst/>
              <a:gdLst/>
              <a:ahLst/>
              <a:cxnLst>
                <a:cxn ang="0">
                  <a:pos x="34" y="14"/>
                </a:cxn>
                <a:cxn ang="0">
                  <a:pos x="30" y="8"/>
                </a:cxn>
                <a:cxn ang="0">
                  <a:pos x="30" y="4"/>
                </a:cxn>
                <a:cxn ang="0">
                  <a:pos x="22" y="0"/>
                </a:cxn>
                <a:cxn ang="0">
                  <a:pos x="16" y="10"/>
                </a:cxn>
                <a:cxn ang="0">
                  <a:pos x="18" y="14"/>
                </a:cxn>
                <a:cxn ang="0">
                  <a:pos x="14" y="14"/>
                </a:cxn>
                <a:cxn ang="0">
                  <a:pos x="14" y="22"/>
                </a:cxn>
                <a:cxn ang="0">
                  <a:pos x="12" y="26"/>
                </a:cxn>
                <a:cxn ang="0">
                  <a:pos x="0" y="30"/>
                </a:cxn>
                <a:cxn ang="0">
                  <a:pos x="0" y="38"/>
                </a:cxn>
                <a:cxn ang="0">
                  <a:pos x="6" y="40"/>
                </a:cxn>
                <a:cxn ang="0">
                  <a:pos x="8" y="38"/>
                </a:cxn>
                <a:cxn ang="0">
                  <a:pos x="28" y="50"/>
                </a:cxn>
                <a:cxn ang="0">
                  <a:pos x="44" y="52"/>
                </a:cxn>
                <a:cxn ang="0">
                  <a:pos x="46" y="48"/>
                </a:cxn>
                <a:cxn ang="0">
                  <a:pos x="56" y="44"/>
                </a:cxn>
                <a:cxn ang="0">
                  <a:pos x="58" y="40"/>
                </a:cxn>
                <a:cxn ang="0">
                  <a:pos x="54" y="42"/>
                </a:cxn>
                <a:cxn ang="0">
                  <a:pos x="46" y="26"/>
                </a:cxn>
                <a:cxn ang="0">
                  <a:pos x="34" y="14"/>
                </a:cxn>
                <a:cxn ang="0">
                  <a:pos x="34" y="14"/>
                </a:cxn>
              </a:cxnLst>
              <a:rect l="0" t="0" r="r" b="b"/>
              <a:pathLst>
                <a:path w="58" h="52">
                  <a:moveTo>
                    <a:pt x="34" y="14"/>
                  </a:moveTo>
                  <a:lnTo>
                    <a:pt x="30" y="8"/>
                  </a:lnTo>
                  <a:lnTo>
                    <a:pt x="30" y="4"/>
                  </a:lnTo>
                  <a:lnTo>
                    <a:pt x="22" y="0"/>
                  </a:lnTo>
                  <a:lnTo>
                    <a:pt x="16" y="10"/>
                  </a:lnTo>
                  <a:lnTo>
                    <a:pt x="18" y="14"/>
                  </a:lnTo>
                  <a:lnTo>
                    <a:pt x="14" y="14"/>
                  </a:lnTo>
                  <a:lnTo>
                    <a:pt x="14" y="22"/>
                  </a:lnTo>
                  <a:lnTo>
                    <a:pt x="12" y="26"/>
                  </a:lnTo>
                  <a:lnTo>
                    <a:pt x="0" y="30"/>
                  </a:lnTo>
                  <a:lnTo>
                    <a:pt x="0" y="38"/>
                  </a:lnTo>
                  <a:lnTo>
                    <a:pt x="6" y="40"/>
                  </a:lnTo>
                  <a:lnTo>
                    <a:pt x="8" y="38"/>
                  </a:lnTo>
                  <a:lnTo>
                    <a:pt x="28" y="50"/>
                  </a:lnTo>
                  <a:lnTo>
                    <a:pt x="44" y="52"/>
                  </a:lnTo>
                  <a:lnTo>
                    <a:pt x="46" y="48"/>
                  </a:lnTo>
                  <a:lnTo>
                    <a:pt x="56" y="44"/>
                  </a:lnTo>
                  <a:lnTo>
                    <a:pt x="58" y="40"/>
                  </a:lnTo>
                  <a:lnTo>
                    <a:pt x="54" y="42"/>
                  </a:lnTo>
                  <a:lnTo>
                    <a:pt x="46" y="26"/>
                  </a:lnTo>
                  <a:lnTo>
                    <a:pt x="34" y="14"/>
                  </a:lnTo>
                  <a:lnTo>
                    <a:pt x="3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6" name="Freeform 578"/>
            <p:cNvSpPr>
              <a:spLocks/>
            </p:cNvSpPr>
            <p:nvPr/>
          </p:nvSpPr>
          <p:spPr bwMode="auto">
            <a:xfrm>
              <a:off x="3023969" y="2297902"/>
              <a:ext cx="15702" cy="17945"/>
            </a:xfrm>
            <a:custGeom>
              <a:avLst/>
              <a:gdLst/>
              <a:ahLst/>
              <a:cxnLst>
                <a:cxn ang="0">
                  <a:pos x="10" y="4"/>
                </a:cxn>
                <a:cxn ang="0">
                  <a:pos x="4" y="16"/>
                </a:cxn>
                <a:cxn ang="0">
                  <a:pos x="2" y="14"/>
                </a:cxn>
                <a:cxn ang="0">
                  <a:pos x="0" y="8"/>
                </a:cxn>
                <a:cxn ang="0">
                  <a:pos x="10" y="0"/>
                </a:cxn>
                <a:cxn ang="0">
                  <a:pos x="14" y="2"/>
                </a:cxn>
                <a:cxn ang="0">
                  <a:pos x="14" y="6"/>
                </a:cxn>
                <a:cxn ang="0">
                  <a:pos x="12" y="10"/>
                </a:cxn>
                <a:cxn ang="0">
                  <a:pos x="10" y="4"/>
                </a:cxn>
                <a:cxn ang="0">
                  <a:pos x="10" y="4"/>
                </a:cxn>
              </a:cxnLst>
              <a:rect l="0" t="0" r="r" b="b"/>
              <a:pathLst>
                <a:path w="14" h="16">
                  <a:moveTo>
                    <a:pt x="10" y="4"/>
                  </a:moveTo>
                  <a:lnTo>
                    <a:pt x="4" y="16"/>
                  </a:lnTo>
                  <a:lnTo>
                    <a:pt x="2" y="14"/>
                  </a:lnTo>
                  <a:lnTo>
                    <a:pt x="0" y="8"/>
                  </a:lnTo>
                  <a:lnTo>
                    <a:pt x="10" y="0"/>
                  </a:lnTo>
                  <a:lnTo>
                    <a:pt x="14" y="2"/>
                  </a:lnTo>
                  <a:lnTo>
                    <a:pt x="14" y="6"/>
                  </a:lnTo>
                  <a:lnTo>
                    <a:pt x="12" y="1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7" name="Freeform 579"/>
            <p:cNvSpPr>
              <a:spLocks/>
            </p:cNvSpPr>
            <p:nvPr/>
          </p:nvSpPr>
          <p:spPr bwMode="auto">
            <a:xfrm>
              <a:off x="2938727" y="2235092"/>
              <a:ext cx="80755" cy="105431"/>
            </a:xfrm>
            <a:custGeom>
              <a:avLst/>
              <a:gdLst/>
              <a:ahLst/>
              <a:cxnLst>
                <a:cxn ang="0">
                  <a:pos x="68" y="40"/>
                </a:cxn>
                <a:cxn ang="0">
                  <a:pos x="68" y="46"/>
                </a:cxn>
                <a:cxn ang="0">
                  <a:pos x="64" y="50"/>
                </a:cxn>
                <a:cxn ang="0">
                  <a:pos x="70" y="52"/>
                </a:cxn>
                <a:cxn ang="0">
                  <a:pos x="72" y="70"/>
                </a:cxn>
                <a:cxn ang="0">
                  <a:pos x="68" y="60"/>
                </a:cxn>
                <a:cxn ang="0">
                  <a:pos x="64" y="60"/>
                </a:cxn>
                <a:cxn ang="0">
                  <a:pos x="66" y="64"/>
                </a:cxn>
                <a:cxn ang="0">
                  <a:pos x="62" y="66"/>
                </a:cxn>
                <a:cxn ang="0">
                  <a:pos x="64" y="68"/>
                </a:cxn>
                <a:cxn ang="0">
                  <a:pos x="60" y="74"/>
                </a:cxn>
                <a:cxn ang="0">
                  <a:pos x="66" y="86"/>
                </a:cxn>
                <a:cxn ang="0">
                  <a:pos x="60" y="82"/>
                </a:cxn>
                <a:cxn ang="0">
                  <a:pos x="62" y="90"/>
                </a:cxn>
                <a:cxn ang="0">
                  <a:pos x="44" y="92"/>
                </a:cxn>
                <a:cxn ang="0">
                  <a:pos x="44" y="86"/>
                </a:cxn>
                <a:cxn ang="0">
                  <a:pos x="40" y="94"/>
                </a:cxn>
                <a:cxn ang="0">
                  <a:pos x="34" y="94"/>
                </a:cxn>
                <a:cxn ang="0">
                  <a:pos x="30" y="90"/>
                </a:cxn>
                <a:cxn ang="0">
                  <a:pos x="30" y="80"/>
                </a:cxn>
                <a:cxn ang="0">
                  <a:pos x="28" y="74"/>
                </a:cxn>
                <a:cxn ang="0">
                  <a:pos x="28" y="68"/>
                </a:cxn>
                <a:cxn ang="0">
                  <a:pos x="34" y="66"/>
                </a:cxn>
                <a:cxn ang="0">
                  <a:pos x="42" y="60"/>
                </a:cxn>
                <a:cxn ang="0">
                  <a:pos x="40" y="56"/>
                </a:cxn>
                <a:cxn ang="0">
                  <a:pos x="4" y="64"/>
                </a:cxn>
                <a:cxn ang="0">
                  <a:pos x="0" y="60"/>
                </a:cxn>
                <a:cxn ang="0">
                  <a:pos x="2" y="54"/>
                </a:cxn>
                <a:cxn ang="0">
                  <a:pos x="10" y="56"/>
                </a:cxn>
                <a:cxn ang="0">
                  <a:pos x="6" y="50"/>
                </a:cxn>
                <a:cxn ang="0">
                  <a:pos x="10" y="46"/>
                </a:cxn>
                <a:cxn ang="0">
                  <a:pos x="18" y="52"/>
                </a:cxn>
                <a:cxn ang="0">
                  <a:pos x="20" y="50"/>
                </a:cxn>
                <a:cxn ang="0">
                  <a:pos x="16" y="44"/>
                </a:cxn>
                <a:cxn ang="0">
                  <a:pos x="18" y="38"/>
                </a:cxn>
                <a:cxn ang="0">
                  <a:pos x="12" y="40"/>
                </a:cxn>
                <a:cxn ang="0">
                  <a:pos x="10" y="34"/>
                </a:cxn>
                <a:cxn ang="0">
                  <a:pos x="12" y="28"/>
                </a:cxn>
                <a:cxn ang="0">
                  <a:pos x="8" y="28"/>
                </a:cxn>
                <a:cxn ang="0">
                  <a:pos x="8" y="22"/>
                </a:cxn>
                <a:cxn ang="0">
                  <a:pos x="12" y="14"/>
                </a:cxn>
                <a:cxn ang="0">
                  <a:pos x="18" y="14"/>
                </a:cxn>
                <a:cxn ang="0">
                  <a:pos x="28" y="34"/>
                </a:cxn>
                <a:cxn ang="0">
                  <a:pos x="30" y="32"/>
                </a:cxn>
                <a:cxn ang="0">
                  <a:pos x="30" y="34"/>
                </a:cxn>
                <a:cxn ang="0">
                  <a:pos x="42" y="40"/>
                </a:cxn>
                <a:cxn ang="0">
                  <a:pos x="34" y="30"/>
                </a:cxn>
                <a:cxn ang="0">
                  <a:pos x="38" y="26"/>
                </a:cxn>
                <a:cxn ang="0">
                  <a:pos x="36" y="22"/>
                </a:cxn>
                <a:cxn ang="0">
                  <a:pos x="24" y="12"/>
                </a:cxn>
                <a:cxn ang="0">
                  <a:pos x="32" y="2"/>
                </a:cxn>
                <a:cxn ang="0">
                  <a:pos x="40" y="2"/>
                </a:cxn>
                <a:cxn ang="0">
                  <a:pos x="50" y="10"/>
                </a:cxn>
                <a:cxn ang="0">
                  <a:pos x="50" y="14"/>
                </a:cxn>
                <a:cxn ang="0">
                  <a:pos x="54" y="10"/>
                </a:cxn>
                <a:cxn ang="0">
                  <a:pos x="52" y="4"/>
                </a:cxn>
                <a:cxn ang="0">
                  <a:pos x="54" y="0"/>
                </a:cxn>
                <a:cxn ang="0">
                  <a:pos x="58" y="0"/>
                </a:cxn>
                <a:cxn ang="0">
                  <a:pos x="68" y="12"/>
                </a:cxn>
                <a:cxn ang="0">
                  <a:pos x="66" y="22"/>
                </a:cxn>
                <a:cxn ang="0">
                  <a:pos x="70" y="30"/>
                </a:cxn>
                <a:cxn ang="0">
                  <a:pos x="68" y="40"/>
                </a:cxn>
                <a:cxn ang="0">
                  <a:pos x="68" y="40"/>
                </a:cxn>
              </a:cxnLst>
              <a:rect l="0" t="0" r="r" b="b"/>
              <a:pathLst>
                <a:path w="72" h="94">
                  <a:moveTo>
                    <a:pt x="68" y="40"/>
                  </a:moveTo>
                  <a:lnTo>
                    <a:pt x="68" y="46"/>
                  </a:lnTo>
                  <a:lnTo>
                    <a:pt x="64" y="50"/>
                  </a:lnTo>
                  <a:lnTo>
                    <a:pt x="70" y="52"/>
                  </a:lnTo>
                  <a:lnTo>
                    <a:pt x="72" y="70"/>
                  </a:lnTo>
                  <a:lnTo>
                    <a:pt x="68" y="60"/>
                  </a:lnTo>
                  <a:lnTo>
                    <a:pt x="64" y="60"/>
                  </a:lnTo>
                  <a:lnTo>
                    <a:pt x="66" y="64"/>
                  </a:lnTo>
                  <a:lnTo>
                    <a:pt x="62" y="66"/>
                  </a:lnTo>
                  <a:lnTo>
                    <a:pt x="64" y="68"/>
                  </a:lnTo>
                  <a:lnTo>
                    <a:pt x="60" y="74"/>
                  </a:lnTo>
                  <a:lnTo>
                    <a:pt x="66" y="86"/>
                  </a:lnTo>
                  <a:lnTo>
                    <a:pt x="60" y="82"/>
                  </a:lnTo>
                  <a:lnTo>
                    <a:pt x="62" y="90"/>
                  </a:lnTo>
                  <a:lnTo>
                    <a:pt x="44" y="92"/>
                  </a:lnTo>
                  <a:lnTo>
                    <a:pt x="44" y="86"/>
                  </a:lnTo>
                  <a:lnTo>
                    <a:pt x="40" y="94"/>
                  </a:lnTo>
                  <a:lnTo>
                    <a:pt x="34" y="94"/>
                  </a:lnTo>
                  <a:lnTo>
                    <a:pt x="30" y="90"/>
                  </a:lnTo>
                  <a:lnTo>
                    <a:pt x="30" y="80"/>
                  </a:lnTo>
                  <a:lnTo>
                    <a:pt x="28" y="74"/>
                  </a:lnTo>
                  <a:lnTo>
                    <a:pt x="28" y="68"/>
                  </a:lnTo>
                  <a:lnTo>
                    <a:pt x="34" y="66"/>
                  </a:lnTo>
                  <a:lnTo>
                    <a:pt x="42" y="60"/>
                  </a:lnTo>
                  <a:lnTo>
                    <a:pt x="40" y="56"/>
                  </a:lnTo>
                  <a:lnTo>
                    <a:pt x="4" y="64"/>
                  </a:lnTo>
                  <a:lnTo>
                    <a:pt x="0" y="60"/>
                  </a:lnTo>
                  <a:lnTo>
                    <a:pt x="2" y="54"/>
                  </a:lnTo>
                  <a:lnTo>
                    <a:pt x="10" y="56"/>
                  </a:lnTo>
                  <a:lnTo>
                    <a:pt x="6" y="50"/>
                  </a:lnTo>
                  <a:lnTo>
                    <a:pt x="10" y="46"/>
                  </a:lnTo>
                  <a:lnTo>
                    <a:pt x="18" y="52"/>
                  </a:lnTo>
                  <a:lnTo>
                    <a:pt x="20" y="50"/>
                  </a:lnTo>
                  <a:lnTo>
                    <a:pt x="16" y="44"/>
                  </a:lnTo>
                  <a:lnTo>
                    <a:pt x="18" y="38"/>
                  </a:lnTo>
                  <a:lnTo>
                    <a:pt x="12" y="40"/>
                  </a:lnTo>
                  <a:lnTo>
                    <a:pt x="10" y="34"/>
                  </a:lnTo>
                  <a:lnTo>
                    <a:pt x="12" y="28"/>
                  </a:lnTo>
                  <a:lnTo>
                    <a:pt x="8" y="28"/>
                  </a:lnTo>
                  <a:lnTo>
                    <a:pt x="8" y="22"/>
                  </a:lnTo>
                  <a:lnTo>
                    <a:pt x="12" y="14"/>
                  </a:lnTo>
                  <a:lnTo>
                    <a:pt x="18" y="14"/>
                  </a:lnTo>
                  <a:lnTo>
                    <a:pt x="28" y="34"/>
                  </a:lnTo>
                  <a:lnTo>
                    <a:pt x="30" y="32"/>
                  </a:lnTo>
                  <a:lnTo>
                    <a:pt x="30" y="34"/>
                  </a:lnTo>
                  <a:lnTo>
                    <a:pt x="42" y="40"/>
                  </a:lnTo>
                  <a:lnTo>
                    <a:pt x="34" y="30"/>
                  </a:lnTo>
                  <a:lnTo>
                    <a:pt x="38" y="26"/>
                  </a:lnTo>
                  <a:lnTo>
                    <a:pt x="36" y="22"/>
                  </a:lnTo>
                  <a:lnTo>
                    <a:pt x="24" y="12"/>
                  </a:lnTo>
                  <a:lnTo>
                    <a:pt x="32" y="2"/>
                  </a:lnTo>
                  <a:lnTo>
                    <a:pt x="40" y="2"/>
                  </a:lnTo>
                  <a:lnTo>
                    <a:pt x="50" y="10"/>
                  </a:lnTo>
                  <a:lnTo>
                    <a:pt x="50" y="14"/>
                  </a:lnTo>
                  <a:lnTo>
                    <a:pt x="54" y="10"/>
                  </a:lnTo>
                  <a:lnTo>
                    <a:pt x="52" y="4"/>
                  </a:lnTo>
                  <a:lnTo>
                    <a:pt x="54" y="0"/>
                  </a:lnTo>
                  <a:lnTo>
                    <a:pt x="58" y="0"/>
                  </a:lnTo>
                  <a:lnTo>
                    <a:pt x="68" y="12"/>
                  </a:lnTo>
                  <a:lnTo>
                    <a:pt x="66" y="22"/>
                  </a:lnTo>
                  <a:lnTo>
                    <a:pt x="70" y="30"/>
                  </a:lnTo>
                  <a:lnTo>
                    <a:pt x="68" y="40"/>
                  </a:lnTo>
                  <a:lnTo>
                    <a:pt x="68"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8" name="Freeform 580"/>
            <p:cNvSpPr>
              <a:spLocks/>
            </p:cNvSpPr>
            <p:nvPr/>
          </p:nvSpPr>
          <p:spPr bwMode="auto">
            <a:xfrm>
              <a:off x="3006023" y="2075825"/>
              <a:ext cx="53836" cy="87484"/>
            </a:xfrm>
            <a:custGeom>
              <a:avLst/>
              <a:gdLst/>
              <a:ahLst/>
              <a:cxnLst>
                <a:cxn ang="0">
                  <a:pos x="44" y="66"/>
                </a:cxn>
                <a:cxn ang="0">
                  <a:pos x="26" y="68"/>
                </a:cxn>
                <a:cxn ang="0">
                  <a:pos x="20" y="78"/>
                </a:cxn>
                <a:cxn ang="0">
                  <a:pos x="16" y="76"/>
                </a:cxn>
                <a:cxn ang="0">
                  <a:pos x="18" y="70"/>
                </a:cxn>
                <a:cxn ang="0">
                  <a:pos x="8" y="58"/>
                </a:cxn>
                <a:cxn ang="0">
                  <a:pos x="18" y="56"/>
                </a:cxn>
                <a:cxn ang="0">
                  <a:pos x="22" y="54"/>
                </a:cxn>
                <a:cxn ang="0">
                  <a:pos x="20" y="50"/>
                </a:cxn>
                <a:cxn ang="0">
                  <a:pos x="6" y="46"/>
                </a:cxn>
                <a:cxn ang="0">
                  <a:pos x="8" y="44"/>
                </a:cxn>
                <a:cxn ang="0">
                  <a:pos x="4" y="40"/>
                </a:cxn>
                <a:cxn ang="0">
                  <a:pos x="4" y="32"/>
                </a:cxn>
                <a:cxn ang="0">
                  <a:pos x="0" y="24"/>
                </a:cxn>
                <a:cxn ang="0">
                  <a:pos x="4" y="20"/>
                </a:cxn>
                <a:cxn ang="0">
                  <a:pos x="0" y="14"/>
                </a:cxn>
                <a:cxn ang="0">
                  <a:pos x="0" y="4"/>
                </a:cxn>
                <a:cxn ang="0">
                  <a:pos x="6" y="0"/>
                </a:cxn>
                <a:cxn ang="0">
                  <a:pos x="30" y="16"/>
                </a:cxn>
                <a:cxn ang="0">
                  <a:pos x="32" y="18"/>
                </a:cxn>
                <a:cxn ang="0">
                  <a:pos x="30" y="26"/>
                </a:cxn>
                <a:cxn ang="0">
                  <a:pos x="38" y="26"/>
                </a:cxn>
                <a:cxn ang="0">
                  <a:pos x="48" y="38"/>
                </a:cxn>
                <a:cxn ang="0">
                  <a:pos x="44" y="44"/>
                </a:cxn>
                <a:cxn ang="0">
                  <a:pos x="44" y="54"/>
                </a:cxn>
                <a:cxn ang="0">
                  <a:pos x="48" y="62"/>
                </a:cxn>
                <a:cxn ang="0">
                  <a:pos x="44" y="66"/>
                </a:cxn>
                <a:cxn ang="0">
                  <a:pos x="44" y="66"/>
                </a:cxn>
              </a:cxnLst>
              <a:rect l="0" t="0" r="r" b="b"/>
              <a:pathLst>
                <a:path w="48" h="78">
                  <a:moveTo>
                    <a:pt x="44" y="66"/>
                  </a:moveTo>
                  <a:lnTo>
                    <a:pt x="26" y="68"/>
                  </a:lnTo>
                  <a:lnTo>
                    <a:pt x="20" y="78"/>
                  </a:lnTo>
                  <a:lnTo>
                    <a:pt x="16" y="76"/>
                  </a:lnTo>
                  <a:lnTo>
                    <a:pt x="18" y="70"/>
                  </a:lnTo>
                  <a:lnTo>
                    <a:pt x="8" y="58"/>
                  </a:lnTo>
                  <a:lnTo>
                    <a:pt x="18" y="56"/>
                  </a:lnTo>
                  <a:lnTo>
                    <a:pt x="22" y="54"/>
                  </a:lnTo>
                  <a:lnTo>
                    <a:pt x="20" y="50"/>
                  </a:lnTo>
                  <a:lnTo>
                    <a:pt x="6" y="46"/>
                  </a:lnTo>
                  <a:lnTo>
                    <a:pt x="8" y="44"/>
                  </a:lnTo>
                  <a:lnTo>
                    <a:pt x="4" y="40"/>
                  </a:lnTo>
                  <a:lnTo>
                    <a:pt x="4" y="32"/>
                  </a:lnTo>
                  <a:lnTo>
                    <a:pt x="0" y="24"/>
                  </a:lnTo>
                  <a:lnTo>
                    <a:pt x="4" y="20"/>
                  </a:lnTo>
                  <a:lnTo>
                    <a:pt x="0" y="14"/>
                  </a:lnTo>
                  <a:lnTo>
                    <a:pt x="0" y="4"/>
                  </a:lnTo>
                  <a:lnTo>
                    <a:pt x="6" y="0"/>
                  </a:lnTo>
                  <a:lnTo>
                    <a:pt x="30" y="16"/>
                  </a:lnTo>
                  <a:lnTo>
                    <a:pt x="32" y="18"/>
                  </a:lnTo>
                  <a:lnTo>
                    <a:pt x="30" y="26"/>
                  </a:lnTo>
                  <a:lnTo>
                    <a:pt x="38" y="26"/>
                  </a:lnTo>
                  <a:lnTo>
                    <a:pt x="48" y="38"/>
                  </a:lnTo>
                  <a:lnTo>
                    <a:pt x="44" y="44"/>
                  </a:lnTo>
                  <a:lnTo>
                    <a:pt x="44" y="54"/>
                  </a:lnTo>
                  <a:lnTo>
                    <a:pt x="48" y="62"/>
                  </a:lnTo>
                  <a:lnTo>
                    <a:pt x="44" y="66"/>
                  </a:lnTo>
                  <a:lnTo>
                    <a:pt x="44" y="6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9" name="Freeform 581"/>
            <p:cNvSpPr>
              <a:spLocks/>
            </p:cNvSpPr>
            <p:nvPr/>
          </p:nvSpPr>
          <p:spPr bwMode="auto">
            <a:xfrm>
              <a:off x="2893863" y="2044421"/>
              <a:ext cx="100944" cy="116646"/>
            </a:xfrm>
            <a:custGeom>
              <a:avLst/>
              <a:gdLst/>
              <a:ahLst/>
              <a:cxnLst>
                <a:cxn ang="0">
                  <a:pos x="78" y="42"/>
                </a:cxn>
                <a:cxn ang="0">
                  <a:pos x="82" y="48"/>
                </a:cxn>
                <a:cxn ang="0">
                  <a:pos x="78" y="58"/>
                </a:cxn>
                <a:cxn ang="0">
                  <a:pos x="78" y="66"/>
                </a:cxn>
                <a:cxn ang="0">
                  <a:pos x="90" y="86"/>
                </a:cxn>
                <a:cxn ang="0">
                  <a:pos x="88" y="98"/>
                </a:cxn>
                <a:cxn ang="0">
                  <a:pos x="78" y="104"/>
                </a:cxn>
                <a:cxn ang="0">
                  <a:pos x="68" y="96"/>
                </a:cxn>
                <a:cxn ang="0">
                  <a:pos x="62" y="76"/>
                </a:cxn>
                <a:cxn ang="0">
                  <a:pos x="42" y="72"/>
                </a:cxn>
                <a:cxn ang="0">
                  <a:pos x="40" y="66"/>
                </a:cxn>
                <a:cxn ang="0">
                  <a:pos x="26" y="74"/>
                </a:cxn>
                <a:cxn ang="0">
                  <a:pos x="14" y="70"/>
                </a:cxn>
                <a:cxn ang="0">
                  <a:pos x="12" y="64"/>
                </a:cxn>
                <a:cxn ang="0">
                  <a:pos x="10" y="56"/>
                </a:cxn>
                <a:cxn ang="0">
                  <a:pos x="30" y="58"/>
                </a:cxn>
                <a:cxn ang="0">
                  <a:pos x="32" y="52"/>
                </a:cxn>
                <a:cxn ang="0">
                  <a:pos x="24" y="50"/>
                </a:cxn>
                <a:cxn ang="0">
                  <a:pos x="30" y="40"/>
                </a:cxn>
                <a:cxn ang="0">
                  <a:pos x="22" y="40"/>
                </a:cxn>
                <a:cxn ang="0">
                  <a:pos x="24" y="30"/>
                </a:cxn>
                <a:cxn ang="0">
                  <a:pos x="20" y="26"/>
                </a:cxn>
                <a:cxn ang="0">
                  <a:pos x="10" y="38"/>
                </a:cxn>
                <a:cxn ang="0">
                  <a:pos x="10" y="36"/>
                </a:cxn>
                <a:cxn ang="0">
                  <a:pos x="14" y="22"/>
                </a:cxn>
                <a:cxn ang="0">
                  <a:pos x="2" y="24"/>
                </a:cxn>
                <a:cxn ang="0">
                  <a:pos x="0" y="12"/>
                </a:cxn>
                <a:cxn ang="0">
                  <a:pos x="4" y="2"/>
                </a:cxn>
                <a:cxn ang="0">
                  <a:pos x="24" y="0"/>
                </a:cxn>
                <a:cxn ang="0">
                  <a:pos x="32" y="4"/>
                </a:cxn>
                <a:cxn ang="0">
                  <a:pos x="32" y="22"/>
                </a:cxn>
                <a:cxn ang="0">
                  <a:pos x="36" y="26"/>
                </a:cxn>
                <a:cxn ang="0">
                  <a:pos x="38" y="14"/>
                </a:cxn>
                <a:cxn ang="0">
                  <a:pos x="44" y="10"/>
                </a:cxn>
                <a:cxn ang="0">
                  <a:pos x="58" y="20"/>
                </a:cxn>
                <a:cxn ang="0">
                  <a:pos x="56" y="30"/>
                </a:cxn>
                <a:cxn ang="0">
                  <a:pos x="58" y="34"/>
                </a:cxn>
                <a:cxn ang="0">
                  <a:pos x="66" y="28"/>
                </a:cxn>
                <a:cxn ang="0">
                  <a:pos x="78" y="42"/>
                </a:cxn>
                <a:cxn ang="0">
                  <a:pos x="78" y="42"/>
                </a:cxn>
              </a:cxnLst>
              <a:rect l="0" t="0" r="r" b="b"/>
              <a:pathLst>
                <a:path w="90" h="104">
                  <a:moveTo>
                    <a:pt x="78" y="42"/>
                  </a:moveTo>
                  <a:lnTo>
                    <a:pt x="82" y="48"/>
                  </a:lnTo>
                  <a:lnTo>
                    <a:pt x="78" y="58"/>
                  </a:lnTo>
                  <a:lnTo>
                    <a:pt x="78" y="66"/>
                  </a:lnTo>
                  <a:lnTo>
                    <a:pt x="90" y="86"/>
                  </a:lnTo>
                  <a:lnTo>
                    <a:pt x="88" y="98"/>
                  </a:lnTo>
                  <a:lnTo>
                    <a:pt x="78" y="104"/>
                  </a:lnTo>
                  <a:lnTo>
                    <a:pt x="68" y="96"/>
                  </a:lnTo>
                  <a:lnTo>
                    <a:pt x="62" y="76"/>
                  </a:lnTo>
                  <a:lnTo>
                    <a:pt x="42" y="72"/>
                  </a:lnTo>
                  <a:lnTo>
                    <a:pt x="40" y="66"/>
                  </a:lnTo>
                  <a:lnTo>
                    <a:pt x="26" y="74"/>
                  </a:lnTo>
                  <a:lnTo>
                    <a:pt x="14" y="70"/>
                  </a:lnTo>
                  <a:lnTo>
                    <a:pt x="12" y="64"/>
                  </a:lnTo>
                  <a:lnTo>
                    <a:pt x="10" y="56"/>
                  </a:lnTo>
                  <a:lnTo>
                    <a:pt x="30" y="58"/>
                  </a:lnTo>
                  <a:lnTo>
                    <a:pt x="32" y="52"/>
                  </a:lnTo>
                  <a:lnTo>
                    <a:pt x="24" y="50"/>
                  </a:lnTo>
                  <a:lnTo>
                    <a:pt x="30" y="40"/>
                  </a:lnTo>
                  <a:lnTo>
                    <a:pt x="22" y="40"/>
                  </a:lnTo>
                  <a:lnTo>
                    <a:pt x="24" y="30"/>
                  </a:lnTo>
                  <a:lnTo>
                    <a:pt x="20" y="26"/>
                  </a:lnTo>
                  <a:lnTo>
                    <a:pt x="10" y="38"/>
                  </a:lnTo>
                  <a:lnTo>
                    <a:pt x="10" y="36"/>
                  </a:lnTo>
                  <a:lnTo>
                    <a:pt x="14" y="22"/>
                  </a:lnTo>
                  <a:lnTo>
                    <a:pt x="2" y="24"/>
                  </a:lnTo>
                  <a:lnTo>
                    <a:pt x="0" y="12"/>
                  </a:lnTo>
                  <a:lnTo>
                    <a:pt x="4" y="2"/>
                  </a:lnTo>
                  <a:lnTo>
                    <a:pt x="24" y="0"/>
                  </a:lnTo>
                  <a:lnTo>
                    <a:pt x="32" y="4"/>
                  </a:lnTo>
                  <a:lnTo>
                    <a:pt x="32" y="22"/>
                  </a:lnTo>
                  <a:lnTo>
                    <a:pt x="36" y="26"/>
                  </a:lnTo>
                  <a:lnTo>
                    <a:pt x="38" y="14"/>
                  </a:lnTo>
                  <a:lnTo>
                    <a:pt x="44" y="10"/>
                  </a:lnTo>
                  <a:lnTo>
                    <a:pt x="58" y="20"/>
                  </a:lnTo>
                  <a:lnTo>
                    <a:pt x="56" y="30"/>
                  </a:lnTo>
                  <a:lnTo>
                    <a:pt x="58" y="34"/>
                  </a:lnTo>
                  <a:lnTo>
                    <a:pt x="66" y="28"/>
                  </a:lnTo>
                  <a:lnTo>
                    <a:pt x="78" y="42"/>
                  </a:lnTo>
                  <a:lnTo>
                    <a:pt x="78" y="4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0" name="Freeform 582"/>
            <p:cNvSpPr>
              <a:spLocks/>
            </p:cNvSpPr>
            <p:nvPr/>
          </p:nvSpPr>
          <p:spPr bwMode="auto">
            <a:xfrm>
              <a:off x="2940971" y="2149851"/>
              <a:ext cx="26918" cy="13460"/>
            </a:xfrm>
            <a:custGeom>
              <a:avLst/>
              <a:gdLst/>
              <a:ahLst/>
              <a:cxnLst>
                <a:cxn ang="0">
                  <a:pos x="10" y="0"/>
                </a:cxn>
                <a:cxn ang="0">
                  <a:pos x="24" y="10"/>
                </a:cxn>
                <a:cxn ang="0">
                  <a:pos x="8" y="12"/>
                </a:cxn>
                <a:cxn ang="0">
                  <a:pos x="0" y="2"/>
                </a:cxn>
                <a:cxn ang="0">
                  <a:pos x="10" y="0"/>
                </a:cxn>
                <a:cxn ang="0">
                  <a:pos x="10" y="0"/>
                </a:cxn>
              </a:cxnLst>
              <a:rect l="0" t="0" r="r" b="b"/>
              <a:pathLst>
                <a:path w="24" h="12">
                  <a:moveTo>
                    <a:pt x="10" y="0"/>
                  </a:moveTo>
                  <a:lnTo>
                    <a:pt x="24" y="10"/>
                  </a:lnTo>
                  <a:lnTo>
                    <a:pt x="8" y="12"/>
                  </a:lnTo>
                  <a:lnTo>
                    <a:pt x="0" y="2"/>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1" name="Freeform 583"/>
            <p:cNvSpPr>
              <a:spLocks/>
            </p:cNvSpPr>
            <p:nvPr/>
          </p:nvSpPr>
          <p:spPr bwMode="auto">
            <a:xfrm>
              <a:off x="2891621" y="2165553"/>
              <a:ext cx="24675" cy="42621"/>
            </a:xfrm>
            <a:custGeom>
              <a:avLst/>
              <a:gdLst/>
              <a:ahLst/>
              <a:cxnLst>
                <a:cxn ang="0">
                  <a:pos x="12" y="10"/>
                </a:cxn>
                <a:cxn ang="0">
                  <a:pos x="14" y="18"/>
                </a:cxn>
                <a:cxn ang="0">
                  <a:pos x="22" y="26"/>
                </a:cxn>
                <a:cxn ang="0">
                  <a:pos x="18" y="28"/>
                </a:cxn>
                <a:cxn ang="0">
                  <a:pos x="22" y="32"/>
                </a:cxn>
                <a:cxn ang="0">
                  <a:pos x="18" y="38"/>
                </a:cxn>
                <a:cxn ang="0">
                  <a:pos x="12" y="34"/>
                </a:cxn>
                <a:cxn ang="0">
                  <a:pos x="0" y="0"/>
                </a:cxn>
                <a:cxn ang="0">
                  <a:pos x="6" y="0"/>
                </a:cxn>
                <a:cxn ang="0">
                  <a:pos x="12" y="10"/>
                </a:cxn>
                <a:cxn ang="0">
                  <a:pos x="12" y="10"/>
                </a:cxn>
              </a:cxnLst>
              <a:rect l="0" t="0" r="r" b="b"/>
              <a:pathLst>
                <a:path w="22" h="38">
                  <a:moveTo>
                    <a:pt x="12" y="10"/>
                  </a:moveTo>
                  <a:lnTo>
                    <a:pt x="14" y="18"/>
                  </a:lnTo>
                  <a:lnTo>
                    <a:pt x="22" y="26"/>
                  </a:lnTo>
                  <a:lnTo>
                    <a:pt x="18" y="28"/>
                  </a:lnTo>
                  <a:lnTo>
                    <a:pt x="22" y="32"/>
                  </a:lnTo>
                  <a:lnTo>
                    <a:pt x="18" y="38"/>
                  </a:lnTo>
                  <a:lnTo>
                    <a:pt x="12" y="34"/>
                  </a:lnTo>
                  <a:lnTo>
                    <a:pt x="0" y="0"/>
                  </a:lnTo>
                  <a:lnTo>
                    <a:pt x="6" y="0"/>
                  </a:lnTo>
                  <a:lnTo>
                    <a:pt x="12" y="10"/>
                  </a:lnTo>
                  <a:lnTo>
                    <a:pt x="1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2" name="Freeform 584"/>
            <p:cNvSpPr>
              <a:spLocks/>
            </p:cNvSpPr>
            <p:nvPr/>
          </p:nvSpPr>
          <p:spPr bwMode="auto">
            <a:xfrm>
              <a:off x="2909566" y="2237336"/>
              <a:ext cx="24675" cy="22432"/>
            </a:xfrm>
            <a:custGeom>
              <a:avLst/>
              <a:gdLst/>
              <a:ahLst/>
              <a:cxnLst>
                <a:cxn ang="0">
                  <a:pos x="10" y="4"/>
                </a:cxn>
                <a:cxn ang="0">
                  <a:pos x="22" y="14"/>
                </a:cxn>
                <a:cxn ang="0">
                  <a:pos x="6" y="20"/>
                </a:cxn>
                <a:cxn ang="0">
                  <a:pos x="8" y="18"/>
                </a:cxn>
                <a:cxn ang="0">
                  <a:pos x="4" y="14"/>
                </a:cxn>
                <a:cxn ang="0">
                  <a:pos x="4" y="8"/>
                </a:cxn>
                <a:cxn ang="0">
                  <a:pos x="0" y="4"/>
                </a:cxn>
                <a:cxn ang="0">
                  <a:pos x="8" y="0"/>
                </a:cxn>
                <a:cxn ang="0">
                  <a:pos x="10" y="4"/>
                </a:cxn>
                <a:cxn ang="0">
                  <a:pos x="10" y="4"/>
                </a:cxn>
              </a:cxnLst>
              <a:rect l="0" t="0" r="r" b="b"/>
              <a:pathLst>
                <a:path w="22" h="20">
                  <a:moveTo>
                    <a:pt x="10" y="4"/>
                  </a:moveTo>
                  <a:lnTo>
                    <a:pt x="22" y="14"/>
                  </a:lnTo>
                  <a:lnTo>
                    <a:pt x="6" y="20"/>
                  </a:lnTo>
                  <a:lnTo>
                    <a:pt x="8" y="18"/>
                  </a:lnTo>
                  <a:lnTo>
                    <a:pt x="4" y="14"/>
                  </a:lnTo>
                  <a:lnTo>
                    <a:pt x="4" y="8"/>
                  </a:lnTo>
                  <a:lnTo>
                    <a:pt x="0" y="4"/>
                  </a:lnTo>
                  <a:lnTo>
                    <a:pt x="8" y="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3" name="Freeform 585"/>
            <p:cNvSpPr>
              <a:spLocks/>
            </p:cNvSpPr>
            <p:nvPr/>
          </p:nvSpPr>
          <p:spPr bwMode="auto">
            <a:xfrm>
              <a:off x="2914052" y="2259767"/>
              <a:ext cx="29161" cy="15702"/>
            </a:xfrm>
            <a:custGeom>
              <a:avLst/>
              <a:gdLst/>
              <a:ahLst/>
              <a:cxnLst>
                <a:cxn ang="0">
                  <a:pos x="20" y="0"/>
                </a:cxn>
                <a:cxn ang="0">
                  <a:pos x="26" y="4"/>
                </a:cxn>
                <a:cxn ang="0">
                  <a:pos x="24" y="10"/>
                </a:cxn>
                <a:cxn ang="0">
                  <a:pos x="18" y="14"/>
                </a:cxn>
                <a:cxn ang="0">
                  <a:pos x="4" y="14"/>
                </a:cxn>
                <a:cxn ang="0">
                  <a:pos x="0" y="8"/>
                </a:cxn>
                <a:cxn ang="0">
                  <a:pos x="20" y="0"/>
                </a:cxn>
                <a:cxn ang="0">
                  <a:pos x="20" y="0"/>
                </a:cxn>
              </a:cxnLst>
              <a:rect l="0" t="0" r="r" b="b"/>
              <a:pathLst>
                <a:path w="26" h="14">
                  <a:moveTo>
                    <a:pt x="20" y="0"/>
                  </a:moveTo>
                  <a:lnTo>
                    <a:pt x="26" y="4"/>
                  </a:lnTo>
                  <a:lnTo>
                    <a:pt x="24" y="10"/>
                  </a:lnTo>
                  <a:lnTo>
                    <a:pt x="18" y="14"/>
                  </a:lnTo>
                  <a:lnTo>
                    <a:pt x="4" y="14"/>
                  </a:lnTo>
                  <a:lnTo>
                    <a:pt x="0" y="8"/>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4" name="Freeform 586"/>
            <p:cNvSpPr>
              <a:spLocks/>
            </p:cNvSpPr>
            <p:nvPr/>
          </p:nvSpPr>
          <p:spPr bwMode="auto">
            <a:xfrm>
              <a:off x="2923025" y="2275470"/>
              <a:ext cx="22432" cy="8973"/>
            </a:xfrm>
            <a:custGeom>
              <a:avLst/>
              <a:gdLst/>
              <a:ahLst/>
              <a:cxnLst>
                <a:cxn ang="0">
                  <a:pos x="10" y="0"/>
                </a:cxn>
                <a:cxn ang="0">
                  <a:pos x="20" y="0"/>
                </a:cxn>
                <a:cxn ang="0">
                  <a:pos x="18" y="4"/>
                </a:cxn>
                <a:cxn ang="0">
                  <a:pos x="0" y="8"/>
                </a:cxn>
                <a:cxn ang="0">
                  <a:pos x="10" y="0"/>
                </a:cxn>
                <a:cxn ang="0">
                  <a:pos x="10" y="0"/>
                </a:cxn>
              </a:cxnLst>
              <a:rect l="0" t="0" r="r" b="b"/>
              <a:pathLst>
                <a:path w="20" h="8">
                  <a:moveTo>
                    <a:pt x="10" y="0"/>
                  </a:moveTo>
                  <a:lnTo>
                    <a:pt x="20" y="0"/>
                  </a:lnTo>
                  <a:lnTo>
                    <a:pt x="18" y="4"/>
                  </a:lnTo>
                  <a:lnTo>
                    <a:pt x="0" y="8"/>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5" name="Freeform 587"/>
            <p:cNvSpPr>
              <a:spLocks/>
            </p:cNvSpPr>
            <p:nvPr/>
          </p:nvSpPr>
          <p:spPr bwMode="auto">
            <a:xfrm>
              <a:off x="2929754" y="2282200"/>
              <a:ext cx="20188" cy="13460"/>
            </a:xfrm>
            <a:custGeom>
              <a:avLst/>
              <a:gdLst/>
              <a:ahLst/>
              <a:cxnLst>
                <a:cxn ang="0">
                  <a:pos x="4" y="2"/>
                </a:cxn>
                <a:cxn ang="0">
                  <a:pos x="18" y="0"/>
                </a:cxn>
                <a:cxn ang="0">
                  <a:pos x="10" y="10"/>
                </a:cxn>
                <a:cxn ang="0">
                  <a:pos x="4" y="12"/>
                </a:cxn>
                <a:cxn ang="0">
                  <a:pos x="0" y="10"/>
                </a:cxn>
                <a:cxn ang="0">
                  <a:pos x="4" y="2"/>
                </a:cxn>
                <a:cxn ang="0">
                  <a:pos x="4" y="2"/>
                </a:cxn>
              </a:cxnLst>
              <a:rect l="0" t="0" r="r" b="b"/>
              <a:pathLst>
                <a:path w="18" h="12">
                  <a:moveTo>
                    <a:pt x="4" y="2"/>
                  </a:moveTo>
                  <a:lnTo>
                    <a:pt x="18" y="0"/>
                  </a:lnTo>
                  <a:lnTo>
                    <a:pt x="10" y="10"/>
                  </a:lnTo>
                  <a:lnTo>
                    <a:pt x="4" y="12"/>
                  </a:lnTo>
                  <a:lnTo>
                    <a:pt x="0" y="1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6" name="Freeform 588"/>
            <p:cNvSpPr>
              <a:spLocks/>
            </p:cNvSpPr>
            <p:nvPr/>
          </p:nvSpPr>
          <p:spPr bwMode="auto">
            <a:xfrm>
              <a:off x="2907323" y="2313605"/>
              <a:ext cx="20188" cy="22432"/>
            </a:xfrm>
            <a:custGeom>
              <a:avLst/>
              <a:gdLst/>
              <a:ahLst/>
              <a:cxnLst>
                <a:cxn ang="0">
                  <a:pos x="12" y="0"/>
                </a:cxn>
                <a:cxn ang="0">
                  <a:pos x="18" y="14"/>
                </a:cxn>
                <a:cxn ang="0">
                  <a:pos x="14" y="18"/>
                </a:cxn>
                <a:cxn ang="0">
                  <a:pos x="10" y="20"/>
                </a:cxn>
                <a:cxn ang="0">
                  <a:pos x="0" y="14"/>
                </a:cxn>
                <a:cxn ang="0">
                  <a:pos x="4" y="0"/>
                </a:cxn>
                <a:cxn ang="0">
                  <a:pos x="12" y="0"/>
                </a:cxn>
                <a:cxn ang="0">
                  <a:pos x="12" y="0"/>
                </a:cxn>
              </a:cxnLst>
              <a:rect l="0" t="0" r="r" b="b"/>
              <a:pathLst>
                <a:path w="18" h="20">
                  <a:moveTo>
                    <a:pt x="12" y="0"/>
                  </a:moveTo>
                  <a:lnTo>
                    <a:pt x="18" y="14"/>
                  </a:lnTo>
                  <a:lnTo>
                    <a:pt x="14" y="18"/>
                  </a:lnTo>
                  <a:lnTo>
                    <a:pt x="10" y="20"/>
                  </a:lnTo>
                  <a:lnTo>
                    <a:pt x="0" y="14"/>
                  </a:lnTo>
                  <a:lnTo>
                    <a:pt x="4" y="0"/>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7" name="Freeform 589"/>
            <p:cNvSpPr>
              <a:spLocks/>
            </p:cNvSpPr>
            <p:nvPr/>
          </p:nvSpPr>
          <p:spPr bwMode="auto">
            <a:xfrm>
              <a:off x="2714408" y="2226119"/>
              <a:ext cx="183942" cy="145807"/>
            </a:xfrm>
            <a:custGeom>
              <a:avLst/>
              <a:gdLst/>
              <a:ahLst/>
              <a:cxnLst>
                <a:cxn ang="0">
                  <a:pos x="108" y="16"/>
                </a:cxn>
                <a:cxn ang="0">
                  <a:pos x="120" y="0"/>
                </a:cxn>
                <a:cxn ang="0">
                  <a:pos x="120" y="10"/>
                </a:cxn>
                <a:cxn ang="0">
                  <a:pos x="124" y="22"/>
                </a:cxn>
                <a:cxn ang="0">
                  <a:pos x="122" y="42"/>
                </a:cxn>
                <a:cxn ang="0">
                  <a:pos x="130" y="58"/>
                </a:cxn>
                <a:cxn ang="0">
                  <a:pos x="146" y="64"/>
                </a:cxn>
                <a:cxn ang="0">
                  <a:pos x="146" y="50"/>
                </a:cxn>
                <a:cxn ang="0">
                  <a:pos x="162" y="52"/>
                </a:cxn>
                <a:cxn ang="0">
                  <a:pos x="164" y="68"/>
                </a:cxn>
                <a:cxn ang="0">
                  <a:pos x="142" y="104"/>
                </a:cxn>
                <a:cxn ang="0">
                  <a:pos x="134" y="96"/>
                </a:cxn>
                <a:cxn ang="0">
                  <a:pos x="120" y="102"/>
                </a:cxn>
                <a:cxn ang="0">
                  <a:pos x="120" y="94"/>
                </a:cxn>
                <a:cxn ang="0">
                  <a:pos x="94" y="110"/>
                </a:cxn>
                <a:cxn ang="0">
                  <a:pos x="68" y="130"/>
                </a:cxn>
                <a:cxn ang="0">
                  <a:pos x="44" y="118"/>
                </a:cxn>
                <a:cxn ang="0">
                  <a:pos x="58" y="108"/>
                </a:cxn>
                <a:cxn ang="0">
                  <a:pos x="80" y="102"/>
                </a:cxn>
                <a:cxn ang="0">
                  <a:pos x="72" y="92"/>
                </a:cxn>
                <a:cxn ang="0">
                  <a:pos x="68" y="86"/>
                </a:cxn>
                <a:cxn ang="0">
                  <a:pos x="60" y="92"/>
                </a:cxn>
                <a:cxn ang="0">
                  <a:pos x="50" y="96"/>
                </a:cxn>
                <a:cxn ang="0">
                  <a:pos x="52" y="82"/>
                </a:cxn>
                <a:cxn ang="0">
                  <a:pos x="50" y="78"/>
                </a:cxn>
                <a:cxn ang="0">
                  <a:pos x="42" y="84"/>
                </a:cxn>
                <a:cxn ang="0">
                  <a:pos x="38" y="100"/>
                </a:cxn>
                <a:cxn ang="0">
                  <a:pos x="34" y="92"/>
                </a:cxn>
                <a:cxn ang="0">
                  <a:pos x="28" y="102"/>
                </a:cxn>
                <a:cxn ang="0">
                  <a:pos x="22" y="94"/>
                </a:cxn>
                <a:cxn ang="0">
                  <a:pos x="14" y="94"/>
                </a:cxn>
                <a:cxn ang="0">
                  <a:pos x="6" y="74"/>
                </a:cxn>
                <a:cxn ang="0">
                  <a:pos x="34" y="62"/>
                </a:cxn>
                <a:cxn ang="0">
                  <a:pos x="6" y="70"/>
                </a:cxn>
                <a:cxn ang="0">
                  <a:pos x="8" y="58"/>
                </a:cxn>
                <a:cxn ang="0">
                  <a:pos x="16" y="48"/>
                </a:cxn>
                <a:cxn ang="0">
                  <a:pos x="16" y="38"/>
                </a:cxn>
                <a:cxn ang="0">
                  <a:pos x="28" y="20"/>
                </a:cxn>
                <a:cxn ang="0">
                  <a:pos x="48" y="22"/>
                </a:cxn>
                <a:cxn ang="0">
                  <a:pos x="48" y="34"/>
                </a:cxn>
                <a:cxn ang="0">
                  <a:pos x="70" y="36"/>
                </a:cxn>
                <a:cxn ang="0">
                  <a:pos x="74" y="56"/>
                </a:cxn>
                <a:cxn ang="0">
                  <a:pos x="84" y="60"/>
                </a:cxn>
                <a:cxn ang="0">
                  <a:pos x="86" y="72"/>
                </a:cxn>
                <a:cxn ang="0">
                  <a:pos x="118" y="62"/>
                </a:cxn>
                <a:cxn ang="0">
                  <a:pos x="114" y="46"/>
                </a:cxn>
                <a:cxn ang="0">
                  <a:pos x="98" y="28"/>
                </a:cxn>
                <a:cxn ang="0">
                  <a:pos x="104" y="20"/>
                </a:cxn>
              </a:cxnLst>
              <a:rect l="0" t="0" r="r" b="b"/>
              <a:pathLst>
                <a:path w="164" h="130">
                  <a:moveTo>
                    <a:pt x="104" y="20"/>
                  </a:moveTo>
                  <a:lnTo>
                    <a:pt x="108" y="16"/>
                  </a:lnTo>
                  <a:lnTo>
                    <a:pt x="112" y="2"/>
                  </a:lnTo>
                  <a:lnTo>
                    <a:pt x="120" y="0"/>
                  </a:lnTo>
                  <a:lnTo>
                    <a:pt x="124" y="6"/>
                  </a:lnTo>
                  <a:lnTo>
                    <a:pt x="120" y="10"/>
                  </a:lnTo>
                  <a:lnTo>
                    <a:pt x="124" y="16"/>
                  </a:lnTo>
                  <a:lnTo>
                    <a:pt x="124" y="22"/>
                  </a:lnTo>
                  <a:lnTo>
                    <a:pt x="130" y="30"/>
                  </a:lnTo>
                  <a:lnTo>
                    <a:pt x="122" y="42"/>
                  </a:lnTo>
                  <a:lnTo>
                    <a:pt x="136" y="48"/>
                  </a:lnTo>
                  <a:lnTo>
                    <a:pt x="130" y="58"/>
                  </a:lnTo>
                  <a:lnTo>
                    <a:pt x="142" y="52"/>
                  </a:lnTo>
                  <a:lnTo>
                    <a:pt x="146" y="64"/>
                  </a:lnTo>
                  <a:lnTo>
                    <a:pt x="148" y="58"/>
                  </a:lnTo>
                  <a:lnTo>
                    <a:pt x="146" y="50"/>
                  </a:lnTo>
                  <a:lnTo>
                    <a:pt x="148" y="44"/>
                  </a:lnTo>
                  <a:lnTo>
                    <a:pt x="162" y="52"/>
                  </a:lnTo>
                  <a:lnTo>
                    <a:pt x="164" y="58"/>
                  </a:lnTo>
                  <a:lnTo>
                    <a:pt x="164" y="68"/>
                  </a:lnTo>
                  <a:lnTo>
                    <a:pt x="156" y="98"/>
                  </a:lnTo>
                  <a:lnTo>
                    <a:pt x="142" y="104"/>
                  </a:lnTo>
                  <a:lnTo>
                    <a:pt x="136" y="100"/>
                  </a:lnTo>
                  <a:lnTo>
                    <a:pt x="134" y="96"/>
                  </a:lnTo>
                  <a:lnTo>
                    <a:pt x="124" y="104"/>
                  </a:lnTo>
                  <a:lnTo>
                    <a:pt x="120" y="102"/>
                  </a:lnTo>
                  <a:lnTo>
                    <a:pt x="122" y="100"/>
                  </a:lnTo>
                  <a:lnTo>
                    <a:pt x="120" y="94"/>
                  </a:lnTo>
                  <a:lnTo>
                    <a:pt x="110" y="106"/>
                  </a:lnTo>
                  <a:lnTo>
                    <a:pt x="94" y="110"/>
                  </a:lnTo>
                  <a:lnTo>
                    <a:pt x="92" y="118"/>
                  </a:lnTo>
                  <a:lnTo>
                    <a:pt x="68" y="130"/>
                  </a:lnTo>
                  <a:lnTo>
                    <a:pt x="50" y="124"/>
                  </a:lnTo>
                  <a:lnTo>
                    <a:pt x="44" y="118"/>
                  </a:lnTo>
                  <a:lnTo>
                    <a:pt x="44" y="112"/>
                  </a:lnTo>
                  <a:lnTo>
                    <a:pt x="58" y="108"/>
                  </a:lnTo>
                  <a:lnTo>
                    <a:pt x="62" y="100"/>
                  </a:lnTo>
                  <a:lnTo>
                    <a:pt x="80" y="102"/>
                  </a:lnTo>
                  <a:lnTo>
                    <a:pt x="90" y="86"/>
                  </a:lnTo>
                  <a:lnTo>
                    <a:pt x="72" y="92"/>
                  </a:lnTo>
                  <a:lnTo>
                    <a:pt x="72" y="88"/>
                  </a:lnTo>
                  <a:lnTo>
                    <a:pt x="68" y="86"/>
                  </a:lnTo>
                  <a:lnTo>
                    <a:pt x="64" y="94"/>
                  </a:lnTo>
                  <a:lnTo>
                    <a:pt x="60" y="92"/>
                  </a:lnTo>
                  <a:lnTo>
                    <a:pt x="52" y="98"/>
                  </a:lnTo>
                  <a:lnTo>
                    <a:pt x="50" y="96"/>
                  </a:lnTo>
                  <a:lnTo>
                    <a:pt x="54" y="90"/>
                  </a:lnTo>
                  <a:lnTo>
                    <a:pt x="52" y="82"/>
                  </a:lnTo>
                  <a:lnTo>
                    <a:pt x="58" y="76"/>
                  </a:lnTo>
                  <a:lnTo>
                    <a:pt x="50" y="78"/>
                  </a:lnTo>
                  <a:lnTo>
                    <a:pt x="48" y="88"/>
                  </a:lnTo>
                  <a:lnTo>
                    <a:pt x="42" y="84"/>
                  </a:lnTo>
                  <a:lnTo>
                    <a:pt x="44" y="96"/>
                  </a:lnTo>
                  <a:lnTo>
                    <a:pt x="38" y="100"/>
                  </a:lnTo>
                  <a:lnTo>
                    <a:pt x="36" y="100"/>
                  </a:lnTo>
                  <a:lnTo>
                    <a:pt x="34" y="92"/>
                  </a:lnTo>
                  <a:lnTo>
                    <a:pt x="28" y="94"/>
                  </a:lnTo>
                  <a:lnTo>
                    <a:pt x="28" y="102"/>
                  </a:lnTo>
                  <a:lnTo>
                    <a:pt x="20" y="96"/>
                  </a:lnTo>
                  <a:lnTo>
                    <a:pt x="22" y="94"/>
                  </a:lnTo>
                  <a:lnTo>
                    <a:pt x="20" y="90"/>
                  </a:lnTo>
                  <a:lnTo>
                    <a:pt x="14" y="94"/>
                  </a:lnTo>
                  <a:lnTo>
                    <a:pt x="0" y="86"/>
                  </a:lnTo>
                  <a:lnTo>
                    <a:pt x="6" y="74"/>
                  </a:lnTo>
                  <a:lnTo>
                    <a:pt x="22" y="74"/>
                  </a:lnTo>
                  <a:lnTo>
                    <a:pt x="34" y="62"/>
                  </a:lnTo>
                  <a:lnTo>
                    <a:pt x="16" y="72"/>
                  </a:lnTo>
                  <a:lnTo>
                    <a:pt x="6" y="70"/>
                  </a:lnTo>
                  <a:lnTo>
                    <a:pt x="6" y="66"/>
                  </a:lnTo>
                  <a:lnTo>
                    <a:pt x="8" y="58"/>
                  </a:lnTo>
                  <a:lnTo>
                    <a:pt x="12" y="54"/>
                  </a:lnTo>
                  <a:lnTo>
                    <a:pt x="16" y="48"/>
                  </a:lnTo>
                  <a:lnTo>
                    <a:pt x="12" y="42"/>
                  </a:lnTo>
                  <a:lnTo>
                    <a:pt x="16" y="38"/>
                  </a:lnTo>
                  <a:lnTo>
                    <a:pt x="24" y="30"/>
                  </a:lnTo>
                  <a:lnTo>
                    <a:pt x="28" y="20"/>
                  </a:lnTo>
                  <a:lnTo>
                    <a:pt x="36" y="18"/>
                  </a:lnTo>
                  <a:lnTo>
                    <a:pt x="48" y="22"/>
                  </a:lnTo>
                  <a:lnTo>
                    <a:pt x="46" y="30"/>
                  </a:lnTo>
                  <a:lnTo>
                    <a:pt x="48" y="34"/>
                  </a:lnTo>
                  <a:lnTo>
                    <a:pt x="64" y="32"/>
                  </a:lnTo>
                  <a:lnTo>
                    <a:pt x="70" y="36"/>
                  </a:lnTo>
                  <a:lnTo>
                    <a:pt x="78" y="50"/>
                  </a:lnTo>
                  <a:lnTo>
                    <a:pt x="74" y="56"/>
                  </a:lnTo>
                  <a:lnTo>
                    <a:pt x="82" y="54"/>
                  </a:lnTo>
                  <a:lnTo>
                    <a:pt x="84" y="60"/>
                  </a:lnTo>
                  <a:lnTo>
                    <a:pt x="82" y="62"/>
                  </a:lnTo>
                  <a:lnTo>
                    <a:pt x="86" y="72"/>
                  </a:lnTo>
                  <a:lnTo>
                    <a:pt x="118" y="72"/>
                  </a:lnTo>
                  <a:lnTo>
                    <a:pt x="118" y="62"/>
                  </a:lnTo>
                  <a:lnTo>
                    <a:pt x="104" y="52"/>
                  </a:lnTo>
                  <a:lnTo>
                    <a:pt x="114" y="46"/>
                  </a:lnTo>
                  <a:lnTo>
                    <a:pt x="110" y="36"/>
                  </a:lnTo>
                  <a:lnTo>
                    <a:pt x="98" y="28"/>
                  </a:lnTo>
                  <a:lnTo>
                    <a:pt x="98" y="22"/>
                  </a:lnTo>
                  <a:lnTo>
                    <a:pt x="104" y="20"/>
                  </a:lnTo>
                  <a:lnTo>
                    <a:pt x="10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8" name="Freeform 590"/>
            <p:cNvSpPr>
              <a:spLocks/>
            </p:cNvSpPr>
            <p:nvPr/>
          </p:nvSpPr>
          <p:spPr bwMode="auto">
            <a:xfrm>
              <a:off x="2689733" y="2270984"/>
              <a:ext cx="26918" cy="38135"/>
            </a:xfrm>
            <a:custGeom>
              <a:avLst/>
              <a:gdLst/>
              <a:ahLst/>
              <a:cxnLst>
                <a:cxn ang="0">
                  <a:pos x="18" y="6"/>
                </a:cxn>
                <a:cxn ang="0">
                  <a:pos x="22" y="0"/>
                </a:cxn>
                <a:cxn ang="0">
                  <a:pos x="24" y="6"/>
                </a:cxn>
                <a:cxn ang="0">
                  <a:pos x="12" y="34"/>
                </a:cxn>
                <a:cxn ang="0">
                  <a:pos x="0" y="24"/>
                </a:cxn>
                <a:cxn ang="0">
                  <a:pos x="18" y="6"/>
                </a:cxn>
                <a:cxn ang="0">
                  <a:pos x="18" y="6"/>
                </a:cxn>
              </a:cxnLst>
              <a:rect l="0" t="0" r="r" b="b"/>
              <a:pathLst>
                <a:path w="24" h="34">
                  <a:moveTo>
                    <a:pt x="18" y="6"/>
                  </a:moveTo>
                  <a:lnTo>
                    <a:pt x="22" y="0"/>
                  </a:lnTo>
                  <a:lnTo>
                    <a:pt x="24" y="6"/>
                  </a:lnTo>
                  <a:lnTo>
                    <a:pt x="12" y="34"/>
                  </a:lnTo>
                  <a:lnTo>
                    <a:pt x="0" y="24"/>
                  </a:lnTo>
                  <a:lnTo>
                    <a:pt x="18" y="6"/>
                  </a:lnTo>
                  <a:lnTo>
                    <a:pt x="1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9" name="Freeform 591"/>
            <p:cNvSpPr>
              <a:spLocks/>
            </p:cNvSpPr>
            <p:nvPr/>
          </p:nvSpPr>
          <p:spPr bwMode="auto">
            <a:xfrm>
              <a:off x="2635896" y="2179013"/>
              <a:ext cx="109916" cy="112159"/>
            </a:xfrm>
            <a:custGeom>
              <a:avLst/>
              <a:gdLst/>
              <a:ahLst/>
              <a:cxnLst>
                <a:cxn ang="0">
                  <a:pos x="38" y="32"/>
                </a:cxn>
                <a:cxn ang="0">
                  <a:pos x="56" y="10"/>
                </a:cxn>
                <a:cxn ang="0">
                  <a:pos x="66" y="10"/>
                </a:cxn>
                <a:cxn ang="0">
                  <a:pos x="66" y="18"/>
                </a:cxn>
                <a:cxn ang="0">
                  <a:pos x="68" y="10"/>
                </a:cxn>
                <a:cxn ang="0">
                  <a:pos x="78" y="14"/>
                </a:cxn>
                <a:cxn ang="0">
                  <a:pos x="82" y="10"/>
                </a:cxn>
                <a:cxn ang="0">
                  <a:pos x="76" y="4"/>
                </a:cxn>
                <a:cxn ang="0">
                  <a:pos x="84" y="0"/>
                </a:cxn>
                <a:cxn ang="0">
                  <a:pos x="98" y="16"/>
                </a:cxn>
                <a:cxn ang="0">
                  <a:pos x="86" y="24"/>
                </a:cxn>
                <a:cxn ang="0">
                  <a:pos x="92" y="36"/>
                </a:cxn>
                <a:cxn ang="0">
                  <a:pos x="86" y="38"/>
                </a:cxn>
                <a:cxn ang="0">
                  <a:pos x="92" y="50"/>
                </a:cxn>
                <a:cxn ang="0">
                  <a:pos x="78" y="58"/>
                </a:cxn>
                <a:cxn ang="0">
                  <a:pos x="78" y="74"/>
                </a:cxn>
                <a:cxn ang="0">
                  <a:pos x="72" y="74"/>
                </a:cxn>
                <a:cxn ang="0">
                  <a:pos x="66" y="64"/>
                </a:cxn>
                <a:cxn ang="0">
                  <a:pos x="68" y="44"/>
                </a:cxn>
                <a:cxn ang="0">
                  <a:pos x="60" y="46"/>
                </a:cxn>
                <a:cxn ang="0">
                  <a:pos x="58" y="52"/>
                </a:cxn>
                <a:cxn ang="0">
                  <a:pos x="60" y="58"/>
                </a:cxn>
                <a:cxn ang="0">
                  <a:pos x="52" y="62"/>
                </a:cxn>
                <a:cxn ang="0">
                  <a:pos x="58" y="70"/>
                </a:cxn>
                <a:cxn ang="0">
                  <a:pos x="54" y="76"/>
                </a:cxn>
                <a:cxn ang="0">
                  <a:pos x="52" y="82"/>
                </a:cxn>
                <a:cxn ang="0">
                  <a:pos x="50" y="84"/>
                </a:cxn>
                <a:cxn ang="0">
                  <a:pos x="46" y="70"/>
                </a:cxn>
                <a:cxn ang="0">
                  <a:pos x="44" y="70"/>
                </a:cxn>
                <a:cxn ang="0">
                  <a:pos x="44" y="78"/>
                </a:cxn>
                <a:cxn ang="0">
                  <a:pos x="44" y="80"/>
                </a:cxn>
                <a:cxn ang="0">
                  <a:pos x="40" y="84"/>
                </a:cxn>
                <a:cxn ang="0">
                  <a:pos x="46" y="90"/>
                </a:cxn>
                <a:cxn ang="0">
                  <a:pos x="40" y="96"/>
                </a:cxn>
                <a:cxn ang="0">
                  <a:pos x="36" y="94"/>
                </a:cxn>
                <a:cxn ang="0">
                  <a:pos x="34" y="100"/>
                </a:cxn>
                <a:cxn ang="0">
                  <a:pos x="32" y="88"/>
                </a:cxn>
                <a:cxn ang="0">
                  <a:pos x="28" y="84"/>
                </a:cxn>
                <a:cxn ang="0">
                  <a:pos x="28" y="78"/>
                </a:cxn>
                <a:cxn ang="0">
                  <a:pos x="26" y="80"/>
                </a:cxn>
                <a:cxn ang="0">
                  <a:pos x="22" y="92"/>
                </a:cxn>
                <a:cxn ang="0">
                  <a:pos x="14" y="86"/>
                </a:cxn>
                <a:cxn ang="0">
                  <a:pos x="14" y="80"/>
                </a:cxn>
                <a:cxn ang="0">
                  <a:pos x="6" y="92"/>
                </a:cxn>
                <a:cxn ang="0">
                  <a:pos x="4" y="90"/>
                </a:cxn>
                <a:cxn ang="0">
                  <a:pos x="6" y="80"/>
                </a:cxn>
                <a:cxn ang="0">
                  <a:pos x="2" y="84"/>
                </a:cxn>
                <a:cxn ang="0">
                  <a:pos x="0" y="78"/>
                </a:cxn>
                <a:cxn ang="0">
                  <a:pos x="8" y="66"/>
                </a:cxn>
                <a:cxn ang="0">
                  <a:pos x="18" y="66"/>
                </a:cxn>
                <a:cxn ang="0">
                  <a:pos x="22" y="56"/>
                </a:cxn>
                <a:cxn ang="0">
                  <a:pos x="22" y="50"/>
                </a:cxn>
                <a:cxn ang="0">
                  <a:pos x="34" y="40"/>
                </a:cxn>
                <a:cxn ang="0">
                  <a:pos x="38" y="32"/>
                </a:cxn>
                <a:cxn ang="0">
                  <a:pos x="38" y="32"/>
                </a:cxn>
              </a:cxnLst>
              <a:rect l="0" t="0" r="r" b="b"/>
              <a:pathLst>
                <a:path w="98" h="100">
                  <a:moveTo>
                    <a:pt x="38" y="32"/>
                  </a:moveTo>
                  <a:lnTo>
                    <a:pt x="56" y="10"/>
                  </a:lnTo>
                  <a:lnTo>
                    <a:pt x="66" y="10"/>
                  </a:lnTo>
                  <a:lnTo>
                    <a:pt x="66" y="18"/>
                  </a:lnTo>
                  <a:lnTo>
                    <a:pt x="68" y="10"/>
                  </a:lnTo>
                  <a:lnTo>
                    <a:pt x="78" y="14"/>
                  </a:lnTo>
                  <a:lnTo>
                    <a:pt x="82" y="10"/>
                  </a:lnTo>
                  <a:lnTo>
                    <a:pt x="76" y="4"/>
                  </a:lnTo>
                  <a:lnTo>
                    <a:pt x="84" y="0"/>
                  </a:lnTo>
                  <a:lnTo>
                    <a:pt x="98" y="16"/>
                  </a:lnTo>
                  <a:lnTo>
                    <a:pt x="86" y="24"/>
                  </a:lnTo>
                  <a:lnTo>
                    <a:pt x="92" y="36"/>
                  </a:lnTo>
                  <a:lnTo>
                    <a:pt x="86" y="38"/>
                  </a:lnTo>
                  <a:lnTo>
                    <a:pt x="92" y="50"/>
                  </a:lnTo>
                  <a:lnTo>
                    <a:pt x="78" y="58"/>
                  </a:lnTo>
                  <a:lnTo>
                    <a:pt x="78" y="74"/>
                  </a:lnTo>
                  <a:lnTo>
                    <a:pt x="72" y="74"/>
                  </a:lnTo>
                  <a:lnTo>
                    <a:pt x="66" y="64"/>
                  </a:lnTo>
                  <a:lnTo>
                    <a:pt x="68" y="44"/>
                  </a:lnTo>
                  <a:lnTo>
                    <a:pt x="60" y="46"/>
                  </a:lnTo>
                  <a:lnTo>
                    <a:pt x="58" y="52"/>
                  </a:lnTo>
                  <a:lnTo>
                    <a:pt x="60" y="58"/>
                  </a:lnTo>
                  <a:lnTo>
                    <a:pt x="52" y="62"/>
                  </a:lnTo>
                  <a:lnTo>
                    <a:pt x="58" y="70"/>
                  </a:lnTo>
                  <a:lnTo>
                    <a:pt x="54" y="76"/>
                  </a:lnTo>
                  <a:lnTo>
                    <a:pt x="52" y="82"/>
                  </a:lnTo>
                  <a:lnTo>
                    <a:pt x="50" y="84"/>
                  </a:lnTo>
                  <a:lnTo>
                    <a:pt x="46" y="70"/>
                  </a:lnTo>
                  <a:lnTo>
                    <a:pt x="44" y="70"/>
                  </a:lnTo>
                  <a:lnTo>
                    <a:pt x="44" y="78"/>
                  </a:lnTo>
                  <a:lnTo>
                    <a:pt x="44" y="80"/>
                  </a:lnTo>
                  <a:lnTo>
                    <a:pt x="40" y="84"/>
                  </a:lnTo>
                  <a:lnTo>
                    <a:pt x="46" y="90"/>
                  </a:lnTo>
                  <a:lnTo>
                    <a:pt x="40" y="96"/>
                  </a:lnTo>
                  <a:lnTo>
                    <a:pt x="36" y="94"/>
                  </a:lnTo>
                  <a:lnTo>
                    <a:pt x="34" y="100"/>
                  </a:lnTo>
                  <a:lnTo>
                    <a:pt x="32" y="88"/>
                  </a:lnTo>
                  <a:lnTo>
                    <a:pt x="28" y="84"/>
                  </a:lnTo>
                  <a:lnTo>
                    <a:pt x="28" y="78"/>
                  </a:lnTo>
                  <a:lnTo>
                    <a:pt x="26" y="80"/>
                  </a:lnTo>
                  <a:lnTo>
                    <a:pt x="22" y="92"/>
                  </a:lnTo>
                  <a:lnTo>
                    <a:pt x="14" y="86"/>
                  </a:lnTo>
                  <a:lnTo>
                    <a:pt x="14" y="80"/>
                  </a:lnTo>
                  <a:lnTo>
                    <a:pt x="6" y="92"/>
                  </a:lnTo>
                  <a:lnTo>
                    <a:pt x="4" y="90"/>
                  </a:lnTo>
                  <a:lnTo>
                    <a:pt x="6" y="80"/>
                  </a:lnTo>
                  <a:lnTo>
                    <a:pt x="2" y="84"/>
                  </a:lnTo>
                  <a:lnTo>
                    <a:pt x="0" y="78"/>
                  </a:lnTo>
                  <a:lnTo>
                    <a:pt x="8" y="66"/>
                  </a:lnTo>
                  <a:lnTo>
                    <a:pt x="18" y="66"/>
                  </a:lnTo>
                  <a:lnTo>
                    <a:pt x="22" y="56"/>
                  </a:lnTo>
                  <a:lnTo>
                    <a:pt x="22" y="50"/>
                  </a:lnTo>
                  <a:lnTo>
                    <a:pt x="34" y="40"/>
                  </a:lnTo>
                  <a:lnTo>
                    <a:pt x="38" y="32"/>
                  </a:lnTo>
                  <a:lnTo>
                    <a:pt x="38"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0" name="Freeform 592"/>
            <p:cNvSpPr>
              <a:spLocks/>
            </p:cNvSpPr>
            <p:nvPr/>
          </p:nvSpPr>
          <p:spPr bwMode="auto">
            <a:xfrm>
              <a:off x="2757029" y="2221634"/>
              <a:ext cx="17945" cy="11216"/>
            </a:xfrm>
            <a:custGeom>
              <a:avLst/>
              <a:gdLst/>
              <a:ahLst/>
              <a:cxnLst>
                <a:cxn ang="0">
                  <a:pos x="10" y="0"/>
                </a:cxn>
                <a:cxn ang="0">
                  <a:pos x="16" y="6"/>
                </a:cxn>
                <a:cxn ang="0">
                  <a:pos x="16" y="10"/>
                </a:cxn>
                <a:cxn ang="0">
                  <a:pos x="0" y="6"/>
                </a:cxn>
                <a:cxn ang="0">
                  <a:pos x="10" y="0"/>
                </a:cxn>
                <a:cxn ang="0">
                  <a:pos x="10" y="0"/>
                </a:cxn>
              </a:cxnLst>
              <a:rect l="0" t="0" r="r" b="b"/>
              <a:pathLst>
                <a:path w="16" h="10">
                  <a:moveTo>
                    <a:pt x="10" y="0"/>
                  </a:moveTo>
                  <a:lnTo>
                    <a:pt x="16" y="6"/>
                  </a:lnTo>
                  <a:lnTo>
                    <a:pt x="16" y="10"/>
                  </a:lnTo>
                  <a:lnTo>
                    <a:pt x="0" y="6"/>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1" name="Freeform 593"/>
            <p:cNvSpPr>
              <a:spLocks/>
            </p:cNvSpPr>
            <p:nvPr/>
          </p:nvSpPr>
          <p:spPr bwMode="auto">
            <a:xfrm>
              <a:off x="2779460" y="2138635"/>
              <a:ext cx="53836" cy="53836"/>
            </a:xfrm>
            <a:custGeom>
              <a:avLst/>
              <a:gdLst/>
              <a:ahLst/>
              <a:cxnLst>
                <a:cxn ang="0">
                  <a:pos x="18" y="4"/>
                </a:cxn>
                <a:cxn ang="0">
                  <a:pos x="42" y="0"/>
                </a:cxn>
                <a:cxn ang="0">
                  <a:pos x="48" y="4"/>
                </a:cxn>
                <a:cxn ang="0">
                  <a:pos x="46" y="12"/>
                </a:cxn>
                <a:cxn ang="0">
                  <a:pos x="24" y="20"/>
                </a:cxn>
                <a:cxn ang="0">
                  <a:pos x="26" y="22"/>
                </a:cxn>
                <a:cxn ang="0">
                  <a:pos x="26" y="26"/>
                </a:cxn>
                <a:cxn ang="0">
                  <a:pos x="42" y="22"/>
                </a:cxn>
                <a:cxn ang="0">
                  <a:pos x="42" y="28"/>
                </a:cxn>
                <a:cxn ang="0">
                  <a:pos x="40" y="38"/>
                </a:cxn>
                <a:cxn ang="0">
                  <a:pos x="14" y="48"/>
                </a:cxn>
                <a:cxn ang="0">
                  <a:pos x="0" y="36"/>
                </a:cxn>
                <a:cxn ang="0">
                  <a:pos x="2" y="32"/>
                </a:cxn>
                <a:cxn ang="0">
                  <a:pos x="0" y="20"/>
                </a:cxn>
                <a:cxn ang="0">
                  <a:pos x="0" y="14"/>
                </a:cxn>
                <a:cxn ang="0">
                  <a:pos x="18" y="4"/>
                </a:cxn>
                <a:cxn ang="0">
                  <a:pos x="18" y="4"/>
                </a:cxn>
              </a:cxnLst>
              <a:rect l="0" t="0" r="r" b="b"/>
              <a:pathLst>
                <a:path w="48" h="48">
                  <a:moveTo>
                    <a:pt x="18" y="4"/>
                  </a:moveTo>
                  <a:lnTo>
                    <a:pt x="42" y="0"/>
                  </a:lnTo>
                  <a:lnTo>
                    <a:pt x="48" y="4"/>
                  </a:lnTo>
                  <a:lnTo>
                    <a:pt x="46" y="12"/>
                  </a:lnTo>
                  <a:lnTo>
                    <a:pt x="24" y="20"/>
                  </a:lnTo>
                  <a:lnTo>
                    <a:pt x="26" y="22"/>
                  </a:lnTo>
                  <a:lnTo>
                    <a:pt x="26" y="26"/>
                  </a:lnTo>
                  <a:lnTo>
                    <a:pt x="42" y="22"/>
                  </a:lnTo>
                  <a:lnTo>
                    <a:pt x="42" y="28"/>
                  </a:lnTo>
                  <a:lnTo>
                    <a:pt x="40" y="38"/>
                  </a:lnTo>
                  <a:lnTo>
                    <a:pt x="14" y="48"/>
                  </a:lnTo>
                  <a:lnTo>
                    <a:pt x="0" y="36"/>
                  </a:lnTo>
                  <a:lnTo>
                    <a:pt x="2" y="32"/>
                  </a:lnTo>
                  <a:lnTo>
                    <a:pt x="0" y="20"/>
                  </a:lnTo>
                  <a:lnTo>
                    <a:pt x="0" y="14"/>
                  </a:lnTo>
                  <a:lnTo>
                    <a:pt x="18" y="4"/>
                  </a:lnTo>
                  <a:lnTo>
                    <a:pt x="1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2" name="Freeform 594"/>
            <p:cNvSpPr>
              <a:spLocks/>
            </p:cNvSpPr>
            <p:nvPr/>
          </p:nvSpPr>
          <p:spPr bwMode="auto">
            <a:xfrm>
              <a:off x="2754785" y="2143121"/>
              <a:ext cx="20188" cy="24675"/>
            </a:xfrm>
            <a:custGeom>
              <a:avLst/>
              <a:gdLst/>
              <a:ahLst/>
              <a:cxnLst>
                <a:cxn ang="0">
                  <a:pos x="0" y="6"/>
                </a:cxn>
                <a:cxn ang="0">
                  <a:pos x="8" y="0"/>
                </a:cxn>
                <a:cxn ang="0">
                  <a:pos x="18" y="16"/>
                </a:cxn>
                <a:cxn ang="0">
                  <a:pos x="10" y="22"/>
                </a:cxn>
                <a:cxn ang="0">
                  <a:pos x="0" y="6"/>
                </a:cxn>
                <a:cxn ang="0">
                  <a:pos x="0" y="6"/>
                </a:cxn>
              </a:cxnLst>
              <a:rect l="0" t="0" r="r" b="b"/>
              <a:pathLst>
                <a:path w="18" h="22">
                  <a:moveTo>
                    <a:pt x="0" y="6"/>
                  </a:moveTo>
                  <a:lnTo>
                    <a:pt x="8" y="0"/>
                  </a:lnTo>
                  <a:lnTo>
                    <a:pt x="18" y="16"/>
                  </a:lnTo>
                  <a:lnTo>
                    <a:pt x="10" y="22"/>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3" name="Freeform 595"/>
            <p:cNvSpPr>
              <a:spLocks/>
            </p:cNvSpPr>
            <p:nvPr/>
          </p:nvSpPr>
          <p:spPr bwMode="auto">
            <a:xfrm>
              <a:off x="2779460" y="2091528"/>
              <a:ext cx="58323" cy="35891"/>
            </a:xfrm>
            <a:custGeom>
              <a:avLst/>
              <a:gdLst/>
              <a:ahLst/>
              <a:cxnLst>
                <a:cxn ang="0">
                  <a:pos x="44" y="6"/>
                </a:cxn>
                <a:cxn ang="0">
                  <a:pos x="52" y="14"/>
                </a:cxn>
                <a:cxn ang="0">
                  <a:pos x="52" y="24"/>
                </a:cxn>
                <a:cxn ang="0">
                  <a:pos x="50" y="28"/>
                </a:cxn>
                <a:cxn ang="0">
                  <a:pos x="36" y="30"/>
                </a:cxn>
                <a:cxn ang="0">
                  <a:pos x="26" y="22"/>
                </a:cxn>
                <a:cxn ang="0">
                  <a:pos x="26" y="28"/>
                </a:cxn>
                <a:cxn ang="0">
                  <a:pos x="26" y="30"/>
                </a:cxn>
                <a:cxn ang="0">
                  <a:pos x="12" y="24"/>
                </a:cxn>
                <a:cxn ang="0">
                  <a:pos x="6" y="32"/>
                </a:cxn>
                <a:cxn ang="0">
                  <a:pos x="0" y="28"/>
                </a:cxn>
                <a:cxn ang="0">
                  <a:pos x="4" y="18"/>
                </a:cxn>
                <a:cxn ang="0">
                  <a:pos x="34" y="0"/>
                </a:cxn>
                <a:cxn ang="0">
                  <a:pos x="44" y="6"/>
                </a:cxn>
                <a:cxn ang="0">
                  <a:pos x="44" y="6"/>
                </a:cxn>
              </a:cxnLst>
              <a:rect l="0" t="0" r="r" b="b"/>
              <a:pathLst>
                <a:path w="52" h="32">
                  <a:moveTo>
                    <a:pt x="44" y="6"/>
                  </a:moveTo>
                  <a:lnTo>
                    <a:pt x="52" y="14"/>
                  </a:lnTo>
                  <a:lnTo>
                    <a:pt x="52" y="24"/>
                  </a:lnTo>
                  <a:lnTo>
                    <a:pt x="50" y="28"/>
                  </a:lnTo>
                  <a:lnTo>
                    <a:pt x="36" y="30"/>
                  </a:lnTo>
                  <a:lnTo>
                    <a:pt x="26" y="22"/>
                  </a:lnTo>
                  <a:lnTo>
                    <a:pt x="26" y="28"/>
                  </a:lnTo>
                  <a:lnTo>
                    <a:pt x="26" y="30"/>
                  </a:lnTo>
                  <a:lnTo>
                    <a:pt x="12" y="24"/>
                  </a:lnTo>
                  <a:lnTo>
                    <a:pt x="6" y="32"/>
                  </a:lnTo>
                  <a:lnTo>
                    <a:pt x="0" y="28"/>
                  </a:lnTo>
                  <a:lnTo>
                    <a:pt x="4" y="18"/>
                  </a:lnTo>
                  <a:lnTo>
                    <a:pt x="34" y="0"/>
                  </a:lnTo>
                  <a:lnTo>
                    <a:pt x="44" y="6"/>
                  </a:lnTo>
                  <a:lnTo>
                    <a:pt x="4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4" name="Freeform 596"/>
            <p:cNvSpPr>
              <a:spLocks/>
            </p:cNvSpPr>
            <p:nvPr/>
          </p:nvSpPr>
          <p:spPr bwMode="auto">
            <a:xfrm>
              <a:off x="2988077" y="1981611"/>
              <a:ext cx="20188" cy="38135"/>
            </a:xfrm>
            <a:custGeom>
              <a:avLst/>
              <a:gdLst/>
              <a:ahLst/>
              <a:cxnLst>
                <a:cxn ang="0">
                  <a:pos x="6" y="0"/>
                </a:cxn>
                <a:cxn ang="0">
                  <a:pos x="16" y="4"/>
                </a:cxn>
                <a:cxn ang="0">
                  <a:pos x="18" y="22"/>
                </a:cxn>
                <a:cxn ang="0">
                  <a:pos x="14" y="34"/>
                </a:cxn>
                <a:cxn ang="0">
                  <a:pos x="6" y="18"/>
                </a:cxn>
                <a:cxn ang="0">
                  <a:pos x="0" y="18"/>
                </a:cxn>
                <a:cxn ang="0">
                  <a:pos x="0" y="6"/>
                </a:cxn>
                <a:cxn ang="0">
                  <a:pos x="6" y="0"/>
                </a:cxn>
                <a:cxn ang="0">
                  <a:pos x="6" y="0"/>
                </a:cxn>
              </a:cxnLst>
              <a:rect l="0" t="0" r="r" b="b"/>
              <a:pathLst>
                <a:path w="18" h="34">
                  <a:moveTo>
                    <a:pt x="6" y="0"/>
                  </a:moveTo>
                  <a:lnTo>
                    <a:pt x="16" y="4"/>
                  </a:lnTo>
                  <a:lnTo>
                    <a:pt x="18" y="22"/>
                  </a:lnTo>
                  <a:lnTo>
                    <a:pt x="14" y="34"/>
                  </a:lnTo>
                  <a:lnTo>
                    <a:pt x="6" y="18"/>
                  </a:lnTo>
                  <a:lnTo>
                    <a:pt x="0" y="18"/>
                  </a:lnTo>
                  <a:lnTo>
                    <a:pt x="0" y="6"/>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5" name="Freeform 597"/>
            <p:cNvSpPr>
              <a:spLocks/>
            </p:cNvSpPr>
            <p:nvPr/>
          </p:nvSpPr>
          <p:spPr bwMode="auto">
            <a:xfrm>
              <a:off x="3037428" y="1867209"/>
              <a:ext cx="168239" cy="273670"/>
            </a:xfrm>
            <a:custGeom>
              <a:avLst/>
              <a:gdLst/>
              <a:ahLst/>
              <a:cxnLst>
                <a:cxn ang="0">
                  <a:pos x="36" y="68"/>
                </a:cxn>
                <a:cxn ang="0">
                  <a:pos x="18" y="46"/>
                </a:cxn>
                <a:cxn ang="0">
                  <a:pos x="20" y="38"/>
                </a:cxn>
                <a:cxn ang="0">
                  <a:pos x="22" y="26"/>
                </a:cxn>
                <a:cxn ang="0">
                  <a:pos x="30" y="22"/>
                </a:cxn>
                <a:cxn ang="0">
                  <a:pos x="26" y="12"/>
                </a:cxn>
                <a:cxn ang="0">
                  <a:pos x="24" y="0"/>
                </a:cxn>
                <a:cxn ang="0">
                  <a:pos x="62" y="18"/>
                </a:cxn>
                <a:cxn ang="0">
                  <a:pos x="76" y="60"/>
                </a:cxn>
                <a:cxn ang="0">
                  <a:pos x="78" y="62"/>
                </a:cxn>
                <a:cxn ang="0">
                  <a:pos x="98" y="76"/>
                </a:cxn>
                <a:cxn ang="0">
                  <a:pos x="98" y="84"/>
                </a:cxn>
                <a:cxn ang="0">
                  <a:pos x="102" y="102"/>
                </a:cxn>
                <a:cxn ang="0">
                  <a:pos x="102" y="88"/>
                </a:cxn>
                <a:cxn ang="0">
                  <a:pos x="116" y="80"/>
                </a:cxn>
                <a:cxn ang="0">
                  <a:pos x="110" y="102"/>
                </a:cxn>
                <a:cxn ang="0">
                  <a:pos x="122" y="112"/>
                </a:cxn>
                <a:cxn ang="0">
                  <a:pos x="116" y="140"/>
                </a:cxn>
                <a:cxn ang="0">
                  <a:pos x="134" y="140"/>
                </a:cxn>
                <a:cxn ang="0">
                  <a:pos x="140" y="138"/>
                </a:cxn>
                <a:cxn ang="0">
                  <a:pos x="150" y="164"/>
                </a:cxn>
                <a:cxn ang="0">
                  <a:pos x="128" y="184"/>
                </a:cxn>
                <a:cxn ang="0">
                  <a:pos x="122" y="178"/>
                </a:cxn>
                <a:cxn ang="0">
                  <a:pos x="114" y="208"/>
                </a:cxn>
                <a:cxn ang="0">
                  <a:pos x="108" y="178"/>
                </a:cxn>
                <a:cxn ang="0">
                  <a:pos x="106" y="208"/>
                </a:cxn>
                <a:cxn ang="0">
                  <a:pos x="108" y="220"/>
                </a:cxn>
                <a:cxn ang="0">
                  <a:pos x="98" y="218"/>
                </a:cxn>
                <a:cxn ang="0">
                  <a:pos x="100" y="242"/>
                </a:cxn>
                <a:cxn ang="0">
                  <a:pos x="80" y="216"/>
                </a:cxn>
                <a:cxn ang="0">
                  <a:pos x="82" y="232"/>
                </a:cxn>
                <a:cxn ang="0">
                  <a:pos x="82" y="238"/>
                </a:cxn>
                <a:cxn ang="0">
                  <a:pos x="56" y="238"/>
                </a:cxn>
                <a:cxn ang="0">
                  <a:pos x="54" y="230"/>
                </a:cxn>
                <a:cxn ang="0">
                  <a:pos x="46" y="220"/>
                </a:cxn>
                <a:cxn ang="0">
                  <a:pos x="44" y="212"/>
                </a:cxn>
                <a:cxn ang="0">
                  <a:pos x="38" y="196"/>
                </a:cxn>
                <a:cxn ang="0">
                  <a:pos x="44" y="172"/>
                </a:cxn>
                <a:cxn ang="0">
                  <a:pos x="54" y="162"/>
                </a:cxn>
                <a:cxn ang="0">
                  <a:pos x="54" y="156"/>
                </a:cxn>
                <a:cxn ang="0">
                  <a:pos x="44" y="160"/>
                </a:cxn>
                <a:cxn ang="0">
                  <a:pos x="46" y="150"/>
                </a:cxn>
                <a:cxn ang="0">
                  <a:pos x="34" y="164"/>
                </a:cxn>
                <a:cxn ang="0">
                  <a:pos x="30" y="152"/>
                </a:cxn>
                <a:cxn ang="0">
                  <a:pos x="20" y="154"/>
                </a:cxn>
                <a:cxn ang="0">
                  <a:pos x="14" y="144"/>
                </a:cxn>
                <a:cxn ang="0">
                  <a:pos x="32" y="134"/>
                </a:cxn>
                <a:cxn ang="0">
                  <a:pos x="10" y="134"/>
                </a:cxn>
                <a:cxn ang="0">
                  <a:pos x="2" y="110"/>
                </a:cxn>
                <a:cxn ang="0">
                  <a:pos x="0" y="98"/>
                </a:cxn>
                <a:cxn ang="0">
                  <a:pos x="26" y="102"/>
                </a:cxn>
                <a:cxn ang="0">
                  <a:pos x="28" y="94"/>
                </a:cxn>
                <a:cxn ang="0">
                  <a:pos x="12" y="96"/>
                </a:cxn>
                <a:cxn ang="0">
                  <a:pos x="0" y="82"/>
                </a:cxn>
                <a:cxn ang="0">
                  <a:pos x="18" y="80"/>
                </a:cxn>
                <a:cxn ang="0">
                  <a:pos x="8" y="70"/>
                </a:cxn>
                <a:cxn ang="0">
                  <a:pos x="14" y="62"/>
                </a:cxn>
              </a:cxnLst>
              <a:rect l="0" t="0" r="r" b="b"/>
              <a:pathLst>
                <a:path w="150" h="244">
                  <a:moveTo>
                    <a:pt x="14" y="62"/>
                  </a:moveTo>
                  <a:lnTo>
                    <a:pt x="36" y="68"/>
                  </a:lnTo>
                  <a:lnTo>
                    <a:pt x="26" y="56"/>
                  </a:lnTo>
                  <a:lnTo>
                    <a:pt x="18" y="46"/>
                  </a:lnTo>
                  <a:lnTo>
                    <a:pt x="18" y="42"/>
                  </a:lnTo>
                  <a:lnTo>
                    <a:pt x="20" y="38"/>
                  </a:lnTo>
                  <a:lnTo>
                    <a:pt x="18" y="32"/>
                  </a:lnTo>
                  <a:lnTo>
                    <a:pt x="22" y="26"/>
                  </a:lnTo>
                  <a:lnTo>
                    <a:pt x="28" y="32"/>
                  </a:lnTo>
                  <a:lnTo>
                    <a:pt x="30" y="22"/>
                  </a:lnTo>
                  <a:lnTo>
                    <a:pt x="48" y="16"/>
                  </a:lnTo>
                  <a:lnTo>
                    <a:pt x="26" y="12"/>
                  </a:lnTo>
                  <a:lnTo>
                    <a:pt x="22" y="2"/>
                  </a:lnTo>
                  <a:lnTo>
                    <a:pt x="24" y="0"/>
                  </a:lnTo>
                  <a:lnTo>
                    <a:pt x="54" y="4"/>
                  </a:lnTo>
                  <a:lnTo>
                    <a:pt x="62" y="18"/>
                  </a:lnTo>
                  <a:lnTo>
                    <a:pt x="62" y="26"/>
                  </a:lnTo>
                  <a:lnTo>
                    <a:pt x="76" y="60"/>
                  </a:lnTo>
                  <a:lnTo>
                    <a:pt x="74" y="68"/>
                  </a:lnTo>
                  <a:lnTo>
                    <a:pt x="78" y="62"/>
                  </a:lnTo>
                  <a:lnTo>
                    <a:pt x="96" y="70"/>
                  </a:lnTo>
                  <a:lnTo>
                    <a:pt x="98" y="76"/>
                  </a:lnTo>
                  <a:lnTo>
                    <a:pt x="96" y="78"/>
                  </a:lnTo>
                  <a:lnTo>
                    <a:pt x="98" y="84"/>
                  </a:lnTo>
                  <a:lnTo>
                    <a:pt x="98" y="92"/>
                  </a:lnTo>
                  <a:lnTo>
                    <a:pt x="102" y="102"/>
                  </a:lnTo>
                  <a:lnTo>
                    <a:pt x="108" y="100"/>
                  </a:lnTo>
                  <a:lnTo>
                    <a:pt x="102" y="88"/>
                  </a:lnTo>
                  <a:lnTo>
                    <a:pt x="104" y="76"/>
                  </a:lnTo>
                  <a:lnTo>
                    <a:pt x="116" y="80"/>
                  </a:lnTo>
                  <a:lnTo>
                    <a:pt x="116" y="94"/>
                  </a:lnTo>
                  <a:lnTo>
                    <a:pt x="110" y="102"/>
                  </a:lnTo>
                  <a:lnTo>
                    <a:pt x="120" y="104"/>
                  </a:lnTo>
                  <a:lnTo>
                    <a:pt x="122" y="112"/>
                  </a:lnTo>
                  <a:lnTo>
                    <a:pt x="124" y="116"/>
                  </a:lnTo>
                  <a:lnTo>
                    <a:pt x="116" y="140"/>
                  </a:lnTo>
                  <a:lnTo>
                    <a:pt x="126" y="130"/>
                  </a:lnTo>
                  <a:lnTo>
                    <a:pt x="134" y="140"/>
                  </a:lnTo>
                  <a:lnTo>
                    <a:pt x="134" y="148"/>
                  </a:lnTo>
                  <a:lnTo>
                    <a:pt x="140" y="138"/>
                  </a:lnTo>
                  <a:lnTo>
                    <a:pt x="150" y="158"/>
                  </a:lnTo>
                  <a:lnTo>
                    <a:pt x="150" y="164"/>
                  </a:lnTo>
                  <a:lnTo>
                    <a:pt x="128" y="180"/>
                  </a:lnTo>
                  <a:lnTo>
                    <a:pt x="128" y="184"/>
                  </a:lnTo>
                  <a:lnTo>
                    <a:pt x="124" y="188"/>
                  </a:lnTo>
                  <a:lnTo>
                    <a:pt x="122" y="178"/>
                  </a:lnTo>
                  <a:lnTo>
                    <a:pt x="122" y="192"/>
                  </a:lnTo>
                  <a:lnTo>
                    <a:pt x="114" y="208"/>
                  </a:lnTo>
                  <a:lnTo>
                    <a:pt x="110" y="200"/>
                  </a:lnTo>
                  <a:lnTo>
                    <a:pt x="108" y="178"/>
                  </a:lnTo>
                  <a:lnTo>
                    <a:pt x="104" y="196"/>
                  </a:lnTo>
                  <a:lnTo>
                    <a:pt x="106" y="208"/>
                  </a:lnTo>
                  <a:lnTo>
                    <a:pt x="110" y="214"/>
                  </a:lnTo>
                  <a:lnTo>
                    <a:pt x="108" y="220"/>
                  </a:lnTo>
                  <a:lnTo>
                    <a:pt x="100" y="210"/>
                  </a:lnTo>
                  <a:lnTo>
                    <a:pt x="98" y="218"/>
                  </a:lnTo>
                  <a:lnTo>
                    <a:pt x="102" y="226"/>
                  </a:lnTo>
                  <a:lnTo>
                    <a:pt x="100" y="242"/>
                  </a:lnTo>
                  <a:lnTo>
                    <a:pt x="82" y="212"/>
                  </a:lnTo>
                  <a:lnTo>
                    <a:pt x="80" y="216"/>
                  </a:lnTo>
                  <a:lnTo>
                    <a:pt x="92" y="242"/>
                  </a:lnTo>
                  <a:lnTo>
                    <a:pt x="82" y="232"/>
                  </a:lnTo>
                  <a:lnTo>
                    <a:pt x="76" y="232"/>
                  </a:lnTo>
                  <a:lnTo>
                    <a:pt x="82" y="238"/>
                  </a:lnTo>
                  <a:lnTo>
                    <a:pt x="82" y="244"/>
                  </a:lnTo>
                  <a:lnTo>
                    <a:pt x="56" y="238"/>
                  </a:lnTo>
                  <a:lnTo>
                    <a:pt x="54" y="234"/>
                  </a:lnTo>
                  <a:lnTo>
                    <a:pt x="54" y="230"/>
                  </a:lnTo>
                  <a:lnTo>
                    <a:pt x="50" y="232"/>
                  </a:lnTo>
                  <a:lnTo>
                    <a:pt x="46" y="220"/>
                  </a:lnTo>
                  <a:lnTo>
                    <a:pt x="62" y="216"/>
                  </a:lnTo>
                  <a:lnTo>
                    <a:pt x="44" y="212"/>
                  </a:lnTo>
                  <a:lnTo>
                    <a:pt x="40" y="200"/>
                  </a:lnTo>
                  <a:lnTo>
                    <a:pt x="38" y="196"/>
                  </a:lnTo>
                  <a:lnTo>
                    <a:pt x="34" y="184"/>
                  </a:lnTo>
                  <a:lnTo>
                    <a:pt x="44" y="172"/>
                  </a:lnTo>
                  <a:lnTo>
                    <a:pt x="58" y="168"/>
                  </a:lnTo>
                  <a:lnTo>
                    <a:pt x="54" y="162"/>
                  </a:lnTo>
                  <a:lnTo>
                    <a:pt x="58" y="158"/>
                  </a:lnTo>
                  <a:lnTo>
                    <a:pt x="54" y="156"/>
                  </a:lnTo>
                  <a:lnTo>
                    <a:pt x="56" y="152"/>
                  </a:lnTo>
                  <a:lnTo>
                    <a:pt x="44" y="160"/>
                  </a:lnTo>
                  <a:lnTo>
                    <a:pt x="44" y="158"/>
                  </a:lnTo>
                  <a:lnTo>
                    <a:pt x="46" y="150"/>
                  </a:lnTo>
                  <a:lnTo>
                    <a:pt x="38" y="166"/>
                  </a:lnTo>
                  <a:lnTo>
                    <a:pt x="34" y="164"/>
                  </a:lnTo>
                  <a:lnTo>
                    <a:pt x="38" y="154"/>
                  </a:lnTo>
                  <a:lnTo>
                    <a:pt x="30" y="152"/>
                  </a:lnTo>
                  <a:lnTo>
                    <a:pt x="22" y="166"/>
                  </a:lnTo>
                  <a:lnTo>
                    <a:pt x="20" y="154"/>
                  </a:lnTo>
                  <a:lnTo>
                    <a:pt x="12" y="152"/>
                  </a:lnTo>
                  <a:lnTo>
                    <a:pt x="14" y="144"/>
                  </a:lnTo>
                  <a:lnTo>
                    <a:pt x="28" y="142"/>
                  </a:lnTo>
                  <a:lnTo>
                    <a:pt x="32" y="134"/>
                  </a:lnTo>
                  <a:lnTo>
                    <a:pt x="28" y="138"/>
                  </a:lnTo>
                  <a:lnTo>
                    <a:pt x="10" y="134"/>
                  </a:lnTo>
                  <a:lnTo>
                    <a:pt x="2" y="118"/>
                  </a:lnTo>
                  <a:lnTo>
                    <a:pt x="2" y="110"/>
                  </a:lnTo>
                  <a:lnTo>
                    <a:pt x="2" y="106"/>
                  </a:lnTo>
                  <a:lnTo>
                    <a:pt x="0" y="98"/>
                  </a:lnTo>
                  <a:lnTo>
                    <a:pt x="30" y="112"/>
                  </a:lnTo>
                  <a:lnTo>
                    <a:pt x="26" y="102"/>
                  </a:lnTo>
                  <a:lnTo>
                    <a:pt x="36" y="98"/>
                  </a:lnTo>
                  <a:lnTo>
                    <a:pt x="28" y="94"/>
                  </a:lnTo>
                  <a:lnTo>
                    <a:pt x="20" y="102"/>
                  </a:lnTo>
                  <a:lnTo>
                    <a:pt x="12" y="96"/>
                  </a:lnTo>
                  <a:lnTo>
                    <a:pt x="2" y="88"/>
                  </a:lnTo>
                  <a:lnTo>
                    <a:pt x="0" y="82"/>
                  </a:lnTo>
                  <a:lnTo>
                    <a:pt x="2" y="80"/>
                  </a:lnTo>
                  <a:lnTo>
                    <a:pt x="18" y="80"/>
                  </a:lnTo>
                  <a:lnTo>
                    <a:pt x="6" y="72"/>
                  </a:lnTo>
                  <a:lnTo>
                    <a:pt x="8" y="70"/>
                  </a:lnTo>
                  <a:lnTo>
                    <a:pt x="6" y="62"/>
                  </a:lnTo>
                  <a:lnTo>
                    <a:pt x="14" y="62"/>
                  </a:lnTo>
                  <a:lnTo>
                    <a:pt x="14"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6" name="Freeform 598"/>
            <p:cNvSpPr>
              <a:spLocks/>
            </p:cNvSpPr>
            <p:nvPr/>
          </p:nvSpPr>
          <p:spPr bwMode="auto">
            <a:xfrm>
              <a:off x="3037428" y="2161068"/>
              <a:ext cx="44864" cy="26918"/>
            </a:xfrm>
            <a:custGeom>
              <a:avLst/>
              <a:gdLst/>
              <a:ahLst/>
              <a:cxnLst>
                <a:cxn ang="0">
                  <a:pos x="16" y="4"/>
                </a:cxn>
                <a:cxn ang="0">
                  <a:pos x="34" y="4"/>
                </a:cxn>
                <a:cxn ang="0">
                  <a:pos x="40" y="10"/>
                </a:cxn>
                <a:cxn ang="0">
                  <a:pos x="36" y="14"/>
                </a:cxn>
                <a:cxn ang="0">
                  <a:pos x="38" y="22"/>
                </a:cxn>
                <a:cxn ang="0">
                  <a:pos x="36" y="24"/>
                </a:cxn>
                <a:cxn ang="0">
                  <a:pos x="16" y="24"/>
                </a:cxn>
                <a:cxn ang="0">
                  <a:pos x="4" y="18"/>
                </a:cxn>
                <a:cxn ang="0">
                  <a:pos x="0" y="10"/>
                </a:cxn>
                <a:cxn ang="0">
                  <a:pos x="10" y="0"/>
                </a:cxn>
                <a:cxn ang="0">
                  <a:pos x="16" y="4"/>
                </a:cxn>
                <a:cxn ang="0">
                  <a:pos x="16" y="4"/>
                </a:cxn>
              </a:cxnLst>
              <a:rect l="0" t="0" r="r" b="b"/>
              <a:pathLst>
                <a:path w="40" h="24">
                  <a:moveTo>
                    <a:pt x="16" y="4"/>
                  </a:moveTo>
                  <a:lnTo>
                    <a:pt x="34" y="4"/>
                  </a:lnTo>
                  <a:lnTo>
                    <a:pt x="40" y="10"/>
                  </a:lnTo>
                  <a:lnTo>
                    <a:pt x="36" y="14"/>
                  </a:lnTo>
                  <a:lnTo>
                    <a:pt x="38" y="22"/>
                  </a:lnTo>
                  <a:lnTo>
                    <a:pt x="36" y="24"/>
                  </a:lnTo>
                  <a:lnTo>
                    <a:pt x="16" y="24"/>
                  </a:lnTo>
                  <a:lnTo>
                    <a:pt x="4" y="18"/>
                  </a:lnTo>
                  <a:lnTo>
                    <a:pt x="0" y="10"/>
                  </a:lnTo>
                  <a:lnTo>
                    <a:pt x="10" y="0"/>
                  </a:lnTo>
                  <a:lnTo>
                    <a:pt x="16" y="4"/>
                  </a:lnTo>
                  <a:lnTo>
                    <a:pt x="1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7" name="Freeform 599"/>
            <p:cNvSpPr>
              <a:spLocks/>
            </p:cNvSpPr>
            <p:nvPr/>
          </p:nvSpPr>
          <p:spPr bwMode="auto">
            <a:xfrm>
              <a:off x="3026212" y="2212661"/>
              <a:ext cx="257968" cy="159267"/>
            </a:xfrm>
            <a:custGeom>
              <a:avLst/>
              <a:gdLst/>
              <a:ahLst/>
              <a:cxnLst>
                <a:cxn ang="0">
                  <a:pos x="2" y="6"/>
                </a:cxn>
                <a:cxn ang="0">
                  <a:pos x="0" y="18"/>
                </a:cxn>
                <a:cxn ang="0">
                  <a:pos x="24" y="40"/>
                </a:cxn>
                <a:cxn ang="0">
                  <a:pos x="40" y="48"/>
                </a:cxn>
                <a:cxn ang="0">
                  <a:pos x="56" y="62"/>
                </a:cxn>
                <a:cxn ang="0">
                  <a:pos x="64" y="84"/>
                </a:cxn>
                <a:cxn ang="0">
                  <a:pos x="58" y="104"/>
                </a:cxn>
                <a:cxn ang="0">
                  <a:pos x="62" y="124"/>
                </a:cxn>
                <a:cxn ang="0">
                  <a:pos x="74" y="132"/>
                </a:cxn>
                <a:cxn ang="0">
                  <a:pos x="78" y="128"/>
                </a:cxn>
                <a:cxn ang="0">
                  <a:pos x="86" y="134"/>
                </a:cxn>
                <a:cxn ang="0">
                  <a:pos x="102" y="134"/>
                </a:cxn>
                <a:cxn ang="0">
                  <a:pos x="102" y="124"/>
                </a:cxn>
                <a:cxn ang="0">
                  <a:pos x="108" y="124"/>
                </a:cxn>
                <a:cxn ang="0">
                  <a:pos x="114" y="142"/>
                </a:cxn>
                <a:cxn ang="0">
                  <a:pos x="136" y="140"/>
                </a:cxn>
                <a:cxn ang="0">
                  <a:pos x="142" y="136"/>
                </a:cxn>
                <a:cxn ang="0">
                  <a:pos x="152" y="132"/>
                </a:cxn>
                <a:cxn ang="0">
                  <a:pos x="158" y="130"/>
                </a:cxn>
                <a:cxn ang="0">
                  <a:pos x="182" y="126"/>
                </a:cxn>
                <a:cxn ang="0">
                  <a:pos x="184" y="124"/>
                </a:cxn>
                <a:cxn ang="0">
                  <a:pos x="192" y="136"/>
                </a:cxn>
                <a:cxn ang="0">
                  <a:pos x="224" y="128"/>
                </a:cxn>
                <a:cxn ang="0">
                  <a:pos x="218" y="112"/>
                </a:cxn>
                <a:cxn ang="0">
                  <a:pos x="228" y="86"/>
                </a:cxn>
                <a:cxn ang="0">
                  <a:pos x="222" y="80"/>
                </a:cxn>
                <a:cxn ang="0">
                  <a:pos x="194" y="68"/>
                </a:cxn>
                <a:cxn ang="0">
                  <a:pos x="164" y="80"/>
                </a:cxn>
                <a:cxn ang="0">
                  <a:pos x="156" y="86"/>
                </a:cxn>
                <a:cxn ang="0">
                  <a:pos x="150" y="94"/>
                </a:cxn>
                <a:cxn ang="0">
                  <a:pos x="124" y="82"/>
                </a:cxn>
                <a:cxn ang="0">
                  <a:pos x="114" y="90"/>
                </a:cxn>
                <a:cxn ang="0">
                  <a:pos x="106" y="82"/>
                </a:cxn>
                <a:cxn ang="0">
                  <a:pos x="102" y="86"/>
                </a:cxn>
                <a:cxn ang="0">
                  <a:pos x="100" y="70"/>
                </a:cxn>
                <a:cxn ang="0">
                  <a:pos x="92" y="64"/>
                </a:cxn>
                <a:cxn ang="0">
                  <a:pos x="86" y="62"/>
                </a:cxn>
                <a:cxn ang="0">
                  <a:pos x="86" y="56"/>
                </a:cxn>
                <a:cxn ang="0">
                  <a:pos x="102" y="44"/>
                </a:cxn>
                <a:cxn ang="0">
                  <a:pos x="72" y="20"/>
                </a:cxn>
                <a:cxn ang="0">
                  <a:pos x="46" y="28"/>
                </a:cxn>
                <a:cxn ang="0">
                  <a:pos x="42" y="6"/>
                </a:cxn>
                <a:cxn ang="0">
                  <a:pos x="26" y="0"/>
                </a:cxn>
              </a:cxnLst>
              <a:rect l="0" t="0" r="r" b="b"/>
              <a:pathLst>
                <a:path w="230" h="142">
                  <a:moveTo>
                    <a:pt x="26" y="0"/>
                  </a:moveTo>
                  <a:lnTo>
                    <a:pt x="6" y="0"/>
                  </a:lnTo>
                  <a:lnTo>
                    <a:pt x="2" y="6"/>
                  </a:lnTo>
                  <a:lnTo>
                    <a:pt x="10" y="16"/>
                  </a:lnTo>
                  <a:lnTo>
                    <a:pt x="2" y="12"/>
                  </a:lnTo>
                  <a:lnTo>
                    <a:pt x="0" y="18"/>
                  </a:lnTo>
                  <a:lnTo>
                    <a:pt x="12" y="26"/>
                  </a:lnTo>
                  <a:lnTo>
                    <a:pt x="18" y="38"/>
                  </a:lnTo>
                  <a:lnTo>
                    <a:pt x="24" y="40"/>
                  </a:lnTo>
                  <a:lnTo>
                    <a:pt x="26" y="48"/>
                  </a:lnTo>
                  <a:lnTo>
                    <a:pt x="28" y="44"/>
                  </a:lnTo>
                  <a:lnTo>
                    <a:pt x="40" y="48"/>
                  </a:lnTo>
                  <a:lnTo>
                    <a:pt x="50" y="42"/>
                  </a:lnTo>
                  <a:lnTo>
                    <a:pt x="54" y="54"/>
                  </a:lnTo>
                  <a:lnTo>
                    <a:pt x="56" y="62"/>
                  </a:lnTo>
                  <a:lnTo>
                    <a:pt x="62" y="72"/>
                  </a:lnTo>
                  <a:lnTo>
                    <a:pt x="64" y="82"/>
                  </a:lnTo>
                  <a:lnTo>
                    <a:pt x="64" y="84"/>
                  </a:lnTo>
                  <a:lnTo>
                    <a:pt x="58" y="94"/>
                  </a:lnTo>
                  <a:lnTo>
                    <a:pt x="60" y="94"/>
                  </a:lnTo>
                  <a:lnTo>
                    <a:pt x="58" y="104"/>
                  </a:lnTo>
                  <a:lnTo>
                    <a:pt x="68" y="110"/>
                  </a:lnTo>
                  <a:lnTo>
                    <a:pt x="62" y="114"/>
                  </a:lnTo>
                  <a:lnTo>
                    <a:pt x="62" y="124"/>
                  </a:lnTo>
                  <a:lnTo>
                    <a:pt x="68" y="130"/>
                  </a:lnTo>
                  <a:lnTo>
                    <a:pt x="70" y="134"/>
                  </a:lnTo>
                  <a:lnTo>
                    <a:pt x="74" y="132"/>
                  </a:lnTo>
                  <a:lnTo>
                    <a:pt x="74" y="128"/>
                  </a:lnTo>
                  <a:lnTo>
                    <a:pt x="80" y="124"/>
                  </a:lnTo>
                  <a:lnTo>
                    <a:pt x="78" y="128"/>
                  </a:lnTo>
                  <a:lnTo>
                    <a:pt x="82" y="134"/>
                  </a:lnTo>
                  <a:lnTo>
                    <a:pt x="82" y="128"/>
                  </a:lnTo>
                  <a:lnTo>
                    <a:pt x="86" y="134"/>
                  </a:lnTo>
                  <a:lnTo>
                    <a:pt x="86" y="136"/>
                  </a:lnTo>
                  <a:lnTo>
                    <a:pt x="96" y="138"/>
                  </a:lnTo>
                  <a:lnTo>
                    <a:pt x="102" y="134"/>
                  </a:lnTo>
                  <a:lnTo>
                    <a:pt x="98" y="126"/>
                  </a:lnTo>
                  <a:lnTo>
                    <a:pt x="102" y="126"/>
                  </a:lnTo>
                  <a:lnTo>
                    <a:pt x="102" y="124"/>
                  </a:lnTo>
                  <a:lnTo>
                    <a:pt x="106" y="132"/>
                  </a:lnTo>
                  <a:lnTo>
                    <a:pt x="108" y="124"/>
                  </a:lnTo>
                  <a:lnTo>
                    <a:pt x="108" y="124"/>
                  </a:lnTo>
                  <a:lnTo>
                    <a:pt x="112" y="126"/>
                  </a:lnTo>
                  <a:lnTo>
                    <a:pt x="110" y="140"/>
                  </a:lnTo>
                  <a:lnTo>
                    <a:pt x="114" y="142"/>
                  </a:lnTo>
                  <a:lnTo>
                    <a:pt x="124" y="142"/>
                  </a:lnTo>
                  <a:lnTo>
                    <a:pt x="136" y="142"/>
                  </a:lnTo>
                  <a:lnTo>
                    <a:pt x="136" y="140"/>
                  </a:lnTo>
                  <a:lnTo>
                    <a:pt x="134" y="136"/>
                  </a:lnTo>
                  <a:lnTo>
                    <a:pt x="140" y="140"/>
                  </a:lnTo>
                  <a:lnTo>
                    <a:pt x="142" y="136"/>
                  </a:lnTo>
                  <a:lnTo>
                    <a:pt x="144" y="142"/>
                  </a:lnTo>
                  <a:lnTo>
                    <a:pt x="152" y="138"/>
                  </a:lnTo>
                  <a:lnTo>
                    <a:pt x="152" y="132"/>
                  </a:lnTo>
                  <a:lnTo>
                    <a:pt x="156" y="140"/>
                  </a:lnTo>
                  <a:lnTo>
                    <a:pt x="158" y="136"/>
                  </a:lnTo>
                  <a:lnTo>
                    <a:pt x="158" y="130"/>
                  </a:lnTo>
                  <a:lnTo>
                    <a:pt x="160" y="138"/>
                  </a:lnTo>
                  <a:lnTo>
                    <a:pt x="178" y="136"/>
                  </a:lnTo>
                  <a:lnTo>
                    <a:pt x="182" y="126"/>
                  </a:lnTo>
                  <a:lnTo>
                    <a:pt x="174" y="118"/>
                  </a:lnTo>
                  <a:lnTo>
                    <a:pt x="178" y="118"/>
                  </a:lnTo>
                  <a:lnTo>
                    <a:pt x="184" y="124"/>
                  </a:lnTo>
                  <a:lnTo>
                    <a:pt x="184" y="134"/>
                  </a:lnTo>
                  <a:lnTo>
                    <a:pt x="190" y="140"/>
                  </a:lnTo>
                  <a:lnTo>
                    <a:pt x="192" y="136"/>
                  </a:lnTo>
                  <a:lnTo>
                    <a:pt x="202" y="142"/>
                  </a:lnTo>
                  <a:lnTo>
                    <a:pt x="224" y="136"/>
                  </a:lnTo>
                  <a:lnTo>
                    <a:pt x="224" y="128"/>
                  </a:lnTo>
                  <a:lnTo>
                    <a:pt x="224" y="124"/>
                  </a:lnTo>
                  <a:lnTo>
                    <a:pt x="218" y="118"/>
                  </a:lnTo>
                  <a:lnTo>
                    <a:pt x="218" y="112"/>
                  </a:lnTo>
                  <a:lnTo>
                    <a:pt x="230" y="98"/>
                  </a:lnTo>
                  <a:lnTo>
                    <a:pt x="230" y="90"/>
                  </a:lnTo>
                  <a:lnTo>
                    <a:pt x="228" y="86"/>
                  </a:lnTo>
                  <a:lnTo>
                    <a:pt x="220" y="86"/>
                  </a:lnTo>
                  <a:lnTo>
                    <a:pt x="222" y="84"/>
                  </a:lnTo>
                  <a:lnTo>
                    <a:pt x="222" y="80"/>
                  </a:lnTo>
                  <a:lnTo>
                    <a:pt x="210" y="78"/>
                  </a:lnTo>
                  <a:lnTo>
                    <a:pt x="210" y="70"/>
                  </a:lnTo>
                  <a:lnTo>
                    <a:pt x="194" y="68"/>
                  </a:lnTo>
                  <a:lnTo>
                    <a:pt x="184" y="74"/>
                  </a:lnTo>
                  <a:lnTo>
                    <a:pt x="174" y="70"/>
                  </a:lnTo>
                  <a:lnTo>
                    <a:pt x="164" y="80"/>
                  </a:lnTo>
                  <a:lnTo>
                    <a:pt x="158" y="80"/>
                  </a:lnTo>
                  <a:lnTo>
                    <a:pt x="156" y="82"/>
                  </a:lnTo>
                  <a:lnTo>
                    <a:pt x="156" y="86"/>
                  </a:lnTo>
                  <a:lnTo>
                    <a:pt x="152" y="82"/>
                  </a:lnTo>
                  <a:lnTo>
                    <a:pt x="142" y="88"/>
                  </a:lnTo>
                  <a:lnTo>
                    <a:pt x="150" y="94"/>
                  </a:lnTo>
                  <a:lnTo>
                    <a:pt x="136" y="96"/>
                  </a:lnTo>
                  <a:lnTo>
                    <a:pt x="138" y="94"/>
                  </a:lnTo>
                  <a:lnTo>
                    <a:pt x="124" y="82"/>
                  </a:lnTo>
                  <a:lnTo>
                    <a:pt x="122" y="92"/>
                  </a:lnTo>
                  <a:lnTo>
                    <a:pt x="120" y="84"/>
                  </a:lnTo>
                  <a:lnTo>
                    <a:pt x="114" y="90"/>
                  </a:lnTo>
                  <a:lnTo>
                    <a:pt x="114" y="86"/>
                  </a:lnTo>
                  <a:lnTo>
                    <a:pt x="108" y="80"/>
                  </a:lnTo>
                  <a:lnTo>
                    <a:pt x="106" y="82"/>
                  </a:lnTo>
                  <a:lnTo>
                    <a:pt x="106" y="90"/>
                  </a:lnTo>
                  <a:lnTo>
                    <a:pt x="106" y="94"/>
                  </a:lnTo>
                  <a:lnTo>
                    <a:pt x="102" y="86"/>
                  </a:lnTo>
                  <a:lnTo>
                    <a:pt x="100" y="82"/>
                  </a:lnTo>
                  <a:lnTo>
                    <a:pt x="102" y="74"/>
                  </a:lnTo>
                  <a:lnTo>
                    <a:pt x="100" y="70"/>
                  </a:lnTo>
                  <a:lnTo>
                    <a:pt x="92" y="72"/>
                  </a:lnTo>
                  <a:lnTo>
                    <a:pt x="94" y="70"/>
                  </a:lnTo>
                  <a:lnTo>
                    <a:pt x="92" y="64"/>
                  </a:lnTo>
                  <a:lnTo>
                    <a:pt x="74" y="74"/>
                  </a:lnTo>
                  <a:lnTo>
                    <a:pt x="76" y="64"/>
                  </a:lnTo>
                  <a:lnTo>
                    <a:pt x="86" y="62"/>
                  </a:lnTo>
                  <a:lnTo>
                    <a:pt x="70" y="54"/>
                  </a:lnTo>
                  <a:lnTo>
                    <a:pt x="72" y="48"/>
                  </a:lnTo>
                  <a:lnTo>
                    <a:pt x="86" y="56"/>
                  </a:lnTo>
                  <a:lnTo>
                    <a:pt x="98" y="54"/>
                  </a:lnTo>
                  <a:lnTo>
                    <a:pt x="102" y="52"/>
                  </a:lnTo>
                  <a:lnTo>
                    <a:pt x="102" y="44"/>
                  </a:lnTo>
                  <a:lnTo>
                    <a:pt x="86" y="36"/>
                  </a:lnTo>
                  <a:lnTo>
                    <a:pt x="84" y="28"/>
                  </a:lnTo>
                  <a:lnTo>
                    <a:pt x="72" y="20"/>
                  </a:lnTo>
                  <a:lnTo>
                    <a:pt x="52" y="26"/>
                  </a:lnTo>
                  <a:lnTo>
                    <a:pt x="44" y="38"/>
                  </a:lnTo>
                  <a:lnTo>
                    <a:pt x="46" y="28"/>
                  </a:lnTo>
                  <a:lnTo>
                    <a:pt x="48" y="18"/>
                  </a:lnTo>
                  <a:lnTo>
                    <a:pt x="46" y="14"/>
                  </a:lnTo>
                  <a:lnTo>
                    <a:pt x="42" y="6"/>
                  </a:lnTo>
                  <a:lnTo>
                    <a:pt x="34" y="8"/>
                  </a:lnTo>
                  <a:lnTo>
                    <a:pt x="26" y="0"/>
                  </a:lnTo>
                  <a:lnTo>
                    <a:pt x="2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8" name="Freeform 600"/>
            <p:cNvSpPr>
              <a:spLocks/>
            </p:cNvSpPr>
            <p:nvPr/>
          </p:nvSpPr>
          <p:spPr bwMode="auto">
            <a:xfrm>
              <a:off x="3281936" y="2275470"/>
              <a:ext cx="13460" cy="15702"/>
            </a:xfrm>
            <a:custGeom>
              <a:avLst/>
              <a:gdLst/>
              <a:ahLst/>
              <a:cxnLst>
                <a:cxn ang="0">
                  <a:pos x="10" y="2"/>
                </a:cxn>
                <a:cxn ang="0">
                  <a:pos x="8" y="8"/>
                </a:cxn>
                <a:cxn ang="0">
                  <a:pos x="12" y="14"/>
                </a:cxn>
                <a:cxn ang="0">
                  <a:pos x="0" y="14"/>
                </a:cxn>
                <a:cxn ang="0">
                  <a:pos x="6" y="0"/>
                </a:cxn>
                <a:cxn ang="0">
                  <a:pos x="10" y="2"/>
                </a:cxn>
                <a:cxn ang="0">
                  <a:pos x="10" y="2"/>
                </a:cxn>
              </a:cxnLst>
              <a:rect l="0" t="0" r="r" b="b"/>
              <a:pathLst>
                <a:path w="12" h="14">
                  <a:moveTo>
                    <a:pt x="10" y="2"/>
                  </a:moveTo>
                  <a:lnTo>
                    <a:pt x="8" y="8"/>
                  </a:lnTo>
                  <a:lnTo>
                    <a:pt x="12" y="14"/>
                  </a:lnTo>
                  <a:lnTo>
                    <a:pt x="0" y="14"/>
                  </a:lnTo>
                  <a:lnTo>
                    <a:pt x="6" y="0"/>
                  </a:lnTo>
                  <a:lnTo>
                    <a:pt x="10" y="2"/>
                  </a:lnTo>
                  <a:lnTo>
                    <a:pt x="1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9" name="Freeform 601"/>
            <p:cNvSpPr>
              <a:spLocks/>
            </p:cNvSpPr>
            <p:nvPr/>
          </p:nvSpPr>
          <p:spPr bwMode="auto">
            <a:xfrm>
              <a:off x="3272963" y="2338280"/>
              <a:ext cx="15702" cy="13460"/>
            </a:xfrm>
            <a:custGeom>
              <a:avLst/>
              <a:gdLst/>
              <a:ahLst/>
              <a:cxnLst>
                <a:cxn ang="0">
                  <a:pos x="12" y="10"/>
                </a:cxn>
                <a:cxn ang="0">
                  <a:pos x="14" y="6"/>
                </a:cxn>
                <a:cxn ang="0">
                  <a:pos x="12" y="0"/>
                </a:cxn>
                <a:cxn ang="0">
                  <a:pos x="0" y="4"/>
                </a:cxn>
                <a:cxn ang="0">
                  <a:pos x="6" y="12"/>
                </a:cxn>
                <a:cxn ang="0">
                  <a:pos x="12" y="10"/>
                </a:cxn>
                <a:cxn ang="0">
                  <a:pos x="12" y="10"/>
                </a:cxn>
              </a:cxnLst>
              <a:rect l="0" t="0" r="r" b="b"/>
              <a:pathLst>
                <a:path w="14" h="12">
                  <a:moveTo>
                    <a:pt x="12" y="10"/>
                  </a:moveTo>
                  <a:lnTo>
                    <a:pt x="14" y="6"/>
                  </a:lnTo>
                  <a:lnTo>
                    <a:pt x="12" y="0"/>
                  </a:lnTo>
                  <a:lnTo>
                    <a:pt x="0" y="4"/>
                  </a:lnTo>
                  <a:lnTo>
                    <a:pt x="6" y="12"/>
                  </a:lnTo>
                  <a:lnTo>
                    <a:pt x="12" y="10"/>
                  </a:lnTo>
                  <a:lnTo>
                    <a:pt x="1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0" name="Freeform 602"/>
            <p:cNvSpPr>
              <a:spLocks/>
            </p:cNvSpPr>
            <p:nvPr/>
          </p:nvSpPr>
          <p:spPr bwMode="auto">
            <a:xfrm>
              <a:off x="3032942" y="2300145"/>
              <a:ext cx="44864" cy="60566"/>
            </a:xfrm>
            <a:custGeom>
              <a:avLst/>
              <a:gdLst/>
              <a:ahLst/>
              <a:cxnLst>
                <a:cxn ang="0">
                  <a:pos x="20" y="0"/>
                </a:cxn>
                <a:cxn ang="0">
                  <a:pos x="40" y="24"/>
                </a:cxn>
                <a:cxn ang="0">
                  <a:pos x="38" y="26"/>
                </a:cxn>
                <a:cxn ang="0">
                  <a:pos x="40" y="50"/>
                </a:cxn>
                <a:cxn ang="0">
                  <a:pos x="24" y="54"/>
                </a:cxn>
                <a:cxn ang="0">
                  <a:pos x="16" y="44"/>
                </a:cxn>
                <a:cxn ang="0">
                  <a:pos x="8" y="42"/>
                </a:cxn>
                <a:cxn ang="0">
                  <a:pos x="6" y="38"/>
                </a:cxn>
                <a:cxn ang="0">
                  <a:pos x="8" y="34"/>
                </a:cxn>
                <a:cxn ang="0">
                  <a:pos x="4" y="38"/>
                </a:cxn>
                <a:cxn ang="0">
                  <a:pos x="2" y="34"/>
                </a:cxn>
                <a:cxn ang="0">
                  <a:pos x="0" y="24"/>
                </a:cxn>
                <a:cxn ang="0">
                  <a:pos x="6" y="20"/>
                </a:cxn>
                <a:cxn ang="0">
                  <a:pos x="8" y="18"/>
                </a:cxn>
                <a:cxn ang="0">
                  <a:pos x="6" y="16"/>
                </a:cxn>
                <a:cxn ang="0">
                  <a:pos x="6" y="12"/>
                </a:cxn>
                <a:cxn ang="0">
                  <a:pos x="10" y="10"/>
                </a:cxn>
                <a:cxn ang="0">
                  <a:pos x="10" y="6"/>
                </a:cxn>
                <a:cxn ang="0">
                  <a:pos x="16" y="0"/>
                </a:cxn>
                <a:cxn ang="0">
                  <a:pos x="20" y="0"/>
                </a:cxn>
                <a:cxn ang="0">
                  <a:pos x="20" y="0"/>
                </a:cxn>
              </a:cxnLst>
              <a:rect l="0" t="0" r="r" b="b"/>
              <a:pathLst>
                <a:path w="40" h="54">
                  <a:moveTo>
                    <a:pt x="20" y="0"/>
                  </a:moveTo>
                  <a:lnTo>
                    <a:pt x="40" y="24"/>
                  </a:lnTo>
                  <a:lnTo>
                    <a:pt x="38" y="26"/>
                  </a:lnTo>
                  <a:lnTo>
                    <a:pt x="40" y="50"/>
                  </a:lnTo>
                  <a:lnTo>
                    <a:pt x="24" y="54"/>
                  </a:lnTo>
                  <a:lnTo>
                    <a:pt x="16" y="44"/>
                  </a:lnTo>
                  <a:lnTo>
                    <a:pt x="8" y="42"/>
                  </a:lnTo>
                  <a:lnTo>
                    <a:pt x="6" y="38"/>
                  </a:lnTo>
                  <a:lnTo>
                    <a:pt x="8" y="34"/>
                  </a:lnTo>
                  <a:lnTo>
                    <a:pt x="4" y="38"/>
                  </a:lnTo>
                  <a:lnTo>
                    <a:pt x="2" y="34"/>
                  </a:lnTo>
                  <a:lnTo>
                    <a:pt x="0" y="24"/>
                  </a:lnTo>
                  <a:lnTo>
                    <a:pt x="6" y="20"/>
                  </a:lnTo>
                  <a:lnTo>
                    <a:pt x="8" y="18"/>
                  </a:lnTo>
                  <a:lnTo>
                    <a:pt x="6" y="16"/>
                  </a:lnTo>
                  <a:lnTo>
                    <a:pt x="6" y="12"/>
                  </a:lnTo>
                  <a:lnTo>
                    <a:pt x="10" y="10"/>
                  </a:lnTo>
                  <a:lnTo>
                    <a:pt x="10" y="6"/>
                  </a:lnTo>
                  <a:lnTo>
                    <a:pt x="16" y="0"/>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1" name="Freeform 603"/>
            <p:cNvSpPr>
              <a:spLocks/>
            </p:cNvSpPr>
            <p:nvPr/>
          </p:nvSpPr>
          <p:spPr bwMode="auto">
            <a:xfrm>
              <a:off x="3046400" y="2387630"/>
              <a:ext cx="80755" cy="112159"/>
            </a:xfrm>
            <a:custGeom>
              <a:avLst/>
              <a:gdLst/>
              <a:ahLst/>
              <a:cxnLst>
                <a:cxn ang="0">
                  <a:pos x="8" y="4"/>
                </a:cxn>
                <a:cxn ang="0">
                  <a:pos x="28" y="0"/>
                </a:cxn>
                <a:cxn ang="0">
                  <a:pos x="42" y="4"/>
                </a:cxn>
                <a:cxn ang="0">
                  <a:pos x="44" y="10"/>
                </a:cxn>
                <a:cxn ang="0">
                  <a:pos x="54" y="6"/>
                </a:cxn>
                <a:cxn ang="0">
                  <a:pos x="72" y="12"/>
                </a:cxn>
                <a:cxn ang="0">
                  <a:pos x="66" y="28"/>
                </a:cxn>
                <a:cxn ang="0">
                  <a:pos x="60" y="28"/>
                </a:cxn>
                <a:cxn ang="0">
                  <a:pos x="62" y="34"/>
                </a:cxn>
                <a:cxn ang="0">
                  <a:pos x="60" y="42"/>
                </a:cxn>
                <a:cxn ang="0">
                  <a:pos x="54" y="44"/>
                </a:cxn>
                <a:cxn ang="0">
                  <a:pos x="56" y="46"/>
                </a:cxn>
                <a:cxn ang="0">
                  <a:pos x="56" y="50"/>
                </a:cxn>
                <a:cxn ang="0">
                  <a:pos x="46" y="68"/>
                </a:cxn>
                <a:cxn ang="0">
                  <a:pos x="32" y="64"/>
                </a:cxn>
                <a:cxn ang="0">
                  <a:pos x="16" y="66"/>
                </a:cxn>
                <a:cxn ang="0">
                  <a:pos x="24" y="70"/>
                </a:cxn>
                <a:cxn ang="0">
                  <a:pos x="28" y="78"/>
                </a:cxn>
                <a:cxn ang="0">
                  <a:pos x="20" y="96"/>
                </a:cxn>
                <a:cxn ang="0">
                  <a:pos x="8" y="100"/>
                </a:cxn>
                <a:cxn ang="0">
                  <a:pos x="6" y="98"/>
                </a:cxn>
                <a:cxn ang="0">
                  <a:pos x="10" y="92"/>
                </a:cxn>
                <a:cxn ang="0">
                  <a:pos x="6" y="92"/>
                </a:cxn>
                <a:cxn ang="0">
                  <a:pos x="6" y="82"/>
                </a:cxn>
                <a:cxn ang="0">
                  <a:pos x="10" y="74"/>
                </a:cxn>
                <a:cxn ang="0">
                  <a:pos x="6" y="76"/>
                </a:cxn>
                <a:cxn ang="0">
                  <a:pos x="0" y="68"/>
                </a:cxn>
                <a:cxn ang="0">
                  <a:pos x="0" y="58"/>
                </a:cxn>
                <a:cxn ang="0">
                  <a:pos x="0" y="48"/>
                </a:cxn>
                <a:cxn ang="0">
                  <a:pos x="0" y="20"/>
                </a:cxn>
                <a:cxn ang="0">
                  <a:pos x="2" y="18"/>
                </a:cxn>
                <a:cxn ang="0">
                  <a:pos x="4" y="12"/>
                </a:cxn>
                <a:cxn ang="0">
                  <a:pos x="4" y="6"/>
                </a:cxn>
                <a:cxn ang="0">
                  <a:pos x="8" y="4"/>
                </a:cxn>
                <a:cxn ang="0">
                  <a:pos x="8" y="4"/>
                </a:cxn>
              </a:cxnLst>
              <a:rect l="0" t="0" r="r" b="b"/>
              <a:pathLst>
                <a:path w="72" h="100">
                  <a:moveTo>
                    <a:pt x="8" y="4"/>
                  </a:moveTo>
                  <a:lnTo>
                    <a:pt x="28" y="0"/>
                  </a:lnTo>
                  <a:lnTo>
                    <a:pt x="42" y="4"/>
                  </a:lnTo>
                  <a:lnTo>
                    <a:pt x="44" y="10"/>
                  </a:lnTo>
                  <a:lnTo>
                    <a:pt x="54" y="6"/>
                  </a:lnTo>
                  <a:lnTo>
                    <a:pt x="72" y="12"/>
                  </a:lnTo>
                  <a:lnTo>
                    <a:pt x="66" y="28"/>
                  </a:lnTo>
                  <a:lnTo>
                    <a:pt x="60" y="28"/>
                  </a:lnTo>
                  <a:lnTo>
                    <a:pt x="62" y="34"/>
                  </a:lnTo>
                  <a:lnTo>
                    <a:pt x="60" y="42"/>
                  </a:lnTo>
                  <a:lnTo>
                    <a:pt x="54" y="44"/>
                  </a:lnTo>
                  <a:lnTo>
                    <a:pt x="56" y="46"/>
                  </a:lnTo>
                  <a:lnTo>
                    <a:pt x="56" y="50"/>
                  </a:lnTo>
                  <a:lnTo>
                    <a:pt x="46" y="68"/>
                  </a:lnTo>
                  <a:lnTo>
                    <a:pt x="32" y="64"/>
                  </a:lnTo>
                  <a:lnTo>
                    <a:pt x="16" y="66"/>
                  </a:lnTo>
                  <a:lnTo>
                    <a:pt x="24" y="70"/>
                  </a:lnTo>
                  <a:lnTo>
                    <a:pt x="28" y="78"/>
                  </a:lnTo>
                  <a:lnTo>
                    <a:pt x="20" y="96"/>
                  </a:lnTo>
                  <a:lnTo>
                    <a:pt x="8" y="100"/>
                  </a:lnTo>
                  <a:lnTo>
                    <a:pt x="6" y="98"/>
                  </a:lnTo>
                  <a:lnTo>
                    <a:pt x="10" y="92"/>
                  </a:lnTo>
                  <a:lnTo>
                    <a:pt x="6" y="92"/>
                  </a:lnTo>
                  <a:lnTo>
                    <a:pt x="6" y="82"/>
                  </a:lnTo>
                  <a:lnTo>
                    <a:pt x="10" y="74"/>
                  </a:lnTo>
                  <a:lnTo>
                    <a:pt x="6" y="76"/>
                  </a:lnTo>
                  <a:lnTo>
                    <a:pt x="0" y="68"/>
                  </a:lnTo>
                  <a:lnTo>
                    <a:pt x="0" y="58"/>
                  </a:lnTo>
                  <a:lnTo>
                    <a:pt x="0" y="48"/>
                  </a:lnTo>
                  <a:lnTo>
                    <a:pt x="0" y="20"/>
                  </a:lnTo>
                  <a:lnTo>
                    <a:pt x="2" y="18"/>
                  </a:lnTo>
                  <a:lnTo>
                    <a:pt x="4" y="12"/>
                  </a:lnTo>
                  <a:lnTo>
                    <a:pt x="4" y="6"/>
                  </a:lnTo>
                  <a:lnTo>
                    <a:pt x="8" y="4"/>
                  </a:lnTo>
                  <a:lnTo>
                    <a:pt x="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2" name="Freeform 604"/>
            <p:cNvSpPr>
              <a:spLocks/>
            </p:cNvSpPr>
            <p:nvPr/>
          </p:nvSpPr>
          <p:spPr bwMode="auto">
            <a:xfrm>
              <a:off x="3176506" y="2661299"/>
              <a:ext cx="6730" cy="22432"/>
            </a:xfrm>
            <a:custGeom>
              <a:avLst/>
              <a:gdLst/>
              <a:ahLst/>
              <a:cxnLst>
                <a:cxn ang="0">
                  <a:pos x="4" y="2"/>
                </a:cxn>
                <a:cxn ang="0">
                  <a:pos x="6" y="16"/>
                </a:cxn>
                <a:cxn ang="0">
                  <a:pos x="6" y="20"/>
                </a:cxn>
                <a:cxn ang="0">
                  <a:pos x="0" y="16"/>
                </a:cxn>
                <a:cxn ang="0">
                  <a:pos x="0" y="4"/>
                </a:cxn>
                <a:cxn ang="0">
                  <a:pos x="2" y="0"/>
                </a:cxn>
                <a:cxn ang="0">
                  <a:pos x="4" y="2"/>
                </a:cxn>
                <a:cxn ang="0">
                  <a:pos x="4" y="2"/>
                </a:cxn>
              </a:cxnLst>
              <a:rect l="0" t="0" r="r" b="b"/>
              <a:pathLst>
                <a:path w="6" h="20">
                  <a:moveTo>
                    <a:pt x="4" y="2"/>
                  </a:moveTo>
                  <a:lnTo>
                    <a:pt x="6" y="16"/>
                  </a:lnTo>
                  <a:lnTo>
                    <a:pt x="6" y="20"/>
                  </a:lnTo>
                  <a:lnTo>
                    <a:pt x="0" y="16"/>
                  </a:lnTo>
                  <a:lnTo>
                    <a:pt x="0" y="4"/>
                  </a:lnTo>
                  <a:lnTo>
                    <a:pt x="2"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3" name="Freeform 605"/>
            <p:cNvSpPr>
              <a:spLocks/>
            </p:cNvSpPr>
            <p:nvPr/>
          </p:nvSpPr>
          <p:spPr bwMode="auto">
            <a:xfrm>
              <a:off x="3172019" y="2755513"/>
              <a:ext cx="105431" cy="96457"/>
            </a:xfrm>
            <a:custGeom>
              <a:avLst/>
              <a:gdLst/>
              <a:ahLst/>
              <a:cxnLst>
                <a:cxn ang="0">
                  <a:pos x="20" y="4"/>
                </a:cxn>
                <a:cxn ang="0">
                  <a:pos x="22" y="0"/>
                </a:cxn>
                <a:cxn ang="0">
                  <a:pos x="24" y="2"/>
                </a:cxn>
                <a:cxn ang="0">
                  <a:pos x="26" y="2"/>
                </a:cxn>
                <a:cxn ang="0">
                  <a:pos x="30" y="10"/>
                </a:cxn>
                <a:cxn ang="0">
                  <a:pos x="28" y="12"/>
                </a:cxn>
                <a:cxn ang="0">
                  <a:pos x="30" y="20"/>
                </a:cxn>
                <a:cxn ang="0">
                  <a:pos x="32" y="20"/>
                </a:cxn>
                <a:cxn ang="0">
                  <a:pos x="36" y="14"/>
                </a:cxn>
                <a:cxn ang="0">
                  <a:pos x="38" y="14"/>
                </a:cxn>
                <a:cxn ang="0">
                  <a:pos x="42" y="18"/>
                </a:cxn>
                <a:cxn ang="0">
                  <a:pos x="42" y="22"/>
                </a:cxn>
                <a:cxn ang="0">
                  <a:pos x="52" y="24"/>
                </a:cxn>
                <a:cxn ang="0">
                  <a:pos x="60" y="36"/>
                </a:cxn>
                <a:cxn ang="0">
                  <a:pos x="70" y="40"/>
                </a:cxn>
                <a:cxn ang="0">
                  <a:pos x="76" y="54"/>
                </a:cxn>
                <a:cxn ang="0">
                  <a:pos x="74" y="58"/>
                </a:cxn>
                <a:cxn ang="0">
                  <a:pos x="82" y="58"/>
                </a:cxn>
                <a:cxn ang="0">
                  <a:pos x="84" y="56"/>
                </a:cxn>
                <a:cxn ang="0">
                  <a:pos x="90" y="60"/>
                </a:cxn>
                <a:cxn ang="0">
                  <a:pos x="90" y="64"/>
                </a:cxn>
                <a:cxn ang="0">
                  <a:pos x="94" y="66"/>
                </a:cxn>
                <a:cxn ang="0">
                  <a:pos x="82" y="76"/>
                </a:cxn>
                <a:cxn ang="0">
                  <a:pos x="70" y="68"/>
                </a:cxn>
                <a:cxn ang="0">
                  <a:pos x="64" y="70"/>
                </a:cxn>
                <a:cxn ang="0">
                  <a:pos x="64" y="62"/>
                </a:cxn>
                <a:cxn ang="0">
                  <a:pos x="56" y="60"/>
                </a:cxn>
                <a:cxn ang="0">
                  <a:pos x="58" y="54"/>
                </a:cxn>
                <a:cxn ang="0">
                  <a:pos x="48" y="58"/>
                </a:cxn>
                <a:cxn ang="0">
                  <a:pos x="48" y="66"/>
                </a:cxn>
                <a:cxn ang="0">
                  <a:pos x="40" y="72"/>
                </a:cxn>
                <a:cxn ang="0">
                  <a:pos x="34" y="82"/>
                </a:cxn>
                <a:cxn ang="0">
                  <a:pos x="26" y="86"/>
                </a:cxn>
                <a:cxn ang="0">
                  <a:pos x="24" y="86"/>
                </a:cxn>
                <a:cxn ang="0">
                  <a:pos x="22" y="80"/>
                </a:cxn>
                <a:cxn ang="0">
                  <a:pos x="20" y="64"/>
                </a:cxn>
                <a:cxn ang="0">
                  <a:pos x="20" y="68"/>
                </a:cxn>
                <a:cxn ang="0">
                  <a:pos x="2" y="74"/>
                </a:cxn>
                <a:cxn ang="0">
                  <a:pos x="0" y="70"/>
                </a:cxn>
                <a:cxn ang="0">
                  <a:pos x="4" y="62"/>
                </a:cxn>
                <a:cxn ang="0">
                  <a:pos x="14" y="54"/>
                </a:cxn>
                <a:cxn ang="0">
                  <a:pos x="12" y="42"/>
                </a:cxn>
                <a:cxn ang="0">
                  <a:pos x="14" y="28"/>
                </a:cxn>
                <a:cxn ang="0">
                  <a:pos x="14" y="14"/>
                </a:cxn>
                <a:cxn ang="0">
                  <a:pos x="20" y="4"/>
                </a:cxn>
                <a:cxn ang="0">
                  <a:pos x="20" y="4"/>
                </a:cxn>
              </a:cxnLst>
              <a:rect l="0" t="0" r="r" b="b"/>
              <a:pathLst>
                <a:path w="94" h="86">
                  <a:moveTo>
                    <a:pt x="20" y="4"/>
                  </a:moveTo>
                  <a:lnTo>
                    <a:pt x="22" y="0"/>
                  </a:lnTo>
                  <a:lnTo>
                    <a:pt x="24" y="2"/>
                  </a:lnTo>
                  <a:lnTo>
                    <a:pt x="26" y="2"/>
                  </a:lnTo>
                  <a:lnTo>
                    <a:pt x="30" y="10"/>
                  </a:lnTo>
                  <a:lnTo>
                    <a:pt x="28" y="12"/>
                  </a:lnTo>
                  <a:lnTo>
                    <a:pt x="30" y="20"/>
                  </a:lnTo>
                  <a:lnTo>
                    <a:pt x="32" y="20"/>
                  </a:lnTo>
                  <a:lnTo>
                    <a:pt x="36" y="14"/>
                  </a:lnTo>
                  <a:lnTo>
                    <a:pt x="38" y="14"/>
                  </a:lnTo>
                  <a:lnTo>
                    <a:pt x="42" y="18"/>
                  </a:lnTo>
                  <a:lnTo>
                    <a:pt x="42" y="22"/>
                  </a:lnTo>
                  <a:lnTo>
                    <a:pt x="52" y="24"/>
                  </a:lnTo>
                  <a:lnTo>
                    <a:pt x="60" y="36"/>
                  </a:lnTo>
                  <a:lnTo>
                    <a:pt x="70" y="40"/>
                  </a:lnTo>
                  <a:lnTo>
                    <a:pt x="76" y="54"/>
                  </a:lnTo>
                  <a:lnTo>
                    <a:pt x="74" y="58"/>
                  </a:lnTo>
                  <a:lnTo>
                    <a:pt x="82" y="58"/>
                  </a:lnTo>
                  <a:lnTo>
                    <a:pt x="84" y="56"/>
                  </a:lnTo>
                  <a:lnTo>
                    <a:pt x="90" y="60"/>
                  </a:lnTo>
                  <a:lnTo>
                    <a:pt x="90" y="64"/>
                  </a:lnTo>
                  <a:lnTo>
                    <a:pt x="94" y="66"/>
                  </a:lnTo>
                  <a:lnTo>
                    <a:pt x="82" y="76"/>
                  </a:lnTo>
                  <a:lnTo>
                    <a:pt x="70" y="68"/>
                  </a:lnTo>
                  <a:lnTo>
                    <a:pt x="64" y="70"/>
                  </a:lnTo>
                  <a:lnTo>
                    <a:pt x="64" y="62"/>
                  </a:lnTo>
                  <a:lnTo>
                    <a:pt x="56" y="60"/>
                  </a:lnTo>
                  <a:lnTo>
                    <a:pt x="58" y="54"/>
                  </a:lnTo>
                  <a:lnTo>
                    <a:pt x="48" y="58"/>
                  </a:lnTo>
                  <a:lnTo>
                    <a:pt x="48" y="66"/>
                  </a:lnTo>
                  <a:lnTo>
                    <a:pt x="40" y="72"/>
                  </a:lnTo>
                  <a:lnTo>
                    <a:pt x="34" y="82"/>
                  </a:lnTo>
                  <a:lnTo>
                    <a:pt x="26" y="86"/>
                  </a:lnTo>
                  <a:lnTo>
                    <a:pt x="24" y="86"/>
                  </a:lnTo>
                  <a:lnTo>
                    <a:pt x="22" y="80"/>
                  </a:lnTo>
                  <a:lnTo>
                    <a:pt x="20" y="64"/>
                  </a:lnTo>
                  <a:lnTo>
                    <a:pt x="20" y="68"/>
                  </a:lnTo>
                  <a:lnTo>
                    <a:pt x="2" y="74"/>
                  </a:lnTo>
                  <a:lnTo>
                    <a:pt x="0" y="70"/>
                  </a:lnTo>
                  <a:lnTo>
                    <a:pt x="4" y="62"/>
                  </a:lnTo>
                  <a:lnTo>
                    <a:pt x="14" y="54"/>
                  </a:lnTo>
                  <a:lnTo>
                    <a:pt x="12" y="42"/>
                  </a:lnTo>
                  <a:lnTo>
                    <a:pt x="14" y="28"/>
                  </a:lnTo>
                  <a:lnTo>
                    <a:pt x="14" y="14"/>
                  </a:lnTo>
                  <a:lnTo>
                    <a:pt x="20" y="4"/>
                  </a:lnTo>
                  <a:lnTo>
                    <a:pt x="2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4" name="Freeform 606"/>
            <p:cNvSpPr>
              <a:spLocks/>
            </p:cNvSpPr>
            <p:nvPr/>
          </p:nvSpPr>
          <p:spPr bwMode="auto">
            <a:xfrm>
              <a:off x="3214640" y="2746540"/>
              <a:ext cx="15702" cy="17945"/>
            </a:xfrm>
            <a:custGeom>
              <a:avLst/>
              <a:gdLst/>
              <a:ahLst/>
              <a:cxnLst>
                <a:cxn ang="0">
                  <a:pos x="8" y="6"/>
                </a:cxn>
                <a:cxn ang="0">
                  <a:pos x="14" y="16"/>
                </a:cxn>
                <a:cxn ang="0">
                  <a:pos x="10" y="16"/>
                </a:cxn>
                <a:cxn ang="0">
                  <a:pos x="4" y="12"/>
                </a:cxn>
                <a:cxn ang="0">
                  <a:pos x="0" y="0"/>
                </a:cxn>
                <a:cxn ang="0">
                  <a:pos x="8" y="6"/>
                </a:cxn>
                <a:cxn ang="0">
                  <a:pos x="8" y="6"/>
                </a:cxn>
              </a:cxnLst>
              <a:rect l="0" t="0" r="r" b="b"/>
              <a:pathLst>
                <a:path w="14" h="16">
                  <a:moveTo>
                    <a:pt x="8" y="6"/>
                  </a:moveTo>
                  <a:lnTo>
                    <a:pt x="14" y="16"/>
                  </a:lnTo>
                  <a:lnTo>
                    <a:pt x="10" y="16"/>
                  </a:lnTo>
                  <a:lnTo>
                    <a:pt x="4" y="12"/>
                  </a:lnTo>
                  <a:lnTo>
                    <a:pt x="0" y="0"/>
                  </a:lnTo>
                  <a:lnTo>
                    <a:pt x="8" y="6"/>
                  </a:lnTo>
                  <a:lnTo>
                    <a:pt x="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5" name="Freeform 608"/>
            <p:cNvSpPr>
              <a:spLocks/>
            </p:cNvSpPr>
            <p:nvPr/>
          </p:nvSpPr>
          <p:spPr bwMode="auto">
            <a:xfrm>
              <a:off x="3322313" y="2663542"/>
              <a:ext cx="31405" cy="40378"/>
            </a:xfrm>
            <a:custGeom>
              <a:avLst/>
              <a:gdLst/>
              <a:ahLst/>
              <a:cxnLst>
                <a:cxn ang="0">
                  <a:pos x="12" y="0"/>
                </a:cxn>
                <a:cxn ang="0">
                  <a:pos x="26" y="2"/>
                </a:cxn>
                <a:cxn ang="0">
                  <a:pos x="28" y="10"/>
                </a:cxn>
                <a:cxn ang="0">
                  <a:pos x="28" y="28"/>
                </a:cxn>
                <a:cxn ang="0">
                  <a:pos x="20" y="36"/>
                </a:cxn>
                <a:cxn ang="0">
                  <a:pos x="4" y="36"/>
                </a:cxn>
                <a:cxn ang="0">
                  <a:pos x="0" y="26"/>
                </a:cxn>
                <a:cxn ang="0">
                  <a:pos x="0" y="16"/>
                </a:cxn>
                <a:cxn ang="0">
                  <a:pos x="6" y="2"/>
                </a:cxn>
                <a:cxn ang="0">
                  <a:pos x="12" y="0"/>
                </a:cxn>
                <a:cxn ang="0">
                  <a:pos x="12" y="0"/>
                </a:cxn>
              </a:cxnLst>
              <a:rect l="0" t="0" r="r" b="b"/>
              <a:pathLst>
                <a:path w="28" h="36">
                  <a:moveTo>
                    <a:pt x="12" y="0"/>
                  </a:moveTo>
                  <a:lnTo>
                    <a:pt x="26" y="2"/>
                  </a:lnTo>
                  <a:lnTo>
                    <a:pt x="28" y="10"/>
                  </a:lnTo>
                  <a:lnTo>
                    <a:pt x="28" y="28"/>
                  </a:lnTo>
                  <a:lnTo>
                    <a:pt x="20" y="36"/>
                  </a:lnTo>
                  <a:lnTo>
                    <a:pt x="4" y="36"/>
                  </a:lnTo>
                  <a:lnTo>
                    <a:pt x="0" y="26"/>
                  </a:lnTo>
                  <a:lnTo>
                    <a:pt x="0" y="16"/>
                  </a:lnTo>
                  <a:lnTo>
                    <a:pt x="6" y="2"/>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6" name="Freeform 609"/>
            <p:cNvSpPr>
              <a:spLocks/>
            </p:cNvSpPr>
            <p:nvPr/>
          </p:nvSpPr>
          <p:spPr bwMode="auto">
            <a:xfrm>
              <a:off x="3360448" y="2668029"/>
              <a:ext cx="17945" cy="15702"/>
            </a:xfrm>
            <a:custGeom>
              <a:avLst/>
              <a:gdLst/>
              <a:ahLst/>
              <a:cxnLst>
                <a:cxn ang="0">
                  <a:pos x="0" y="6"/>
                </a:cxn>
                <a:cxn ang="0">
                  <a:pos x="4" y="0"/>
                </a:cxn>
                <a:cxn ang="0">
                  <a:pos x="14" y="8"/>
                </a:cxn>
                <a:cxn ang="0">
                  <a:pos x="16" y="14"/>
                </a:cxn>
                <a:cxn ang="0">
                  <a:pos x="4" y="14"/>
                </a:cxn>
                <a:cxn ang="0">
                  <a:pos x="0" y="10"/>
                </a:cxn>
                <a:cxn ang="0">
                  <a:pos x="0" y="6"/>
                </a:cxn>
                <a:cxn ang="0">
                  <a:pos x="0" y="6"/>
                </a:cxn>
              </a:cxnLst>
              <a:rect l="0" t="0" r="r" b="b"/>
              <a:pathLst>
                <a:path w="16" h="14">
                  <a:moveTo>
                    <a:pt x="0" y="6"/>
                  </a:moveTo>
                  <a:lnTo>
                    <a:pt x="4" y="0"/>
                  </a:lnTo>
                  <a:lnTo>
                    <a:pt x="14" y="8"/>
                  </a:lnTo>
                  <a:lnTo>
                    <a:pt x="16" y="14"/>
                  </a:lnTo>
                  <a:lnTo>
                    <a:pt x="4" y="14"/>
                  </a:lnTo>
                  <a:lnTo>
                    <a:pt x="0" y="10"/>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7" name="Freeform 610"/>
            <p:cNvSpPr>
              <a:spLocks/>
            </p:cNvSpPr>
            <p:nvPr/>
          </p:nvSpPr>
          <p:spPr bwMode="auto">
            <a:xfrm>
              <a:off x="3288665" y="2618678"/>
              <a:ext cx="17945" cy="20188"/>
            </a:xfrm>
            <a:custGeom>
              <a:avLst/>
              <a:gdLst/>
              <a:ahLst/>
              <a:cxnLst>
                <a:cxn ang="0">
                  <a:pos x="12" y="6"/>
                </a:cxn>
                <a:cxn ang="0">
                  <a:pos x="8" y="16"/>
                </a:cxn>
                <a:cxn ang="0">
                  <a:pos x="0" y="18"/>
                </a:cxn>
                <a:cxn ang="0">
                  <a:pos x="4" y="10"/>
                </a:cxn>
                <a:cxn ang="0">
                  <a:pos x="10" y="4"/>
                </a:cxn>
                <a:cxn ang="0">
                  <a:pos x="14" y="6"/>
                </a:cxn>
                <a:cxn ang="0">
                  <a:pos x="16" y="0"/>
                </a:cxn>
                <a:cxn ang="0">
                  <a:pos x="12" y="0"/>
                </a:cxn>
                <a:cxn ang="0">
                  <a:pos x="10" y="4"/>
                </a:cxn>
                <a:cxn ang="0">
                  <a:pos x="12" y="6"/>
                </a:cxn>
                <a:cxn ang="0">
                  <a:pos x="12" y="6"/>
                </a:cxn>
              </a:cxnLst>
              <a:rect l="0" t="0" r="r" b="b"/>
              <a:pathLst>
                <a:path w="16" h="18">
                  <a:moveTo>
                    <a:pt x="12" y="6"/>
                  </a:moveTo>
                  <a:lnTo>
                    <a:pt x="8" y="16"/>
                  </a:lnTo>
                  <a:lnTo>
                    <a:pt x="0" y="18"/>
                  </a:lnTo>
                  <a:lnTo>
                    <a:pt x="4" y="10"/>
                  </a:lnTo>
                  <a:lnTo>
                    <a:pt x="10" y="4"/>
                  </a:lnTo>
                  <a:lnTo>
                    <a:pt x="14" y="6"/>
                  </a:lnTo>
                  <a:lnTo>
                    <a:pt x="16" y="0"/>
                  </a:lnTo>
                  <a:lnTo>
                    <a:pt x="12" y="0"/>
                  </a:lnTo>
                  <a:lnTo>
                    <a:pt x="10" y="4"/>
                  </a:lnTo>
                  <a:lnTo>
                    <a:pt x="12" y="6"/>
                  </a:lnTo>
                  <a:lnTo>
                    <a:pt x="1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8" name="Freeform 611"/>
            <p:cNvSpPr>
              <a:spLocks/>
            </p:cNvSpPr>
            <p:nvPr/>
          </p:nvSpPr>
          <p:spPr bwMode="auto">
            <a:xfrm>
              <a:off x="3272963" y="2600733"/>
              <a:ext cx="17945" cy="13460"/>
            </a:xfrm>
            <a:custGeom>
              <a:avLst/>
              <a:gdLst/>
              <a:ahLst/>
              <a:cxnLst>
                <a:cxn ang="0">
                  <a:pos x="4" y="0"/>
                </a:cxn>
                <a:cxn ang="0">
                  <a:pos x="16" y="2"/>
                </a:cxn>
                <a:cxn ang="0">
                  <a:pos x="8" y="8"/>
                </a:cxn>
                <a:cxn ang="0">
                  <a:pos x="6" y="6"/>
                </a:cxn>
                <a:cxn ang="0">
                  <a:pos x="6" y="12"/>
                </a:cxn>
                <a:cxn ang="0">
                  <a:pos x="0" y="0"/>
                </a:cxn>
                <a:cxn ang="0">
                  <a:pos x="4" y="0"/>
                </a:cxn>
                <a:cxn ang="0">
                  <a:pos x="4" y="0"/>
                </a:cxn>
              </a:cxnLst>
              <a:rect l="0" t="0" r="r" b="b"/>
              <a:pathLst>
                <a:path w="16" h="12">
                  <a:moveTo>
                    <a:pt x="4" y="0"/>
                  </a:moveTo>
                  <a:lnTo>
                    <a:pt x="16" y="2"/>
                  </a:lnTo>
                  <a:lnTo>
                    <a:pt x="8" y="8"/>
                  </a:lnTo>
                  <a:lnTo>
                    <a:pt x="6" y="6"/>
                  </a:lnTo>
                  <a:lnTo>
                    <a:pt x="6" y="12"/>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9" name="Freeform 612"/>
            <p:cNvSpPr>
              <a:spLocks/>
            </p:cNvSpPr>
            <p:nvPr/>
          </p:nvSpPr>
          <p:spPr bwMode="auto">
            <a:xfrm>
              <a:off x="3304368" y="2842998"/>
              <a:ext cx="13460" cy="11216"/>
            </a:xfrm>
            <a:custGeom>
              <a:avLst/>
              <a:gdLst/>
              <a:ahLst/>
              <a:cxnLst>
                <a:cxn ang="0">
                  <a:pos x="0" y="0"/>
                </a:cxn>
                <a:cxn ang="0">
                  <a:pos x="10" y="0"/>
                </a:cxn>
                <a:cxn ang="0">
                  <a:pos x="12" y="6"/>
                </a:cxn>
                <a:cxn ang="0">
                  <a:pos x="8" y="10"/>
                </a:cxn>
                <a:cxn ang="0">
                  <a:pos x="0" y="0"/>
                </a:cxn>
                <a:cxn ang="0">
                  <a:pos x="0" y="0"/>
                </a:cxn>
              </a:cxnLst>
              <a:rect l="0" t="0" r="r" b="b"/>
              <a:pathLst>
                <a:path w="12" h="10">
                  <a:moveTo>
                    <a:pt x="0" y="0"/>
                  </a:moveTo>
                  <a:lnTo>
                    <a:pt x="10" y="0"/>
                  </a:lnTo>
                  <a:lnTo>
                    <a:pt x="12" y="6"/>
                  </a:lnTo>
                  <a:lnTo>
                    <a:pt x="8"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0" name="Freeform 613"/>
            <p:cNvSpPr>
              <a:spLocks/>
            </p:cNvSpPr>
            <p:nvPr/>
          </p:nvSpPr>
          <p:spPr bwMode="auto">
            <a:xfrm>
              <a:off x="3320070" y="2834025"/>
              <a:ext cx="11216" cy="8973"/>
            </a:xfrm>
            <a:custGeom>
              <a:avLst/>
              <a:gdLst/>
              <a:ahLst/>
              <a:cxnLst>
                <a:cxn ang="0">
                  <a:pos x="0" y="0"/>
                </a:cxn>
                <a:cxn ang="0">
                  <a:pos x="8" y="4"/>
                </a:cxn>
                <a:cxn ang="0">
                  <a:pos x="10" y="8"/>
                </a:cxn>
                <a:cxn ang="0">
                  <a:pos x="4" y="6"/>
                </a:cxn>
                <a:cxn ang="0">
                  <a:pos x="0" y="0"/>
                </a:cxn>
                <a:cxn ang="0">
                  <a:pos x="0" y="0"/>
                </a:cxn>
              </a:cxnLst>
              <a:rect l="0" t="0" r="r" b="b"/>
              <a:pathLst>
                <a:path w="10" h="8">
                  <a:moveTo>
                    <a:pt x="0" y="0"/>
                  </a:moveTo>
                  <a:lnTo>
                    <a:pt x="8" y="4"/>
                  </a:lnTo>
                  <a:lnTo>
                    <a:pt x="10" y="8"/>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1" name="Freeform 614"/>
            <p:cNvSpPr>
              <a:spLocks/>
            </p:cNvSpPr>
            <p:nvPr/>
          </p:nvSpPr>
          <p:spPr bwMode="auto">
            <a:xfrm>
              <a:off x="3100238" y="1667565"/>
              <a:ext cx="464341" cy="605662"/>
            </a:xfrm>
            <a:custGeom>
              <a:avLst/>
              <a:gdLst/>
              <a:ahLst/>
              <a:cxnLst>
                <a:cxn ang="0">
                  <a:pos x="98" y="524"/>
                </a:cxn>
                <a:cxn ang="0">
                  <a:pos x="120" y="524"/>
                </a:cxn>
                <a:cxn ang="0">
                  <a:pos x="134" y="520"/>
                </a:cxn>
                <a:cxn ang="0">
                  <a:pos x="174" y="516"/>
                </a:cxn>
                <a:cxn ang="0">
                  <a:pos x="168" y="494"/>
                </a:cxn>
                <a:cxn ang="0">
                  <a:pos x="158" y="478"/>
                </a:cxn>
                <a:cxn ang="0">
                  <a:pos x="138" y="462"/>
                </a:cxn>
                <a:cxn ang="0">
                  <a:pos x="188" y="444"/>
                </a:cxn>
                <a:cxn ang="0">
                  <a:pos x="226" y="406"/>
                </a:cxn>
                <a:cxn ang="0">
                  <a:pos x="212" y="370"/>
                </a:cxn>
                <a:cxn ang="0">
                  <a:pos x="190" y="350"/>
                </a:cxn>
                <a:cxn ang="0">
                  <a:pos x="234" y="344"/>
                </a:cxn>
                <a:cxn ang="0">
                  <a:pos x="226" y="334"/>
                </a:cxn>
                <a:cxn ang="0">
                  <a:pos x="248" y="306"/>
                </a:cxn>
                <a:cxn ang="0">
                  <a:pos x="284" y="282"/>
                </a:cxn>
                <a:cxn ang="0">
                  <a:pos x="288" y="264"/>
                </a:cxn>
                <a:cxn ang="0">
                  <a:pos x="354" y="162"/>
                </a:cxn>
                <a:cxn ang="0">
                  <a:pos x="306" y="156"/>
                </a:cxn>
                <a:cxn ang="0">
                  <a:pos x="410" y="72"/>
                </a:cxn>
                <a:cxn ang="0">
                  <a:pos x="378" y="26"/>
                </a:cxn>
                <a:cxn ang="0">
                  <a:pos x="348" y="28"/>
                </a:cxn>
                <a:cxn ang="0">
                  <a:pos x="256" y="0"/>
                </a:cxn>
                <a:cxn ang="0">
                  <a:pos x="216" y="60"/>
                </a:cxn>
                <a:cxn ang="0">
                  <a:pos x="146" y="24"/>
                </a:cxn>
                <a:cxn ang="0">
                  <a:pos x="128" y="68"/>
                </a:cxn>
                <a:cxn ang="0">
                  <a:pos x="110" y="92"/>
                </a:cxn>
                <a:cxn ang="0">
                  <a:pos x="74" y="74"/>
                </a:cxn>
                <a:cxn ang="0">
                  <a:pos x="90" y="120"/>
                </a:cxn>
                <a:cxn ang="0">
                  <a:pos x="64" y="122"/>
                </a:cxn>
                <a:cxn ang="0">
                  <a:pos x="32" y="134"/>
                </a:cxn>
                <a:cxn ang="0">
                  <a:pos x="36" y="152"/>
                </a:cxn>
                <a:cxn ang="0">
                  <a:pos x="44" y="184"/>
                </a:cxn>
                <a:cxn ang="0">
                  <a:pos x="36" y="216"/>
                </a:cxn>
                <a:cxn ang="0">
                  <a:pos x="76" y="242"/>
                </a:cxn>
                <a:cxn ang="0">
                  <a:pos x="106" y="234"/>
                </a:cxn>
                <a:cxn ang="0">
                  <a:pos x="132" y="224"/>
                </a:cxn>
                <a:cxn ang="0">
                  <a:pos x="162" y="210"/>
                </a:cxn>
                <a:cxn ang="0">
                  <a:pos x="174" y="190"/>
                </a:cxn>
                <a:cxn ang="0">
                  <a:pos x="158" y="236"/>
                </a:cxn>
                <a:cxn ang="0">
                  <a:pos x="160" y="312"/>
                </a:cxn>
                <a:cxn ang="0">
                  <a:pos x="72" y="266"/>
                </a:cxn>
                <a:cxn ang="0">
                  <a:pos x="92" y="312"/>
                </a:cxn>
                <a:cxn ang="0">
                  <a:pos x="96" y="356"/>
                </a:cxn>
                <a:cxn ang="0">
                  <a:pos x="126" y="384"/>
                </a:cxn>
                <a:cxn ang="0">
                  <a:pos x="68" y="390"/>
                </a:cxn>
                <a:cxn ang="0">
                  <a:pos x="78" y="418"/>
                </a:cxn>
                <a:cxn ang="0">
                  <a:pos x="100" y="404"/>
                </a:cxn>
                <a:cxn ang="0">
                  <a:pos x="88" y="438"/>
                </a:cxn>
                <a:cxn ang="0">
                  <a:pos x="114" y="456"/>
                </a:cxn>
                <a:cxn ang="0">
                  <a:pos x="100" y="466"/>
                </a:cxn>
                <a:cxn ang="0">
                  <a:pos x="50" y="452"/>
                </a:cxn>
                <a:cxn ang="0">
                  <a:pos x="64" y="478"/>
                </a:cxn>
                <a:cxn ang="0">
                  <a:pos x="44" y="522"/>
                </a:cxn>
                <a:cxn ang="0">
                  <a:pos x="56" y="526"/>
                </a:cxn>
                <a:cxn ang="0">
                  <a:pos x="70" y="526"/>
                </a:cxn>
              </a:cxnLst>
              <a:rect l="0" t="0" r="r" b="b"/>
              <a:pathLst>
                <a:path w="414" h="540">
                  <a:moveTo>
                    <a:pt x="70" y="526"/>
                  </a:moveTo>
                  <a:lnTo>
                    <a:pt x="88" y="534"/>
                  </a:lnTo>
                  <a:lnTo>
                    <a:pt x="98" y="532"/>
                  </a:lnTo>
                  <a:lnTo>
                    <a:pt x="92" y="522"/>
                  </a:lnTo>
                  <a:lnTo>
                    <a:pt x="90" y="516"/>
                  </a:lnTo>
                  <a:lnTo>
                    <a:pt x="98" y="524"/>
                  </a:lnTo>
                  <a:lnTo>
                    <a:pt x="102" y="520"/>
                  </a:lnTo>
                  <a:lnTo>
                    <a:pt x="102" y="512"/>
                  </a:lnTo>
                  <a:lnTo>
                    <a:pt x="112" y="524"/>
                  </a:lnTo>
                  <a:lnTo>
                    <a:pt x="116" y="522"/>
                  </a:lnTo>
                  <a:lnTo>
                    <a:pt x="116" y="516"/>
                  </a:lnTo>
                  <a:lnTo>
                    <a:pt x="120" y="524"/>
                  </a:lnTo>
                  <a:lnTo>
                    <a:pt x="122" y="526"/>
                  </a:lnTo>
                  <a:lnTo>
                    <a:pt x="130" y="524"/>
                  </a:lnTo>
                  <a:lnTo>
                    <a:pt x="132" y="518"/>
                  </a:lnTo>
                  <a:lnTo>
                    <a:pt x="126" y="508"/>
                  </a:lnTo>
                  <a:lnTo>
                    <a:pt x="132" y="512"/>
                  </a:lnTo>
                  <a:lnTo>
                    <a:pt x="134" y="520"/>
                  </a:lnTo>
                  <a:lnTo>
                    <a:pt x="146" y="520"/>
                  </a:lnTo>
                  <a:lnTo>
                    <a:pt x="148" y="528"/>
                  </a:lnTo>
                  <a:lnTo>
                    <a:pt x="146" y="536"/>
                  </a:lnTo>
                  <a:lnTo>
                    <a:pt x="146" y="540"/>
                  </a:lnTo>
                  <a:lnTo>
                    <a:pt x="164" y="532"/>
                  </a:lnTo>
                  <a:lnTo>
                    <a:pt x="174" y="516"/>
                  </a:lnTo>
                  <a:lnTo>
                    <a:pt x="176" y="524"/>
                  </a:lnTo>
                  <a:lnTo>
                    <a:pt x="186" y="514"/>
                  </a:lnTo>
                  <a:lnTo>
                    <a:pt x="188" y="504"/>
                  </a:lnTo>
                  <a:lnTo>
                    <a:pt x="184" y="492"/>
                  </a:lnTo>
                  <a:lnTo>
                    <a:pt x="176" y="500"/>
                  </a:lnTo>
                  <a:lnTo>
                    <a:pt x="168" y="494"/>
                  </a:lnTo>
                  <a:lnTo>
                    <a:pt x="170" y="490"/>
                  </a:lnTo>
                  <a:lnTo>
                    <a:pt x="174" y="486"/>
                  </a:lnTo>
                  <a:lnTo>
                    <a:pt x="168" y="478"/>
                  </a:lnTo>
                  <a:lnTo>
                    <a:pt x="156" y="486"/>
                  </a:lnTo>
                  <a:lnTo>
                    <a:pt x="156" y="486"/>
                  </a:lnTo>
                  <a:lnTo>
                    <a:pt x="158" y="478"/>
                  </a:lnTo>
                  <a:lnTo>
                    <a:pt x="148" y="476"/>
                  </a:lnTo>
                  <a:lnTo>
                    <a:pt x="136" y="486"/>
                  </a:lnTo>
                  <a:lnTo>
                    <a:pt x="134" y="476"/>
                  </a:lnTo>
                  <a:lnTo>
                    <a:pt x="144" y="474"/>
                  </a:lnTo>
                  <a:lnTo>
                    <a:pt x="140" y="468"/>
                  </a:lnTo>
                  <a:lnTo>
                    <a:pt x="138" y="462"/>
                  </a:lnTo>
                  <a:lnTo>
                    <a:pt x="154" y="474"/>
                  </a:lnTo>
                  <a:lnTo>
                    <a:pt x="184" y="470"/>
                  </a:lnTo>
                  <a:lnTo>
                    <a:pt x="188" y="458"/>
                  </a:lnTo>
                  <a:lnTo>
                    <a:pt x="192" y="454"/>
                  </a:lnTo>
                  <a:lnTo>
                    <a:pt x="186" y="450"/>
                  </a:lnTo>
                  <a:lnTo>
                    <a:pt x="188" y="444"/>
                  </a:lnTo>
                  <a:lnTo>
                    <a:pt x="184" y="438"/>
                  </a:lnTo>
                  <a:lnTo>
                    <a:pt x="184" y="432"/>
                  </a:lnTo>
                  <a:lnTo>
                    <a:pt x="214" y="432"/>
                  </a:lnTo>
                  <a:lnTo>
                    <a:pt x="220" y="422"/>
                  </a:lnTo>
                  <a:lnTo>
                    <a:pt x="218" y="418"/>
                  </a:lnTo>
                  <a:lnTo>
                    <a:pt x="226" y="406"/>
                  </a:lnTo>
                  <a:lnTo>
                    <a:pt x="210" y="396"/>
                  </a:lnTo>
                  <a:lnTo>
                    <a:pt x="232" y="388"/>
                  </a:lnTo>
                  <a:lnTo>
                    <a:pt x="230" y="386"/>
                  </a:lnTo>
                  <a:lnTo>
                    <a:pt x="230" y="372"/>
                  </a:lnTo>
                  <a:lnTo>
                    <a:pt x="228" y="370"/>
                  </a:lnTo>
                  <a:lnTo>
                    <a:pt x="212" y="370"/>
                  </a:lnTo>
                  <a:lnTo>
                    <a:pt x="216" y="364"/>
                  </a:lnTo>
                  <a:lnTo>
                    <a:pt x="214" y="360"/>
                  </a:lnTo>
                  <a:lnTo>
                    <a:pt x="190" y="366"/>
                  </a:lnTo>
                  <a:lnTo>
                    <a:pt x="192" y="360"/>
                  </a:lnTo>
                  <a:lnTo>
                    <a:pt x="190" y="358"/>
                  </a:lnTo>
                  <a:lnTo>
                    <a:pt x="190" y="350"/>
                  </a:lnTo>
                  <a:lnTo>
                    <a:pt x="210" y="346"/>
                  </a:lnTo>
                  <a:lnTo>
                    <a:pt x="218" y="356"/>
                  </a:lnTo>
                  <a:lnTo>
                    <a:pt x="232" y="360"/>
                  </a:lnTo>
                  <a:lnTo>
                    <a:pt x="234" y="352"/>
                  </a:lnTo>
                  <a:lnTo>
                    <a:pt x="230" y="348"/>
                  </a:lnTo>
                  <a:lnTo>
                    <a:pt x="234" y="344"/>
                  </a:lnTo>
                  <a:lnTo>
                    <a:pt x="196" y="342"/>
                  </a:lnTo>
                  <a:lnTo>
                    <a:pt x="198" y="338"/>
                  </a:lnTo>
                  <a:lnTo>
                    <a:pt x="196" y="330"/>
                  </a:lnTo>
                  <a:lnTo>
                    <a:pt x="198" y="330"/>
                  </a:lnTo>
                  <a:lnTo>
                    <a:pt x="200" y="324"/>
                  </a:lnTo>
                  <a:lnTo>
                    <a:pt x="226" y="334"/>
                  </a:lnTo>
                  <a:lnTo>
                    <a:pt x="228" y="332"/>
                  </a:lnTo>
                  <a:lnTo>
                    <a:pt x="226" y="328"/>
                  </a:lnTo>
                  <a:lnTo>
                    <a:pt x="246" y="324"/>
                  </a:lnTo>
                  <a:lnTo>
                    <a:pt x="248" y="320"/>
                  </a:lnTo>
                  <a:lnTo>
                    <a:pt x="244" y="308"/>
                  </a:lnTo>
                  <a:lnTo>
                    <a:pt x="248" y="306"/>
                  </a:lnTo>
                  <a:lnTo>
                    <a:pt x="248" y="312"/>
                  </a:lnTo>
                  <a:lnTo>
                    <a:pt x="252" y="314"/>
                  </a:lnTo>
                  <a:lnTo>
                    <a:pt x="266" y="312"/>
                  </a:lnTo>
                  <a:lnTo>
                    <a:pt x="278" y="300"/>
                  </a:lnTo>
                  <a:lnTo>
                    <a:pt x="272" y="296"/>
                  </a:lnTo>
                  <a:lnTo>
                    <a:pt x="284" y="282"/>
                  </a:lnTo>
                  <a:lnTo>
                    <a:pt x="260" y="286"/>
                  </a:lnTo>
                  <a:lnTo>
                    <a:pt x="264" y="280"/>
                  </a:lnTo>
                  <a:lnTo>
                    <a:pt x="290" y="276"/>
                  </a:lnTo>
                  <a:lnTo>
                    <a:pt x="284" y="262"/>
                  </a:lnTo>
                  <a:lnTo>
                    <a:pt x="286" y="254"/>
                  </a:lnTo>
                  <a:lnTo>
                    <a:pt x="288" y="264"/>
                  </a:lnTo>
                  <a:lnTo>
                    <a:pt x="298" y="260"/>
                  </a:lnTo>
                  <a:lnTo>
                    <a:pt x="304" y="242"/>
                  </a:lnTo>
                  <a:lnTo>
                    <a:pt x="314" y="230"/>
                  </a:lnTo>
                  <a:lnTo>
                    <a:pt x="368" y="168"/>
                  </a:lnTo>
                  <a:lnTo>
                    <a:pt x="368" y="158"/>
                  </a:lnTo>
                  <a:lnTo>
                    <a:pt x="354" y="162"/>
                  </a:lnTo>
                  <a:lnTo>
                    <a:pt x="292" y="200"/>
                  </a:lnTo>
                  <a:lnTo>
                    <a:pt x="294" y="194"/>
                  </a:lnTo>
                  <a:lnTo>
                    <a:pt x="292" y="192"/>
                  </a:lnTo>
                  <a:lnTo>
                    <a:pt x="334" y="160"/>
                  </a:lnTo>
                  <a:lnTo>
                    <a:pt x="306" y="162"/>
                  </a:lnTo>
                  <a:lnTo>
                    <a:pt x="306" y="156"/>
                  </a:lnTo>
                  <a:lnTo>
                    <a:pt x="312" y="156"/>
                  </a:lnTo>
                  <a:lnTo>
                    <a:pt x="316" y="156"/>
                  </a:lnTo>
                  <a:lnTo>
                    <a:pt x="374" y="138"/>
                  </a:lnTo>
                  <a:lnTo>
                    <a:pt x="412" y="94"/>
                  </a:lnTo>
                  <a:lnTo>
                    <a:pt x="414" y="80"/>
                  </a:lnTo>
                  <a:lnTo>
                    <a:pt x="410" y="72"/>
                  </a:lnTo>
                  <a:lnTo>
                    <a:pt x="398" y="64"/>
                  </a:lnTo>
                  <a:lnTo>
                    <a:pt x="384" y="72"/>
                  </a:lnTo>
                  <a:lnTo>
                    <a:pt x="388" y="58"/>
                  </a:lnTo>
                  <a:lnTo>
                    <a:pt x="376" y="40"/>
                  </a:lnTo>
                  <a:lnTo>
                    <a:pt x="380" y="38"/>
                  </a:lnTo>
                  <a:lnTo>
                    <a:pt x="378" y="26"/>
                  </a:lnTo>
                  <a:lnTo>
                    <a:pt x="368" y="34"/>
                  </a:lnTo>
                  <a:lnTo>
                    <a:pt x="362" y="20"/>
                  </a:lnTo>
                  <a:lnTo>
                    <a:pt x="352" y="32"/>
                  </a:lnTo>
                  <a:lnTo>
                    <a:pt x="356" y="38"/>
                  </a:lnTo>
                  <a:lnTo>
                    <a:pt x="354" y="40"/>
                  </a:lnTo>
                  <a:lnTo>
                    <a:pt x="348" y="28"/>
                  </a:lnTo>
                  <a:lnTo>
                    <a:pt x="308" y="54"/>
                  </a:lnTo>
                  <a:lnTo>
                    <a:pt x="338" y="16"/>
                  </a:lnTo>
                  <a:lnTo>
                    <a:pt x="300" y="16"/>
                  </a:lnTo>
                  <a:lnTo>
                    <a:pt x="286" y="0"/>
                  </a:lnTo>
                  <a:lnTo>
                    <a:pt x="266" y="12"/>
                  </a:lnTo>
                  <a:lnTo>
                    <a:pt x="256" y="0"/>
                  </a:lnTo>
                  <a:lnTo>
                    <a:pt x="246" y="2"/>
                  </a:lnTo>
                  <a:lnTo>
                    <a:pt x="238" y="18"/>
                  </a:lnTo>
                  <a:lnTo>
                    <a:pt x="244" y="38"/>
                  </a:lnTo>
                  <a:lnTo>
                    <a:pt x="226" y="10"/>
                  </a:lnTo>
                  <a:lnTo>
                    <a:pt x="184" y="10"/>
                  </a:lnTo>
                  <a:lnTo>
                    <a:pt x="216" y="60"/>
                  </a:lnTo>
                  <a:lnTo>
                    <a:pt x="204" y="72"/>
                  </a:lnTo>
                  <a:lnTo>
                    <a:pt x="206" y="62"/>
                  </a:lnTo>
                  <a:lnTo>
                    <a:pt x="206" y="56"/>
                  </a:lnTo>
                  <a:lnTo>
                    <a:pt x="190" y="26"/>
                  </a:lnTo>
                  <a:lnTo>
                    <a:pt x="150" y="18"/>
                  </a:lnTo>
                  <a:lnTo>
                    <a:pt x="146" y="24"/>
                  </a:lnTo>
                  <a:lnTo>
                    <a:pt x="158" y="44"/>
                  </a:lnTo>
                  <a:lnTo>
                    <a:pt x="130" y="36"/>
                  </a:lnTo>
                  <a:lnTo>
                    <a:pt x="144" y="66"/>
                  </a:lnTo>
                  <a:lnTo>
                    <a:pt x="122" y="52"/>
                  </a:lnTo>
                  <a:lnTo>
                    <a:pt x="118" y="60"/>
                  </a:lnTo>
                  <a:lnTo>
                    <a:pt x="128" y="68"/>
                  </a:lnTo>
                  <a:lnTo>
                    <a:pt x="114" y="74"/>
                  </a:lnTo>
                  <a:lnTo>
                    <a:pt x="116" y="84"/>
                  </a:lnTo>
                  <a:lnTo>
                    <a:pt x="142" y="104"/>
                  </a:lnTo>
                  <a:lnTo>
                    <a:pt x="140" y="110"/>
                  </a:lnTo>
                  <a:lnTo>
                    <a:pt x="116" y="90"/>
                  </a:lnTo>
                  <a:lnTo>
                    <a:pt x="110" y="92"/>
                  </a:lnTo>
                  <a:lnTo>
                    <a:pt x="118" y="108"/>
                  </a:lnTo>
                  <a:lnTo>
                    <a:pt x="110" y="106"/>
                  </a:lnTo>
                  <a:lnTo>
                    <a:pt x="110" y="100"/>
                  </a:lnTo>
                  <a:lnTo>
                    <a:pt x="106" y="86"/>
                  </a:lnTo>
                  <a:lnTo>
                    <a:pt x="82" y="70"/>
                  </a:lnTo>
                  <a:lnTo>
                    <a:pt x="74" y="74"/>
                  </a:lnTo>
                  <a:lnTo>
                    <a:pt x="80" y="84"/>
                  </a:lnTo>
                  <a:lnTo>
                    <a:pt x="78" y="90"/>
                  </a:lnTo>
                  <a:lnTo>
                    <a:pt x="64" y="100"/>
                  </a:lnTo>
                  <a:lnTo>
                    <a:pt x="92" y="112"/>
                  </a:lnTo>
                  <a:lnTo>
                    <a:pt x="88" y="114"/>
                  </a:lnTo>
                  <a:lnTo>
                    <a:pt x="90" y="120"/>
                  </a:lnTo>
                  <a:lnTo>
                    <a:pt x="80" y="114"/>
                  </a:lnTo>
                  <a:lnTo>
                    <a:pt x="82" y="124"/>
                  </a:lnTo>
                  <a:lnTo>
                    <a:pt x="70" y="110"/>
                  </a:lnTo>
                  <a:lnTo>
                    <a:pt x="64" y="110"/>
                  </a:lnTo>
                  <a:lnTo>
                    <a:pt x="62" y="116"/>
                  </a:lnTo>
                  <a:lnTo>
                    <a:pt x="64" y="122"/>
                  </a:lnTo>
                  <a:lnTo>
                    <a:pt x="60" y="110"/>
                  </a:lnTo>
                  <a:lnTo>
                    <a:pt x="46" y="104"/>
                  </a:lnTo>
                  <a:lnTo>
                    <a:pt x="34" y="118"/>
                  </a:lnTo>
                  <a:lnTo>
                    <a:pt x="38" y="128"/>
                  </a:lnTo>
                  <a:lnTo>
                    <a:pt x="32" y="122"/>
                  </a:lnTo>
                  <a:lnTo>
                    <a:pt x="32" y="134"/>
                  </a:lnTo>
                  <a:lnTo>
                    <a:pt x="26" y="124"/>
                  </a:lnTo>
                  <a:lnTo>
                    <a:pt x="4" y="140"/>
                  </a:lnTo>
                  <a:lnTo>
                    <a:pt x="0" y="150"/>
                  </a:lnTo>
                  <a:lnTo>
                    <a:pt x="10" y="160"/>
                  </a:lnTo>
                  <a:lnTo>
                    <a:pt x="28" y="146"/>
                  </a:lnTo>
                  <a:lnTo>
                    <a:pt x="36" y="152"/>
                  </a:lnTo>
                  <a:lnTo>
                    <a:pt x="18" y="168"/>
                  </a:lnTo>
                  <a:lnTo>
                    <a:pt x="24" y="176"/>
                  </a:lnTo>
                  <a:lnTo>
                    <a:pt x="54" y="156"/>
                  </a:lnTo>
                  <a:lnTo>
                    <a:pt x="52" y="160"/>
                  </a:lnTo>
                  <a:lnTo>
                    <a:pt x="30" y="178"/>
                  </a:lnTo>
                  <a:lnTo>
                    <a:pt x="44" y="184"/>
                  </a:lnTo>
                  <a:lnTo>
                    <a:pt x="30" y="188"/>
                  </a:lnTo>
                  <a:lnTo>
                    <a:pt x="28" y="200"/>
                  </a:lnTo>
                  <a:lnTo>
                    <a:pt x="34" y="206"/>
                  </a:lnTo>
                  <a:lnTo>
                    <a:pt x="64" y="202"/>
                  </a:lnTo>
                  <a:lnTo>
                    <a:pt x="74" y="208"/>
                  </a:lnTo>
                  <a:lnTo>
                    <a:pt x="36" y="216"/>
                  </a:lnTo>
                  <a:lnTo>
                    <a:pt x="68" y="242"/>
                  </a:lnTo>
                  <a:lnTo>
                    <a:pt x="76" y="218"/>
                  </a:lnTo>
                  <a:lnTo>
                    <a:pt x="88" y="204"/>
                  </a:lnTo>
                  <a:lnTo>
                    <a:pt x="88" y="212"/>
                  </a:lnTo>
                  <a:lnTo>
                    <a:pt x="76" y="236"/>
                  </a:lnTo>
                  <a:lnTo>
                    <a:pt x="76" y="242"/>
                  </a:lnTo>
                  <a:lnTo>
                    <a:pt x="82" y="246"/>
                  </a:lnTo>
                  <a:lnTo>
                    <a:pt x="92" y="240"/>
                  </a:lnTo>
                  <a:lnTo>
                    <a:pt x="90" y="248"/>
                  </a:lnTo>
                  <a:lnTo>
                    <a:pt x="104" y="250"/>
                  </a:lnTo>
                  <a:lnTo>
                    <a:pt x="106" y="242"/>
                  </a:lnTo>
                  <a:lnTo>
                    <a:pt x="106" y="234"/>
                  </a:lnTo>
                  <a:lnTo>
                    <a:pt x="112" y="226"/>
                  </a:lnTo>
                  <a:lnTo>
                    <a:pt x="108" y="238"/>
                  </a:lnTo>
                  <a:lnTo>
                    <a:pt x="114" y="238"/>
                  </a:lnTo>
                  <a:lnTo>
                    <a:pt x="132" y="214"/>
                  </a:lnTo>
                  <a:lnTo>
                    <a:pt x="130" y="218"/>
                  </a:lnTo>
                  <a:lnTo>
                    <a:pt x="132" y="224"/>
                  </a:lnTo>
                  <a:lnTo>
                    <a:pt x="134" y="224"/>
                  </a:lnTo>
                  <a:lnTo>
                    <a:pt x="114" y="242"/>
                  </a:lnTo>
                  <a:lnTo>
                    <a:pt x="118" y="250"/>
                  </a:lnTo>
                  <a:lnTo>
                    <a:pt x="162" y="222"/>
                  </a:lnTo>
                  <a:lnTo>
                    <a:pt x="166" y="212"/>
                  </a:lnTo>
                  <a:lnTo>
                    <a:pt x="162" y="210"/>
                  </a:lnTo>
                  <a:lnTo>
                    <a:pt x="164" y="200"/>
                  </a:lnTo>
                  <a:lnTo>
                    <a:pt x="160" y="190"/>
                  </a:lnTo>
                  <a:lnTo>
                    <a:pt x="168" y="198"/>
                  </a:lnTo>
                  <a:lnTo>
                    <a:pt x="176" y="180"/>
                  </a:lnTo>
                  <a:lnTo>
                    <a:pt x="192" y="164"/>
                  </a:lnTo>
                  <a:lnTo>
                    <a:pt x="174" y="190"/>
                  </a:lnTo>
                  <a:lnTo>
                    <a:pt x="168" y="208"/>
                  </a:lnTo>
                  <a:lnTo>
                    <a:pt x="168" y="216"/>
                  </a:lnTo>
                  <a:lnTo>
                    <a:pt x="206" y="216"/>
                  </a:lnTo>
                  <a:lnTo>
                    <a:pt x="208" y="222"/>
                  </a:lnTo>
                  <a:lnTo>
                    <a:pt x="186" y="222"/>
                  </a:lnTo>
                  <a:lnTo>
                    <a:pt x="158" y="236"/>
                  </a:lnTo>
                  <a:lnTo>
                    <a:pt x="116" y="262"/>
                  </a:lnTo>
                  <a:lnTo>
                    <a:pt x="128" y="286"/>
                  </a:lnTo>
                  <a:lnTo>
                    <a:pt x="140" y="292"/>
                  </a:lnTo>
                  <a:lnTo>
                    <a:pt x="136" y="296"/>
                  </a:lnTo>
                  <a:lnTo>
                    <a:pt x="140" y="310"/>
                  </a:lnTo>
                  <a:lnTo>
                    <a:pt x="160" y="312"/>
                  </a:lnTo>
                  <a:lnTo>
                    <a:pt x="148" y="324"/>
                  </a:lnTo>
                  <a:lnTo>
                    <a:pt x="136" y="320"/>
                  </a:lnTo>
                  <a:lnTo>
                    <a:pt x="130" y="302"/>
                  </a:lnTo>
                  <a:lnTo>
                    <a:pt x="106" y="268"/>
                  </a:lnTo>
                  <a:lnTo>
                    <a:pt x="76" y="260"/>
                  </a:lnTo>
                  <a:lnTo>
                    <a:pt x="72" y="266"/>
                  </a:lnTo>
                  <a:lnTo>
                    <a:pt x="72" y="276"/>
                  </a:lnTo>
                  <a:lnTo>
                    <a:pt x="72" y="284"/>
                  </a:lnTo>
                  <a:lnTo>
                    <a:pt x="74" y="288"/>
                  </a:lnTo>
                  <a:lnTo>
                    <a:pt x="74" y="288"/>
                  </a:lnTo>
                  <a:lnTo>
                    <a:pt x="74" y="300"/>
                  </a:lnTo>
                  <a:lnTo>
                    <a:pt x="92" y="312"/>
                  </a:lnTo>
                  <a:lnTo>
                    <a:pt x="100" y="330"/>
                  </a:lnTo>
                  <a:lnTo>
                    <a:pt x="102" y="348"/>
                  </a:lnTo>
                  <a:lnTo>
                    <a:pt x="108" y="344"/>
                  </a:lnTo>
                  <a:lnTo>
                    <a:pt x="106" y="350"/>
                  </a:lnTo>
                  <a:lnTo>
                    <a:pt x="100" y="352"/>
                  </a:lnTo>
                  <a:lnTo>
                    <a:pt x="96" y="356"/>
                  </a:lnTo>
                  <a:lnTo>
                    <a:pt x="96" y="360"/>
                  </a:lnTo>
                  <a:lnTo>
                    <a:pt x="124" y="370"/>
                  </a:lnTo>
                  <a:lnTo>
                    <a:pt x="140" y="364"/>
                  </a:lnTo>
                  <a:lnTo>
                    <a:pt x="134" y="376"/>
                  </a:lnTo>
                  <a:lnTo>
                    <a:pt x="130" y="382"/>
                  </a:lnTo>
                  <a:lnTo>
                    <a:pt x="126" y="384"/>
                  </a:lnTo>
                  <a:lnTo>
                    <a:pt x="130" y="392"/>
                  </a:lnTo>
                  <a:lnTo>
                    <a:pt x="108" y="372"/>
                  </a:lnTo>
                  <a:lnTo>
                    <a:pt x="92" y="366"/>
                  </a:lnTo>
                  <a:lnTo>
                    <a:pt x="70" y="376"/>
                  </a:lnTo>
                  <a:lnTo>
                    <a:pt x="66" y="390"/>
                  </a:lnTo>
                  <a:lnTo>
                    <a:pt x="68" y="390"/>
                  </a:lnTo>
                  <a:lnTo>
                    <a:pt x="58" y="402"/>
                  </a:lnTo>
                  <a:lnTo>
                    <a:pt x="60" y="416"/>
                  </a:lnTo>
                  <a:lnTo>
                    <a:pt x="60" y="420"/>
                  </a:lnTo>
                  <a:lnTo>
                    <a:pt x="74" y="420"/>
                  </a:lnTo>
                  <a:lnTo>
                    <a:pt x="82" y="404"/>
                  </a:lnTo>
                  <a:lnTo>
                    <a:pt x="78" y="418"/>
                  </a:lnTo>
                  <a:lnTo>
                    <a:pt x="78" y="422"/>
                  </a:lnTo>
                  <a:lnTo>
                    <a:pt x="88" y="422"/>
                  </a:lnTo>
                  <a:lnTo>
                    <a:pt x="92" y="414"/>
                  </a:lnTo>
                  <a:lnTo>
                    <a:pt x="98" y="390"/>
                  </a:lnTo>
                  <a:lnTo>
                    <a:pt x="96" y="404"/>
                  </a:lnTo>
                  <a:lnTo>
                    <a:pt x="100" y="404"/>
                  </a:lnTo>
                  <a:lnTo>
                    <a:pt x="96" y="416"/>
                  </a:lnTo>
                  <a:lnTo>
                    <a:pt x="94" y="420"/>
                  </a:lnTo>
                  <a:lnTo>
                    <a:pt x="92" y="426"/>
                  </a:lnTo>
                  <a:lnTo>
                    <a:pt x="94" y="426"/>
                  </a:lnTo>
                  <a:lnTo>
                    <a:pt x="82" y="432"/>
                  </a:lnTo>
                  <a:lnTo>
                    <a:pt x="88" y="438"/>
                  </a:lnTo>
                  <a:lnTo>
                    <a:pt x="92" y="438"/>
                  </a:lnTo>
                  <a:lnTo>
                    <a:pt x="90" y="446"/>
                  </a:lnTo>
                  <a:lnTo>
                    <a:pt x="94" y="452"/>
                  </a:lnTo>
                  <a:lnTo>
                    <a:pt x="98" y="444"/>
                  </a:lnTo>
                  <a:lnTo>
                    <a:pt x="96" y="458"/>
                  </a:lnTo>
                  <a:lnTo>
                    <a:pt x="114" y="456"/>
                  </a:lnTo>
                  <a:lnTo>
                    <a:pt x="124" y="428"/>
                  </a:lnTo>
                  <a:lnTo>
                    <a:pt x="128" y="426"/>
                  </a:lnTo>
                  <a:lnTo>
                    <a:pt x="120" y="450"/>
                  </a:lnTo>
                  <a:lnTo>
                    <a:pt x="110" y="462"/>
                  </a:lnTo>
                  <a:lnTo>
                    <a:pt x="114" y="466"/>
                  </a:lnTo>
                  <a:lnTo>
                    <a:pt x="100" y="466"/>
                  </a:lnTo>
                  <a:lnTo>
                    <a:pt x="102" y="470"/>
                  </a:lnTo>
                  <a:lnTo>
                    <a:pt x="84" y="464"/>
                  </a:lnTo>
                  <a:lnTo>
                    <a:pt x="82" y="454"/>
                  </a:lnTo>
                  <a:lnTo>
                    <a:pt x="74" y="438"/>
                  </a:lnTo>
                  <a:lnTo>
                    <a:pt x="48" y="442"/>
                  </a:lnTo>
                  <a:lnTo>
                    <a:pt x="50" y="452"/>
                  </a:lnTo>
                  <a:lnTo>
                    <a:pt x="56" y="460"/>
                  </a:lnTo>
                  <a:lnTo>
                    <a:pt x="58" y="470"/>
                  </a:lnTo>
                  <a:lnTo>
                    <a:pt x="68" y="468"/>
                  </a:lnTo>
                  <a:lnTo>
                    <a:pt x="62" y="474"/>
                  </a:lnTo>
                  <a:lnTo>
                    <a:pt x="66" y="474"/>
                  </a:lnTo>
                  <a:lnTo>
                    <a:pt x="64" y="478"/>
                  </a:lnTo>
                  <a:lnTo>
                    <a:pt x="46" y="488"/>
                  </a:lnTo>
                  <a:lnTo>
                    <a:pt x="32" y="504"/>
                  </a:lnTo>
                  <a:lnTo>
                    <a:pt x="32" y="516"/>
                  </a:lnTo>
                  <a:lnTo>
                    <a:pt x="36" y="524"/>
                  </a:lnTo>
                  <a:lnTo>
                    <a:pt x="42" y="516"/>
                  </a:lnTo>
                  <a:lnTo>
                    <a:pt x="44" y="522"/>
                  </a:lnTo>
                  <a:lnTo>
                    <a:pt x="46" y="516"/>
                  </a:lnTo>
                  <a:lnTo>
                    <a:pt x="44" y="506"/>
                  </a:lnTo>
                  <a:lnTo>
                    <a:pt x="44" y="502"/>
                  </a:lnTo>
                  <a:lnTo>
                    <a:pt x="46" y="524"/>
                  </a:lnTo>
                  <a:lnTo>
                    <a:pt x="52" y="528"/>
                  </a:lnTo>
                  <a:lnTo>
                    <a:pt x="56" y="526"/>
                  </a:lnTo>
                  <a:lnTo>
                    <a:pt x="56" y="516"/>
                  </a:lnTo>
                  <a:lnTo>
                    <a:pt x="66" y="528"/>
                  </a:lnTo>
                  <a:lnTo>
                    <a:pt x="70" y="520"/>
                  </a:lnTo>
                  <a:lnTo>
                    <a:pt x="70" y="514"/>
                  </a:lnTo>
                  <a:lnTo>
                    <a:pt x="72" y="520"/>
                  </a:lnTo>
                  <a:lnTo>
                    <a:pt x="70" y="526"/>
                  </a:lnTo>
                  <a:lnTo>
                    <a:pt x="70" y="5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2" name="Freeform 615"/>
            <p:cNvSpPr>
              <a:spLocks/>
            </p:cNvSpPr>
            <p:nvPr/>
          </p:nvSpPr>
          <p:spPr bwMode="auto">
            <a:xfrm>
              <a:off x="3266233" y="2412304"/>
              <a:ext cx="74026" cy="51593"/>
            </a:xfrm>
            <a:custGeom>
              <a:avLst/>
              <a:gdLst/>
              <a:ahLst/>
              <a:cxnLst>
                <a:cxn ang="0">
                  <a:pos x="28" y="4"/>
                </a:cxn>
                <a:cxn ang="0">
                  <a:pos x="38" y="4"/>
                </a:cxn>
                <a:cxn ang="0">
                  <a:pos x="50" y="10"/>
                </a:cxn>
                <a:cxn ang="0">
                  <a:pos x="66" y="38"/>
                </a:cxn>
                <a:cxn ang="0">
                  <a:pos x="58" y="42"/>
                </a:cxn>
                <a:cxn ang="0">
                  <a:pos x="36" y="38"/>
                </a:cxn>
                <a:cxn ang="0">
                  <a:pos x="22" y="46"/>
                </a:cxn>
                <a:cxn ang="0">
                  <a:pos x="12" y="40"/>
                </a:cxn>
                <a:cxn ang="0">
                  <a:pos x="10" y="24"/>
                </a:cxn>
                <a:cxn ang="0">
                  <a:pos x="0" y="18"/>
                </a:cxn>
                <a:cxn ang="0">
                  <a:pos x="2" y="4"/>
                </a:cxn>
                <a:cxn ang="0">
                  <a:pos x="8" y="0"/>
                </a:cxn>
                <a:cxn ang="0">
                  <a:pos x="28" y="4"/>
                </a:cxn>
                <a:cxn ang="0">
                  <a:pos x="28" y="4"/>
                </a:cxn>
              </a:cxnLst>
              <a:rect l="0" t="0" r="r" b="b"/>
              <a:pathLst>
                <a:path w="66" h="46">
                  <a:moveTo>
                    <a:pt x="28" y="4"/>
                  </a:moveTo>
                  <a:lnTo>
                    <a:pt x="38" y="4"/>
                  </a:lnTo>
                  <a:lnTo>
                    <a:pt x="50" y="10"/>
                  </a:lnTo>
                  <a:lnTo>
                    <a:pt x="66" y="38"/>
                  </a:lnTo>
                  <a:lnTo>
                    <a:pt x="58" y="42"/>
                  </a:lnTo>
                  <a:lnTo>
                    <a:pt x="36" y="38"/>
                  </a:lnTo>
                  <a:lnTo>
                    <a:pt x="22" y="46"/>
                  </a:lnTo>
                  <a:lnTo>
                    <a:pt x="12" y="40"/>
                  </a:lnTo>
                  <a:lnTo>
                    <a:pt x="10" y="24"/>
                  </a:lnTo>
                  <a:lnTo>
                    <a:pt x="0" y="18"/>
                  </a:lnTo>
                  <a:lnTo>
                    <a:pt x="2" y="4"/>
                  </a:lnTo>
                  <a:lnTo>
                    <a:pt x="8" y="0"/>
                  </a:lnTo>
                  <a:lnTo>
                    <a:pt x="28" y="4"/>
                  </a:lnTo>
                  <a:lnTo>
                    <a:pt x="2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3" name="Freeform 616"/>
            <p:cNvSpPr>
              <a:spLocks/>
            </p:cNvSpPr>
            <p:nvPr/>
          </p:nvSpPr>
          <p:spPr bwMode="auto">
            <a:xfrm>
              <a:off x="3223613" y="2858701"/>
              <a:ext cx="26918" cy="26918"/>
            </a:xfrm>
            <a:custGeom>
              <a:avLst/>
              <a:gdLst/>
              <a:ahLst/>
              <a:cxnLst>
                <a:cxn ang="0">
                  <a:pos x="18" y="0"/>
                </a:cxn>
                <a:cxn ang="0">
                  <a:pos x="8" y="6"/>
                </a:cxn>
                <a:cxn ang="0">
                  <a:pos x="0" y="24"/>
                </a:cxn>
                <a:cxn ang="0">
                  <a:pos x="8" y="22"/>
                </a:cxn>
                <a:cxn ang="0">
                  <a:pos x="14" y="18"/>
                </a:cxn>
                <a:cxn ang="0">
                  <a:pos x="14" y="12"/>
                </a:cxn>
                <a:cxn ang="0">
                  <a:pos x="22" y="8"/>
                </a:cxn>
                <a:cxn ang="0">
                  <a:pos x="24" y="2"/>
                </a:cxn>
                <a:cxn ang="0">
                  <a:pos x="18" y="0"/>
                </a:cxn>
                <a:cxn ang="0">
                  <a:pos x="18" y="0"/>
                </a:cxn>
              </a:cxnLst>
              <a:rect l="0" t="0" r="r" b="b"/>
              <a:pathLst>
                <a:path w="24" h="24">
                  <a:moveTo>
                    <a:pt x="18" y="0"/>
                  </a:moveTo>
                  <a:lnTo>
                    <a:pt x="8" y="6"/>
                  </a:lnTo>
                  <a:lnTo>
                    <a:pt x="0" y="24"/>
                  </a:lnTo>
                  <a:lnTo>
                    <a:pt x="8" y="22"/>
                  </a:lnTo>
                  <a:lnTo>
                    <a:pt x="14" y="18"/>
                  </a:lnTo>
                  <a:lnTo>
                    <a:pt x="14" y="12"/>
                  </a:lnTo>
                  <a:lnTo>
                    <a:pt x="22" y="8"/>
                  </a:lnTo>
                  <a:lnTo>
                    <a:pt x="24" y="2"/>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4" name="Freeform 617"/>
            <p:cNvSpPr>
              <a:spLocks/>
            </p:cNvSpPr>
            <p:nvPr/>
          </p:nvSpPr>
          <p:spPr bwMode="auto">
            <a:xfrm>
              <a:off x="3275206" y="2876646"/>
              <a:ext cx="15702" cy="26918"/>
            </a:xfrm>
            <a:custGeom>
              <a:avLst/>
              <a:gdLst/>
              <a:ahLst/>
              <a:cxnLst>
                <a:cxn ang="0">
                  <a:pos x="4" y="0"/>
                </a:cxn>
                <a:cxn ang="0">
                  <a:pos x="2" y="4"/>
                </a:cxn>
                <a:cxn ang="0">
                  <a:pos x="0" y="18"/>
                </a:cxn>
                <a:cxn ang="0">
                  <a:pos x="8" y="24"/>
                </a:cxn>
                <a:cxn ang="0">
                  <a:pos x="14" y="2"/>
                </a:cxn>
                <a:cxn ang="0">
                  <a:pos x="4" y="0"/>
                </a:cxn>
                <a:cxn ang="0">
                  <a:pos x="4" y="0"/>
                </a:cxn>
              </a:cxnLst>
              <a:rect l="0" t="0" r="r" b="b"/>
              <a:pathLst>
                <a:path w="14" h="24">
                  <a:moveTo>
                    <a:pt x="4" y="0"/>
                  </a:moveTo>
                  <a:lnTo>
                    <a:pt x="2" y="4"/>
                  </a:lnTo>
                  <a:lnTo>
                    <a:pt x="0" y="18"/>
                  </a:lnTo>
                  <a:lnTo>
                    <a:pt x="8" y="24"/>
                  </a:lnTo>
                  <a:lnTo>
                    <a:pt x="14"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5" name="Freeform 618"/>
            <p:cNvSpPr>
              <a:spLocks/>
            </p:cNvSpPr>
            <p:nvPr/>
          </p:nvSpPr>
          <p:spPr bwMode="auto">
            <a:xfrm>
              <a:off x="3456905" y="2932725"/>
              <a:ext cx="6730" cy="8973"/>
            </a:xfrm>
            <a:custGeom>
              <a:avLst/>
              <a:gdLst/>
              <a:ahLst/>
              <a:cxnLst>
                <a:cxn ang="0">
                  <a:pos x="2" y="2"/>
                </a:cxn>
                <a:cxn ang="0">
                  <a:pos x="0" y="8"/>
                </a:cxn>
                <a:cxn ang="0">
                  <a:pos x="6" y="4"/>
                </a:cxn>
                <a:cxn ang="0">
                  <a:pos x="6" y="0"/>
                </a:cxn>
                <a:cxn ang="0">
                  <a:pos x="2" y="2"/>
                </a:cxn>
                <a:cxn ang="0">
                  <a:pos x="2" y="2"/>
                </a:cxn>
              </a:cxnLst>
              <a:rect l="0" t="0" r="r" b="b"/>
              <a:pathLst>
                <a:path w="6" h="8">
                  <a:moveTo>
                    <a:pt x="2" y="2"/>
                  </a:moveTo>
                  <a:lnTo>
                    <a:pt x="0" y="8"/>
                  </a:lnTo>
                  <a:lnTo>
                    <a:pt x="6" y="4"/>
                  </a:lnTo>
                  <a:lnTo>
                    <a:pt x="6"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6" name="Freeform 619"/>
            <p:cNvSpPr>
              <a:spLocks/>
            </p:cNvSpPr>
            <p:nvPr/>
          </p:nvSpPr>
          <p:spPr bwMode="auto">
            <a:xfrm>
              <a:off x="3499526" y="2899077"/>
              <a:ext cx="11216" cy="8973"/>
            </a:xfrm>
            <a:custGeom>
              <a:avLst/>
              <a:gdLst/>
              <a:ahLst/>
              <a:cxnLst>
                <a:cxn ang="0">
                  <a:pos x="6" y="0"/>
                </a:cxn>
                <a:cxn ang="0">
                  <a:pos x="10" y="2"/>
                </a:cxn>
                <a:cxn ang="0">
                  <a:pos x="10" y="8"/>
                </a:cxn>
                <a:cxn ang="0">
                  <a:pos x="0" y="4"/>
                </a:cxn>
                <a:cxn ang="0">
                  <a:pos x="0" y="0"/>
                </a:cxn>
                <a:cxn ang="0">
                  <a:pos x="6" y="0"/>
                </a:cxn>
                <a:cxn ang="0">
                  <a:pos x="6" y="0"/>
                </a:cxn>
              </a:cxnLst>
              <a:rect l="0" t="0" r="r" b="b"/>
              <a:pathLst>
                <a:path w="10" h="8">
                  <a:moveTo>
                    <a:pt x="6" y="0"/>
                  </a:moveTo>
                  <a:lnTo>
                    <a:pt x="10" y="2"/>
                  </a:lnTo>
                  <a:lnTo>
                    <a:pt x="10" y="8"/>
                  </a:lnTo>
                  <a:lnTo>
                    <a:pt x="0" y="4"/>
                  </a:lnTo>
                  <a:lnTo>
                    <a:pt x="0"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7" name="Freeform 620"/>
            <p:cNvSpPr>
              <a:spLocks/>
            </p:cNvSpPr>
            <p:nvPr/>
          </p:nvSpPr>
          <p:spPr bwMode="auto">
            <a:xfrm>
              <a:off x="3129399" y="2405575"/>
              <a:ext cx="432937" cy="486773"/>
            </a:xfrm>
            <a:custGeom>
              <a:avLst/>
              <a:gdLst/>
              <a:ahLst/>
              <a:cxnLst>
                <a:cxn ang="0">
                  <a:pos x="10" y="36"/>
                </a:cxn>
                <a:cxn ang="0">
                  <a:pos x="2" y="76"/>
                </a:cxn>
                <a:cxn ang="0">
                  <a:pos x="2" y="112"/>
                </a:cxn>
                <a:cxn ang="0">
                  <a:pos x="20" y="148"/>
                </a:cxn>
                <a:cxn ang="0">
                  <a:pos x="54" y="164"/>
                </a:cxn>
                <a:cxn ang="0">
                  <a:pos x="114" y="168"/>
                </a:cxn>
                <a:cxn ang="0">
                  <a:pos x="136" y="166"/>
                </a:cxn>
                <a:cxn ang="0">
                  <a:pos x="158" y="158"/>
                </a:cxn>
                <a:cxn ang="0">
                  <a:pos x="192" y="194"/>
                </a:cxn>
                <a:cxn ang="0">
                  <a:pos x="194" y="206"/>
                </a:cxn>
                <a:cxn ang="0">
                  <a:pos x="212" y="214"/>
                </a:cxn>
                <a:cxn ang="0">
                  <a:pos x="236" y="266"/>
                </a:cxn>
                <a:cxn ang="0">
                  <a:pos x="220" y="320"/>
                </a:cxn>
                <a:cxn ang="0">
                  <a:pos x="198" y="334"/>
                </a:cxn>
                <a:cxn ang="0">
                  <a:pos x="160" y="344"/>
                </a:cxn>
                <a:cxn ang="0">
                  <a:pos x="192" y="354"/>
                </a:cxn>
                <a:cxn ang="0">
                  <a:pos x="204" y="350"/>
                </a:cxn>
                <a:cxn ang="0">
                  <a:pos x="216" y="350"/>
                </a:cxn>
                <a:cxn ang="0">
                  <a:pos x="238" y="376"/>
                </a:cxn>
                <a:cxn ang="0">
                  <a:pos x="242" y="386"/>
                </a:cxn>
                <a:cxn ang="0">
                  <a:pos x="272" y="410"/>
                </a:cxn>
                <a:cxn ang="0">
                  <a:pos x="286" y="416"/>
                </a:cxn>
                <a:cxn ang="0">
                  <a:pos x="318" y="434"/>
                </a:cxn>
                <a:cxn ang="0">
                  <a:pos x="298" y="400"/>
                </a:cxn>
                <a:cxn ang="0">
                  <a:pos x="298" y="386"/>
                </a:cxn>
                <a:cxn ang="0">
                  <a:pos x="324" y="404"/>
                </a:cxn>
                <a:cxn ang="0">
                  <a:pos x="340" y="414"/>
                </a:cxn>
                <a:cxn ang="0">
                  <a:pos x="336" y="394"/>
                </a:cxn>
                <a:cxn ang="0">
                  <a:pos x="334" y="368"/>
                </a:cxn>
                <a:cxn ang="0">
                  <a:pos x="332" y="350"/>
                </a:cxn>
                <a:cxn ang="0">
                  <a:pos x="314" y="348"/>
                </a:cxn>
                <a:cxn ang="0">
                  <a:pos x="306" y="326"/>
                </a:cxn>
                <a:cxn ang="0">
                  <a:pos x="296" y="300"/>
                </a:cxn>
                <a:cxn ang="0">
                  <a:pos x="304" y="294"/>
                </a:cxn>
                <a:cxn ang="0">
                  <a:pos x="324" y="306"/>
                </a:cxn>
                <a:cxn ang="0">
                  <a:pos x="340" y="326"/>
                </a:cxn>
                <a:cxn ang="0">
                  <a:pos x="352" y="338"/>
                </a:cxn>
                <a:cxn ang="0">
                  <a:pos x="368" y="318"/>
                </a:cxn>
                <a:cxn ang="0">
                  <a:pos x="372" y="300"/>
                </a:cxn>
                <a:cxn ang="0">
                  <a:pos x="360" y="280"/>
                </a:cxn>
                <a:cxn ang="0">
                  <a:pos x="334" y="246"/>
                </a:cxn>
                <a:cxn ang="0">
                  <a:pos x="312" y="232"/>
                </a:cxn>
                <a:cxn ang="0">
                  <a:pos x="288" y="198"/>
                </a:cxn>
                <a:cxn ang="0">
                  <a:pos x="310" y="188"/>
                </a:cxn>
                <a:cxn ang="0">
                  <a:pos x="306" y="176"/>
                </a:cxn>
                <a:cxn ang="0">
                  <a:pos x="292" y="162"/>
                </a:cxn>
                <a:cxn ang="0">
                  <a:pos x="286" y="148"/>
                </a:cxn>
                <a:cxn ang="0">
                  <a:pos x="258" y="140"/>
                </a:cxn>
                <a:cxn ang="0">
                  <a:pos x="254" y="116"/>
                </a:cxn>
                <a:cxn ang="0">
                  <a:pos x="220" y="108"/>
                </a:cxn>
                <a:cxn ang="0">
                  <a:pos x="206" y="96"/>
                </a:cxn>
                <a:cxn ang="0">
                  <a:pos x="202" y="70"/>
                </a:cxn>
                <a:cxn ang="0">
                  <a:pos x="154" y="64"/>
                </a:cxn>
                <a:cxn ang="0">
                  <a:pos x="132" y="74"/>
                </a:cxn>
                <a:cxn ang="0">
                  <a:pos x="130" y="52"/>
                </a:cxn>
                <a:cxn ang="0">
                  <a:pos x="114" y="6"/>
                </a:cxn>
                <a:cxn ang="0">
                  <a:pos x="82" y="20"/>
                </a:cxn>
                <a:cxn ang="0">
                  <a:pos x="68" y="32"/>
                </a:cxn>
                <a:cxn ang="0">
                  <a:pos x="60" y="64"/>
                </a:cxn>
                <a:cxn ang="0">
                  <a:pos x="70" y="112"/>
                </a:cxn>
                <a:cxn ang="0">
                  <a:pos x="46" y="126"/>
                </a:cxn>
                <a:cxn ang="0">
                  <a:pos x="48" y="82"/>
                </a:cxn>
                <a:cxn ang="0">
                  <a:pos x="68" y="6"/>
                </a:cxn>
              </a:cxnLst>
              <a:rect l="0" t="0" r="r" b="b"/>
              <a:pathLst>
                <a:path w="386" h="434">
                  <a:moveTo>
                    <a:pt x="68" y="4"/>
                  </a:moveTo>
                  <a:lnTo>
                    <a:pt x="50" y="0"/>
                  </a:lnTo>
                  <a:lnTo>
                    <a:pt x="34" y="6"/>
                  </a:lnTo>
                  <a:lnTo>
                    <a:pt x="18" y="18"/>
                  </a:lnTo>
                  <a:lnTo>
                    <a:pt x="12" y="34"/>
                  </a:lnTo>
                  <a:lnTo>
                    <a:pt x="10" y="36"/>
                  </a:lnTo>
                  <a:lnTo>
                    <a:pt x="12" y="40"/>
                  </a:lnTo>
                  <a:lnTo>
                    <a:pt x="8" y="42"/>
                  </a:lnTo>
                  <a:lnTo>
                    <a:pt x="8" y="48"/>
                  </a:lnTo>
                  <a:lnTo>
                    <a:pt x="6" y="50"/>
                  </a:lnTo>
                  <a:lnTo>
                    <a:pt x="0" y="68"/>
                  </a:lnTo>
                  <a:lnTo>
                    <a:pt x="2" y="76"/>
                  </a:lnTo>
                  <a:lnTo>
                    <a:pt x="6" y="76"/>
                  </a:lnTo>
                  <a:lnTo>
                    <a:pt x="0" y="84"/>
                  </a:lnTo>
                  <a:lnTo>
                    <a:pt x="2" y="94"/>
                  </a:lnTo>
                  <a:lnTo>
                    <a:pt x="0" y="98"/>
                  </a:lnTo>
                  <a:lnTo>
                    <a:pt x="0" y="108"/>
                  </a:lnTo>
                  <a:lnTo>
                    <a:pt x="2" y="112"/>
                  </a:lnTo>
                  <a:lnTo>
                    <a:pt x="28" y="116"/>
                  </a:lnTo>
                  <a:lnTo>
                    <a:pt x="38" y="126"/>
                  </a:lnTo>
                  <a:lnTo>
                    <a:pt x="26" y="130"/>
                  </a:lnTo>
                  <a:lnTo>
                    <a:pt x="8" y="124"/>
                  </a:lnTo>
                  <a:lnTo>
                    <a:pt x="8" y="130"/>
                  </a:lnTo>
                  <a:lnTo>
                    <a:pt x="20" y="148"/>
                  </a:lnTo>
                  <a:lnTo>
                    <a:pt x="24" y="154"/>
                  </a:lnTo>
                  <a:lnTo>
                    <a:pt x="40" y="154"/>
                  </a:lnTo>
                  <a:lnTo>
                    <a:pt x="44" y="154"/>
                  </a:lnTo>
                  <a:lnTo>
                    <a:pt x="46" y="148"/>
                  </a:lnTo>
                  <a:lnTo>
                    <a:pt x="48" y="156"/>
                  </a:lnTo>
                  <a:lnTo>
                    <a:pt x="54" y="164"/>
                  </a:lnTo>
                  <a:lnTo>
                    <a:pt x="64" y="166"/>
                  </a:lnTo>
                  <a:lnTo>
                    <a:pt x="64" y="164"/>
                  </a:lnTo>
                  <a:lnTo>
                    <a:pt x="86" y="170"/>
                  </a:lnTo>
                  <a:lnTo>
                    <a:pt x="92" y="166"/>
                  </a:lnTo>
                  <a:lnTo>
                    <a:pt x="108" y="174"/>
                  </a:lnTo>
                  <a:lnTo>
                    <a:pt x="114" y="168"/>
                  </a:lnTo>
                  <a:lnTo>
                    <a:pt x="120" y="176"/>
                  </a:lnTo>
                  <a:lnTo>
                    <a:pt x="122" y="176"/>
                  </a:lnTo>
                  <a:lnTo>
                    <a:pt x="122" y="172"/>
                  </a:lnTo>
                  <a:lnTo>
                    <a:pt x="112" y="164"/>
                  </a:lnTo>
                  <a:lnTo>
                    <a:pt x="112" y="162"/>
                  </a:lnTo>
                  <a:lnTo>
                    <a:pt x="136" y="166"/>
                  </a:lnTo>
                  <a:lnTo>
                    <a:pt x="138" y="172"/>
                  </a:lnTo>
                  <a:lnTo>
                    <a:pt x="150" y="170"/>
                  </a:lnTo>
                  <a:lnTo>
                    <a:pt x="152" y="168"/>
                  </a:lnTo>
                  <a:lnTo>
                    <a:pt x="146" y="152"/>
                  </a:lnTo>
                  <a:lnTo>
                    <a:pt x="150" y="150"/>
                  </a:lnTo>
                  <a:lnTo>
                    <a:pt x="158" y="158"/>
                  </a:lnTo>
                  <a:lnTo>
                    <a:pt x="166" y="158"/>
                  </a:lnTo>
                  <a:lnTo>
                    <a:pt x="166" y="172"/>
                  </a:lnTo>
                  <a:lnTo>
                    <a:pt x="176" y="172"/>
                  </a:lnTo>
                  <a:lnTo>
                    <a:pt x="176" y="178"/>
                  </a:lnTo>
                  <a:lnTo>
                    <a:pt x="174" y="180"/>
                  </a:lnTo>
                  <a:lnTo>
                    <a:pt x="192" y="194"/>
                  </a:lnTo>
                  <a:lnTo>
                    <a:pt x="192" y="200"/>
                  </a:lnTo>
                  <a:lnTo>
                    <a:pt x="188" y="204"/>
                  </a:lnTo>
                  <a:lnTo>
                    <a:pt x="180" y="202"/>
                  </a:lnTo>
                  <a:lnTo>
                    <a:pt x="180" y="208"/>
                  </a:lnTo>
                  <a:lnTo>
                    <a:pt x="180" y="216"/>
                  </a:lnTo>
                  <a:lnTo>
                    <a:pt x="194" y="206"/>
                  </a:lnTo>
                  <a:lnTo>
                    <a:pt x="204" y="206"/>
                  </a:lnTo>
                  <a:lnTo>
                    <a:pt x="204" y="208"/>
                  </a:lnTo>
                  <a:lnTo>
                    <a:pt x="204" y="210"/>
                  </a:lnTo>
                  <a:lnTo>
                    <a:pt x="212" y="222"/>
                  </a:lnTo>
                  <a:lnTo>
                    <a:pt x="214" y="220"/>
                  </a:lnTo>
                  <a:lnTo>
                    <a:pt x="212" y="214"/>
                  </a:lnTo>
                  <a:lnTo>
                    <a:pt x="216" y="216"/>
                  </a:lnTo>
                  <a:lnTo>
                    <a:pt x="216" y="224"/>
                  </a:lnTo>
                  <a:lnTo>
                    <a:pt x="218" y="228"/>
                  </a:lnTo>
                  <a:lnTo>
                    <a:pt x="226" y="230"/>
                  </a:lnTo>
                  <a:lnTo>
                    <a:pt x="228" y="236"/>
                  </a:lnTo>
                  <a:lnTo>
                    <a:pt x="236" y="266"/>
                  </a:lnTo>
                  <a:lnTo>
                    <a:pt x="238" y="266"/>
                  </a:lnTo>
                  <a:lnTo>
                    <a:pt x="230" y="276"/>
                  </a:lnTo>
                  <a:lnTo>
                    <a:pt x="230" y="284"/>
                  </a:lnTo>
                  <a:lnTo>
                    <a:pt x="224" y="286"/>
                  </a:lnTo>
                  <a:lnTo>
                    <a:pt x="210" y="304"/>
                  </a:lnTo>
                  <a:lnTo>
                    <a:pt x="220" y="320"/>
                  </a:lnTo>
                  <a:lnTo>
                    <a:pt x="220" y="326"/>
                  </a:lnTo>
                  <a:lnTo>
                    <a:pt x="212" y="324"/>
                  </a:lnTo>
                  <a:lnTo>
                    <a:pt x="206" y="328"/>
                  </a:lnTo>
                  <a:lnTo>
                    <a:pt x="200" y="328"/>
                  </a:lnTo>
                  <a:lnTo>
                    <a:pt x="200" y="332"/>
                  </a:lnTo>
                  <a:lnTo>
                    <a:pt x="198" y="334"/>
                  </a:lnTo>
                  <a:lnTo>
                    <a:pt x="170" y="328"/>
                  </a:lnTo>
                  <a:lnTo>
                    <a:pt x="172" y="330"/>
                  </a:lnTo>
                  <a:lnTo>
                    <a:pt x="170" y="330"/>
                  </a:lnTo>
                  <a:lnTo>
                    <a:pt x="170" y="336"/>
                  </a:lnTo>
                  <a:lnTo>
                    <a:pt x="162" y="340"/>
                  </a:lnTo>
                  <a:lnTo>
                    <a:pt x="160" y="344"/>
                  </a:lnTo>
                  <a:lnTo>
                    <a:pt x="160" y="352"/>
                  </a:lnTo>
                  <a:lnTo>
                    <a:pt x="166" y="360"/>
                  </a:lnTo>
                  <a:lnTo>
                    <a:pt x="178" y="366"/>
                  </a:lnTo>
                  <a:lnTo>
                    <a:pt x="190" y="360"/>
                  </a:lnTo>
                  <a:lnTo>
                    <a:pt x="190" y="354"/>
                  </a:lnTo>
                  <a:lnTo>
                    <a:pt x="192" y="354"/>
                  </a:lnTo>
                  <a:lnTo>
                    <a:pt x="196" y="354"/>
                  </a:lnTo>
                  <a:lnTo>
                    <a:pt x="198" y="358"/>
                  </a:lnTo>
                  <a:lnTo>
                    <a:pt x="206" y="360"/>
                  </a:lnTo>
                  <a:lnTo>
                    <a:pt x="206" y="356"/>
                  </a:lnTo>
                  <a:lnTo>
                    <a:pt x="208" y="356"/>
                  </a:lnTo>
                  <a:lnTo>
                    <a:pt x="204" y="350"/>
                  </a:lnTo>
                  <a:lnTo>
                    <a:pt x="202" y="348"/>
                  </a:lnTo>
                  <a:lnTo>
                    <a:pt x="208" y="346"/>
                  </a:lnTo>
                  <a:lnTo>
                    <a:pt x="208" y="350"/>
                  </a:lnTo>
                  <a:lnTo>
                    <a:pt x="210" y="348"/>
                  </a:lnTo>
                  <a:lnTo>
                    <a:pt x="212" y="352"/>
                  </a:lnTo>
                  <a:lnTo>
                    <a:pt x="216" y="350"/>
                  </a:lnTo>
                  <a:lnTo>
                    <a:pt x="218" y="354"/>
                  </a:lnTo>
                  <a:lnTo>
                    <a:pt x="222" y="354"/>
                  </a:lnTo>
                  <a:lnTo>
                    <a:pt x="224" y="362"/>
                  </a:lnTo>
                  <a:lnTo>
                    <a:pt x="228" y="366"/>
                  </a:lnTo>
                  <a:lnTo>
                    <a:pt x="230" y="374"/>
                  </a:lnTo>
                  <a:lnTo>
                    <a:pt x="238" y="376"/>
                  </a:lnTo>
                  <a:lnTo>
                    <a:pt x="242" y="382"/>
                  </a:lnTo>
                  <a:lnTo>
                    <a:pt x="244" y="376"/>
                  </a:lnTo>
                  <a:lnTo>
                    <a:pt x="248" y="384"/>
                  </a:lnTo>
                  <a:lnTo>
                    <a:pt x="252" y="384"/>
                  </a:lnTo>
                  <a:lnTo>
                    <a:pt x="244" y="388"/>
                  </a:lnTo>
                  <a:lnTo>
                    <a:pt x="242" y="386"/>
                  </a:lnTo>
                  <a:lnTo>
                    <a:pt x="246" y="398"/>
                  </a:lnTo>
                  <a:lnTo>
                    <a:pt x="252" y="402"/>
                  </a:lnTo>
                  <a:lnTo>
                    <a:pt x="266" y="408"/>
                  </a:lnTo>
                  <a:lnTo>
                    <a:pt x="270" y="404"/>
                  </a:lnTo>
                  <a:lnTo>
                    <a:pt x="270" y="408"/>
                  </a:lnTo>
                  <a:lnTo>
                    <a:pt x="272" y="410"/>
                  </a:lnTo>
                  <a:lnTo>
                    <a:pt x="276" y="408"/>
                  </a:lnTo>
                  <a:lnTo>
                    <a:pt x="278" y="412"/>
                  </a:lnTo>
                  <a:lnTo>
                    <a:pt x="280" y="414"/>
                  </a:lnTo>
                  <a:lnTo>
                    <a:pt x="282" y="420"/>
                  </a:lnTo>
                  <a:lnTo>
                    <a:pt x="284" y="420"/>
                  </a:lnTo>
                  <a:lnTo>
                    <a:pt x="286" y="416"/>
                  </a:lnTo>
                  <a:lnTo>
                    <a:pt x="286" y="420"/>
                  </a:lnTo>
                  <a:lnTo>
                    <a:pt x="288" y="422"/>
                  </a:lnTo>
                  <a:lnTo>
                    <a:pt x="300" y="426"/>
                  </a:lnTo>
                  <a:lnTo>
                    <a:pt x="306" y="430"/>
                  </a:lnTo>
                  <a:lnTo>
                    <a:pt x="312" y="428"/>
                  </a:lnTo>
                  <a:lnTo>
                    <a:pt x="318" y="434"/>
                  </a:lnTo>
                  <a:lnTo>
                    <a:pt x="322" y="434"/>
                  </a:lnTo>
                  <a:lnTo>
                    <a:pt x="320" y="430"/>
                  </a:lnTo>
                  <a:lnTo>
                    <a:pt x="322" y="422"/>
                  </a:lnTo>
                  <a:lnTo>
                    <a:pt x="300" y="402"/>
                  </a:lnTo>
                  <a:lnTo>
                    <a:pt x="300" y="398"/>
                  </a:lnTo>
                  <a:lnTo>
                    <a:pt x="298" y="400"/>
                  </a:lnTo>
                  <a:lnTo>
                    <a:pt x="286" y="386"/>
                  </a:lnTo>
                  <a:lnTo>
                    <a:pt x="284" y="380"/>
                  </a:lnTo>
                  <a:lnTo>
                    <a:pt x="288" y="380"/>
                  </a:lnTo>
                  <a:lnTo>
                    <a:pt x="296" y="388"/>
                  </a:lnTo>
                  <a:lnTo>
                    <a:pt x="300" y="388"/>
                  </a:lnTo>
                  <a:lnTo>
                    <a:pt x="298" y="386"/>
                  </a:lnTo>
                  <a:lnTo>
                    <a:pt x="300" y="384"/>
                  </a:lnTo>
                  <a:lnTo>
                    <a:pt x="306" y="394"/>
                  </a:lnTo>
                  <a:lnTo>
                    <a:pt x="312" y="396"/>
                  </a:lnTo>
                  <a:lnTo>
                    <a:pt x="314" y="400"/>
                  </a:lnTo>
                  <a:lnTo>
                    <a:pt x="320" y="400"/>
                  </a:lnTo>
                  <a:lnTo>
                    <a:pt x="324" y="404"/>
                  </a:lnTo>
                  <a:lnTo>
                    <a:pt x="330" y="402"/>
                  </a:lnTo>
                  <a:lnTo>
                    <a:pt x="332" y="408"/>
                  </a:lnTo>
                  <a:lnTo>
                    <a:pt x="334" y="406"/>
                  </a:lnTo>
                  <a:lnTo>
                    <a:pt x="334" y="412"/>
                  </a:lnTo>
                  <a:lnTo>
                    <a:pt x="338" y="416"/>
                  </a:lnTo>
                  <a:lnTo>
                    <a:pt x="340" y="414"/>
                  </a:lnTo>
                  <a:lnTo>
                    <a:pt x="336" y="406"/>
                  </a:lnTo>
                  <a:lnTo>
                    <a:pt x="344" y="406"/>
                  </a:lnTo>
                  <a:lnTo>
                    <a:pt x="344" y="404"/>
                  </a:lnTo>
                  <a:lnTo>
                    <a:pt x="342" y="402"/>
                  </a:lnTo>
                  <a:lnTo>
                    <a:pt x="340" y="402"/>
                  </a:lnTo>
                  <a:lnTo>
                    <a:pt x="336" y="394"/>
                  </a:lnTo>
                  <a:lnTo>
                    <a:pt x="336" y="388"/>
                  </a:lnTo>
                  <a:lnTo>
                    <a:pt x="342" y="394"/>
                  </a:lnTo>
                  <a:lnTo>
                    <a:pt x="342" y="388"/>
                  </a:lnTo>
                  <a:lnTo>
                    <a:pt x="344" y="380"/>
                  </a:lnTo>
                  <a:lnTo>
                    <a:pt x="342" y="372"/>
                  </a:lnTo>
                  <a:lnTo>
                    <a:pt x="334" y="368"/>
                  </a:lnTo>
                  <a:lnTo>
                    <a:pt x="332" y="362"/>
                  </a:lnTo>
                  <a:lnTo>
                    <a:pt x="336" y="362"/>
                  </a:lnTo>
                  <a:lnTo>
                    <a:pt x="336" y="358"/>
                  </a:lnTo>
                  <a:lnTo>
                    <a:pt x="336" y="354"/>
                  </a:lnTo>
                  <a:lnTo>
                    <a:pt x="334" y="354"/>
                  </a:lnTo>
                  <a:lnTo>
                    <a:pt x="332" y="350"/>
                  </a:lnTo>
                  <a:lnTo>
                    <a:pt x="328" y="354"/>
                  </a:lnTo>
                  <a:lnTo>
                    <a:pt x="328" y="346"/>
                  </a:lnTo>
                  <a:lnTo>
                    <a:pt x="318" y="348"/>
                  </a:lnTo>
                  <a:lnTo>
                    <a:pt x="322" y="342"/>
                  </a:lnTo>
                  <a:lnTo>
                    <a:pt x="314" y="342"/>
                  </a:lnTo>
                  <a:lnTo>
                    <a:pt x="314" y="348"/>
                  </a:lnTo>
                  <a:lnTo>
                    <a:pt x="310" y="334"/>
                  </a:lnTo>
                  <a:lnTo>
                    <a:pt x="306" y="334"/>
                  </a:lnTo>
                  <a:lnTo>
                    <a:pt x="308" y="330"/>
                  </a:lnTo>
                  <a:lnTo>
                    <a:pt x="306" y="328"/>
                  </a:lnTo>
                  <a:lnTo>
                    <a:pt x="308" y="328"/>
                  </a:lnTo>
                  <a:lnTo>
                    <a:pt x="306" y="326"/>
                  </a:lnTo>
                  <a:lnTo>
                    <a:pt x="306" y="322"/>
                  </a:lnTo>
                  <a:lnTo>
                    <a:pt x="298" y="322"/>
                  </a:lnTo>
                  <a:lnTo>
                    <a:pt x="298" y="312"/>
                  </a:lnTo>
                  <a:lnTo>
                    <a:pt x="308" y="310"/>
                  </a:lnTo>
                  <a:lnTo>
                    <a:pt x="302" y="302"/>
                  </a:lnTo>
                  <a:lnTo>
                    <a:pt x="296" y="300"/>
                  </a:lnTo>
                  <a:lnTo>
                    <a:pt x="294" y="296"/>
                  </a:lnTo>
                  <a:lnTo>
                    <a:pt x="298" y="296"/>
                  </a:lnTo>
                  <a:lnTo>
                    <a:pt x="298" y="294"/>
                  </a:lnTo>
                  <a:lnTo>
                    <a:pt x="300" y="294"/>
                  </a:lnTo>
                  <a:lnTo>
                    <a:pt x="306" y="298"/>
                  </a:lnTo>
                  <a:lnTo>
                    <a:pt x="304" y="294"/>
                  </a:lnTo>
                  <a:lnTo>
                    <a:pt x="306" y="294"/>
                  </a:lnTo>
                  <a:lnTo>
                    <a:pt x="304" y="292"/>
                  </a:lnTo>
                  <a:lnTo>
                    <a:pt x="306" y="288"/>
                  </a:lnTo>
                  <a:lnTo>
                    <a:pt x="310" y="292"/>
                  </a:lnTo>
                  <a:lnTo>
                    <a:pt x="310" y="298"/>
                  </a:lnTo>
                  <a:lnTo>
                    <a:pt x="324" y="306"/>
                  </a:lnTo>
                  <a:lnTo>
                    <a:pt x="324" y="310"/>
                  </a:lnTo>
                  <a:lnTo>
                    <a:pt x="332" y="310"/>
                  </a:lnTo>
                  <a:lnTo>
                    <a:pt x="330" y="314"/>
                  </a:lnTo>
                  <a:lnTo>
                    <a:pt x="332" y="318"/>
                  </a:lnTo>
                  <a:lnTo>
                    <a:pt x="338" y="328"/>
                  </a:lnTo>
                  <a:lnTo>
                    <a:pt x="340" y="326"/>
                  </a:lnTo>
                  <a:lnTo>
                    <a:pt x="342" y="328"/>
                  </a:lnTo>
                  <a:lnTo>
                    <a:pt x="340" y="332"/>
                  </a:lnTo>
                  <a:lnTo>
                    <a:pt x="342" y="336"/>
                  </a:lnTo>
                  <a:lnTo>
                    <a:pt x="346" y="334"/>
                  </a:lnTo>
                  <a:lnTo>
                    <a:pt x="348" y="340"/>
                  </a:lnTo>
                  <a:lnTo>
                    <a:pt x="352" y="338"/>
                  </a:lnTo>
                  <a:lnTo>
                    <a:pt x="356" y="344"/>
                  </a:lnTo>
                  <a:lnTo>
                    <a:pt x="358" y="332"/>
                  </a:lnTo>
                  <a:lnTo>
                    <a:pt x="360" y="332"/>
                  </a:lnTo>
                  <a:lnTo>
                    <a:pt x="358" y="316"/>
                  </a:lnTo>
                  <a:lnTo>
                    <a:pt x="366" y="322"/>
                  </a:lnTo>
                  <a:lnTo>
                    <a:pt x="368" y="318"/>
                  </a:lnTo>
                  <a:lnTo>
                    <a:pt x="372" y="316"/>
                  </a:lnTo>
                  <a:lnTo>
                    <a:pt x="372" y="310"/>
                  </a:lnTo>
                  <a:lnTo>
                    <a:pt x="376" y="308"/>
                  </a:lnTo>
                  <a:lnTo>
                    <a:pt x="374" y="306"/>
                  </a:lnTo>
                  <a:lnTo>
                    <a:pt x="368" y="306"/>
                  </a:lnTo>
                  <a:lnTo>
                    <a:pt x="372" y="300"/>
                  </a:lnTo>
                  <a:lnTo>
                    <a:pt x="380" y="300"/>
                  </a:lnTo>
                  <a:lnTo>
                    <a:pt x="382" y="298"/>
                  </a:lnTo>
                  <a:lnTo>
                    <a:pt x="380" y="296"/>
                  </a:lnTo>
                  <a:lnTo>
                    <a:pt x="386" y="288"/>
                  </a:lnTo>
                  <a:lnTo>
                    <a:pt x="374" y="276"/>
                  </a:lnTo>
                  <a:lnTo>
                    <a:pt x="360" y="280"/>
                  </a:lnTo>
                  <a:lnTo>
                    <a:pt x="362" y="266"/>
                  </a:lnTo>
                  <a:lnTo>
                    <a:pt x="348" y="268"/>
                  </a:lnTo>
                  <a:lnTo>
                    <a:pt x="346" y="266"/>
                  </a:lnTo>
                  <a:lnTo>
                    <a:pt x="350" y="262"/>
                  </a:lnTo>
                  <a:lnTo>
                    <a:pt x="344" y="248"/>
                  </a:lnTo>
                  <a:lnTo>
                    <a:pt x="334" y="246"/>
                  </a:lnTo>
                  <a:lnTo>
                    <a:pt x="336" y="238"/>
                  </a:lnTo>
                  <a:lnTo>
                    <a:pt x="324" y="244"/>
                  </a:lnTo>
                  <a:lnTo>
                    <a:pt x="320" y="240"/>
                  </a:lnTo>
                  <a:lnTo>
                    <a:pt x="322" y="236"/>
                  </a:lnTo>
                  <a:lnTo>
                    <a:pt x="320" y="232"/>
                  </a:lnTo>
                  <a:lnTo>
                    <a:pt x="312" y="232"/>
                  </a:lnTo>
                  <a:lnTo>
                    <a:pt x="314" y="226"/>
                  </a:lnTo>
                  <a:lnTo>
                    <a:pt x="292" y="218"/>
                  </a:lnTo>
                  <a:lnTo>
                    <a:pt x="300" y="216"/>
                  </a:lnTo>
                  <a:lnTo>
                    <a:pt x="294" y="208"/>
                  </a:lnTo>
                  <a:lnTo>
                    <a:pt x="300" y="204"/>
                  </a:lnTo>
                  <a:lnTo>
                    <a:pt x="288" y="198"/>
                  </a:lnTo>
                  <a:lnTo>
                    <a:pt x="296" y="196"/>
                  </a:lnTo>
                  <a:lnTo>
                    <a:pt x="296" y="194"/>
                  </a:lnTo>
                  <a:lnTo>
                    <a:pt x="304" y="198"/>
                  </a:lnTo>
                  <a:lnTo>
                    <a:pt x="316" y="198"/>
                  </a:lnTo>
                  <a:lnTo>
                    <a:pt x="316" y="194"/>
                  </a:lnTo>
                  <a:lnTo>
                    <a:pt x="310" y="188"/>
                  </a:lnTo>
                  <a:lnTo>
                    <a:pt x="294" y="186"/>
                  </a:lnTo>
                  <a:lnTo>
                    <a:pt x="294" y="188"/>
                  </a:lnTo>
                  <a:lnTo>
                    <a:pt x="286" y="182"/>
                  </a:lnTo>
                  <a:lnTo>
                    <a:pt x="284" y="184"/>
                  </a:lnTo>
                  <a:lnTo>
                    <a:pt x="298" y="176"/>
                  </a:lnTo>
                  <a:lnTo>
                    <a:pt x="306" y="176"/>
                  </a:lnTo>
                  <a:lnTo>
                    <a:pt x="308" y="172"/>
                  </a:lnTo>
                  <a:lnTo>
                    <a:pt x="308" y="168"/>
                  </a:lnTo>
                  <a:lnTo>
                    <a:pt x="298" y="156"/>
                  </a:lnTo>
                  <a:lnTo>
                    <a:pt x="294" y="154"/>
                  </a:lnTo>
                  <a:lnTo>
                    <a:pt x="292" y="158"/>
                  </a:lnTo>
                  <a:lnTo>
                    <a:pt x="292" y="162"/>
                  </a:lnTo>
                  <a:lnTo>
                    <a:pt x="286" y="168"/>
                  </a:lnTo>
                  <a:lnTo>
                    <a:pt x="282" y="168"/>
                  </a:lnTo>
                  <a:lnTo>
                    <a:pt x="286" y="158"/>
                  </a:lnTo>
                  <a:lnTo>
                    <a:pt x="274" y="160"/>
                  </a:lnTo>
                  <a:lnTo>
                    <a:pt x="284" y="154"/>
                  </a:lnTo>
                  <a:lnTo>
                    <a:pt x="286" y="148"/>
                  </a:lnTo>
                  <a:lnTo>
                    <a:pt x="290" y="152"/>
                  </a:lnTo>
                  <a:lnTo>
                    <a:pt x="290" y="142"/>
                  </a:lnTo>
                  <a:lnTo>
                    <a:pt x="276" y="136"/>
                  </a:lnTo>
                  <a:lnTo>
                    <a:pt x="264" y="146"/>
                  </a:lnTo>
                  <a:lnTo>
                    <a:pt x="270" y="132"/>
                  </a:lnTo>
                  <a:lnTo>
                    <a:pt x="258" y="140"/>
                  </a:lnTo>
                  <a:lnTo>
                    <a:pt x="262" y="130"/>
                  </a:lnTo>
                  <a:lnTo>
                    <a:pt x="260" y="124"/>
                  </a:lnTo>
                  <a:lnTo>
                    <a:pt x="250" y="128"/>
                  </a:lnTo>
                  <a:lnTo>
                    <a:pt x="242" y="124"/>
                  </a:lnTo>
                  <a:lnTo>
                    <a:pt x="254" y="120"/>
                  </a:lnTo>
                  <a:lnTo>
                    <a:pt x="254" y="116"/>
                  </a:lnTo>
                  <a:lnTo>
                    <a:pt x="250" y="106"/>
                  </a:lnTo>
                  <a:lnTo>
                    <a:pt x="234" y="96"/>
                  </a:lnTo>
                  <a:lnTo>
                    <a:pt x="230" y="104"/>
                  </a:lnTo>
                  <a:lnTo>
                    <a:pt x="224" y="104"/>
                  </a:lnTo>
                  <a:lnTo>
                    <a:pt x="226" y="114"/>
                  </a:lnTo>
                  <a:lnTo>
                    <a:pt x="220" y="108"/>
                  </a:lnTo>
                  <a:lnTo>
                    <a:pt x="220" y="102"/>
                  </a:lnTo>
                  <a:lnTo>
                    <a:pt x="214" y="106"/>
                  </a:lnTo>
                  <a:lnTo>
                    <a:pt x="222" y="92"/>
                  </a:lnTo>
                  <a:lnTo>
                    <a:pt x="210" y="94"/>
                  </a:lnTo>
                  <a:lnTo>
                    <a:pt x="206" y="100"/>
                  </a:lnTo>
                  <a:lnTo>
                    <a:pt x="206" y="96"/>
                  </a:lnTo>
                  <a:lnTo>
                    <a:pt x="210" y="90"/>
                  </a:lnTo>
                  <a:lnTo>
                    <a:pt x="212" y="88"/>
                  </a:lnTo>
                  <a:lnTo>
                    <a:pt x="210" y="82"/>
                  </a:lnTo>
                  <a:lnTo>
                    <a:pt x="200" y="78"/>
                  </a:lnTo>
                  <a:lnTo>
                    <a:pt x="202" y="74"/>
                  </a:lnTo>
                  <a:lnTo>
                    <a:pt x="202" y="70"/>
                  </a:lnTo>
                  <a:lnTo>
                    <a:pt x="196" y="64"/>
                  </a:lnTo>
                  <a:lnTo>
                    <a:pt x="198" y="62"/>
                  </a:lnTo>
                  <a:lnTo>
                    <a:pt x="192" y="58"/>
                  </a:lnTo>
                  <a:lnTo>
                    <a:pt x="166" y="50"/>
                  </a:lnTo>
                  <a:lnTo>
                    <a:pt x="154" y="60"/>
                  </a:lnTo>
                  <a:lnTo>
                    <a:pt x="154" y="64"/>
                  </a:lnTo>
                  <a:lnTo>
                    <a:pt x="156" y="68"/>
                  </a:lnTo>
                  <a:lnTo>
                    <a:pt x="148" y="74"/>
                  </a:lnTo>
                  <a:lnTo>
                    <a:pt x="142" y="68"/>
                  </a:lnTo>
                  <a:lnTo>
                    <a:pt x="138" y="70"/>
                  </a:lnTo>
                  <a:lnTo>
                    <a:pt x="136" y="62"/>
                  </a:lnTo>
                  <a:lnTo>
                    <a:pt x="132" y="74"/>
                  </a:lnTo>
                  <a:lnTo>
                    <a:pt x="130" y="74"/>
                  </a:lnTo>
                  <a:lnTo>
                    <a:pt x="122" y="88"/>
                  </a:lnTo>
                  <a:lnTo>
                    <a:pt x="120" y="82"/>
                  </a:lnTo>
                  <a:lnTo>
                    <a:pt x="126" y="80"/>
                  </a:lnTo>
                  <a:lnTo>
                    <a:pt x="122" y="76"/>
                  </a:lnTo>
                  <a:lnTo>
                    <a:pt x="130" y="52"/>
                  </a:lnTo>
                  <a:lnTo>
                    <a:pt x="124" y="44"/>
                  </a:lnTo>
                  <a:lnTo>
                    <a:pt x="126" y="36"/>
                  </a:lnTo>
                  <a:lnTo>
                    <a:pt x="116" y="28"/>
                  </a:lnTo>
                  <a:lnTo>
                    <a:pt x="118" y="24"/>
                  </a:lnTo>
                  <a:lnTo>
                    <a:pt x="118" y="12"/>
                  </a:lnTo>
                  <a:lnTo>
                    <a:pt x="114" y="6"/>
                  </a:lnTo>
                  <a:lnTo>
                    <a:pt x="98" y="6"/>
                  </a:lnTo>
                  <a:lnTo>
                    <a:pt x="86" y="12"/>
                  </a:lnTo>
                  <a:lnTo>
                    <a:pt x="82" y="16"/>
                  </a:lnTo>
                  <a:lnTo>
                    <a:pt x="86" y="20"/>
                  </a:lnTo>
                  <a:lnTo>
                    <a:pt x="84" y="26"/>
                  </a:lnTo>
                  <a:lnTo>
                    <a:pt x="82" y="20"/>
                  </a:lnTo>
                  <a:lnTo>
                    <a:pt x="74" y="20"/>
                  </a:lnTo>
                  <a:lnTo>
                    <a:pt x="74" y="22"/>
                  </a:lnTo>
                  <a:lnTo>
                    <a:pt x="76" y="30"/>
                  </a:lnTo>
                  <a:lnTo>
                    <a:pt x="66" y="24"/>
                  </a:lnTo>
                  <a:lnTo>
                    <a:pt x="66" y="28"/>
                  </a:lnTo>
                  <a:lnTo>
                    <a:pt x="68" y="32"/>
                  </a:lnTo>
                  <a:lnTo>
                    <a:pt x="60" y="36"/>
                  </a:lnTo>
                  <a:lnTo>
                    <a:pt x="68" y="44"/>
                  </a:lnTo>
                  <a:lnTo>
                    <a:pt x="58" y="44"/>
                  </a:lnTo>
                  <a:lnTo>
                    <a:pt x="60" y="58"/>
                  </a:lnTo>
                  <a:lnTo>
                    <a:pt x="58" y="60"/>
                  </a:lnTo>
                  <a:lnTo>
                    <a:pt x="60" y="64"/>
                  </a:lnTo>
                  <a:lnTo>
                    <a:pt x="70" y="66"/>
                  </a:lnTo>
                  <a:lnTo>
                    <a:pt x="54" y="84"/>
                  </a:lnTo>
                  <a:lnTo>
                    <a:pt x="62" y="98"/>
                  </a:lnTo>
                  <a:lnTo>
                    <a:pt x="72" y="100"/>
                  </a:lnTo>
                  <a:lnTo>
                    <a:pt x="72" y="102"/>
                  </a:lnTo>
                  <a:lnTo>
                    <a:pt x="70" y="112"/>
                  </a:lnTo>
                  <a:lnTo>
                    <a:pt x="70" y="124"/>
                  </a:lnTo>
                  <a:lnTo>
                    <a:pt x="68" y="128"/>
                  </a:lnTo>
                  <a:lnTo>
                    <a:pt x="66" y="126"/>
                  </a:lnTo>
                  <a:lnTo>
                    <a:pt x="68" y="120"/>
                  </a:lnTo>
                  <a:lnTo>
                    <a:pt x="66" y="118"/>
                  </a:lnTo>
                  <a:lnTo>
                    <a:pt x="46" y="126"/>
                  </a:lnTo>
                  <a:lnTo>
                    <a:pt x="54" y="118"/>
                  </a:lnTo>
                  <a:lnTo>
                    <a:pt x="68" y="114"/>
                  </a:lnTo>
                  <a:lnTo>
                    <a:pt x="66" y="106"/>
                  </a:lnTo>
                  <a:lnTo>
                    <a:pt x="62" y="106"/>
                  </a:lnTo>
                  <a:lnTo>
                    <a:pt x="50" y="88"/>
                  </a:lnTo>
                  <a:lnTo>
                    <a:pt x="48" y="82"/>
                  </a:lnTo>
                  <a:lnTo>
                    <a:pt x="50" y="68"/>
                  </a:lnTo>
                  <a:lnTo>
                    <a:pt x="44" y="56"/>
                  </a:lnTo>
                  <a:lnTo>
                    <a:pt x="44" y="48"/>
                  </a:lnTo>
                  <a:lnTo>
                    <a:pt x="50" y="38"/>
                  </a:lnTo>
                  <a:lnTo>
                    <a:pt x="50" y="30"/>
                  </a:lnTo>
                  <a:lnTo>
                    <a:pt x="68" y="6"/>
                  </a:lnTo>
                  <a:lnTo>
                    <a:pt x="68" y="4"/>
                  </a:lnTo>
                  <a:lnTo>
                    <a:pt x="6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8" name="Freeform 621"/>
            <p:cNvSpPr>
              <a:spLocks/>
            </p:cNvSpPr>
            <p:nvPr/>
          </p:nvSpPr>
          <p:spPr bwMode="auto">
            <a:xfrm>
              <a:off x="3416527" y="2863186"/>
              <a:ext cx="8973" cy="6730"/>
            </a:xfrm>
            <a:custGeom>
              <a:avLst/>
              <a:gdLst/>
              <a:ahLst/>
              <a:cxnLst>
                <a:cxn ang="0">
                  <a:pos x="0" y="0"/>
                </a:cxn>
                <a:cxn ang="0">
                  <a:pos x="8" y="4"/>
                </a:cxn>
                <a:cxn ang="0">
                  <a:pos x="4" y="6"/>
                </a:cxn>
                <a:cxn ang="0">
                  <a:pos x="0" y="0"/>
                </a:cxn>
                <a:cxn ang="0">
                  <a:pos x="0" y="0"/>
                </a:cxn>
              </a:cxnLst>
              <a:rect l="0" t="0" r="r" b="b"/>
              <a:pathLst>
                <a:path w="8" h="6">
                  <a:moveTo>
                    <a:pt x="0" y="0"/>
                  </a:moveTo>
                  <a:lnTo>
                    <a:pt x="8" y="4"/>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9" name="Freeform 622"/>
            <p:cNvSpPr>
              <a:spLocks/>
            </p:cNvSpPr>
            <p:nvPr/>
          </p:nvSpPr>
          <p:spPr bwMode="auto">
            <a:xfrm>
              <a:off x="2703192" y="3556334"/>
              <a:ext cx="4487" cy="4487"/>
            </a:xfrm>
            <a:custGeom>
              <a:avLst/>
              <a:gdLst/>
              <a:ahLst/>
              <a:cxnLst>
                <a:cxn ang="0">
                  <a:pos x="0" y="0"/>
                </a:cxn>
                <a:cxn ang="0">
                  <a:pos x="4" y="4"/>
                </a:cxn>
                <a:cxn ang="0">
                  <a:pos x="2" y="4"/>
                </a:cxn>
                <a:cxn ang="0">
                  <a:pos x="0" y="0"/>
                </a:cxn>
                <a:cxn ang="0">
                  <a:pos x="0" y="0"/>
                </a:cxn>
              </a:cxnLst>
              <a:rect l="0" t="0" r="r" b="b"/>
              <a:pathLst>
                <a:path w="4" h="4">
                  <a:moveTo>
                    <a:pt x="0" y="0"/>
                  </a:moveTo>
                  <a:lnTo>
                    <a:pt x="4"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0" name="Freeform 653"/>
            <p:cNvSpPr>
              <a:spLocks/>
            </p:cNvSpPr>
            <p:nvPr/>
          </p:nvSpPr>
          <p:spPr bwMode="auto">
            <a:xfrm>
              <a:off x="3510742" y="3567549"/>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1" name="Freeform 654"/>
            <p:cNvSpPr>
              <a:spLocks/>
            </p:cNvSpPr>
            <p:nvPr/>
          </p:nvSpPr>
          <p:spPr bwMode="auto">
            <a:xfrm>
              <a:off x="3295395" y="3664007"/>
              <a:ext cx="17945" cy="2243"/>
            </a:xfrm>
            <a:custGeom>
              <a:avLst/>
              <a:gdLst/>
              <a:ahLst/>
              <a:cxnLst>
                <a:cxn ang="0">
                  <a:pos x="14" y="0"/>
                </a:cxn>
                <a:cxn ang="0">
                  <a:pos x="16" y="2"/>
                </a:cxn>
                <a:cxn ang="0">
                  <a:pos x="12" y="0"/>
                </a:cxn>
                <a:cxn ang="0">
                  <a:pos x="6" y="2"/>
                </a:cxn>
                <a:cxn ang="0">
                  <a:pos x="2" y="2"/>
                </a:cxn>
                <a:cxn ang="0">
                  <a:pos x="0" y="2"/>
                </a:cxn>
                <a:cxn ang="0">
                  <a:pos x="14" y="0"/>
                </a:cxn>
                <a:cxn ang="0">
                  <a:pos x="14" y="0"/>
                </a:cxn>
              </a:cxnLst>
              <a:rect l="0" t="0" r="r" b="b"/>
              <a:pathLst>
                <a:path w="16" h="2">
                  <a:moveTo>
                    <a:pt x="14" y="0"/>
                  </a:moveTo>
                  <a:lnTo>
                    <a:pt x="16" y="2"/>
                  </a:lnTo>
                  <a:lnTo>
                    <a:pt x="12" y="0"/>
                  </a:lnTo>
                  <a:lnTo>
                    <a:pt x="6" y="2"/>
                  </a:lnTo>
                  <a:lnTo>
                    <a:pt x="2" y="2"/>
                  </a:lnTo>
                  <a:lnTo>
                    <a:pt x="0" y="2"/>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2" name="Freeform 655"/>
            <p:cNvSpPr>
              <a:spLocks/>
            </p:cNvSpPr>
            <p:nvPr/>
          </p:nvSpPr>
          <p:spPr bwMode="auto">
            <a:xfrm>
              <a:off x="3320070" y="3666250"/>
              <a:ext cx="4487" cy="11216"/>
            </a:xfrm>
            <a:custGeom>
              <a:avLst/>
              <a:gdLst/>
              <a:ahLst/>
              <a:cxnLst>
                <a:cxn ang="0">
                  <a:pos x="4" y="4"/>
                </a:cxn>
                <a:cxn ang="0">
                  <a:pos x="2" y="10"/>
                </a:cxn>
                <a:cxn ang="0">
                  <a:pos x="0" y="8"/>
                </a:cxn>
                <a:cxn ang="0">
                  <a:pos x="2" y="4"/>
                </a:cxn>
                <a:cxn ang="0">
                  <a:pos x="2" y="0"/>
                </a:cxn>
                <a:cxn ang="0">
                  <a:pos x="4" y="4"/>
                </a:cxn>
                <a:cxn ang="0">
                  <a:pos x="4" y="4"/>
                </a:cxn>
              </a:cxnLst>
              <a:rect l="0" t="0" r="r" b="b"/>
              <a:pathLst>
                <a:path w="4" h="10">
                  <a:moveTo>
                    <a:pt x="4" y="4"/>
                  </a:moveTo>
                  <a:lnTo>
                    <a:pt x="2" y="10"/>
                  </a:lnTo>
                  <a:lnTo>
                    <a:pt x="0" y="8"/>
                  </a:lnTo>
                  <a:lnTo>
                    <a:pt x="2" y="4"/>
                  </a:lnTo>
                  <a:lnTo>
                    <a:pt x="2"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3" name="Freeform 656"/>
            <p:cNvSpPr>
              <a:spLocks/>
            </p:cNvSpPr>
            <p:nvPr/>
          </p:nvSpPr>
          <p:spPr bwMode="auto">
            <a:xfrm>
              <a:off x="3317827" y="3690925"/>
              <a:ext cx="4487" cy="2243"/>
            </a:xfrm>
            <a:custGeom>
              <a:avLst/>
              <a:gdLst/>
              <a:ahLst/>
              <a:cxnLst>
                <a:cxn ang="0">
                  <a:pos x="2" y="2"/>
                </a:cxn>
                <a:cxn ang="0">
                  <a:pos x="4" y="0"/>
                </a:cxn>
                <a:cxn ang="0">
                  <a:pos x="2" y="0"/>
                </a:cxn>
                <a:cxn ang="0">
                  <a:pos x="0" y="2"/>
                </a:cxn>
                <a:cxn ang="0">
                  <a:pos x="2" y="2"/>
                </a:cxn>
                <a:cxn ang="0">
                  <a:pos x="2" y="2"/>
                </a:cxn>
              </a:cxnLst>
              <a:rect l="0" t="0" r="r" b="b"/>
              <a:pathLst>
                <a:path w="4" h="2">
                  <a:moveTo>
                    <a:pt x="2" y="2"/>
                  </a:moveTo>
                  <a:lnTo>
                    <a:pt x="4" y="0"/>
                  </a:lnTo>
                  <a:lnTo>
                    <a:pt x="2" y="0"/>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4" name="Freeform 657"/>
            <p:cNvSpPr>
              <a:spLocks/>
            </p:cNvSpPr>
            <p:nvPr/>
          </p:nvSpPr>
          <p:spPr bwMode="auto">
            <a:xfrm>
              <a:off x="3304368" y="3690925"/>
              <a:ext cx="8973" cy="13460"/>
            </a:xfrm>
            <a:custGeom>
              <a:avLst/>
              <a:gdLst/>
              <a:ahLst/>
              <a:cxnLst>
                <a:cxn ang="0">
                  <a:pos x="4" y="2"/>
                </a:cxn>
                <a:cxn ang="0">
                  <a:pos x="8" y="6"/>
                </a:cxn>
                <a:cxn ang="0">
                  <a:pos x="6" y="12"/>
                </a:cxn>
                <a:cxn ang="0">
                  <a:pos x="6" y="12"/>
                </a:cxn>
                <a:cxn ang="0">
                  <a:pos x="0" y="6"/>
                </a:cxn>
                <a:cxn ang="0">
                  <a:pos x="2" y="0"/>
                </a:cxn>
                <a:cxn ang="0">
                  <a:pos x="4" y="0"/>
                </a:cxn>
                <a:cxn ang="0">
                  <a:pos x="4" y="2"/>
                </a:cxn>
                <a:cxn ang="0">
                  <a:pos x="4" y="2"/>
                </a:cxn>
              </a:cxnLst>
              <a:rect l="0" t="0" r="r" b="b"/>
              <a:pathLst>
                <a:path w="8" h="12">
                  <a:moveTo>
                    <a:pt x="4" y="2"/>
                  </a:moveTo>
                  <a:lnTo>
                    <a:pt x="8" y="6"/>
                  </a:lnTo>
                  <a:lnTo>
                    <a:pt x="6" y="12"/>
                  </a:lnTo>
                  <a:lnTo>
                    <a:pt x="6" y="12"/>
                  </a:lnTo>
                  <a:lnTo>
                    <a:pt x="0" y="6"/>
                  </a:lnTo>
                  <a:lnTo>
                    <a:pt x="2" y="0"/>
                  </a:lnTo>
                  <a:lnTo>
                    <a:pt x="4"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5" name="Freeform 658"/>
            <p:cNvSpPr>
              <a:spLocks/>
            </p:cNvSpPr>
            <p:nvPr/>
          </p:nvSpPr>
          <p:spPr bwMode="auto">
            <a:xfrm>
              <a:off x="3313341" y="3704384"/>
              <a:ext cx="2243" cy="4487"/>
            </a:xfrm>
            <a:custGeom>
              <a:avLst/>
              <a:gdLst/>
              <a:ahLst/>
              <a:cxnLst>
                <a:cxn ang="0">
                  <a:pos x="2" y="0"/>
                </a:cxn>
                <a:cxn ang="0">
                  <a:pos x="0" y="4"/>
                </a:cxn>
                <a:cxn ang="0">
                  <a:pos x="2" y="0"/>
                </a:cxn>
                <a:cxn ang="0">
                  <a:pos x="2" y="0"/>
                </a:cxn>
                <a:cxn ang="0">
                  <a:pos x="2" y="0"/>
                </a:cxn>
              </a:cxnLst>
              <a:rect l="0" t="0" r="r" b="b"/>
              <a:pathLst>
                <a:path w="2" h="4">
                  <a:moveTo>
                    <a:pt x="2" y="0"/>
                  </a:moveTo>
                  <a:lnTo>
                    <a:pt x="0" y="4"/>
                  </a:lnTo>
                  <a:lnTo>
                    <a:pt x="2"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6" name="Freeform 659"/>
            <p:cNvSpPr>
              <a:spLocks/>
            </p:cNvSpPr>
            <p:nvPr/>
          </p:nvSpPr>
          <p:spPr bwMode="auto">
            <a:xfrm>
              <a:off x="3313341" y="3706628"/>
              <a:ext cx="4487" cy="6730"/>
            </a:xfrm>
            <a:custGeom>
              <a:avLst/>
              <a:gdLst/>
              <a:ahLst/>
              <a:cxnLst>
                <a:cxn ang="0">
                  <a:pos x="0" y="2"/>
                </a:cxn>
                <a:cxn ang="0">
                  <a:pos x="2" y="0"/>
                </a:cxn>
                <a:cxn ang="0">
                  <a:pos x="4" y="6"/>
                </a:cxn>
                <a:cxn ang="0">
                  <a:pos x="2" y="6"/>
                </a:cxn>
                <a:cxn ang="0">
                  <a:pos x="0" y="2"/>
                </a:cxn>
                <a:cxn ang="0">
                  <a:pos x="0" y="2"/>
                </a:cxn>
              </a:cxnLst>
              <a:rect l="0" t="0" r="r" b="b"/>
              <a:pathLst>
                <a:path w="4" h="6">
                  <a:moveTo>
                    <a:pt x="0" y="2"/>
                  </a:moveTo>
                  <a:lnTo>
                    <a:pt x="2" y="0"/>
                  </a:lnTo>
                  <a:lnTo>
                    <a:pt x="4" y="6"/>
                  </a:lnTo>
                  <a:lnTo>
                    <a:pt x="2"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7" name="Freeform 660"/>
            <p:cNvSpPr>
              <a:spLocks/>
            </p:cNvSpPr>
            <p:nvPr/>
          </p:nvSpPr>
          <p:spPr bwMode="auto">
            <a:xfrm>
              <a:off x="3335773" y="3690925"/>
              <a:ext cx="2243" cy="6730"/>
            </a:xfrm>
            <a:custGeom>
              <a:avLst/>
              <a:gdLst/>
              <a:ahLst/>
              <a:cxnLst>
                <a:cxn ang="0">
                  <a:pos x="2" y="0"/>
                </a:cxn>
                <a:cxn ang="0">
                  <a:pos x="2" y="6"/>
                </a:cxn>
                <a:cxn ang="0">
                  <a:pos x="0" y="4"/>
                </a:cxn>
                <a:cxn ang="0">
                  <a:pos x="2" y="0"/>
                </a:cxn>
                <a:cxn ang="0">
                  <a:pos x="2" y="0"/>
                </a:cxn>
              </a:cxnLst>
              <a:rect l="0" t="0" r="r" b="b"/>
              <a:pathLst>
                <a:path w="2" h="6">
                  <a:moveTo>
                    <a:pt x="2" y="0"/>
                  </a:moveTo>
                  <a:lnTo>
                    <a:pt x="2" y="6"/>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8" name="Freeform 661"/>
            <p:cNvSpPr>
              <a:spLocks/>
            </p:cNvSpPr>
            <p:nvPr/>
          </p:nvSpPr>
          <p:spPr bwMode="auto">
            <a:xfrm>
              <a:off x="3344746" y="3697655"/>
              <a:ext cx="6730" cy="8973"/>
            </a:xfrm>
            <a:custGeom>
              <a:avLst/>
              <a:gdLst/>
              <a:ahLst/>
              <a:cxnLst>
                <a:cxn ang="0">
                  <a:pos x="4" y="6"/>
                </a:cxn>
                <a:cxn ang="0">
                  <a:pos x="6" y="8"/>
                </a:cxn>
                <a:cxn ang="0">
                  <a:pos x="4" y="8"/>
                </a:cxn>
                <a:cxn ang="0">
                  <a:pos x="4" y="6"/>
                </a:cxn>
                <a:cxn ang="0">
                  <a:pos x="0" y="0"/>
                </a:cxn>
                <a:cxn ang="0">
                  <a:pos x="4" y="6"/>
                </a:cxn>
                <a:cxn ang="0">
                  <a:pos x="4" y="6"/>
                </a:cxn>
              </a:cxnLst>
              <a:rect l="0" t="0" r="r" b="b"/>
              <a:pathLst>
                <a:path w="6" h="8">
                  <a:moveTo>
                    <a:pt x="4" y="6"/>
                  </a:moveTo>
                  <a:lnTo>
                    <a:pt x="6" y="8"/>
                  </a:lnTo>
                  <a:lnTo>
                    <a:pt x="4" y="8"/>
                  </a:lnTo>
                  <a:lnTo>
                    <a:pt x="4" y="6"/>
                  </a:lnTo>
                  <a:lnTo>
                    <a:pt x="0" y="0"/>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9" name="Freeform 662"/>
            <p:cNvSpPr>
              <a:spLocks/>
            </p:cNvSpPr>
            <p:nvPr/>
          </p:nvSpPr>
          <p:spPr bwMode="auto">
            <a:xfrm>
              <a:off x="3362691" y="3706628"/>
              <a:ext cx="2243" cy="2243"/>
            </a:xfrm>
            <a:custGeom>
              <a:avLst/>
              <a:gdLst/>
              <a:ahLst/>
              <a:cxnLst>
                <a:cxn ang="0">
                  <a:pos x="0" y="0"/>
                </a:cxn>
                <a:cxn ang="0">
                  <a:pos x="0" y="2"/>
                </a:cxn>
                <a:cxn ang="0">
                  <a:pos x="2" y="2"/>
                </a:cxn>
                <a:cxn ang="0">
                  <a:pos x="2" y="0"/>
                </a:cxn>
                <a:cxn ang="0">
                  <a:pos x="0" y="0"/>
                </a:cxn>
                <a:cxn ang="0">
                  <a:pos x="0" y="0"/>
                </a:cxn>
              </a:cxnLst>
              <a:rect l="0" t="0" r="r" b="b"/>
              <a:pathLst>
                <a:path w="2" h="2">
                  <a:moveTo>
                    <a:pt x="0" y="0"/>
                  </a:moveTo>
                  <a:lnTo>
                    <a:pt x="0" y="2"/>
                  </a:lnTo>
                  <a:lnTo>
                    <a:pt x="2" y="2"/>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0" name="Freeform 663"/>
            <p:cNvSpPr>
              <a:spLocks/>
            </p:cNvSpPr>
            <p:nvPr/>
          </p:nvSpPr>
          <p:spPr bwMode="auto">
            <a:xfrm>
              <a:off x="3351475" y="3715600"/>
              <a:ext cx="6730" cy="11216"/>
            </a:xfrm>
            <a:custGeom>
              <a:avLst/>
              <a:gdLst/>
              <a:ahLst/>
              <a:cxnLst>
                <a:cxn ang="0">
                  <a:pos x="0" y="0"/>
                </a:cxn>
                <a:cxn ang="0">
                  <a:pos x="6" y="10"/>
                </a:cxn>
                <a:cxn ang="0">
                  <a:pos x="2" y="8"/>
                </a:cxn>
                <a:cxn ang="0">
                  <a:pos x="0" y="0"/>
                </a:cxn>
                <a:cxn ang="0">
                  <a:pos x="0" y="0"/>
                </a:cxn>
              </a:cxnLst>
              <a:rect l="0" t="0" r="r" b="b"/>
              <a:pathLst>
                <a:path w="6" h="10">
                  <a:moveTo>
                    <a:pt x="0" y="0"/>
                  </a:moveTo>
                  <a:lnTo>
                    <a:pt x="6" y="10"/>
                  </a:lnTo>
                  <a:lnTo>
                    <a:pt x="2"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1" name="Freeform 664"/>
            <p:cNvSpPr>
              <a:spLocks/>
            </p:cNvSpPr>
            <p:nvPr/>
          </p:nvSpPr>
          <p:spPr bwMode="auto">
            <a:xfrm>
              <a:off x="3364934" y="3729059"/>
              <a:ext cx="6730" cy="8973"/>
            </a:xfrm>
            <a:custGeom>
              <a:avLst/>
              <a:gdLst/>
              <a:ahLst/>
              <a:cxnLst>
                <a:cxn ang="0">
                  <a:pos x="4" y="2"/>
                </a:cxn>
                <a:cxn ang="0">
                  <a:pos x="0" y="0"/>
                </a:cxn>
                <a:cxn ang="0">
                  <a:pos x="6" y="2"/>
                </a:cxn>
                <a:cxn ang="0">
                  <a:pos x="6" y="4"/>
                </a:cxn>
                <a:cxn ang="0">
                  <a:pos x="2" y="8"/>
                </a:cxn>
                <a:cxn ang="0">
                  <a:pos x="2" y="8"/>
                </a:cxn>
                <a:cxn ang="0">
                  <a:pos x="6" y="4"/>
                </a:cxn>
                <a:cxn ang="0">
                  <a:pos x="4" y="2"/>
                </a:cxn>
                <a:cxn ang="0">
                  <a:pos x="4" y="2"/>
                </a:cxn>
              </a:cxnLst>
              <a:rect l="0" t="0" r="r" b="b"/>
              <a:pathLst>
                <a:path w="6" h="8">
                  <a:moveTo>
                    <a:pt x="4" y="2"/>
                  </a:moveTo>
                  <a:lnTo>
                    <a:pt x="0" y="0"/>
                  </a:lnTo>
                  <a:lnTo>
                    <a:pt x="6" y="2"/>
                  </a:lnTo>
                  <a:lnTo>
                    <a:pt x="6" y="4"/>
                  </a:lnTo>
                  <a:lnTo>
                    <a:pt x="2" y="8"/>
                  </a:lnTo>
                  <a:lnTo>
                    <a:pt x="2" y="8"/>
                  </a:lnTo>
                  <a:lnTo>
                    <a:pt x="6"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2" name="Freeform 665"/>
            <p:cNvSpPr>
              <a:spLocks/>
            </p:cNvSpPr>
            <p:nvPr/>
          </p:nvSpPr>
          <p:spPr bwMode="auto">
            <a:xfrm>
              <a:off x="3385123" y="3735789"/>
              <a:ext cx="4487" cy="1122"/>
            </a:xfrm>
            <a:custGeom>
              <a:avLst/>
              <a:gdLst/>
              <a:ahLst/>
              <a:cxnLst>
                <a:cxn ang="0">
                  <a:pos x="4" y="0"/>
                </a:cxn>
                <a:cxn ang="0">
                  <a:pos x="4" y="0"/>
                </a:cxn>
                <a:cxn ang="0">
                  <a:pos x="0" y="0"/>
                </a:cxn>
                <a:cxn ang="0">
                  <a:pos x="4" y="0"/>
                </a:cxn>
                <a:cxn ang="0">
                  <a:pos x="4" y="0"/>
                </a:cxn>
              </a:cxnLst>
              <a:rect l="0" t="0" r="r" b="b"/>
              <a:pathLst>
                <a:path w="4">
                  <a:moveTo>
                    <a:pt x="4" y="0"/>
                  </a:moveTo>
                  <a:lnTo>
                    <a:pt x="4" y="0"/>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3" name="Freeform 666"/>
            <p:cNvSpPr>
              <a:spLocks/>
            </p:cNvSpPr>
            <p:nvPr/>
          </p:nvSpPr>
          <p:spPr bwMode="auto">
            <a:xfrm>
              <a:off x="3396339" y="3742518"/>
              <a:ext cx="11216" cy="4487"/>
            </a:xfrm>
            <a:custGeom>
              <a:avLst/>
              <a:gdLst/>
              <a:ahLst/>
              <a:cxnLst>
                <a:cxn ang="0">
                  <a:pos x="2" y="0"/>
                </a:cxn>
                <a:cxn ang="0">
                  <a:pos x="4" y="0"/>
                </a:cxn>
                <a:cxn ang="0">
                  <a:pos x="10" y="4"/>
                </a:cxn>
                <a:cxn ang="0">
                  <a:pos x="4" y="0"/>
                </a:cxn>
                <a:cxn ang="0">
                  <a:pos x="0" y="2"/>
                </a:cxn>
                <a:cxn ang="0">
                  <a:pos x="2" y="0"/>
                </a:cxn>
                <a:cxn ang="0">
                  <a:pos x="2" y="0"/>
                </a:cxn>
              </a:cxnLst>
              <a:rect l="0" t="0" r="r" b="b"/>
              <a:pathLst>
                <a:path w="10" h="4">
                  <a:moveTo>
                    <a:pt x="2" y="0"/>
                  </a:moveTo>
                  <a:lnTo>
                    <a:pt x="4" y="0"/>
                  </a:lnTo>
                  <a:lnTo>
                    <a:pt x="10" y="4"/>
                  </a:lnTo>
                  <a:lnTo>
                    <a:pt x="4" y="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4" name="Freeform 667"/>
            <p:cNvSpPr>
              <a:spLocks/>
            </p:cNvSpPr>
            <p:nvPr/>
          </p:nvSpPr>
          <p:spPr bwMode="auto">
            <a:xfrm>
              <a:off x="3376150" y="3751491"/>
              <a:ext cx="8973" cy="6730"/>
            </a:xfrm>
            <a:custGeom>
              <a:avLst/>
              <a:gdLst/>
              <a:ahLst/>
              <a:cxnLst>
                <a:cxn ang="0">
                  <a:pos x="8" y="0"/>
                </a:cxn>
                <a:cxn ang="0">
                  <a:pos x="8" y="4"/>
                </a:cxn>
                <a:cxn ang="0">
                  <a:pos x="0" y="6"/>
                </a:cxn>
                <a:cxn ang="0">
                  <a:pos x="0" y="4"/>
                </a:cxn>
                <a:cxn ang="0">
                  <a:pos x="6" y="4"/>
                </a:cxn>
                <a:cxn ang="0">
                  <a:pos x="8" y="0"/>
                </a:cxn>
                <a:cxn ang="0">
                  <a:pos x="8" y="0"/>
                </a:cxn>
              </a:cxnLst>
              <a:rect l="0" t="0" r="r" b="b"/>
              <a:pathLst>
                <a:path w="8" h="6">
                  <a:moveTo>
                    <a:pt x="8" y="0"/>
                  </a:moveTo>
                  <a:lnTo>
                    <a:pt x="8" y="4"/>
                  </a:lnTo>
                  <a:lnTo>
                    <a:pt x="0" y="6"/>
                  </a:lnTo>
                  <a:lnTo>
                    <a:pt x="0" y="4"/>
                  </a:lnTo>
                  <a:lnTo>
                    <a:pt x="6" y="4"/>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5" name="Freeform 668"/>
            <p:cNvSpPr>
              <a:spLocks/>
            </p:cNvSpPr>
            <p:nvPr/>
          </p:nvSpPr>
          <p:spPr bwMode="auto">
            <a:xfrm>
              <a:off x="3207910" y="3722330"/>
              <a:ext cx="159267" cy="53836"/>
            </a:xfrm>
            <a:custGeom>
              <a:avLst/>
              <a:gdLst/>
              <a:ahLst/>
              <a:cxnLst>
                <a:cxn ang="0">
                  <a:pos x="102" y="22"/>
                </a:cxn>
                <a:cxn ang="0">
                  <a:pos x="108" y="28"/>
                </a:cxn>
                <a:cxn ang="0">
                  <a:pos x="118" y="30"/>
                </a:cxn>
                <a:cxn ang="0">
                  <a:pos x="122" y="30"/>
                </a:cxn>
                <a:cxn ang="0">
                  <a:pos x="122" y="36"/>
                </a:cxn>
                <a:cxn ang="0">
                  <a:pos x="134" y="36"/>
                </a:cxn>
                <a:cxn ang="0">
                  <a:pos x="138" y="42"/>
                </a:cxn>
                <a:cxn ang="0">
                  <a:pos x="142" y="42"/>
                </a:cxn>
                <a:cxn ang="0">
                  <a:pos x="142" y="44"/>
                </a:cxn>
                <a:cxn ang="0">
                  <a:pos x="128" y="48"/>
                </a:cxn>
                <a:cxn ang="0">
                  <a:pos x="108" y="48"/>
                </a:cxn>
                <a:cxn ang="0">
                  <a:pos x="96" y="48"/>
                </a:cxn>
                <a:cxn ang="0">
                  <a:pos x="94" y="48"/>
                </a:cxn>
                <a:cxn ang="0">
                  <a:pos x="104" y="42"/>
                </a:cxn>
                <a:cxn ang="0">
                  <a:pos x="104" y="40"/>
                </a:cxn>
                <a:cxn ang="0">
                  <a:pos x="92" y="36"/>
                </a:cxn>
                <a:cxn ang="0">
                  <a:pos x="86" y="32"/>
                </a:cxn>
                <a:cxn ang="0">
                  <a:pos x="82" y="24"/>
                </a:cxn>
                <a:cxn ang="0">
                  <a:pos x="66" y="22"/>
                </a:cxn>
                <a:cxn ang="0">
                  <a:pos x="58" y="18"/>
                </a:cxn>
                <a:cxn ang="0">
                  <a:pos x="38" y="16"/>
                </a:cxn>
                <a:cxn ang="0">
                  <a:pos x="36" y="12"/>
                </a:cxn>
                <a:cxn ang="0">
                  <a:pos x="42" y="10"/>
                </a:cxn>
                <a:cxn ang="0">
                  <a:pos x="40" y="8"/>
                </a:cxn>
                <a:cxn ang="0">
                  <a:pos x="28" y="8"/>
                </a:cxn>
                <a:cxn ang="0">
                  <a:pos x="22" y="14"/>
                </a:cxn>
                <a:cxn ang="0">
                  <a:pos x="14" y="16"/>
                </a:cxn>
                <a:cxn ang="0">
                  <a:pos x="6" y="22"/>
                </a:cxn>
                <a:cxn ang="0">
                  <a:pos x="0" y="20"/>
                </a:cxn>
                <a:cxn ang="0">
                  <a:pos x="6" y="18"/>
                </a:cxn>
                <a:cxn ang="0">
                  <a:pos x="6" y="10"/>
                </a:cxn>
                <a:cxn ang="0">
                  <a:pos x="14" y="6"/>
                </a:cxn>
                <a:cxn ang="0">
                  <a:pos x="32" y="0"/>
                </a:cxn>
                <a:cxn ang="0">
                  <a:pos x="42" y="0"/>
                </a:cxn>
                <a:cxn ang="0">
                  <a:pos x="64" y="4"/>
                </a:cxn>
                <a:cxn ang="0">
                  <a:pos x="72" y="10"/>
                </a:cxn>
                <a:cxn ang="0">
                  <a:pos x="84" y="12"/>
                </a:cxn>
                <a:cxn ang="0">
                  <a:pos x="84" y="14"/>
                </a:cxn>
                <a:cxn ang="0">
                  <a:pos x="90" y="16"/>
                </a:cxn>
                <a:cxn ang="0">
                  <a:pos x="92" y="20"/>
                </a:cxn>
                <a:cxn ang="0">
                  <a:pos x="102" y="22"/>
                </a:cxn>
                <a:cxn ang="0">
                  <a:pos x="102" y="22"/>
                </a:cxn>
              </a:cxnLst>
              <a:rect l="0" t="0" r="r" b="b"/>
              <a:pathLst>
                <a:path w="142" h="48">
                  <a:moveTo>
                    <a:pt x="102" y="22"/>
                  </a:moveTo>
                  <a:lnTo>
                    <a:pt x="108" y="28"/>
                  </a:lnTo>
                  <a:lnTo>
                    <a:pt x="118" y="30"/>
                  </a:lnTo>
                  <a:lnTo>
                    <a:pt x="122" y="30"/>
                  </a:lnTo>
                  <a:lnTo>
                    <a:pt x="122" y="36"/>
                  </a:lnTo>
                  <a:lnTo>
                    <a:pt x="134" y="36"/>
                  </a:lnTo>
                  <a:lnTo>
                    <a:pt x="138" y="42"/>
                  </a:lnTo>
                  <a:lnTo>
                    <a:pt x="142" y="42"/>
                  </a:lnTo>
                  <a:lnTo>
                    <a:pt x="142" y="44"/>
                  </a:lnTo>
                  <a:lnTo>
                    <a:pt x="128" y="48"/>
                  </a:lnTo>
                  <a:lnTo>
                    <a:pt x="108" y="48"/>
                  </a:lnTo>
                  <a:lnTo>
                    <a:pt x="96" y="48"/>
                  </a:lnTo>
                  <a:lnTo>
                    <a:pt x="94" y="48"/>
                  </a:lnTo>
                  <a:lnTo>
                    <a:pt x="104" y="42"/>
                  </a:lnTo>
                  <a:lnTo>
                    <a:pt x="104" y="40"/>
                  </a:lnTo>
                  <a:lnTo>
                    <a:pt x="92" y="36"/>
                  </a:lnTo>
                  <a:lnTo>
                    <a:pt x="86" y="32"/>
                  </a:lnTo>
                  <a:lnTo>
                    <a:pt x="82" y="24"/>
                  </a:lnTo>
                  <a:lnTo>
                    <a:pt x="66" y="22"/>
                  </a:lnTo>
                  <a:lnTo>
                    <a:pt x="58" y="18"/>
                  </a:lnTo>
                  <a:lnTo>
                    <a:pt x="38" y="16"/>
                  </a:lnTo>
                  <a:lnTo>
                    <a:pt x="36" y="12"/>
                  </a:lnTo>
                  <a:lnTo>
                    <a:pt x="42" y="10"/>
                  </a:lnTo>
                  <a:lnTo>
                    <a:pt x="40" y="8"/>
                  </a:lnTo>
                  <a:lnTo>
                    <a:pt x="28" y="8"/>
                  </a:lnTo>
                  <a:lnTo>
                    <a:pt x="22" y="14"/>
                  </a:lnTo>
                  <a:lnTo>
                    <a:pt x="14" y="16"/>
                  </a:lnTo>
                  <a:lnTo>
                    <a:pt x="6" y="22"/>
                  </a:lnTo>
                  <a:lnTo>
                    <a:pt x="0" y="20"/>
                  </a:lnTo>
                  <a:lnTo>
                    <a:pt x="6" y="18"/>
                  </a:lnTo>
                  <a:lnTo>
                    <a:pt x="6" y="10"/>
                  </a:lnTo>
                  <a:lnTo>
                    <a:pt x="14" y="6"/>
                  </a:lnTo>
                  <a:lnTo>
                    <a:pt x="32" y="0"/>
                  </a:lnTo>
                  <a:lnTo>
                    <a:pt x="42" y="0"/>
                  </a:lnTo>
                  <a:lnTo>
                    <a:pt x="64" y="4"/>
                  </a:lnTo>
                  <a:lnTo>
                    <a:pt x="72" y="10"/>
                  </a:lnTo>
                  <a:lnTo>
                    <a:pt x="84" y="12"/>
                  </a:lnTo>
                  <a:lnTo>
                    <a:pt x="84" y="14"/>
                  </a:lnTo>
                  <a:lnTo>
                    <a:pt x="90" y="16"/>
                  </a:lnTo>
                  <a:lnTo>
                    <a:pt x="92" y="20"/>
                  </a:lnTo>
                  <a:lnTo>
                    <a:pt x="102" y="22"/>
                  </a:lnTo>
                  <a:lnTo>
                    <a:pt x="102" y="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6" name="Freeform 669"/>
            <p:cNvSpPr>
              <a:spLocks/>
            </p:cNvSpPr>
            <p:nvPr/>
          </p:nvSpPr>
          <p:spPr bwMode="auto">
            <a:xfrm>
              <a:off x="3232585" y="3744761"/>
              <a:ext cx="8973" cy="6730"/>
            </a:xfrm>
            <a:custGeom>
              <a:avLst/>
              <a:gdLst/>
              <a:ahLst/>
              <a:cxnLst>
                <a:cxn ang="0">
                  <a:pos x="6" y="0"/>
                </a:cxn>
                <a:cxn ang="0">
                  <a:pos x="8" y="4"/>
                </a:cxn>
                <a:cxn ang="0">
                  <a:pos x="2" y="6"/>
                </a:cxn>
                <a:cxn ang="0">
                  <a:pos x="0" y="4"/>
                </a:cxn>
                <a:cxn ang="0">
                  <a:pos x="2" y="4"/>
                </a:cxn>
                <a:cxn ang="0">
                  <a:pos x="2" y="0"/>
                </a:cxn>
                <a:cxn ang="0">
                  <a:pos x="6" y="0"/>
                </a:cxn>
                <a:cxn ang="0">
                  <a:pos x="6" y="0"/>
                </a:cxn>
              </a:cxnLst>
              <a:rect l="0" t="0" r="r" b="b"/>
              <a:pathLst>
                <a:path w="8" h="6">
                  <a:moveTo>
                    <a:pt x="6" y="0"/>
                  </a:moveTo>
                  <a:lnTo>
                    <a:pt x="8" y="4"/>
                  </a:lnTo>
                  <a:lnTo>
                    <a:pt x="2" y="6"/>
                  </a:lnTo>
                  <a:lnTo>
                    <a:pt x="0" y="4"/>
                  </a:lnTo>
                  <a:lnTo>
                    <a:pt x="2" y="4"/>
                  </a:lnTo>
                  <a:lnTo>
                    <a:pt x="2"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7" name="Freeform 670"/>
            <p:cNvSpPr>
              <a:spLocks/>
            </p:cNvSpPr>
            <p:nvPr/>
          </p:nvSpPr>
          <p:spPr bwMode="auto">
            <a:xfrm>
              <a:off x="3299881" y="3733546"/>
              <a:ext cx="15702" cy="8973"/>
            </a:xfrm>
            <a:custGeom>
              <a:avLst/>
              <a:gdLst/>
              <a:ahLst/>
              <a:cxnLst>
                <a:cxn ang="0">
                  <a:pos x="10" y="4"/>
                </a:cxn>
                <a:cxn ang="0">
                  <a:pos x="14" y="6"/>
                </a:cxn>
                <a:cxn ang="0">
                  <a:pos x="14" y="8"/>
                </a:cxn>
                <a:cxn ang="0">
                  <a:pos x="12" y="8"/>
                </a:cxn>
                <a:cxn ang="0">
                  <a:pos x="6" y="2"/>
                </a:cxn>
                <a:cxn ang="0">
                  <a:pos x="2" y="2"/>
                </a:cxn>
                <a:cxn ang="0">
                  <a:pos x="0" y="0"/>
                </a:cxn>
                <a:cxn ang="0">
                  <a:pos x="4" y="0"/>
                </a:cxn>
                <a:cxn ang="0">
                  <a:pos x="10" y="4"/>
                </a:cxn>
                <a:cxn ang="0">
                  <a:pos x="10" y="4"/>
                </a:cxn>
              </a:cxnLst>
              <a:rect l="0" t="0" r="r" b="b"/>
              <a:pathLst>
                <a:path w="14" h="8">
                  <a:moveTo>
                    <a:pt x="10" y="4"/>
                  </a:moveTo>
                  <a:lnTo>
                    <a:pt x="14" y="6"/>
                  </a:lnTo>
                  <a:lnTo>
                    <a:pt x="14" y="8"/>
                  </a:lnTo>
                  <a:lnTo>
                    <a:pt x="12" y="8"/>
                  </a:lnTo>
                  <a:lnTo>
                    <a:pt x="6" y="2"/>
                  </a:lnTo>
                  <a:lnTo>
                    <a:pt x="2" y="2"/>
                  </a:lnTo>
                  <a:lnTo>
                    <a:pt x="0" y="0"/>
                  </a:lnTo>
                  <a:lnTo>
                    <a:pt x="4" y="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8" name="Freeform 671"/>
            <p:cNvSpPr>
              <a:spLocks/>
            </p:cNvSpPr>
            <p:nvPr/>
          </p:nvSpPr>
          <p:spPr bwMode="auto">
            <a:xfrm>
              <a:off x="3306611" y="3796355"/>
              <a:ext cx="31405" cy="13460"/>
            </a:xfrm>
            <a:custGeom>
              <a:avLst/>
              <a:gdLst/>
              <a:ahLst/>
              <a:cxnLst>
                <a:cxn ang="0">
                  <a:pos x="16" y="2"/>
                </a:cxn>
                <a:cxn ang="0">
                  <a:pos x="20" y="4"/>
                </a:cxn>
                <a:cxn ang="0">
                  <a:pos x="26" y="4"/>
                </a:cxn>
                <a:cxn ang="0">
                  <a:pos x="28" y="10"/>
                </a:cxn>
                <a:cxn ang="0">
                  <a:pos x="22" y="8"/>
                </a:cxn>
                <a:cxn ang="0">
                  <a:pos x="16" y="10"/>
                </a:cxn>
                <a:cxn ang="0">
                  <a:pos x="16" y="12"/>
                </a:cxn>
                <a:cxn ang="0">
                  <a:pos x="8" y="10"/>
                </a:cxn>
                <a:cxn ang="0">
                  <a:pos x="0" y="4"/>
                </a:cxn>
                <a:cxn ang="0">
                  <a:pos x="6" y="0"/>
                </a:cxn>
                <a:cxn ang="0">
                  <a:pos x="16" y="2"/>
                </a:cxn>
                <a:cxn ang="0">
                  <a:pos x="16" y="2"/>
                </a:cxn>
              </a:cxnLst>
              <a:rect l="0" t="0" r="r" b="b"/>
              <a:pathLst>
                <a:path w="28" h="12">
                  <a:moveTo>
                    <a:pt x="16" y="2"/>
                  </a:moveTo>
                  <a:lnTo>
                    <a:pt x="20" y="4"/>
                  </a:lnTo>
                  <a:lnTo>
                    <a:pt x="26" y="4"/>
                  </a:lnTo>
                  <a:lnTo>
                    <a:pt x="28" y="10"/>
                  </a:lnTo>
                  <a:lnTo>
                    <a:pt x="22" y="8"/>
                  </a:lnTo>
                  <a:lnTo>
                    <a:pt x="16" y="10"/>
                  </a:lnTo>
                  <a:lnTo>
                    <a:pt x="16" y="12"/>
                  </a:lnTo>
                  <a:lnTo>
                    <a:pt x="8" y="10"/>
                  </a:lnTo>
                  <a:lnTo>
                    <a:pt x="0" y="4"/>
                  </a:lnTo>
                  <a:lnTo>
                    <a:pt x="6" y="0"/>
                  </a:lnTo>
                  <a:lnTo>
                    <a:pt x="16" y="2"/>
                  </a:lnTo>
                  <a:lnTo>
                    <a:pt x="1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9" name="Freeform 672"/>
            <p:cNvSpPr>
              <a:spLocks/>
            </p:cNvSpPr>
            <p:nvPr/>
          </p:nvSpPr>
          <p:spPr bwMode="auto">
            <a:xfrm>
              <a:off x="3380636" y="3789626"/>
              <a:ext cx="8973" cy="4487"/>
            </a:xfrm>
            <a:custGeom>
              <a:avLst/>
              <a:gdLst/>
              <a:ahLst/>
              <a:cxnLst>
                <a:cxn ang="0">
                  <a:pos x="4" y="0"/>
                </a:cxn>
                <a:cxn ang="0">
                  <a:pos x="6" y="2"/>
                </a:cxn>
                <a:cxn ang="0">
                  <a:pos x="8" y="4"/>
                </a:cxn>
                <a:cxn ang="0">
                  <a:pos x="2" y="4"/>
                </a:cxn>
                <a:cxn ang="0">
                  <a:pos x="0" y="2"/>
                </a:cxn>
                <a:cxn ang="0">
                  <a:pos x="4" y="0"/>
                </a:cxn>
                <a:cxn ang="0">
                  <a:pos x="4" y="0"/>
                </a:cxn>
              </a:cxnLst>
              <a:rect l="0" t="0" r="r" b="b"/>
              <a:pathLst>
                <a:path w="8" h="4">
                  <a:moveTo>
                    <a:pt x="4" y="0"/>
                  </a:moveTo>
                  <a:lnTo>
                    <a:pt x="6" y="2"/>
                  </a:lnTo>
                  <a:lnTo>
                    <a:pt x="8" y="4"/>
                  </a:lnTo>
                  <a:lnTo>
                    <a:pt x="2"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0" name="Freeform 673"/>
            <p:cNvSpPr>
              <a:spLocks/>
            </p:cNvSpPr>
            <p:nvPr/>
          </p:nvSpPr>
          <p:spPr bwMode="auto">
            <a:xfrm>
              <a:off x="3387366" y="3771679"/>
              <a:ext cx="4487" cy="2243"/>
            </a:xfrm>
            <a:custGeom>
              <a:avLst/>
              <a:gdLst/>
              <a:ahLst/>
              <a:cxnLst>
                <a:cxn ang="0">
                  <a:pos x="2" y="0"/>
                </a:cxn>
                <a:cxn ang="0">
                  <a:pos x="4" y="2"/>
                </a:cxn>
                <a:cxn ang="0">
                  <a:pos x="0" y="2"/>
                </a:cxn>
                <a:cxn ang="0">
                  <a:pos x="2" y="0"/>
                </a:cxn>
                <a:cxn ang="0">
                  <a:pos x="2" y="0"/>
                </a:cxn>
              </a:cxnLst>
              <a:rect l="0" t="0" r="r" b="b"/>
              <a:pathLst>
                <a:path w="4" h="2">
                  <a:moveTo>
                    <a:pt x="2" y="0"/>
                  </a:moveTo>
                  <a:lnTo>
                    <a:pt x="4" y="2"/>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1" name="Freeform 674"/>
            <p:cNvSpPr>
              <a:spLocks/>
            </p:cNvSpPr>
            <p:nvPr/>
          </p:nvSpPr>
          <p:spPr bwMode="auto">
            <a:xfrm>
              <a:off x="3472607" y="3798599"/>
              <a:ext cx="22432" cy="8973"/>
            </a:xfrm>
            <a:custGeom>
              <a:avLst/>
              <a:gdLst/>
              <a:ahLst/>
              <a:cxnLst>
                <a:cxn ang="0">
                  <a:pos x="20" y="0"/>
                </a:cxn>
                <a:cxn ang="0">
                  <a:pos x="20" y="4"/>
                </a:cxn>
                <a:cxn ang="0">
                  <a:pos x="18" y="6"/>
                </a:cxn>
                <a:cxn ang="0">
                  <a:pos x="12" y="8"/>
                </a:cxn>
                <a:cxn ang="0">
                  <a:pos x="2" y="6"/>
                </a:cxn>
                <a:cxn ang="0">
                  <a:pos x="0" y="2"/>
                </a:cxn>
                <a:cxn ang="0">
                  <a:pos x="2" y="0"/>
                </a:cxn>
                <a:cxn ang="0">
                  <a:pos x="20" y="0"/>
                </a:cxn>
                <a:cxn ang="0">
                  <a:pos x="20" y="0"/>
                </a:cxn>
              </a:cxnLst>
              <a:rect l="0" t="0" r="r" b="b"/>
              <a:pathLst>
                <a:path w="20" h="8">
                  <a:moveTo>
                    <a:pt x="20" y="0"/>
                  </a:moveTo>
                  <a:lnTo>
                    <a:pt x="20" y="4"/>
                  </a:lnTo>
                  <a:lnTo>
                    <a:pt x="18" y="6"/>
                  </a:lnTo>
                  <a:lnTo>
                    <a:pt x="12" y="8"/>
                  </a:lnTo>
                  <a:lnTo>
                    <a:pt x="2" y="6"/>
                  </a:lnTo>
                  <a:lnTo>
                    <a:pt x="0" y="2"/>
                  </a:lnTo>
                  <a:lnTo>
                    <a:pt x="2" y="0"/>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2" name="Freeform 675"/>
            <p:cNvSpPr>
              <a:spLocks/>
            </p:cNvSpPr>
            <p:nvPr/>
          </p:nvSpPr>
          <p:spPr bwMode="auto">
            <a:xfrm>
              <a:off x="3506255" y="3798599"/>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3" name="Freeform 676"/>
            <p:cNvSpPr>
              <a:spLocks/>
            </p:cNvSpPr>
            <p:nvPr/>
          </p:nvSpPr>
          <p:spPr bwMode="auto">
            <a:xfrm>
              <a:off x="3508498" y="3809814"/>
              <a:ext cx="2243" cy="1122"/>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4" name="Freeform 677"/>
            <p:cNvSpPr>
              <a:spLocks/>
            </p:cNvSpPr>
            <p:nvPr/>
          </p:nvSpPr>
          <p:spPr bwMode="auto">
            <a:xfrm>
              <a:off x="3445689" y="3892812"/>
              <a:ext cx="4487" cy="4487"/>
            </a:xfrm>
            <a:custGeom>
              <a:avLst/>
              <a:gdLst/>
              <a:ahLst/>
              <a:cxnLst>
                <a:cxn ang="0">
                  <a:pos x="0" y="2"/>
                </a:cxn>
                <a:cxn ang="0">
                  <a:pos x="0" y="0"/>
                </a:cxn>
                <a:cxn ang="0">
                  <a:pos x="0" y="2"/>
                </a:cxn>
                <a:cxn ang="0">
                  <a:pos x="4" y="4"/>
                </a:cxn>
                <a:cxn ang="0">
                  <a:pos x="0" y="2"/>
                </a:cxn>
                <a:cxn ang="0">
                  <a:pos x="0" y="2"/>
                </a:cxn>
              </a:cxnLst>
              <a:rect l="0" t="0" r="r" b="b"/>
              <a:pathLst>
                <a:path w="4" h="4">
                  <a:moveTo>
                    <a:pt x="0" y="2"/>
                  </a:moveTo>
                  <a:lnTo>
                    <a:pt x="0" y="0"/>
                  </a:lnTo>
                  <a:lnTo>
                    <a:pt x="0" y="2"/>
                  </a:lnTo>
                  <a:lnTo>
                    <a:pt x="4"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5" name="Freeform 678"/>
            <p:cNvSpPr>
              <a:spLocks/>
            </p:cNvSpPr>
            <p:nvPr/>
          </p:nvSpPr>
          <p:spPr bwMode="auto">
            <a:xfrm>
              <a:off x="3456905" y="3895055"/>
              <a:ext cx="2243" cy="2243"/>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6" name="Freeform 679"/>
            <p:cNvSpPr>
              <a:spLocks/>
            </p:cNvSpPr>
            <p:nvPr/>
          </p:nvSpPr>
          <p:spPr bwMode="auto">
            <a:xfrm>
              <a:off x="3515228" y="3910758"/>
              <a:ext cx="8973" cy="4487"/>
            </a:xfrm>
            <a:custGeom>
              <a:avLst/>
              <a:gdLst/>
              <a:ahLst/>
              <a:cxnLst>
                <a:cxn ang="0">
                  <a:pos x="8" y="0"/>
                </a:cxn>
                <a:cxn ang="0">
                  <a:pos x="8" y="2"/>
                </a:cxn>
                <a:cxn ang="0">
                  <a:pos x="6" y="4"/>
                </a:cxn>
                <a:cxn ang="0">
                  <a:pos x="2" y="4"/>
                </a:cxn>
                <a:cxn ang="0">
                  <a:pos x="0" y="2"/>
                </a:cxn>
                <a:cxn ang="0">
                  <a:pos x="4" y="2"/>
                </a:cxn>
                <a:cxn ang="0">
                  <a:pos x="8" y="0"/>
                </a:cxn>
                <a:cxn ang="0">
                  <a:pos x="8" y="0"/>
                </a:cxn>
              </a:cxnLst>
              <a:rect l="0" t="0" r="r" b="b"/>
              <a:pathLst>
                <a:path w="8" h="4">
                  <a:moveTo>
                    <a:pt x="8" y="0"/>
                  </a:moveTo>
                  <a:lnTo>
                    <a:pt x="8" y="2"/>
                  </a:lnTo>
                  <a:lnTo>
                    <a:pt x="6" y="4"/>
                  </a:lnTo>
                  <a:lnTo>
                    <a:pt x="2" y="4"/>
                  </a:lnTo>
                  <a:lnTo>
                    <a:pt x="0" y="2"/>
                  </a:lnTo>
                  <a:lnTo>
                    <a:pt x="4" y="2"/>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7" name="Freeform 680"/>
            <p:cNvSpPr>
              <a:spLocks/>
            </p:cNvSpPr>
            <p:nvPr/>
          </p:nvSpPr>
          <p:spPr bwMode="auto">
            <a:xfrm>
              <a:off x="3555606" y="3895055"/>
              <a:ext cx="2243" cy="4487"/>
            </a:xfrm>
            <a:custGeom>
              <a:avLst/>
              <a:gdLst/>
              <a:ahLst/>
              <a:cxnLst>
                <a:cxn ang="0">
                  <a:pos x="2" y="0"/>
                </a:cxn>
                <a:cxn ang="0">
                  <a:pos x="0" y="4"/>
                </a:cxn>
                <a:cxn ang="0">
                  <a:pos x="2" y="0"/>
                </a:cxn>
                <a:cxn ang="0">
                  <a:pos x="2" y="0"/>
                </a:cxn>
              </a:cxnLst>
              <a:rect l="0" t="0" r="r" b="b"/>
              <a:pathLst>
                <a:path w="2" h="4">
                  <a:moveTo>
                    <a:pt x="2" y="0"/>
                  </a:move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8" name="Freeform 681"/>
            <p:cNvSpPr>
              <a:spLocks/>
            </p:cNvSpPr>
            <p:nvPr/>
          </p:nvSpPr>
          <p:spPr bwMode="auto">
            <a:xfrm>
              <a:off x="3564578" y="3879353"/>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9" name="Freeform 682"/>
            <p:cNvSpPr>
              <a:spLocks/>
            </p:cNvSpPr>
            <p:nvPr/>
          </p:nvSpPr>
          <p:spPr bwMode="auto">
            <a:xfrm>
              <a:off x="3566821" y="3868137"/>
              <a:ext cx="2243" cy="4487"/>
            </a:xfrm>
            <a:custGeom>
              <a:avLst/>
              <a:gdLst/>
              <a:ahLst/>
              <a:cxnLst>
                <a:cxn ang="0">
                  <a:pos x="2" y="0"/>
                </a:cxn>
                <a:cxn ang="0">
                  <a:pos x="0" y="4"/>
                </a:cxn>
                <a:cxn ang="0">
                  <a:pos x="2" y="4"/>
                </a:cxn>
                <a:cxn ang="0">
                  <a:pos x="2" y="0"/>
                </a:cxn>
                <a:cxn ang="0">
                  <a:pos x="2" y="0"/>
                </a:cxn>
              </a:cxnLst>
              <a:rect l="0" t="0" r="r" b="b"/>
              <a:pathLst>
                <a:path w="2" h="4">
                  <a:moveTo>
                    <a:pt x="2" y="0"/>
                  </a:moveTo>
                  <a:lnTo>
                    <a:pt x="0" y="4"/>
                  </a:lnTo>
                  <a:lnTo>
                    <a:pt x="2"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0" name="Freeform 683"/>
            <p:cNvSpPr>
              <a:spLocks/>
            </p:cNvSpPr>
            <p:nvPr/>
          </p:nvSpPr>
          <p:spPr bwMode="auto">
            <a:xfrm>
              <a:off x="3564578" y="3854678"/>
              <a:ext cx="4487" cy="6730"/>
            </a:xfrm>
            <a:custGeom>
              <a:avLst/>
              <a:gdLst/>
              <a:ahLst/>
              <a:cxnLst>
                <a:cxn ang="0">
                  <a:pos x="0" y="0"/>
                </a:cxn>
                <a:cxn ang="0">
                  <a:pos x="2" y="2"/>
                </a:cxn>
                <a:cxn ang="0">
                  <a:pos x="4" y="6"/>
                </a:cxn>
                <a:cxn ang="0">
                  <a:pos x="2" y="6"/>
                </a:cxn>
                <a:cxn ang="0">
                  <a:pos x="0" y="0"/>
                </a:cxn>
                <a:cxn ang="0">
                  <a:pos x="0" y="0"/>
                </a:cxn>
              </a:cxnLst>
              <a:rect l="0" t="0" r="r" b="b"/>
              <a:pathLst>
                <a:path w="4" h="6">
                  <a:moveTo>
                    <a:pt x="0" y="0"/>
                  </a:moveTo>
                  <a:lnTo>
                    <a:pt x="2" y="2"/>
                  </a:lnTo>
                  <a:lnTo>
                    <a:pt x="4" y="6"/>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1" name="Freeform 684"/>
            <p:cNvSpPr>
              <a:spLocks/>
            </p:cNvSpPr>
            <p:nvPr/>
          </p:nvSpPr>
          <p:spPr bwMode="auto">
            <a:xfrm>
              <a:off x="3560092" y="3843462"/>
              <a:ext cx="4487" cy="4487"/>
            </a:xfrm>
            <a:custGeom>
              <a:avLst/>
              <a:gdLst/>
              <a:ahLst/>
              <a:cxnLst>
                <a:cxn ang="0">
                  <a:pos x="2" y="0"/>
                </a:cxn>
                <a:cxn ang="0">
                  <a:pos x="0" y="4"/>
                </a:cxn>
                <a:cxn ang="0">
                  <a:pos x="2" y="4"/>
                </a:cxn>
                <a:cxn ang="0">
                  <a:pos x="4" y="0"/>
                </a:cxn>
                <a:cxn ang="0">
                  <a:pos x="2" y="0"/>
                </a:cxn>
                <a:cxn ang="0">
                  <a:pos x="2" y="0"/>
                </a:cxn>
              </a:cxnLst>
              <a:rect l="0" t="0" r="r" b="b"/>
              <a:pathLst>
                <a:path w="4" h="4">
                  <a:moveTo>
                    <a:pt x="2" y="0"/>
                  </a:moveTo>
                  <a:lnTo>
                    <a:pt x="0" y="4"/>
                  </a:lnTo>
                  <a:lnTo>
                    <a:pt x="2" y="4"/>
                  </a:lnTo>
                  <a:lnTo>
                    <a:pt x="4"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2" name="Freeform 685"/>
            <p:cNvSpPr>
              <a:spLocks/>
            </p:cNvSpPr>
            <p:nvPr/>
          </p:nvSpPr>
          <p:spPr bwMode="auto">
            <a:xfrm>
              <a:off x="3555606" y="3830002"/>
              <a:ext cx="6730" cy="6730"/>
            </a:xfrm>
            <a:custGeom>
              <a:avLst/>
              <a:gdLst/>
              <a:ahLst/>
              <a:cxnLst>
                <a:cxn ang="0">
                  <a:pos x="4" y="0"/>
                </a:cxn>
                <a:cxn ang="0">
                  <a:pos x="2" y="2"/>
                </a:cxn>
                <a:cxn ang="0">
                  <a:pos x="0" y="2"/>
                </a:cxn>
                <a:cxn ang="0">
                  <a:pos x="0" y="6"/>
                </a:cxn>
                <a:cxn ang="0">
                  <a:pos x="2" y="6"/>
                </a:cxn>
                <a:cxn ang="0">
                  <a:pos x="2" y="4"/>
                </a:cxn>
                <a:cxn ang="0">
                  <a:pos x="6" y="2"/>
                </a:cxn>
                <a:cxn ang="0">
                  <a:pos x="4" y="0"/>
                </a:cxn>
                <a:cxn ang="0">
                  <a:pos x="4" y="0"/>
                </a:cxn>
              </a:cxnLst>
              <a:rect l="0" t="0" r="r" b="b"/>
              <a:pathLst>
                <a:path w="6" h="6">
                  <a:moveTo>
                    <a:pt x="4" y="0"/>
                  </a:moveTo>
                  <a:lnTo>
                    <a:pt x="2" y="2"/>
                  </a:lnTo>
                  <a:lnTo>
                    <a:pt x="0" y="2"/>
                  </a:lnTo>
                  <a:lnTo>
                    <a:pt x="0" y="6"/>
                  </a:lnTo>
                  <a:lnTo>
                    <a:pt x="2" y="6"/>
                  </a:lnTo>
                  <a:lnTo>
                    <a:pt x="2" y="4"/>
                  </a:lnTo>
                  <a:lnTo>
                    <a:pt x="6"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3" name="Freeform 686"/>
            <p:cNvSpPr>
              <a:spLocks/>
            </p:cNvSpPr>
            <p:nvPr/>
          </p:nvSpPr>
          <p:spPr bwMode="auto">
            <a:xfrm>
              <a:off x="3553363" y="3818787"/>
              <a:ext cx="2243" cy="2243"/>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4" name="Freeform 687"/>
            <p:cNvSpPr>
              <a:spLocks/>
            </p:cNvSpPr>
            <p:nvPr/>
          </p:nvSpPr>
          <p:spPr bwMode="auto">
            <a:xfrm>
              <a:off x="3537660" y="3814300"/>
              <a:ext cx="2243" cy="2243"/>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5" name="Freeform 688"/>
            <p:cNvSpPr>
              <a:spLocks/>
            </p:cNvSpPr>
            <p:nvPr/>
          </p:nvSpPr>
          <p:spPr bwMode="auto">
            <a:xfrm>
              <a:off x="3569064" y="3908515"/>
              <a:ext cx="4487" cy="2243"/>
            </a:xfrm>
            <a:custGeom>
              <a:avLst/>
              <a:gdLst/>
              <a:ahLst/>
              <a:cxnLst>
                <a:cxn ang="0">
                  <a:pos x="4" y="0"/>
                </a:cxn>
                <a:cxn ang="0">
                  <a:pos x="0" y="2"/>
                </a:cxn>
                <a:cxn ang="0">
                  <a:pos x="4" y="0"/>
                </a:cxn>
                <a:cxn ang="0">
                  <a:pos x="4" y="0"/>
                </a:cxn>
              </a:cxnLst>
              <a:rect l="0" t="0" r="r" b="b"/>
              <a:pathLst>
                <a:path w="4" h="2">
                  <a:moveTo>
                    <a:pt x="4" y="0"/>
                  </a:move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6" name="Freeform 689"/>
            <p:cNvSpPr>
              <a:spLocks/>
            </p:cNvSpPr>
            <p:nvPr/>
          </p:nvSpPr>
          <p:spPr bwMode="auto">
            <a:xfrm>
              <a:off x="3553363" y="3917488"/>
              <a:ext cx="13460" cy="11216"/>
            </a:xfrm>
            <a:custGeom>
              <a:avLst/>
              <a:gdLst/>
              <a:ahLst/>
              <a:cxnLst>
                <a:cxn ang="0">
                  <a:pos x="12" y="0"/>
                </a:cxn>
                <a:cxn ang="0">
                  <a:pos x="12" y="4"/>
                </a:cxn>
                <a:cxn ang="0">
                  <a:pos x="12" y="8"/>
                </a:cxn>
                <a:cxn ang="0">
                  <a:pos x="10" y="10"/>
                </a:cxn>
                <a:cxn ang="0">
                  <a:pos x="0" y="10"/>
                </a:cxn>
                <a:cxn ang="0">
                  <a:pos x="6" y="6"/>
                </a:cxn>
                <a:cxn ang="0">
                  <a:pos x="6" y="2"/>
                </a:cxn>
                <a:cxn ang="0">
                  <a:pos x="4" y="0"/>
                </a:cxn>
                <a:cxn ang="0">
                  <a:pos x="12" y="0"/>
                </a:cxn>
                <a:cxn ang="0">
                  <a:pos x="12" y="0"/>
                </a:cxn>
                <a:cxn ang="0">
                  <a:pos x="12" y="0"/>
                </a:cxn>
              </a:cxnLst>
              <a:rect l="0" t="0" r="r" b="b"/>
              <a:pathLst>
                <a:path w="12" h="10">
                  <a:moveTo>
                    <a:pt x="12" y="0"/>
                  </a:moveTo>
                  <a:lnTo>
                    <a:pt x="12" y="4"/>
                  </a:lnTo>
                  <a:lnTo>
                    <a:pt x="12" y="8"/>
                  </a:lnTo>
                  <a:lnTo>
                    <a:pt x="10" y="10"/>
                  </a:lnTo>
                  <a:lnTo>
                    <a:pt x="0" y="10"/>
                  </a:lnTo>
                  <a:lnTo>
                    <a:pt x="6" y="6"/>
                  </a:lnTo>
                  <a:lnTo>
                    <a:pt x="6" y="2"/>
                  </a:lnTo>
                  <a:lnTo>
                    <a:pt x="4" y="0"/>
                  </a:lnTo>
                  <a:lnTo>
                    <a:pt x="12" y="0"/>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7" name="Freeform 693"/>
            <p:cNvSpPr>
              <a:spLocks/>
            </p:cNvSpPr>
            <p:nvPr/>
          </p:nvSpPr>
          <p:spPr bwMode="auto">
            <a:xfrm>
              <a:off x="3019482" y="3688682"/>
              <a:ext cx="2243" cy="4487"/>
            </a:xfrm>
            <a:custGeom>
              <a:avLst/>
              <a:gdLst/>
              <a:ahLst/>
              <a:cxnLst>
                <a:cxn ang="0">
                  <a:pos x="2" y="0"/>
                </a:cxn>
                <a:cxn ang="0">
                  <a:pos x="2" y="2"/>
                </a:cxn>
                <a:cxn ang="0">
                  <a:pos x="2" y="4"/>
                </a:cxn>
                <a:cxn ang="0">
                  <a:pos x="0" y="2"/>
                </a:cxn>
                <a:cxn ang="0">
                  <a:pos x="2" y="0"/>
                </a:cxn>
                <a:cxn ang="0">
                  <a:pos x="2" y="0"/>
                </a:cxn>
              </a:cxnLst>
              <a:rect l="0" t="0" r="r" b="b"/>
              <a:pathLst>
                <a:path w="2" h="4">
                  <a:moveTo>
                    <a:pt x="2" y="0"/>
                  </a:moveTo>
                  <a:lnTo>
                    <a:pt x="2" y="2"/>
                  </a:ln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8" name="Freeform 694"/>
            <p:cNvSpPr>
              <a:spLocks/>
            </p:cNvSpPr>
            <p:nvPr/>
          </p:nvSpPr>
          <p:spPr bwMode="auto">
            <a:xfrm>
              <a:off x="3252775" y="3964594"/>
              <a:ext cx="2243" cy="4487"/>
            </a:xfrm>
            <a:custGeom>
              <a:avLst/>
              <a:gdLst/>
              <a:ahLst/>
              <a:cxnLst>
                <a:cxn ang="0">
                  <a:pos x="2" y="0"/>
                </a:cxn>
                <a:cxn ang="0">
                  <a:pos x="0" y="2"/>
                </a:cxn>
                <a:cxn ang="0">
                  <a:pos x="2" y="4"/>
                </a:cxn>
                <a:cxn ang="0">
                  <a:pos x="2" y="0"/>
                </a:cxn>
                <a:cxn ang="0">
                  <a:pos x="2" y="0"/>
                </a:cxn>
                <a:cxn ang="0">
                  <a:pos x="2" y="0"/>
                </a:cxn>
              </a:cxnLst>
              <a:rect l="0" t="0" r="r" b="b"/>
              <a:pathLst>
                <a:path w="2" h="4">
                  <a:moveTo>
                    <a:pt x="2" y="0"/>
                  </a:moveTo>
                  <a:lnTo>
                    <a:pt x="0" y="2"/>
                  </a:lnTo>
                  <a:lnTo>
                    <a:pt x="2" y="4"/>
                  </a:lnTo>
                  <a:lnTo>
                    <a:pt x="2"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9" name="Freeform 695"/>
            <p:cNvSpPr>
              <a:spLocks/>
            </p:cNvSpPr>
            <p:nvPr/>
          </p:nvSpPr>
          <p:spPr bwMode="auto">
            <a:xfrm>
              <a:off x="3176506" y="3764951"/>
              <a:ext cx="2243" cy="4487"/>
            </a:xfrm>
            <a:custGeom>
              <a:avLst/>
              <a:gdLst/>
              <a:ahLst/>
              <a:cxnLst>
                <a:cxn ang="0">
                  <a:pos x="2" y="0"/>
                </a:cxn>
                <a:cxn ang="0">
                  <a:pos x="0" y="0"/>
                </a:cxn>
                <a:cxn ang="0">
                  <a:pos x="0" y="4"/>
                </a:cxn>
                <a:cxn ang="0">
                  <a:pos x="2" y="0"/>
                </a:cxn>
                <a:cxn ang="0">
                  <a:pos x="2" y="0"/>
                </a:cxn>
              </a:cxnLst>
              <a:rect l="0" t="0" r="r" b="b"/>
              <a:pathLst>
                <a:path w="2" h="4">
                  <a:moveTo>
                    <a:pt x="2" y="0"/>
                  </a:moveTo>
                  <a:lnTo>
                    <a:pt x="0" y="0"/>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0" name="Freeform 696"/>
            <p:cNvSpPr>
              <a:spLocks/>
            </p:cNvSpPr>
            <p:nvPr/>
          </p:nvSpPr>
          <p:spPr bwMode="auto">
            <a:xfrm>
              <a:off x="3726088" y="4072267"/>
              <a:ext cx="8973" cy="6730"/>
            </a:xfrm>
            <a:custGeom>
              <a:avLst/>
              <a:gdLst/>
              <a:ahLst/>
              <a:cxnLst>
                <a:cxn ang="0">
                  <a:pos x="2" y="0"/>
                </a:cxn>
                <a:cxn ang="0">
                  <a:pos x="0" y="2"/>
                </a:cxn>
                <a:cxn ang="0">
                  <a:pos x="2" y="6"/>
                </a:cxn>
                <a:cxn ang="0">
                  <a:pos x="8" y="6"/>
                </a:cxn>
                <a:cxn ang="0">
                  <a:pos x="8" y="4"/>
                </a:cxn>
                <a:cxn ang="0">
                  <a:pos x="2" y="0"/>
                </a:cxn>
                <a:cxn ang="0">
                  <a:pos x="2" y="0"/>
                </a:cxn>
              </a:cxnLst>
              <a:rect l="0" t="0" r="r" b="b"/>
              <a:pathLst>
                <a:path w="8" h="6">
                  <a:moveTo>
                    <a:pt x="2" y="0"/>
                  </a:moveTo>
                  <a:lnTo>
                    <a:pt x="0" y="2"/>
                  </a:lnTo>
                  <a:lnTo>
                    <a:pt x="2" y="6"/>
                  </a:lnTo>
                  <a:lnTo>
                    <a:pt x="8" y="6"/>
                  </a:lnTo>
                  <a:lnTo>
                    <a:pt x="8"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1" name="Freeform 697"/>
            <p:cNvSpPr>
              <a:spLocks/>
            </p:cNvSpPr>
            <p:nvPr/>
          </p:nvSpPr>
          <p:spPr bwMode="auto">
            <a:xfrm>
              <a:off x="3737304" y="4078997"/>
              <a:ext cx="4487" cy="2243"/>
            </a:xfrm>
            <a:custGeom>
              <a:avLst/>
              <a:gdLst/>
              <a:ahLst/>
              <a:cxnLst>
                <a:cxn ang="0">
                  <a:pos x="4" y="2"/>
                </a:cxn>
                <a:cxn ang="0">
                  <a:pos x="0" y="2"/>
                </a:cxn>
                <a:cxn ang="0">
                  <a:pos x="2" y="0"/>
                </a:cxn>
                <a:cxn ang="0">
                  <a:pos x="4" y="0"/>
                </a:cxn>
                <a:cxn ang="0">
                  <a:pos x="4" y="2"/>
                </a:cxn>
                <a:cxn ang="0">
                  <a:pos x="4" y="2"/>
                </a:cxn>
              </a:cxnLst>
              <a:rect l="0" t="0" r="r" b="b"/>
              <a:pathLst>
                <a:path w="4" h="2">
                  <a:moveTo>
                    <a:pt x="4" y="2"/>
                  </a:moveTo>
                  <a:lnTo>
                    <a:pt x="0" y="2"/>
                  </a:lnTo>
                  <a:lnTo>
                    <a:pt x="2" y="0"/>
                  </a:lnTo>
                  <a:lnTo>
                    <a:pt x="4"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2" name="Freeform 698"/>
            <p:cNvSpPr>
              <a:spLocks/>
            </p:cNvSpPr>
            <p:nvPr/>
          </p:nvSpPr>
          <p:spPr bwMode="auto">
            <a:xfrm>
              <a:off x="3723845" y="4081240"/>
              <a:ext cx="31405" cy="24675"/>
            </a:xfrm>
            <a:custGeom>
              <a:avLst/>
              <a:gdLst/>
              <a:ahLst/>
              <a:cxnLst>
                <a:cxn ang="0">
                  <a:pos x="28" y="2"/>
                </a:cxn>
                <a:cxn ang="0">
                  <a:pos x="28" y="10"/>
                </a:cxn>
                <a:cxn ang="0">
                  <a:pos x="20" y="18"/>
                </a:cxn>
                <a:cxn ang="0">
                  <a:pos x="10" y="22"/>
                </a:cxn>
                <a:cxn ang="0">
                  <a:pos x="4" y="22"/>
                </a:cxn>
                <a:cxn ang="0">
                  <a:pos x="2" y="20"/>
                </a:cxn>
                <a:cxn ang="0">
                  <a:pos x="0" y="4"/>
                </a:cxn>
                <a:cxn ang="0">
                  <a:pos x="4" y="2"/>
                </a:cxn>
                <a:cxn ang="0">
                  <a:pos x="16" y="2"/>
                </a:cxn>
                <a:cxn ang="0">
                  <a:pos x="24" y="0"/>
                </a:cxn>
                <a:cxn ang="0">
                  <a:pos x="28" y="2"/>
                </a:cxn>
                <a:cxn ang="0">
                  <a:pos x="28" y="2"/>
                </a:cxn>
              </a:cxnLst>
              <a:rect l="0" t="0" r="r" b="b"/>
              <a:pathLst>
                <a:path w="28" h="22">
                  <a:moveTo>
                    <a:pt x="28" y="2"/>
                  </a:moveTo>
                  <a:lnTo>
                    <a:pt x="28" y="10"/>
                  </a:lnTo>
                  <a:lnTo>
                    <a:pt x="20" y="18"/>
                  </a:lnTo>
                  <a:lnTo>
                    <a:pt x="10" y="22"/>
                  </a:lnTo>
                  <a:lnTo>
                    <a:pt x="4" y="22"/>
                  </a:lnTo>
                  <a:lnTo>
                    <a:pt x="2" y="20"/>
                  </a:lnTo>
                  <a:lnTo>
                    <a:pt x="0" y="4"/>
                  </a:lnTo>
                  <a:lnTo>
                    <a:pt x="4" y="2"/>
                  </a:lnTo>
                  <a:lnTo>
                    <a:pt x="16" y="2"/>
                  </a:lnTo>
                  <a:lnTo>
                    <a:pt x="24" y="0"/>
                  </a:lnTo>
                  <a:lnTo>
                    <a:pt x="28" y="2"/>
                  </a:lnTo>
                  <a:lnTo>
                    <a:pt x="2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3" name="Freeform 699"/>
            <p:cNvSpPr>
              <a:spLocks/>
            </p:cNvSpPr>
            <p:nvPr/>
          </p:nvSpPr>
          <p:spPr bwMode="auto">
            <a:xfrm>
              <a:off x="3714872" y="4078997"/>
              <a:ext cx="8973" cy="11216"/>
            </a:xfrm>
            <a:custGeom>
              <a:avLst/>
              <a:gdLst/>
              <a:ahLst/>
              <a:cxnLst>
                <a:cxn ang="0">
                  <a:pos x="8" y="4"/>
                </a:cxn>
                <a:cxn ang="0">
                  <a:pos x="4" y="10"/>
                </a:cxn>
                <a:cxn ang="0">
                  <a:pos x="2" y="10"/>
                </a:cxn>
                <a:cxn ang="0">
                  <a:pos x="0" y="8"/>
                </a:cxn>
                <a:cxn ang="0">
                  <a:pos x="4" y="2"/>
                </a:cxn>
                <a:cxn ang="0">
                  <a:pos x="8" y="0"/>
                </a:cxn>
                <a:cxn ang="0">
                  <a:pos x="6" y="4"/>
                </a:cxn>
                <a:cxn ang="0">
                  <a:pos x="8" y="4"/>
                </a:cxn>
                <a:cxn ang="0">
                  <a:pos x="8" y="4"/>
                </a:cxn>
                <a:cxn ang="0">
                  <a:pos x="8" y="4"/>
                </a:cxn>
              </a:cxnLst>
              <a:rect l="0" t="0" r="r" b="b"/>
              <a:pathLst>
                <a:path w="8" h="10">
                  <a:moveTo>
                    <a:pt x="8" y="4"/>
                  </a:moveTo>
                  <a:lnTo>
                    <a:pt x="4" y="10"/>
                  </a:lnTo>
                  <a:lnTo>
                    <a:pt x="2" y="10"/>
                  </a:lnTo>
                  <a:lnTo>
                    <a:pt x="0" y="8"/>
                  </a:lnTo>
                  <a:lnTo>
                    <a:pt x="4" y="2"/>
                  </a:lnTo>
                  <a:lnTo>
                    <a:pt x="8" y="0"/>
                  </a:lnTo>
                  <a:lnTo>
                    <a:pt x="6" y="4"/>
                  </a:lnTo>
                  <a:lnTo>
                    <a:pt x="8" y="4"/>
                  </a:lnTo>
                  <a:lnTo>
                    <a:pt x="8" y="4"/>
                  </a:lnTo>
                  <a:lnTo>
                    <a:pt x="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4" name="Freeform 700"/>
            <p:cNvSpPr>
              <a:spLocks/>
            </p:cNvSpPr>
            <p:nvPr/>
          </p:nvSpPr>
          <p:spPr bwMode="auto">
            <a:xfrm>
              <a:off x="3726088" y="4078997"/>
              <a:ext cx="2243" cy="2243"/>
            </a:xfrm>
            <a:custGeom>
              <a:avLst/>
              <a:gdLst/>
              <a:ahLst/>
              <a:cxnLst>
                <a:cxn ang="0">
                  <a:pos x="2" y="0"/>
                </a:cxn>
                <a:cxn ang="0">
                  <a:pos x="2" y="2"/>
                </a:cxn>
                <a:cxn ang="0">
                  <a:pos x="0" y="2"/>
                </a:cxn>
                <a:cxn ang="0">
                  <a:pos x="0" y="0"/>
                </a:cxn>
                <a:cxn ang="0">
                  <a:pos x="2" y="0"/>
                </a:cxn>
                <a:cxn ang="0">
                  <a:pos x="2" y="0"/>
                </a:cxn>
              </a:cxnLst>
              <a:rect l="0" t="0" r="r" b="b"/>
              <a:pathLst>
                <a:path w="2" h="2">
                  <a:moveTo>
                    <a:pt x="2" y="0"/>
                  </a:moveTo>
                  <a:lnTo>
                    <a:pt x="2" y="2"/>
                  </a:lnTo>
                  <a:lnTo>
                    <a:pt x="0" y="2"/>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5" name="Freeform 701"/>
            <p:cNvSpPr>
              <a:spLocks/>
            </p:cNvSpPr>
            <p:nvPr/>
          </p:nvSpPr>
          <p:spPr bwMode="auto">
            <a:xfrm>
              <a:off x="3456905" y="5066003"/>
              <a:ext cx="20188" cy="8973"/>
            </a:xfrm>
            <a:custGeom>
              <a:avLst/>
              <a:gdLst/>
              <a:ahLst/>
              <a:cxnLst>
                <a:cxn ang="0">
                  <a:pos x="2" y="2"/>
                </a:cxn>
                <a:cxn ang="0">
                  <a:pos x="0" y="0"/>
                </a:cxn>
                <a:cxn ang="0">
                  <a:pos x="6" y="0"/>
                </a:cxn>
                <a:cxn ang="0">
                  <a:pos x="16" y="0"/>
                </a:cxn>
                <a:cxn ang="0">
                  <a:pos x="18" y="6"/>
                </a:cxn>
                <a:cxn ang="0">
                  <a:pos x="14" y="8"/>
                </a:cxn>
                <a:cxn ang="0">
                  <a:pos x="10" y="6"/>
                </a:cxn>
                <a:cxn ang="0">
                  <a:pos x="8" y="8"/>
                </a:cxn>
                <a:cxn ang="0">
                  <a:pos x="4" y="6"/>
                </a:cxn>
                <a:cxn ang="0">
                  <a:pos x="2" y="2"/>
                </a:cxn>
                <a:cxn ang="0">
                  <a:pos x="2" y="2"/>
                </a:cxn>
              </a:cxnLst>
              <a:rect l="0" t="0" r="r" b="b"/>
              <a:pathLst>
                <a:path w="18" h="8">
                  <a:moveTo>
                    <a:pt x="2" y="2"/>
                  </a:moveTo>
                  <a:lnTo>
                    <a:pt x="0" y="0"/>
                  </a:lnTo>
                  <a:lnTo>
                    <a:pt x="6" y="0"/>
                  </a:lnTo>
                  <a:lnTo>
                    <a:pt x="16" y="0"/>
                  </a:lnTo>
                  <a:lnTo>
                    <a:pt x="18" y="6"/>
                  </a:lnTo>
                  <a:lnTo>
                    <a:pt x="14" y="8"/>
                  </a:lnTo>
                  <a:lnTo>
                    <a:pt x="10" y="6"/>
                  </a:lnTo>
                  <a:lnTo>
                    <a:pt x="8" y="8"/>
                  </a:lnTo>
                  <a:lnTo>
                    <a:pt x="4" y="6"/>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6" name="Freeform 702"/>
            <p:cNvSpPr>
              <a:spLocks/>
            </p:cNvSpPr>
            <p:nvPr/>
          </p:nvSpPr>
          <p:spPr bwMode="auto">
            <a:xfrm>
              <a:off x="3512985" y="5061516"/>
              <a:ext cx="13460" cy="4487"/>
            </a:xfrm>
            <a:custGeom>
              <a:avLst/>
              <a:gdLst/>
              <a:ahLst/>
              <a:cxnLst>
                <a:cxn ang="0">
                  <a:pos x="2" y="0"/>
                </a:cxn>
                <a:cxn ang="0">
                  <a:pos x="12" y="0"/>
                </a:cxn>
                <a:cxn ang="0">
                  <a:pos x="2" y="4"/>
                </a:cxn>
                <a:cxn ang="0">
                  <a:pos x="0" y="2"/>
                </a:cxn>
                <a:cxn ang="0">
                  <a:pos x="2" y="0"/>
                </a:cxn>
                <a:cxn ang="0">
                  <a:pos x="2" y="0"/>
                </a:cxn>
              </a:cxnLst>
              <a:rect l="0" t="0" r="r" b="b"/>
              <a:pathLst>
                <a:path w="12" h="4">
                  <a:moveTo>
                    <a:pt x="2" y="0"/>
                  </a:moveTo>
                  <a:lnTo>
                    <a:pt x="12" y="0"/>
                  </a:ln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7" name="Freeform 705"/>
            <p:cNvSpPr>
              <a:spLocks/>
            </p:cNvSpPr>
            <p:nvPr/>
          </p:nvSpPr>
          <p:spPr bwMode="auto">
            <a:xfrm>
              <a:off x="3364934" y="4765415"/>
              <a:ext cx="15702" cy="35891"/>
            </a:xfrm>
            <a:custGeom>
              <a:avLst/>
              <a:gdLst/>
              <a:ahLst/>
              <a:cxnLst>
                <a:cxn ang="0">
                  <a:pos x="8" y="0"/>
                </a:cxn>
                <a:cxn ang="0">
                  <a:pos x="8" y="4"/>
                </a:cxn>
                <a:cxn ang="0">
                  <a:pos x="12" y="4"/>
                </a:cxn>
                <a:cxn ang="0">
                  <a:pos x="14" y="12"/>
                </a:cxn>
                <a:cxn ang="0">
                  <a:pos x="10" y="16"/>
                </a:cxn>
                <a:cxn ang="0">
                  <a:pos x="12" y="20"/>
                </a:cxn>
                <a:cxn ang="0">
                  <a:pos x="10" y="22"/>
                </a:cxn>
                <a:cxn ang="0">
                  <a:pos x="12" y="28"/>
                </a:cxn>
                <a:cxn ang="0">
                  <a:pos x="10" y="28"/>
                </a:cxn>
                <a:cxn ang="0">
                  <a:pos x="8" y="32"/>
                </a:cxn>
                <a:cxn ang="0">
                  <a:pos x="2" y="30"/>
                </a:cxn>
                <a:cxn ang="0">
                  <a:pos x="0" y="26"/>
                </a:cxn>
                <a:cxn ang="0">
                  <a:pos x="4" y="18"/>
                </a:cxn>
                <a:cxn ang="0">
                  <a:pos x="4" y="4"/>
                </a:cxn>
                <a:cxn ang="0">
                  <a:pos x="8" y="0"/>
                </a:cxn>
                <a:cxn ang="0">
                  <a:pos x="8" y="0"/>
                </a:cxn>
              </a:cxnLst>
              <a:rect l="0" t="0" r="r" b="b"/>
              <a:pathLst>
                <a:path w="14" h="32">
                  <a:moveTo>
                    <a:pt x="8" y="0"/>
                  </a:moveTo>
                  <a:lnTo>
                    <a:pt x="8" y="4"/>
                  </a:lnTo>
                  <a:lnTo>
                    <a:pt x="12" y="4"/>
                  </a:lnTo>
                  <a:lnTo>
                    <a:pt x="14" y="12"/>
                  </a:lnTo>
                  <a:lnTo>
                    <a:pt x="10" y="16"/>
                  </a:lnTo>
                  <a:lnTo>
                    <a:pt x="12" y="20"/>
                  </a:lnTo>
                  <a:lnTo>
                    <a:pt x="10" y="22"/>
                  </a:lnTo>
                  <a:lnTo>
                    <a:pt x="12" y="28"/>
                  </a:lnTo>
                  <a:lnTo>
                    <a:pt x="10" y="28"/>
                  </a:lnTo>
                  <a:lnTo>
                    <a:pt x="8" y="32"/>
                  </a:lnTo>
                  <a:lnTo>
                    <a:pt x="2" y="30"/>
                  </a:lnTo>
                  <a:lnTo>
                    <a:pt x="0" y="26"/>
                  </a:lnTo>
                  <a:lnTo>
                    <a:pt x="4" y="18"/>
                  </a:lnTo>
                  <a:lnTo>
                    <a:pt x="4" y="4"/>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8" name="Freeform 706"/>
            <p:cNvSpPr>
              <a:spLocks/>
            </p:cNvSpPr>
            <p:nvPr/>
          </p:nvSpPr>
          <p:spPr bwMode="auto">
            <a:xfrm>
              <a:off x="3380636" y="4821494"/>
              <a:ext cx="8973" cy="11216"/>
            </a:xfrm>
            <a:custGeom>
              <a:avLst/>
              <a:gdLst/>
              <a:ahLst/>
              <a:cxnLst>
                <a:cxn ang="0">
                  <a:pos x="6" y="0"/>
                </a:cxn>
                <a:cxn ang="0">
                  <a:pos x="8" y="2"/>
                </a:cxn>
                <a:cxn ang="0">
                  <a:pos x="8" y="8"/>
                </a:cxn>
                <a:cxn ang="0">
                  <a:pos x="2" y="10"/>
                </a:cxn>
                <a:cxn ang="0">
                  <a:pos x="0" y="4"/>
                </a:cxn>
                <a:cxn ang="0">
                  <a:pos x="6" y="0"/>
                </a:cxn>
                <a:cxn ang="0">
                  <a:pos x="6" y="0"/>
                </a:cxn>
              </a:cxnLst>
              <a:rect l="0" t="0" r="r" b="b"/>
              <a:pathLst>
                <a:path w="8" h="10">
                  <a:moveTo>
                    <a:pt x="6" y="0"/>
                  </a:moveTo>
                  <a:lnTo>
                    <a:pt x="8" y="2"/>
                  </a:lnTo>
                  <a:lnTo>
                    <a:pt x="8" y="8"/>
                  </a:lnTo>
                  <a:lnTo>
                    <a:pt x="2" y="10"/>
                  </a:lnTo>
                  <a:lnTo>
                    <a:pt x="0" y="4"/>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9" name="Freeform 707"/>
            <p:cNvSpPr>
              <a:spLocks/>
            </p:cNvSpPr>
            <p:nvPr/>
          </p:nvSpPr>
          <p:spPr bwMode="auto">
            <a:xfrm>
              <a:off x="3367177" y="4825981"/>
              <a:ext cx="4487" cy="2243"/>
            </a:xfrm>
            <a:custGeom>
              <a:avLst/>
              <a:gdLst/>
              <a:ahLst/>
              <a:cxnLst>
                <a:cxn ang="0">
                  <a:pos x="0" y="0"/>
                </a:cxn>
                <a:cxn ang="0">
                  <a:pos x="4" y="2"/>
                </a:cxn>
                <a:cxn ang="0">
                  <a:pos x="2" y="2"/>
                </a:cxn>
                <a:cxn ang="0">
                  <a:pos x="0" y="0"/>
                </a:cxn>
                <a:cxn ang="0">
                  <a:pos x="0" y="0"/>
                </a:cxn>
              </a:cxnLst>
              <a:rect l="0" t="0" r="r" b="b"/>
              <a:pathLst>
                <a:path w="4" h="2">
                  <a:moveTo>
                    <a:pt x="0" y="0"/>
                  </a:moveTo>
                  <a:lnTo>
                    <a:pt x="4"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0" name="Freeform 708"/>
            <p:cNvSpPr>
              <a:spLocks/>
            </p:cNvSpPr>
            <p:nvPr/>
          </p:nvSpPr>
          <p:spPr bwMode="auto">
            <a:xfrm>
              <a:off x="3367177" y="4832710"/>
              <a:ext cx="4487" cy="2243"/>
            </a:xfrm>
            <a:custGeom>
              <a:avLst/>
              <a:gdLst/>
              <a:ahLst/>
              <a:cxnLst>
                <a:cxn ang="0">
                  <a:pos x="0" y="2"/>
                </a:cxn>
                <a:cxn ang="0">
                  <a:pos x="0" y="0"/>
                </a:cxn>
                <a:cxn ang="0">
                  <a:pos x="2" y="0"/>
                </a:cxn>
                <a:cxn ang="0">
                  <a:pos x="4" y="0"/>
                </a:cxn>
                <a:cxn ang="0">
                  <a:pos x="0" y="2"/>
                </a:cxn>
                <a:cxn ang="0">
                  <a:pos x="0" y="2"/>
                </a:cxn>
              </a:cxnLst>
              <a:rect l="0" t="0" r="r" b="b"/>
              <a:pathLst>
                <a:path w="4" h="2">
                  <a:moveTo>
                    <a:pt x="0" y="2"/>
                  </a:moveTo>
                  <a:lnTo>
                    <a:pt x="0" y="0"/>
                  </a:lnTo>
                  <a:lnTo>
                    <a:pt x="2" y="0"/>
                  </a:lnTo>
                  <a:lnTo>
                    <a:pt x="4"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1" name="Freeform 709"/>
            <p:cNvSpPr>
              <a:spLocks/>
            </p:cNvSpPr>
            <p:nvPr/>
          </p:nvSpPr>
          <p:spPr bwMode="auto">
            <a:xfrm>
              <a:off x="3369421" y="4834953"/>
              <a:ext cx="6730" cy="4487"/>
            </a:xfrm>
            <a:custGeom>
              <a:avLst/>
              <a:gdLst/>
              <a:ahLst/>
              <a:cxnLst>
                <a:cxn ang="0">
                  <a:pos x="0" y="0"/>
                </a:cxn>
                <a:cxn ang="0">
                  <a:pos x="4" y="0"/>
                </a:cxn>
                <a:cxn ang="0">
                  <a:pos x="6" y="4"/>
                </a:cxn>
                <a:cxn ang="0">
                  <a:pos x="0" y="0"/>
                </a:cxn>
                <a:cxn ang="0">
                  <a:pos x="0" y="0"/>
                </a:cxn>
              </a:cxnLst>
              <a:rect l="0" t="0" r="r" b="b"/>
              <a:pathLst>
                <a:path w="6" h="4">
                  <a:moveTo>
                    <a:pt x="0" y="0"/>
                  </a:moveTo>
                  <a:lnTo>
                    <a:pt x="4" y="0"/>
                  </a:lnTo>
                  <a:lnTo>
                    <a:pt x="6"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2" name="Freeform 710"/>
            <p:cNvSpPr>
              <a:spLocks/>
            </p:cNvSpPr>
            <p:nvPr/>
          </p:nvSpPr>
          <p:spPr bwMode="auto">
            <a:xfrm>
              <a:off x="3369421" y="4839440"/>
              <a:ext cx="4487" cy="2243"/>
            </a:xfrm>
            <a:custGeom>
              <a:avLst/>
              <a:gdLst/>
              <a:ahLst/>
              <a:cxnLst>
                <a:cxn ang="0">
                  <a:pos x="0" y="0"/>
                </a:cxn>
                <a:cxn ang="0">
                  <a:pos x="4" y="2"/>
                </a:cxn>
                <a:cxn ang="0">
                  <a:pos x="0" y="0"/>
                </a:cxn>
                <a:cxn ang="0">
                  <a:pos x="0" y="0"/>
                </a:cxn>
              </a:cxnLst>
              <a:rect l="0" t="0" r="r" b="b"/>
              <a:pathLst>
                <a:path w="4" h="2">
                  <a:moveTo>
                    <a:pt x="0" y="0"/>
                  </a:moveTo>
                  <a:lnTo>
                    <a:pt x="4"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3" name="Freeform 711"/>
            <p:cNvSpPr>
              <a:spLocks/>
            </p:cNvSpPr>
            <p:nvPr/>
          </p:nvSpPr>
          <p:spPr bwMode="auto">
            <a:xfrm>
              <a:off x="3373907" y="4850656"/>
              <a:ext cx="2243" cy="2243"/>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4" name="Freeform 712"/>
            <p:cNvSpPr>
              <a:spLocks/>
            </p:cNvSpPr>
            <p:nvPr/>
          </p:nvSpPr>
          <p:spPr bwMode="auto">
            <a:xfrm>
              <a:off x="3362691" y="4888790"/>
              <a:ext cx="4487" cy="4487"/>
            </a:xfrm>
            <a:custGeom>
              <a:avLst/>
              <a:gdLst/>
              <a:ahLst/>
              <a:cxnLst>
                <a:cxn ang="0">
                  <a:pos x="4" y="4"/>
                </a:cxn>
                <a:cxn ang="0">
                  <a:pos x="0" y="4"/>
                </a:cxn>
                <a:cxn ang="0">
                  <a:pos x="0" y="2"/>
                </a:cxn>
                <a:cxn ang="0">
                  <a:pos x="2" y="0"/>
                </a:cxn>
                <a:cxn ang="0">
                  <a:pos x="4" y="4"/>
                </a:cxn>
                <a:cxn ang="0">
                  <a:pos x="4" y="4"/>
                </a:cxn>
              </a:cxnLst>
              <a:rect l="0" t="0" r="r" b="b"/>
              <a:pathLst>
                <a:path w="4" h="4">
                  <a:moveTo>
                    <a:pt x="4" y="4"/>
                  </a:moveTo>
                  <a:lnTo>
                    <a:pt x="0" y="4"/>
                  </a:lnTo>
                  <a:lnTo>
                    <a:pt x="0" y="2"/>
                  </a:lnTo>
                  <a:lnTo>
                    <a:pt x="2"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5" name="Freeform 713"/>
            <p:cNvSpPr>
              <a:spLocks/>
            </p:cNvSpPr>
            <p:nvPr/>
          </p:nvSpPr>
          <p:spPr bwMode="auto">
            <a:xfrm>
              <a:off x="3351475" y="4891033"/>
              <a:ext cx="4487" cy="4487"/>
            </a:xfrm>
            <a:custGeom>
              <a:avLst/>
              <a:gdLst/>
              <a:ahLst/>
              <a:cxnLst>
                <a:cxn ang="0">
                  <a:pos x="4" y="0"/>
                </a:cxn>
                <a:cxn ang="0">
                  <a:pos x="4" y="4"/>
                </a:cxn>
                <a:cxn ang="0">
                  <a:pos x="0" y="2"/>
                </a:cxn>
                <a:cxn ang="0">
                  <a:pos x="4" y="0"/>
                </a:cxn>
                <a:cxn ang="0">
                  <a:pos x="4" y="0"/>
                </a:cxn>
              </a:cxnLst>
              <a:rect l="0" t="0" r="r" b="b"/>
              <a:pathLst>
                <a:path w="4" h="4">
                  <a:moveTo>
                    <a:pt x="4" y="0"/>
                  </a:moveTo>
                  <a:lnTo>
                    <a:pt x="4"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6" name="Freeform 714"/>
            <p:cNvSpPr>
              <a:spLocks/>
            </p:cNvSpPr>
            <p:nvPr/>
          </p:nvSpPr>
          <p:spPr bwMode="auto">
            <a:xfrm>
              <a:off x="3353718" y="4900006"/>
              <a:ext cx="6730" cy="6730"/>
            </a:xfrm>
            <a:custGeom>
              <a:avLst/>
              <a:gdLst/>
              <a:ahLst/>
              <a:cxnLst>
                <a:cxn ang="0">
                  <a:pos x="0" y="0"/>
                </a:cxn>
                <a:cxn ang="0">
                  <a:pos x="4" y="2"/>
                </a:cxn>
                <a:cxn ang="0">
                  <a:pos x="6" y="4"/>
                </a:cxn>
                <a:cxn ang="0">
                  <a:pos x="4" y="6"/>
                </a:cxn>
                <a:cxn ang="0">
                  <a:pos x="0" y="0"/>
                </a:cxn>
                <a:cxn ang="0">
                  <a:pos x="0" y="0"/>
                </a:cxn>
              </a:cxnLst>
              <a:rect l="0" t="0" r="r" b="b"/>
              <a:pathLst>
                <a:path w="6" h="6">
                  <a:moveTo>
                    <a:pt x="0" y="0"/>
                  </a:moveTo>
                  <a:lnTo>
                    <a:pt x="4" y="2"/>
                  </a:lnTo>
                  <a:lnTo>
                    <a:pt x="6" y="4"/>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7" name="Freeform 715"/>
            <p:cNvSpPr>
              <a:spLocks/>
            </p:cNvSpPr>
            <p:nvPr/>
          </p:nvSpPr>
          <p:spPr bwMode="auto">
            <a:xfrm>
              <a:off x="3349231" y="4900006"/>
              <a:ext cx="6730" cy="11216"/>
            </a:xfrm>
            <a:custGeom>
              <a:avLst/>
              <a:gdLst/>
              <a:ahLst/>
              <a:cxnLst>
                <a:cxn ang="0">
                  <a:pos x="0" y="2"/>
                </a:cxn>
                <a:cxn ang="0">
                  <a:pos x="0" y="0"/>
                </a:cxn>
                <a:cxn ang="0">
                  <a:pos x="2" y="0"/>
                </a:cxn>
                <a:cxn ang="0">
                  <a:pos x="6" y="10"/>
                </a:cxn>
                <a:cxn ang="0">
                  <a:pos x="0" y="2"/>
                </a:cxn>
                <a:cxn ang="0">
                  <a:pos x="0" y="2"/>
                </a:cxn>
              </a:cxnLst>
              <a:rect l="0" t="0" r="r" b="b"/>
              <a:pathLst>
                <a:path w="6" h="10">
                  <a:moveTo>
                    <a:pt x="0" y="2"/>
                  </a:moveTo>
                  <a:lnTo>
                    <a:pt x="0" y="0"/>
                  </a:lnTo>
                  <a:lnTo>
                    <a:pt x="2" y="0"/>
                  </a:lnTo>
                  <a:lnTo>
                    <a:pt x="6" y="1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8" name="Freeform 716"/>
            <p:cNvSpPr>
              <a:spLocks/>
            </p:cNvSpPr>
            <p:nvPr/>
          </p:nvSpPr>
          <p:spPr bwMode="auto">
            <a:xfrm>
              <a:off x="3358204" y="4906736"/>
              <a:ext cx="6730" cy="6730"/>
            </a:xfrm>
            <a:custGeom>
              <a:avLst/>
              <a:gdLst/>
              <a:ahLst/>
              <a:cxnLst>
                <a:cxn ang="0">
                  <a:pos x="0" y="0"/>
                </a:cxn>
                <a:cxn ang="0">
                  <a:pos x="2" y="2"/>
                </a:cxn>
                <a:cxn ang="0">
                  <a:pos x="6" y="6"/>
                </a:cxn>
                <a:cxn ang="0">
                  <a:pos x="0" y="4"/>
                </a:cxn>
                <a:cxn ang="0">
                  <a:pos x="0" y="0"/>
                </a:cxn>
                <a:cxn ang="0">
                  <a:pos x="0" y="0"/>
                </a:cxn>
              </a:cxnLst>
              <a:rect l="0" t="0" r="r" b="b"/>
              <a:pathLst>
                <a:path w="6" h="6">
                  <a:moveTo>
                    <a:pt x="0" y="0"/>
                  </a:moveTo>
                  <a:lnTo>
                    <a:pt x="2" y="2"/>
                  </a:lnTo>
                  <a:lnTo>
                    <a:pt x="6" y="6"/>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9" name="Freeform 717"/>
            <p:cNvSpPr>
              <a:spLocks/>
            </p:cNvSpPr>
            <p:nvPr/>
          </p:nvSpPr>
          <p:spPr bwMode="auto">
            <a:xfrm>
              <a:off x="3349231" y="4908979"/>
              <a:ext cx="2243" cy="6730"/>
            </a:xfrm>
            <a:custGeom>
              <a:avLst/>
              <a:gdLst/>
              <a:ahLst/>
              <a:cxnLst>
                <a:cxn ang="0">
                  <a:pos x="0" y="2"/>
                </a:cxn>
                <a:cxn ang="0">
                  <a:pos x="0" y="0"/>
                </a:cxn>
                <a:cxn ang="0">
                  <a:pos x="2" y="0"/>
                </a:cxn>
                <a:cxn ang="0">
                  <a:pos x="2" y="4"/>
                </a:cxn>
                <a:cxn ang="0">
                  <a:pos x="0" y="6"/>
                </a:cxn>
                <a:cxn ang="0">
                  <a:pos x="0" y="2"/>
                </a:cxn>
                <a:cxn ang="0">
                  <a:pos x="0" y="2"/>
                </a:cxn>
              </a:cxnLst>
              <a:rect l="0" t="0" r="r" b="b"/>
              <a:pathLst>
                <a:path w="2" h="6">
                  <a:moveTo>
                    <a:pt x="0" y="2"/>
                  </a:moveTo>
                  <a:lnTo>
                    <a:pt x="0" y="0"/>
                  </a:lnTo>
                  <a:lnTo>
                    <a:pt x="2" y="0"/>
                  </a:lnTo>
                  <a:lnTo>
                    <a:pt x="2" y="4"/>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0" name="Freeform 718"/>
            <p:cNvSpPr>
              <a:spLocks/>
            </p:cNvSpPr>
            <p:nvPr/>
          </p:nvSpPr>
          <p:spPr bwMode="auto">
            <a:xfrm>
              <a:off x="3353718" y="4913465"/>
              <a:ext cx="11216" cy="31405"/>
            </a:xfrm>
            <a:custGeom>
              <a:avLst/>
              <a:gdLst/>
              <a:ahLst/>
              <a:cxnLst>
                <a:cxn ang="0">
                  <a:pos x="2" y="6"/>
                </a:cxn>
                <a:cxn ang="0">
                  <a:pos x="2" y="2"/>
                </a:cxn>
                <a:cxn ang="0">
                  <a:pos x="6" y="0"/>
                </a:cxn>
                <a:cxn ang="0">
                  <a:pos x="10" y="6"/>
                </a:cxn>
                <a:cxn ang="0">
                  <a:pos x="10" y="24"/>
                </a:cxn>
                <a:cxn ang="0">
                  <a:pos x="8" y="28"/>
                </a:cxn>
                <a:cxn ang="0">
                  <a:pos x="6" y="28"/>
                </a:cxn>
                <a:cxn ang="0">
                  <a:pos x="4" y="26"/>
                </a:cxn>
                <a:cxn ang="0">
                  <a:pos x="4" y="18"/>
                </a:cxn>
                <a:cxn ang="0">
                  <a:pos x="0" y="14"/>
                </a:cxn>
                <a:cxn ang="0">
                  <a:pos x="2" y="14"/>
                </a:cxn>
                <a:cxn ang="0">
                  <a:pos x="4" y="10"/>
                </a:cxn>
                <a:cxn ang="0">
                  <a:pos x="0" y="10"/>
                </a:cxn>
                <a:cxn ang="0">
                  <a:pos x="2" y="6"/>
                </a:cxn>
                <a:cxn ang="0">
                  <a:pos x="2" y="6"/>
                </a:cxn>
              </a:cxnLst>
              <a:rect l="0" t="0" r="r" b="b"/>
              <a:pathLst>
                <a:path w="10" h="28">
                  <a:moveTo>
                    <a:pt x="2" y="6"/>
                  </a:moveTo>
                  <a:lnTo>
                    <a:pt x="2" y="2"/>
                  </a:lnTo>
                  <a:lnTo>
                    <a:pt x="6" y="0"/>
                  </a:lnTo>
                  <a:lnTo>
                    <a:pt x="10" y="6"/>
                  </a:lnTo>
                  <a:lnTo>
                    <a:pt x="10" y="24"/>
                  </a:lnTo>
                  <a:lnTo>
                    <a:pt x="8" y="28"/>
                  </a:lnTo>
                  <a:lnTo>
                    <a:pt x="6" y="28"/>
                  </a:lnTo>
                  <a:lnTo>
                    <a:pt x="4" y="26"/>
                  </a:lnTo>
                  <a:lnTo>
                    <a:pt x="4" y="18"/>
                  </a:lnTo>
                  <a:lnTo>
                    <a:pt x="0" y="14"/>
                  </a:lnTo>
                  <a:lnTo>
                    <a:pt x="2" y="14"/>
                  </a:lnTo>
                  <a:lnTo>
                    <a:pt x="4" y="10"/>
                  </a:lnTo>
                  <a:lnTo>
                    <a:pt x="0" y="10"/>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1" name="Freeform 719"/>
            <p:cNvSpPr>
              <a:spLocks/>
            </p:cNvSpPr>
            <p:nvPr/>
          </p:nvSpPr>
          <p:spPr bwMode="auto">
            <a:xfrm>
              <a:off x="3349231" y="4935897"/>
              <a:ext cx="4487" cy="4487"/>
            </a:xfrm>
            <a:custGeom>
              <a:avLst/>
              <a:gdLst/>
              <a:ahLst/>
              <a:cxnLst>
                <a:cxn ang="0">
                  <a:pos x="0" y="2"/>
                </a:cxn>
                <a:cxn ang="0">
                  <a:pos x="2" y="0"/>
                </a:cxn>
                <a:cxn ang="0">
                  <a:pos x="4" y="4"/>
                </a:cxn>
                <a:cxn ang="0">
                  <a:pos x="0" y="4"/>
                </a:cxn>
                <a:cxn ang="0">
                  <a:pos x="0" y="2"/>
                </a:cxn>
                <a:cxn ang="0">
                  <a:pos x="0" y="2"/>
                </a:cxn>
              </a:cxnLst>
              <a:rect l="0" t="0" r="r" b="b"/>
              <a:pathLst>
                <a:path w="4" h="4">
                  <a:moveTo>
                    <a:pt x="0" y="2"/>
                  </a:moveTo>
                  <a:lnTo>
                    <a:pt x="2" y="0"/>
                  </a:lnTo>
                  <a:lnTo>
                    <a:pt x="4" y="4"/>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2" name="Freeform 720"/>
            <p:cNvSpPr>
              <a:spLocks/>
            </p:cNvSpPr>
            <p:nvPr/>
          </p:nvSpPr>
          <p:spPr bwMode="auto">
            <a:xfrm>
              <a:off x="3351475" y="4949357"/>
              <a:ext cx="6730" cy="6730"/>
            </a:xfrm>
            <a:custGeom>
              <a:avLst/>
              <a:gdLst/>
              <a:ahLst/>
              <a:cxnLst>
                <a:cxn ang="0">
                  <a:pos x="0" y="2"/>
                </a:cxn>
                <a:cxn ang="0">
                  <a:pos x="0" y="0"/>
                </a:cxn>
                <a:cxn ang="0">
                  <a:pos x="6" y="0"/>
                </a:cxn>
                <a:cxn ang="0">
                  <a:pos x="6" y="6"/>
                </a:cxn>
                <a:cxn ang="0">
                  <a:pos x="2" y="2"/>
                </a:cxn>
                <a:cxn ang="0">
                  <a:pos x="0" y="4"/>
                </a:cxn>
                <a:cxn ang="0">
                  <a:pos x="0" y="2"/>
                </a:cxn>
                <a:cxn ang="0">
                  <a:pos x="0" y="2"/>
                </a:cxn>
              </a:cxnLst>
              <a:rect l="0" t="0" r="r" b="b"/>
              <a:pathLst>
                <a:path w="6" h="6">
                  <a:moveTo>
                    <a:pt x="0" y="2"/>
                  </a:moveTo>
                  <a:lnTo>
                    <a:pt x="0" y="0"/>
                  </a:lnTo>
                  <a:lnTo>
                    <a:pt x="6" y="0"/>
                  </a:lnTo>
                  <a:lnTo>
                    <a:pt x="6" y="6"/>
                  </a:lnTo>
                  <a:lnTo>
                    <a:pt x="2" y="2"/>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3" name="Freeform 721"/>
            <p:cNvSpPr>
              <a:spLocks/>
            </p:cNvSpPr>
            <p:nvPr/>
          </p:nvSpPr>
          <p:spPr bwMode="auto">
            <a:xfrm>
              <a:off x="3360448" y="4953842"/>
              <a:ext cx="8973" cy="8973"/>
            </a:xfrm>
            <a:custGeom>
              <a:avLst/>
              <a:gdLst/>
              <a:ahLst/>
              <a:cxnLst>
                <a:cxn ang="0">
                  <a:pos x="4" y="6"/>
                </a:cxn>
                <a:cxn ang="0">
                  <a:pos x="2" y="6"/>
                </a:cxn>
                <a:cxn ang="0">
                  <a:pos x="0" y="0"/>
                </a:cxn>
                <a:cxn ang="0">
                  <a:pos x="6" y="4"/>
                </a:cxn>
                <a:cxn ang="0">
                  <a:pos x="8" y="8"/>
                </a:cxn>
                <a:cxn ang="0">
                  <a:pos x="4" y="6"/>
                </a:cxn>
                <a:cxn ang="0">
                  <a:pos x="4" y="6"/>
                </a:cxn>
              </a:cxnLst>
              <a:rect l="0" t="0" r="r" b="b"/>
              <a:pathLst>
                <a:path w="8" h="8">
                  <a:moveTo>
                    <a:pt x="4" y="6"/>
                  </a:moveTo>
                  <a:lnTo>
                    <a:pt x="2" y="6"/>
                  </a:lnTo>
                  <a:lnTo>
                    <a:pt x="0" y="0"/>
                  </a:lnTo>
                  <a:lnTo>
                    <a:pt x="6" y="4"/>
                  </a:lnTo>
                  <a:lnTo>
                    <a:pt x="8" y="8"/>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4" name="Freeform 722"/>
            <p:cNvSpPr>
              <a:spLocks/>
            </p:cNvSpPr>
            <p:nvPr/>
          </p:nvSpPr>
          <p:spPr bwMode="auto">
            <a:xfrm>
              <a:off x="3358204" y="4960572"/>
              <a:ext cx="6730" cy="11216"/>
            </a:xfrm>
            <a:custGeom>
              <a:avLst/>
              <a:gdLst/>
              <a:ahLst/>
              <a:cxnLst>
                <a:cxn ang="0">
                  <a:pos x="6" y="6"/>
                </a:cxn>
                <a:cxn ang="0">
                  <a:pos x="6" y="10"/>
                </a:cxn>
                <a:cxn ang="0">
                  <a:pos x="4" y="10"/>
                </a:cxn>
                <a:cxn ang="0">
                  <a:pos x="0" y="4"/>
                </a:cxn>
                <a:cxn ang="0">
                  <a:pos x="0" y="0"/>
                </a:cxn>
                <a:cxn ang="0">
                  <a:pos x="6" y="2"/>
                </a:cxn>
                <a:cxn ang="0">
                  <a:pos x="6" y="6"/>
                </a:cxn>
                <a:cxn ang="0">
                  <a:pos x="6" y="6"/>
                </a:cxn>
              </a:cxnLst>
              <a:rect l="0" t="0" r="r" b="b"/>
              <a:pathLst>
                <a:path w="6" h="10">
                  <a:moveTo>
                    <a:pt x="6" y="6"/>
                  </a:moveTo>
                  <a:lnTo>
                    <a:pt x="6" y="10"/>
                  </a:lnTo>
                  <a:lnTo>
                    <a:pt x="4" y="10"/>
                  </a:lnTo>
                  <a:lnTo>
                    <a:pt x="0" y="4"/>
                  </a:lnTo>
                  <a:lnTo>
                    <a:pt x="0" y="0"/>
                  </a:lnTo>
                  <a:lnTo>
                    <a:pt x="6" y="2"/>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5" name="Freeform 723"/>
            <p:cNvSpPr>
              <a:spLocks/>
            </p:cNvSpPr>
            <p:nvPr/>
          </p:nvSpPr>
          <p:spPr bwMode="auto">
            <a:xfrm>
              <a:off x="3358204" y="4971788"/>
              <a:ext cx="4487" cy="6730"/>
            </a:xfrm>
            <a:custGeom>
              <a:avLst/>
              <a:gdLst/>
              <a:ahLst/>
              <a:cxnLst>
                <a:cxn ang="0">
                  <a:pos x="0" y="6"/>
                </a:cxn>
                <a:cxn ang="0">
                  <a:pos x="4" y="0"/>
                </a:cxn>
                <a:cxn ang="0">
                  <a:pos x="4" y="4"/>
                </a:cxn>
                <a:cxn ang="0">
                  <a:pos x="0" y="6"/>
                </a:cxn>
                <a:cxn ang="0">
                  <a:pos x="0" y="6"/>
                </a:cxn>
              </a:cxnLst>
              <a:rect l="0" t="0" r="r" b="b"/>
              <a:pathLst>
                <a:path w="4" h="6">
                  <a:moveTo>
                    <a:pt x="0" y="6"/>
                  </a:moveTo>
                  <a:lnTo>
                    <a:pt x="4" y="0"/>
                  </a:lnTo>
                  <a:lnTo>
                    <a:pt x="4" y="4"/>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6" name="Freeform 724"/>
            <p:cNvSpPr>
              <a:spLocks/>
            </p:cNvSpPr>
            <p:nvPr/>
          </p:nvSpPr>
          <p:spPr bwMode="auto">
            <a:xfrm>
              <a:off x="3355961" y="4985247"/>
              <a:ext cx="4487" cy="8973"/>
            </a:xfrm>
            <a:custGeom>
              <a:avLst/>
              <a:gdLst/>
              <a:ahLst/>
              <a:cxnLst>
                <a:cxn ang="0">
                  <a:pos x="2" y="8"/>
                </a:cxn>
                <a:cxn ang="0">
                  <a:pos x="0" y="8"/>
                </a:cxn>
                <a:cxn ang="0">
                  <a:pos x="0" y="6"/>
                </a:cxn>
                <a:cxn ang="0">
                  <a:pos x="2" y="0"/>
                </a:cxn>
                <a:cxn ang="0">
                  <a:pos x="4" y="4"/>
                </a:cxn>
                <a:cxn ang="0">
                  <a:pos x="2" y="8"/>
                </a:cxn>
                <a:cxn ang="0">
                  <a:pos x="2" y="8"/>
                </a:cxn>
              </a:cxnLst>
              <a:rect l="0" t="0" r="r" b="b"/>
              <a:pathLst>
                <a:path w="4" h="8">
                  <a:moveTo>
                    <a:pt x="2" y="8"/>
                  </a:moveTo>
                  <a:lnTo>
                    <a:pt x="0" y="8"/>
                  </a:lnTo>
                  <a:lnTo>
                    <a:pt x="0" y="6"/>
                  </a:lnTo>
                  <a:lnTo>
                    <a:pt x="2" y="0"/>
                  </a:lnTo>
                  <a:lnTo>
                    <a:pt x="4" y="4"/>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7" name="Freeform 725"/>
            <p:cNvSpPr>
              <a:spLocks/>
            </p:cNvSpPr>
            <p:nvPr/>
          </p:nvSpPr>
          <p:spPr bwMode="auto">
            <a:xfrm>
              <a:off x="3369421" y="4983004"/>
              <a:ext cx="4487" cy="6730"/>
            </a:xfrm>
            <a:custGeom>
              <a:avLst/>
              <a:gdLst/>
              <a:ahLst/>
              <a:cxnLst>
                <a:cxn ang="0">
                  <a:pos x="2" y="0"/>
                </a:cxn>
                <a:cxn ang="0">
                  <a:pos x="4" y="6"/>
                </a:cxn>
                <a:cxn ang="0">
                  <a:pos x="0" y="4"/>
                </a:cxn>
                <a:cxn ang="0">
                  <a:pos x="0" y="0"/>
                </a:cxn>
                <a:cxn ang="0">
                  <a:pos x="2" y="0"/>
                </a:cxn>
                <a:cxn ang="0">
                  <a:pos x="2" y="0"/>
                </a:cxn>
              </a:cxnLst>
              <a:rect l="0" t="0" r="r" b="b"/>
              <a:pathLst>
                <a:path w="4" h="6">
                  <a:moveTo>
                    <a:pt x="2" y="0"/>
                  </a:moveTo>
                  <a:lnTo>
                    <a:pt x="4" y="6"/>
                  </a:lnTo>
                  <a:lnTo>
                    <a:pt x="0"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8" name="Freeform 726"/>
            <p:cNvSpPr>
              <a:spLocks/>
            </p:cNvSpPr>
            <p:nvPr/>
          </p:nvSpPr>
          <p:spPr bwMode="auto">
            <a:xfrm>
              <a:off x="3373907" y="4978518"/>
              <a:ext cx="2243" cy="6730"/>
            </a:xfrm>
            <a:custGeom>
              <a:avLst/>
              <a:gdLst/>
              <a:ahLst/>
              <a:cxnLst>
                <a:cxn ang="0">
                  <a:pos x="2" y="2"/>
                </a:cxn>
                <a:cxn ang="0">
                  <a:pos x="2" y="6"/>
                </a:cxn>
                <a:cxn ang="0">
                  <a:pos x="0" y="0"/>
                </a:cxn>
                <a:cxn ang="0">
                  <a:pos x="2" y="2"/>
                </a:cxn>
                <a:cxn ang="0">
                  <a:pos x="2" y="2"/>
                </a:cxn>
              </a:cxnLst>
              <a:rect l="0" t="0" r="r" b="b"/>
              <a:pathLst>
                <a:path w="2" h="6">
                  <a:moveTo>
                    <a:pt x="2" y="2"/>
                  </a:moveTo>
                  <a:lnTo>
                    <a:pt x="2" y="6"/>
                  </a:ln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9" name="Freeform 727"/>
            <p:cNvSpPr>
              <a:spLocks/>
            </p:cNvSpPr>
            <p:nvPr/>
          </p:nvSpPr>
          <p:spPr bwMode="auto">
            <a:xfrm>
              <a:off x="3378394" y="4991977"/>
              <a:ext cx="31405" cy="38135"/>
            </a:xfrm>
            <a:custGeom>
              <a:avLst/>
              <a:gdLst/>
              <a:ahLst/>
              <a:cxnLst>
                <a:cxn ang="0">
                  <a:pos x="0" y="4"/>
                </a:cxn>
                <a:cxn ang="0">
                  <a:pos x="6" y="2"/>
                </a:cxn>
                <a:cxn ang="0">
                  <a:pos x="8" y="8"/>
                </a:cxn>
                <a:cxn ang="0">
                  <a:pos x="10" y="0"/>
                </a:cxn>
                <a:cxn ang="0">
                  <a:pos x="12" y="2"/>
                </a:cxn>
                <a:cxn ang="0">
                  <a:pos x="12" y="8"/>
                </a:cxn>
                <a:cxn ang="0">
                  <a:pos x="8" y="14"/>
                </a:cxn>
                <a:cxn ang="0">
                  <a:pos x="14" y="20"/>
                </a:cxn>
                <a:cxn ang="0">
                  <a:pos x="20" y="16"/>
                </a:cxn>
                <a:cxn ang="0">
                  <a:pos x="26" y="16"/>
                </a:cxn>
                <a:cxn ang="0">
                  <a:pos x="28" y="20"/>
                </a:cxn>
                <a:cxn ang="0">
                  <a:pos x="14" y="28"/>
                </a:cxn>
                <a:cxn ang="0">
                  <a:pos x="14" y="34"/>
                </a:cxn>
                <a:cxn ang="0">
                  <a:pos x="12" y="32"/>
                </a:cxn>
                <a:cxn ang="0">
                  <a:pos x="6" y="26"/>
                </a:cxn>
                <a:cxn ang="0">
                  <a:pos x="12" y="26"/>
                </a:cxn>
                <a:cxn ang="0">
                  <a:pos x="8" y="20"/>
                </a:cxn>
                <a:cxn ang="0">
                  <a:pos x="8" y="24"/>
                </a:cxn>
                <a:cxn ang="0">
                  <a:pos x="4" y="22"/>
                </a:cxn>
                <a:cxn ang="0">
                  <a:pos x="4" y="20"/>
                </a:cxn>
                <a:cxn ang="0">
                  <a:pos x="0" y="16"/>
                </a:cxn>
                <a:cxn ang="0">
                  <a:pos x="0" y="4"/>
                </a:cxn>
                <a:cxn ang="0">
                  <a:pos x="0" y="4"/>
                </a:cxn>
              </a:cxnLst>
              <a:rect l="0" t="0" r="r" b="b"/>
              <a:pathLst>
                <a:path w="28" h="34">
                  <a:moveTo>
                    <a:pt x="0" y="4"/>
                  </a:moveTo>
                  <a:lnTo>
                    <a:pt x="6" y="2"/>
                  </a:lnTo>
                  <a:lnTo>
                    <a:pt x="8" y="8"/>
                  </a:lnTo>
                  <a:lnTo>
                    <a:pt x="10" y="0"/>
                  </a:lnTo>
                  <a:lnTo>
                    <a:pt x="12" y="2"/>
                  </a:lnTo>
                  <a:lnTo>
                    <a:pt x="12" y="8"/>
                  </a:lnTo>
                  <a:lnTo>
                    <a:pt x="8" y="14"/>
                  </a:lnTo>
                  <a:lnTo>
                    <a:pt x="14" y="20"/>
                  </a:lnTo>
                  <a:lnTo>
                    <a:pt x="20" y="16"/>
                  </a:lnTo>
                  <a:lnTo>
                    <a:pt x="26" y="16"/>
                  </a:lnTo>
                  <a:lnTo>
                    <a:pt x="28" y="20"/>
                  </a:lnTo>
                  <a:lnTo>
                    <a:pt x="14" y="28"/>
                  </a:lnTo>
                  <a:lnTo>
                    <a:pt x="14" y="34"/>
                  </a:lnTo>
                  <a:lnTo>
                    <a:pt x="12" y="32"/>
                  </a:lnTo>
                  <a:lnTo>
                    <a:pt x="6" y="26"/>
                  </a:lnTo>
                  <a:lnTo>
                    <a:pt x="12" y="26"/>
                  </a:lnTo>
                  <a:lnTo>
                    <a:pt x="8" y="20"/>
                  </a:lnTo>
                  <a:lnTo>
                    <a:pt x="8" y="24"/>
                  </a:lnTo>
                  <a:lnTo>
                    <a:pt x="4" y="22"/>
                  </a:lnTo>
                  <a:lnTo>
                    <a:pt x="4" y="20"/>
                  </a:lnTo>
                  <a:lnTo>
                    <a:pt x="0" y="1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0" name="Freeform 728"/>
            <p:cNvSpPr>
              <a:spLocks/>
            </p:cNvSpPr>
            <p:nvPr/>
          </p:nvSpPr>
          <p:spPr bwMode="auto">
            <a:xfrm>
              <a:off x="3371664" y="5003193"/>
              <a:ext cx="4487" cy="6730"/>
            </a:xfrm>
            <a:custGeom>
              <a:avLst/>
              <a:gdLst/>
              <a:ahLst/>
              <a:cxnLst>
                <a:cxn ang="0">
                  <a:pos x="4" y="0"/>
                </a:cxn>
                <a:cxn ang="0">
                  <a:pos x="4" y="4"/>
                </a:cxn>
                <a:cxn ang="0">
                  <a:pos x="2" y="6"/>
                </a:cxn>
                <a:cxn ang="0">
                  <a:pos x="2" y="2"/>
                </a:cxn>
                <a:cxn ang="0">
                  <a:pos x="2" y="4"/>
                </a:cxn>
                <a:cxn ang="0">
                  <a:pos x="0" y="0"/>
                </a:cxn>
                <a:cxn ang="0">
                  <a:pos x="4" y="0"/>
                </a:cxn>
                <a:cxn ang="0">
                  <a:pos x="4" y="0"/>
                </a:cxn>
              </a:cxnLst>
              <a:rect l="0" t="0" r="r" b="b"/>
              <a:pathLst>
                <a:path w="4" h="6">
                  <a:moveTo>
                    <a:pt x="4" y="0"/>
                  </a:moveTo>
                  <a:lnTo>
                    <a:pt x="4" y="4"/>
                  </a:lnTo>
                  <a:lnTo>
                    <a:pt x="2" y="6"/>
                  </a:lnTo>
                  <a:lnTo>
                    <a:pt x="2" y="2"/>
                  </a:lnTo>
                  <a:lnTo>
                    <a:pt x="2" y="4"/>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1" name="Freeform 729"/>
            <p:cNvSpPr>
              <a:spLocks/>
            </p:cNvSpPr>
            <p:nvPr/>
          </p:nvSpPr>
          <p:spPr bwMode="auto">
            <a:xfrm>
              <a:off x="3360448" y="5009923"/>
              <a:ext cx="24675" cy="15702"/>
            </a:xfrm>
            <a:custGeom>
              <a:avLst/>
              <a:gdLst/>
              <a:ahLst/>
              <a:cxnLst>
                <a:cxn ang="0">
                  <a:pos x="0" y="0"/>
                </a:cxn>
                <a:cxn ang="0">
                  <a:pos x="22" y="14"/>
                </a:cxn>
                <a:cxn ang="0">
                  <a:pos x="16" y="14"/>
                </a:cxn>
                <a:cxn ang="0">
                  <a:pos x="12" y="10"/>
                </a:cxn>
                <a:cxn ang="0">
                  <a:pos x="4" y="6"/>
                </a:cxn>
                <a:cxn ang="0">
                  <a:pos x="0" y="0"/>
                </a:cxn>
                <a:cxn ang="0">
                  <a:pos x="0" y="0"/>
                </a:cxn>
              </a:cxnLst>
              <a:rect l="0" t="0" r="r" b="b"/>
              <a:pathLst>
                <a:path w="22" h="14">
                  <a:moveTo>
                    <a:pt x="0" y="0"/>
                  </a:moveTo>
                  <a:lnTo>
                    <a:pt x="22" y="14"/>
                  </a:lnTo>
                  <a:lnTo>
                    <a:pt x="16" y="14"/>
                  </a:lnTo>
                  <a:lnTo>
                    <a:pt x="12" y="10"/>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2" name="Freeform 730"/>
            <p:cNvSpPr>
              <a:spLocks/>
            </p:cNvSpPr>
            <p:nvPr/>
          </p:nvSpPr>
          <p:spPr bwMode="auto">
            <a:xfrm>
              <a:off x="3360448" y="4985247"/>
              <a:ext cx="2243" cy="8973"/>
            </a:xfrm>
            <a:custGeom>
              <a:avLst/>
              <a:gdLst/>
              <a:ahLst/>
              <a:cxnLst>
                <a:cxn ang="0">
                  <a:pos x="2" y="0"/>
                </a:cxn>
                <a:cxn ang="0">
                  <a:pos x="2" y="6"/>
                </a:cxn>
                <a:cxn ang="0">
                  <a:pos x="0" y="8"/>
                </a:cxn>
                <a:cxn ang="0">
                  <a:pos x="0" y="6"/>
                </a:cxn>
                <a:cxn ang="0">
                  <a:pos x="2" y="0"/>
                </a:cxn>
                <a:cxn ang="0">
                  <a:pos x="2" y="0"/>
                </a:cxn>
              </a:cxnLst>
              <a:rect l="0" t="0" r="r" b="b"/>
              <a:pathLst>
                <a:path w="2" h="8">
                  <a:moveTo>
                    <a:pt x="2" y="0"/>
                  </a:moveTo>
                  <a:lnTo>
                    <a:pt x="2" y="6"/>
                  </a:lnTo>
                  <a:lnTo>
                    <a:pt x="0" y="8"/>
                  </a:lnTo>
                  <a:lnTo>
                    <a:pt x="0"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3" name="Freeform 731"/>
            <p:cNvSpPr>
              <a:spLocks/>
            </p:cNvSpPr>
            <p:nvPr/>
          </p:nvSpPr>
          <p:spPr bwMode="auto">
            <a:xfrm>
              <a:off x="3376150" y="5025625"/>
              <a:ext cx="22432" cy="20188"/>
            </a:xfrm>
            <a:custGeom>
              <a:avLst/>
              <a:gdLst/>
              <a:ahLst/>
              <a:cxnLst>
                <a:cxn ang="0">
                  <a:pos x="2" y="0"/>
                </a:cxn>
                <a:cxn ang="0">
                  <a:pos x="8" y="4"/>
                </a:cxn>
                <a:cxn ang="0">
                  <a:pos x="12" y="2"/>
                </a:cxn>
                <a:cxn ang="0">
                  <a:pos x="14" y="6"/>
                </a:cxn>
                <a:cxn ang="0">
                  <a:pos x="16" y="6"/>
                </a:cxn>
                <a:cxn ang="0">
                  <a:pos x="20" y="8"/>
                </a:cxn>
                <a:cxn ang="0">
                  <a:pos x="20" y="10"/>
                </a:cxn>
                <a:cxn ang="0">
                  <a:pos x="18" y="12"/>
                </a:cxn>
                <a:cxn ang="0">
                  <a:pos x="18" y="16"/>
                </a:cxn>
                <a:cxn ang="0">
                  <a:pos x="14" y="14"/>
                </a:cxn>
                <a:cxn ang="0">
                  <a:pos x="14" y="18"/>
                </a:cxn>
                <a:cxn ang="0">
                  <a:pos x="10" y="18"/>
                </a:cxn>
                <a:cxn ang="0">
                  <a:pos x="12" y="16"/>
                </a:cxn>
                <a:cxn ang="0">
                  <a:pos x="6" y="14"/>
                </a:cxn>
                <a:cxn ang="0">
                  <a:pos x="6" y="10"/>
                </a:cxn>
                <a:cxn ang="0">
                  <a:pos x="4" y="8"/>
                </a:cxn>
                <a:cxn ang="0">
                  <a:pos x="0" y="2"/>
                </a:cxn>
                <a:cxn ang="0">
                  <a:pos x="2" y="0"/>
                </a:cxn>
                <a:cxn ang="0">
                  <a:pos x="2" y="0"/>
                </a:cxn>
              </a:cxnLst>
              <a:rect l="0" t="0" r="r" b="b"/>
              <a:pathLst>
                <a:path w="20" h="18">
                  <a:moveTo>
                    <a:pt x="2" y="0"/>
                  </a:moveTo>
                  <a:lnTo>
                    <a:pt x="8" y="4"/>
                  </a:lnTo>
                  <a:lnTo>
                    <a:pt x="12" y="2"/>
                  </a:lnTo>
                  <a:lnTo>
                    <a:pt x="14" y="6"/>
                  </a:lnTo>
                  <a:lnTo>
                    <a:pt x="16" y="6"/>
                  </a:lnTo>
                  <a:lnTo>
                    <a:pt x="20" y="8"/>
                  </a:lnTo>
                  <a:lnTo>
                    <a:pt x="20" y="10"/>
                  </a:lnTo>
                  <a:lnTo>
                    <a:pt x="18" y="12"/>
                  </a:lnTo>
                  <a:lnTo>
                    <a:pt x="18" y="16"/>
                  </a:lnTo>
                  <a:lnTo>
                    <a:pt x="14" y="14"/>
                  </a:lnTo>
                  <a:lnTo>
                    <a:pt x="14" y="18"/>
                  </a:lnTo>
                  <a:lnTo>
                    <a:pt x="10" y="18"/>
                  </a:lnTo>
                  <a:lnTo>
                    <a:pt x="12" y="16"/>
                  </a:lnTo>
                  <a:lnTo>
                    <a:pt x="6" y="14"/>
                  </a:lnTo>
                  <a:lnTo>
                    <a:pt x="6" y="10"/>
                  </a:lnTo>
                  <a:lnTo>
                    <a:pt x="4" y="8"/>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4" name="Freeform 732"/>
            <p:cNvSpPr>
              <a:spLocks/>
            </p:cNvSpPr>
            <p:nvPr/>
          </p:nvSpPr>
          <p:spPr bwMode="auto">
            <a:xfrm>
              <a:off x="3398582" y="5039084"/>
              <a:ext cx="17945" cy="11216"/>
            </a:xfrm>
            <a:custGeom>
              <a:avLst/>
              <a:gdLst/>
              <a:ahLst/>
              <a:cxnLst>
                <a:cxn ang="0">
                  <a:pos x="4" y="0"/>
                </a:cxn>
                <a:cxn ang="0">
                  <a:pos x="8" y="4"/>
                </a:cxn>
                <a:cxn ang="0">
                  <a:pos x="8" y="2"/>
                </a:cxn>
                <a:cxn ang="0">
                  <a:pos x="12" y="2"/>
                </a:cxn>
                <a:cxn ang="0">
                  <a:pos x="14" y="6"/>
                </a:cxn>
                <a:cxn ang="0">
                  <a:pos x="14" y="6"/>
                </a:cxn>
                <a:cxn ang="0">
                  <a:pos x="16" y="8"/>
                </a:cxn>
                <a:cxn ang="0">
                  <a:pos x="14" y="10"/>
                </a:cxn>
                <a:cxn ang="0">
                  <a:pos x="8" y="8"/>
                </a:cxn>
                <a:cxn ang="0">
                  <a:pos x="6" y="10"/>
                </a:cxn>
                <a:cxn ang="0">
                  <a:pos x="2" y="6"/>
                </a:cxn>
                <a:cxn ang="0">
                  <a:pos x="0" y="2"/>
                </a:cxn>
                <a:cxn ang="0">
                  <a:pos x="4" y="0"/>
                </a:cxn>
                <a:cxn ang="0">
                  <a:pos x="4" y="0"/>
                </a:cxn>
              </a:cxnLst>
              <a:rect l="0" t="0" r="r" b="b"/>
              <a:pathLst>
                <a:path w="16" h="10">
                  <a:moveTo>
                    <a:pt x="4" y="0"/>
                  </a:moveTo>
                  <a:lnTo>
                    <a:pt x="8" y="4"/>
                  </a:lnTo>
                  <a:lnTo>
                    <a:pt x="8" y="2"/>
                  </a:lnTo>
                  <a:lnTo>
                    <a:pt x="12" y="2"/>
                  </a:lnTo>
                  <a:lnTo>
                    <a:pt x="14" y="6"/>
                  </a:lnTo>
                  <a:lnTo>
                    <a:pt x="14" y="6"/>
                  </a:lnTo>
                  <a:lnTo>
                    <a:pt x="16" y="8"/>
                  </a:lnTo>
                  <a:lnTo>
                    <a:pt x="14" y="10"/>
                  </a:lnTo>
                  <a:lnTo>
                    <a:pt x="8" y="8"/>
                  </a:lnTo>
                  <a:lnTo>
                    <a:pt x="6" y="10"/>
                  </a:lnTo>
                  <a:lnTo>
                    <a:pt x="2" y="6"/>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5" name="Freeform 733"/>
            <p:cNvSpPr>
              <a:spLocks/>
            </p:cNvSpPr>
            <p:nvPr/>
          </p:nvSpPr>
          <p:spPr bwMode="auto">
            <a:xfrm>
              <a:off x="3418771" y="5032355"/>
              <a:ext cx="8973" cy="15702"/>
            </a:xfrm>
            <a:custGeom>
              <a:avLst/>
              <a:gdLst/>
              <a:ahLst/>
              <a:cxnLst>
                <a:cxn ang="0">
                  <a:pos x="4" y="0"/>
                </a:cxn>
                <a:cxn ang="0">
                  <a:pos x="6" y="10"/>
                </a:cxn>
                <a:cxn ang="0">
                  <a:pos x="2" y="8"/>
                </a:cxn>
                <a:cxn ang="0">
                  <a:pos x="4" y="10"/>
                </a:cxn>
                <a:cxn ang="0">
                  <a:pos x="8" y="14"/>
                </a:cxn>
                <a:cxn ang="0">
                  <a:pos x="0" y="10"/>
                </a:cxn>
                <a:cxn ang="0">
                  <a:pos x="0" y="6"/>
                </a:cxn>
                <a:cxn ang="0">
                  <a:pos x="4" y="4"/>
                </a:cxn>
                <a:cxn ang="0">
                  <a:pos x="2" y="2"/>
                </a:cxn>
                <a:cxn ang="0">
                  <a:pos x="4" y="0"/>
                </a:cxn>
                <a:cxn ang="0">
                  <a:pos x="4" y="0"/>
                </a:cxn>
              </a:cxnLst>
              <a:rect l="0" t="0" r="r" b="b"/>
              <a:pathLst>
                <a:path w="8" h="14">
                  <a:moveTo>
                    <a:pt x="4" y="0"/>
                  </a:moveTo>
                  <a:lnTo>
                    <a:pt x="6" y="10"/>
                  </a:lnTo>
                  <a:lnTo>
                    <a:pt x="2" y="8"/>
                  </a:lnTo>
                  <a:lnTo>
                    <a:pt x="4" y="10"/>
                  </a:lnTo>
                  <a:lnTo>
                    <a:pt x="8" y="14"/>
                  </a:lnTo>
                  <a:lnTo>
                    <a:pt x="0" y="10"/>
                  </a:lnTo>
                  <a:lnTo>
                    <a:pt x="0" y="6"/>
                  </a:lnTo>
                  <a:lnTo>
                    <a:pt x="4" y="4"/>
                  </a:lnTo>
                  <a:lnTo>
                    <a:pt x="2"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6" name="Freeform 734"/>
            <p:cNvSpPr>
              <a:spLocks/>
            </p:cNvSpPr>
            <p:nvPr/>
          </p:nvSpPr>
          <p:spPr bwMode="auto">
            <a:xfrm>
              <a:off x="3416527" y="5066003"/>
              <a:ext cx="4487" cy="4487"/>
            </a:xfrm>
            <a:custGeom>
              <a:avLst/>
              <a:gdLst/>
              <a:ahLst/>
              <a:cxnLst>
                <a:cxn ang="0">
                  <a:pos x="0" y="4"/>
                </a:cxn>
                <a:cxn ang="0">
                  <a:pos x="2" y="0"/>
                </a:cxn>
                <a:cxn ang="0">
                  <a:pos x="4" y="4"/>
                </a:cxn>
                <a:cxn ang="0">
                  <a:pos x="0" y="4"/>
                </a:cxn>
                <a:cxn ang="0">
                  <a:pos x="0" y="4"/>
                </a:cxn>
              </a:cxnLst>
              <a:rect l="0" t="0" r="r" b="b"/>
              <a:pathLst>
                <a:path w="4" h="4">
                  <a:moveTo>
                    <a:pt x="0" y="4"/>
                  </a:moveTo>
                  <a:lnTo>
                    <a:pt x="2" y="0"/>
                  </a:lnTo>
                  <a:lnTo>
                    <a:pt x="4"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7" name="Freeform 735"/>
            <p:cNvSpPr>
              <a:spLocks/>
            </p:cNvSpPr>
            <p:nvPr/>
          </p:nvSpPr>
          <p:spPr bwMode="auto">
            <a:xfrm>
              <a:off x="3423257" y="5070489"/>
              <a:ext cx="2243" cy="4487"/>
            </a:xfrm>
            <a:custGeom>
              <a:avLst/>
              <a:gdLst/>
              <a:ahLst/>
              <a:cxnLst>
                <a:cxn ang="0">
                  <a:pos x="2" y="4"/>
                </a:cxn>
                <a:cxn ang="0">
                  <a:pos x="0" y="0"/>
                </a:cxn>
                <a:cxn ang="0">
                  <a:pos x="2" y="0"/>
                </a:cxn>
                <a:cxn ang="0">
                  <a:pos x="2" y="4"/>
                </a:cxn>
                <a:cxn ang="0">
                  <a:pos x="2" y="4"/>
                </a:cxn>
              </a:cxnLst>
              <a:rect l="0" t="0" r="r" b="b"/>
              <a:pathLst>
                <a:path w="2" h="4">
                  <a:moveTo>
                    <a:pt x="2" y="4"/>
                  </a:moveTo>
                  <a:lnTo>
                    <a:pt x="0" y="0"/>
                  </a:lnTo>
                  <a:lnTo>
                    <a:pt x="2"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8" name="Freeform 736"/>
            <p:cNvSpPr>
              <a:spLocks/>
            </p:cNvSpPr>
            <p:nvPr/>
          </p:nvSpPr>
          <p:spPr bwMode="auto">
            <a:xfrm>
              <a:off x="3434473" y="5066003"/>
              <a:ext cx="8973" cy="4487"/>
            </a:xfrm>
            <a:custGeom>
              <a:avLst/>
              <a:gdLst/>
              <a:ahLst/>
              <a:cxnLst>
                <a:cxn ang="0">
                  <a:pos x="8" y="2"/>
                </a:cxn>
                <a:cxn ang="0">
                  <a:pos x="0" y="4"/>
                </a:cxn>
                <a:cxn ang="0">
                  <a:pos x="0" y="0"/>
                </a:cxn>
                <a:cxn ang="0">
                  <a:pos x="8" y="2"/>
                </a:cxn>
                <a:cxn ang="0">
                  <a:pos x="8" y="2"/>
                </a:cxn>
              </a:cxnLst>
              <a:rect l="0" t="0" r="r" b="b"/>
              <a:pathLst>
                <a:path w="8" h="4">
                  <a:moveTo>
                    <a:pt x="8" y="2"/>
                  </a:moveTo>
                  <a:lnTo>
                    <a:pt x="0" y="4"/>
                  </a:lnTo>
                  <a:lnTo>
                    <a:pt x="0" y="0"/>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9" name="Freeform 737"/>
            <p:cNvSpPr>
              <a:spLocks/>
            </p:cNvSpPr>
            <p:nvPr/>
          </p:nvSpPr>
          <p:spPr bwMode="auto">
            <a:xfrm>
              <a:off x="3432230" y="5066003"/>
              <a:ext cx="31405" cy="20188"/>
            </a:xfrm>
            <a:custGeom>
              <a:avLst/>
              <a:gdLst/>
              <a:ahLst/>
              <a:cxnLst>
                <a:cxn ang="0">
                  <a:pos x="0" y="6"/>
                </a:cxn>
                <a:cxn ang="0">
                  <a:pos x="20" y="0"/>
                </a:cxn>
                <a:cxn ang="0">
                  <a:pos x="22" y="4"/>
                </a:cxn>
                <a:cxn ang="0">
                  <a:pos x="24" y="6"/>
                </a:cxn>
                <a:cxn ang="0">
                  <a:pos x="24" y="8"/>
                </a:cxn>
                <a:cxn ang="0">
                  <a:pos x="24" y="12"/>
                </a:cxn>
                <a:cxn ang="0">
                  <a:pos x="28" y="18"/>
                </a:cxn>
                <a:cxn ang="0">
                  <a:pos x="22" y="12"/>
                </a:cxn>
                <a:cxn ang="0">
                  <a:pos x="18" y="14"/>
                </a:cxn>
                <a:cxn ang="0">
                  <a:pos x="12" y="8"/>
                </a:cxn>
                <a:cxn ang="0">
                  <a:pos x="8" y="8"/>
                </a:cxn>
                <a:cxn ang="0">
                  <a:pos x="12" y="14"/>
                </a:cxn>
                <a:cxn ang="0">
                  <a:pos x="8" y="14"/>
                </a:cxn>
                <a:cxn ang="0">
                  <a:pos x="4" y="10"/>
                </a:cxn>
                <a:cxn ang="0">
                  <a:pos x="8" y="6"/>
                </a:cxn>
                <a:cxn ang="0">
                  <a:pos x="2" y="8"/>
                </a:cxn>
                <a:cxn ang="0">
                  <a:pos x="0" y="6"/>
                </a:cxn>
                <a:cxn ang="0">
                  <a:pos x="0" y="6"/>
                </a:cxn>
              </a:cxnLst>
              <a:rect l="0" t="0" r="r" b="b"/>
              <a:pathLst>
                <a:path w="28" h="18">
                  <a:moveTo>
                    <a:pt x="0" y="6"/>
                  </a:moveTo>
                  <a:lnTo>
                    <a:pt x="20" y="0"/>
                  </a:lnTo>
                  <a:lnTo>
                    <a:pt x="22" y="4"/>
                  </a:lnTo>
                  <a:lnTo>
                    <a:pt x="24" y="6"/>
                  </a:lnTo>
                  <a:lnTo>
                    <a:pt x="24" y="8"/>
                  </a:lnTo>
                  <a:lnTo>
                    <a:pt x="24" y="12"/>
                  </a:lnTo>
                  <a:lnTo>
                    <a:pt x="28" y="18"/>
                  </a:lnTo>
                  <a:lnTo>
                    <a:pt x="22" y="12"/>
                  </a:lnTo>
                  <a:lnTo>
                    <a:pt x="18" y="14"/>
                  </a:lnTo>
                  <a:lnTo>
                    <a:pt x="12" y="8"/>
                  </a:lnTo>
                  <a:lnTo>
                    <a:pt x="8" y="8"/>
                  </a:lnTo>
                  <a:lnTo>
                    <a:pt x="12" y="14"/>
                  </a:lnTo>
                  <a:lnTo>
                    <a:pt x="8" y="14"/>
                  </a:lnTo>
                  <a:lnTo>
                    <a:pt x="4" y="10"/>
                  </a:lnTo>
                  <a:lnTo>
                    <a:pt x="8" y="6"/>
                  </a:lnTo>
                  <a:lnTo>
                    <a:pt x="2" y="8"/>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0" name="Freeform 738"/>
            <p:cNvSpPr>
              <a:spLocks/>
            </p:cNvSpPr>
            <p:nvPr/>
          </p:nvSpPr>
          <p:spPr bwMode="auto">
            <a:xfrm>
              <a:off x="4740012" y="3363419"/>
              <a:ext cx="20188" cy="13460"/>
            </a:xfrm>
            <a:custGeom>
              <a:avLst/>
              <a:gdLst/>
              <a:ahLst/>
              <a:cxnLst>
                <a:cxn ang="0">
                  <a:pos x="6" y="4"/>
                </a:cxn>
                <a:cxn ang="0">
                  <a:pos x="4" y="4"/>
                </a:cxn>
                <a:cxn ang="0">
                  <a:pos x="2" y="2"/>
                </a:cxn>
                <a:cxn ang="0">
                  <a:pos x="0" y="0"/>
                </a:cxn>
                <a:cxn ang="0">
                  <a:pos x="0" y="2"/>
                </a:cxn>
                <a:cxn ang="0">
                  <a:pos x="2" y="2"/>
                </a:cxn>
                <a:cxn ang="0">
                  <a:pos x="6" y="6"/>
                </a:cxn>
                <a:cxn ang="0">
                  <a:pos x="10" y="6"/>
                </a:cxn>
                <a:cxn ang="0">
                  <a:pos x="18" y="12"/>
                </a:cxn>
                <a:cxn ang="0">
                  <a:pos x="18" y="12"/>
                </a:cxn>
                <a:cxn ang="0">
                  <a:pos x="18" y="10"/>
                </a:cxn>
                <a:cxn ang="0">
                  <a:pos x="16" y="10"/>
                </a:cxn>
                <a:cxn ang="0">
                  <a:pos x="16" y="8"/>
                </a:cxn>
                <a:cxn ang="0">
                  <a:pos x="14" y="8"/>
                </a:cxn>
                <a:cxn ang="0">
                  <a:pos x="12" y="6"/>
                </a:cxn>
                <a:cxn ang="0">
                  <a:pos x="12" y="6"/>
                </a:cxn>
                <a:cxn ang="0">
                  <a:pos x="10" y="4"/>
                </a:cxn>
                <a:cxn ang="0">
                  <a:pos x="10" y="2"/>
                </a:cxn>
                <a:cxn ang="0">
                  <a:pos x="8" y="2"/>
                </a:cxn>
                <a:cxn ang="0">
                  <a:pos x="6" y="4"/>
                </a:cxn>
                <a:cxn ang="0">
                  <a:pos x="6" y="4"/>
                </a:cxn>
              </a:cxnLst>
              <a:rect l="0" t="0" r="r" b="b"/>
              <a:pathLst>
                <a:path w="18" h="12">
                  <a:moveTo>
                    <a:pt x="6" y="4"/>
                  </a:moveTo>
                  <a:lnTo>
                    <a:pt x="4" y="4"/>
                  </a:lnTo>
                  <a:lnTo>
                    <a:pt x="2" y="2"/>
                  </a:lnTo>
                  <a:lnTo>
                    <a:pt x="0" y="0"/>
                  </a:lnTo>
                  <a:lnTo>
                    <a:pt x="0" y="2"/>
                  </a:lnTo>
                  <a:lnTo>
                    <a:pt x="2" y="2"/>
                  </a:lnTo>
                  <a:lnTo>
                    <a:pt x="6" y="6"/>
                  </a:lnTo>
                  <a:lnTo>
                    <a:pt x="10" y="6"/>
                  </a:lnTo>
                  <a:lnTo>
                    <a:pt x="18" y="12"/>
                  </a:lnTo>
                  <a:lnTo>
                    <a:pt x="18" y="12"/>
                  </a:lnTo>
                  <a:lnTo>
                    <a:pt x="18" y="10"/>
                  </a:lnTo>
                  <a:lnTo>
                    <a:pt x="16" y="10"/>
                  </a:lnTo>
                  <a:lnTo>
                    <a:pt x="16" y="8"/>
                  </a:lnTo>
                  <a:lnTo>
                    <a:pt x="14" y="8"/>
                  </a:lnTo>
                  <a:lnTo>
                    <a:pt x="12" y="6"/>
                  </a:lnTo>
                  <a:lnTo>
                    <a:pt x="12" y="6"/>
                  </a:lnTo>
                  <a:lnTo>
                    <a:pt x="10" y="4"/>
                  </a:lnTo>
                  <a:lnTo>
                    <a:pt x="10" y="2"/>
                  </a:lnTo>
                  <a:lnTo>
                    <a:pt x="8" y="2"/>
                  </a:lnTo>
                  <a:lnTo>
                    <a:pt x="6" y="4"/>
                  </a:lnTo>
                  <a:lnTo>
                    <a:pt x="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1" name="Freeform 739"/>
            <p:cNvSpPr>
              <a:spLocks/>
            </p:cNvSpPr>
            <p:nvPr/>
          </p:nvSpPr>
          <p:spPr bwMode="auto">
            <a:xfrm>
              <a:off x="3371664" y="3401553"/>
              <a:ext cx="31405" cy="13460"/>
            </a:xfrm>
            <a:custGeom>
              <a:avLst/>
              <a:gdLst/>
              <a:ahLst/>
              <a:cxnLst>
                <a:cxn ang="0">
                  <a:pos x="24" y="2"/>
                </a:cxn>
                <a:cxn ang="0">
                  <a:pos x="24" y="0"/>
                </a:cxn>
                <a:cxn ang="0">
                  <a:pos x="18" y="4"/>
                </a:cxn>
                <a:cxn ang="0">
                  <a:pos x="4" y="6"/>
                </a:cxn>
                <a:cxn ang="0">
                  <a:pos x="0" y="10"/>
                </a:cxn>
                <a:cxn ang="0">
                  <a:pos x="0" y="12"/>
                </a:cxn>
                <a:cxn ang="0">
                  <a:pos x="4" y="12"/>
                </a:cxn>
                <a:cxn ang="0">
                  <a:pos x="24" y="6"/>
                </a:cxn>
                <a:cxn ang="0">
                  <a:pos x="28" y="4"/>
                </a:cxn>
                <a:cxn ang="0">
                  <a:pos x="28" y="2"/>
                </a:cxn>
                <a:cxn ang="0">
                  <a:pos x="24" y="4"/>
                </a:cxn>
                <a:cxn ang="0">
                  <a:pos x="22" y="4"/>
                </a:cxn>
                <a:cxn ang="0">
                  <a:pos x="24" y="2"/>
                </a:cxn>
                <a:cxn ang="0">
                  <a:pos x="24" y="2"/>
                </a:cxn>
              </a:cxnLst>
              <a:rect l="0" t="0" r="r" b="b"/>
              <a:pathLst>
                <a:path w="28" h="12">
                  <a:moveTo>
                    <a:pt x="24" y="2"/>
                  </a:moveTo>
                  <a:lnTo>
                    <a:pt x="24" y="0"/>
                  </a:lnTo>
                  <a:lnTo>
                    <a:pt x="18" y="4"/>
                  </a:lnTo>
                  <a:lnTo>
                    <a:pt x="4" y="6"/>
                  </a:lnTo>
                  <a:lnTo>
                    <a:pt x="0" y="10"/>
                  </a:lnTo>
                  <a:lnTo>
                    <a:pt x="0" y="12"/>
                  </a:lnTo>
                  <a:lnTo>
                    <a:pt x="4" y="12"/>
                  </a:lnTo>
                  <a:lnTo>
                    <a:pt x="24" y="6"/>
                  </a:lnTo>
                  <a:lnTo>
                    <a:pt x="28" y="4"/>
                  </a:lnTo>
                  <a:lnTo>
                    <a:pt x="28" y="2"/>
                  </a:lnTo>
                  <a:lnTo>
                    <a:pt x="24" y="4"/>
                  </a:lnTo>
                  <a:lnTo>
                    <a:pt x="22" y="4"/>
                  </a:lnTo>
                  <a:lnTo>
                    <a:pt x="24" y="2"/>
                  </a:lnTo>
                  <a:lnTo>
                    <a:pt x="2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2" name="Freeform 740"/>
            <p:cNvSpPr>
              <a:spLocks/>
            </p:cNvSpPr>
            <p:nvPr/>
          </p:nvSpPr>
          <p:spPr bwMode="auto">
            <a:xfrm>
              <a:off x="3250532" y="3136856"/>
              <a:ext cx="20188" cy="11216"/>
            </a:xfrm>
            <a:custGeom>
              <a:avLst/>
              <a:gdLst/>
              <a:ahLst/>
              <a:cxnLst>
                <a:cxn ang="0">
                  <a:pos x="0" y="2"/>
                </a:cxn>
                <a:cxn ang="0">
                  <a:pos x="6" y="0"/>
                </a:cxn>
                <a:cxn ang="0">
                  <a:pos x="12" y="2"/>
                </a:cxn>
                <a:cxn ang="0">
                  <a:pos x="18" y="10"/>
                </a:cxn>
                <a:cxn ang="0">
                  <a:pos x="12" y="10"/>
                </a:cxn>
                <a:cxn ang="0">
                  <a:pos x="8" y="6"/>
                </a:cxn>
                <a:cxn ang="0">
                  <a:pos x="0" y="4"/>
                </a:cxn>
                <a:cxn ang="0">
                  <a:pos x="0" y="2"/>
                </a:cxn>
                <a:cxn ang="0">
                  <a:pos x="0" y="2"/>
                </a:cxn>
              </a:cxnLst>
              <a:rect l="0" t="0" r="r" b="b"/>
              <a:pathLst>
                <a:path w="18" h="10">
                  <a:moveTo>
                    <a:pt x="0" y="2"/>
                  </a:moveTo>
                  <a:lnTo>
                    <a:pt x="6" y="0"/>
                  </a:lnTo>
                  <a:lnTo>
                    <a:pt x="12" y="2"/>
                  </a:lnTo>
                  <a:lnTo>
                    <a:pt x="18" y="10"/>
                  </a:lnTo>
                  <a:lnTo>
                    <a:pt x="12" y="10"/>
                  </a:lnTo>
                  <a:lnTo>
                    <a:pt x="8" y="6"/>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3" name="Freeform 741"/>
            <p:cNvSpPr>
              <a:spLocks/>
            </p:cNvSpPr>
            <p:nvPr/>
          </p:nvSpPr>
          <p:spPr bwMode="auto">
            <a:xfrm>
              <a:off x="3515228" y="3215368"/>
              <a:ext cx="40378" cy="17945"/>
            </a:xfrm>
            <a:custGeom>
              <a:avLst/>
              <a:gdLst/>
              <a:ahLst/>
              <a:cxnLst>
                <a:cxn ang="0">
                  <a:pos x="6" y="0"/>
                </a:cxn>
                <a:cxn ang="0">
                  <a:pos x="26" y="6"/>
                </a:cxn>
                <a:cxn ang="0">
                  <a:pos x="30" y="10"/>
                </a:cxn>
                <a:cxn ang="0">
                  <a:pos x="34" y="10"/>
                </a:cxn>
                <a:cxn ang="0">
                  <a:pos x="36" y="16"/>
                </a:cxn>
                <a:cxn ang="0">
                  <a:pos x="30" y="16"/>
                </a:cxn>
                <a:cxn ang="0">
                  <a:pos x="14" y="12"/>
                </a:cxn>
                <a:cxn ang="0">
                  <a:pos x="10" y="6"/>
                </a:cxn>
                <a:cxn ang="0">
                  <a:pos x="0" y="0"/>
                </a:cxn>
                <a:cxn ang="0">
                  <a:pos x="0" y="0"/>
                </a:cxn>
                <a:cxn ang="0">
                  <a:pos x="6" y="0"/>
                </a:cxn>
                <a:cxn ang="0">
                  <a:pos x="6" y="0"/>
                </a:cxn>
              </a:cxnLst>
              <a:rect l="0" t="0" r="r" b="b"/>
              <a:pathLst>
                <a:path w="36" h="16">
                  <a:moveTo>
                    <a:pt x="6" y="0"/>
                  </a:moveTo>
                  <a:lnTo>
                    <a:pt x="26" y="6"/>
                  </a:lnTo>
                  <a:lnTo>
                    <a:pt x="30" y="10"/>
                  </a:lnTo>
                  <a:lnTo>
                    <a:pt x="34" y="10"/>
                  </a:lnTo>
                  <a:lnTo>
                    <a:pt x="36" y="16"/>
                  </a:lnTo>
                  <a:lnTo>
                    <a:pt x="30" y="16"/>
                  </a:lnTo>
                  <a:lnTo>
                    <a:pt x="14" y="12"/>
                  </a:lnTo>
                  <a:lnTo>
                    <a:pt x="10" y="6"/>
                  </a:lnTo>
                  <a:lnTo>
                    <a:pt x="0" y="0"/>
                  </a:lnTo>
                  <a:lnTo>
                    <a:pt x="0"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4" name="Freeform 742"/>
            <p:cNvSpPr>
              <a:spLocks/>
            </p:cNvSpPr>
            <p:nvPr/>
          </p:nvSpPr>
          <p:spPr bwMode="auto">
            <a:xfrm>
              <a:off x="3517471" y="3278178"/>
              <a:ext cx="33648" cy="24675"/>
            </a:xfrm>
            <a:custGeom>
              <a:avLst/>
              <a:gdLst/>
              <a:ahLst/>
              <a:cxnLst>
                <a:cxn ang="0">
                  <a:pos x="4" y="4"/>
                </a:cxn>
                <a:cxn ang="0">
                  <a:pos x="4" y="6"/>
                </a:cxn>
                <a:cxn ang="0">
                  <a:pos x="8" y="12"/>
                </a:cxn>
                <a:cxn ang="0">
                  <a:pos x="12" y="12"/>
                </a:cxn>
                <a:cxn ang="0">
                  <a:pos x="18" y="14"/>
                </a:cxn>
                <a:cxn ang="0">
                  <a:pos x="30" y="14"/>
                </a:cxn>
                <a:cxn ang="0">
                  <a:pos x="30" y="14"/>
                </a:cxn>
                <a:cxn ang="0">
                  <a:pos x="26" y="18"/>
                </a:cxn>
                <a:cxn ang="0">
                  <a:pos x="26" y="22"/>
                </a:cxn>
                <a:cxn ang="0">
                  <a:pos x="22" y="22"/>
                </a:cxn>
                <a:cxn ang="0">
                  <a:pos x="20" y="22"/>
                </a:cxn>
                <a:cxn ang="0">
                  <a:pos x="16" y="16"/>
                </a:cxn>
                <a:cxn ang="0">
                  <a:pos x="14" y="18"/>
                </a:cxn>
                <a:cxn ang="0">
                  <a:pos x="4" y="14"/>
                </a:cxn>
                <a:cxn ang="0">
                  <a:pos x="4" y="12"/>
                </a:cxn>
                <a:cxn ang="0">
                  <a:pos x="4" y="10"/>
                </a:cxn>
                <a:cxn ang="0">
                  <a:pos x="0" y="8"/>
                </a:cxn>
                <a:cxn ang="0">
                  <a:pos x="0" y="6"/>
                </a:cxn>
                <a:cxn ang="0">
                  <a:pos x="4" y="0"/>
                </a:cxn>
                <a:cxn ang="0">
                  <a:pos x="4" y="4"/>
                </a:cxn>
                <a:cxn ang="0">
                  <a:pos x="4" y="4"/>
                </a:cxn>
              </a:cxnLst>
              <a:rect l="0" t="0" r="r" b="b"/>
              <a:pathLst>
                <a:path w="30" h="22">
                  <a:moveTo>
                    <a:pt x="4" y="4"/>
                  </a:moveTo>
                  <a:lnTo>
                    <a:pt x="4" y="6"/>
                  </a:lnTo>
                  <a:lnTo>
                    <a:pt x="8" y="12"/>
                  </a:lnTo>
                  <a:lnTo>
                    <a:pt x="12" y="12"/>
                  </a:lnTo>
                  <a:lnTo>
                    <a:pt x="18" y="14"/>
                  </a:lnTo>
                  <a:lnTo>
                    <a:pt x="30" y="14"/>
                  </a:lnTo>
                  <a:lnTo>
                    <a:pt x="30" y="14"/>
                  </a:lnTo>
                  <a:lnTo>
                    <a:pt x="26" y="18"/>
                  </a:lnTo>
                  <a:lnTo>
                    <a:pt x="26" y="22"/>
                  </a:lnTo>
                  <a:lnTo>
                    <a:pt x="22" y="22"/>
                  </a:lnTo>
                  <a:lnTo>
                    <a:pt x="20" y="22"/>
                  </a:lnTo>
                  <a:lnTo>
                    <a:pt x="16" y="16"/>
                  </a:lnTo>
                  <a:lnTo>
                    <a:pt x="14" y="18"/>
                  </a:lnTo>
                  <a:lnTo>
                    <a:pt x="4" y="14"/>
                  </a:lnTo>
                  <a:lnTo>
                    <a:pt x="4" y="12"/>
                  </a:lnTo>
                  <a:lnTo>
                    <a:pt x="4" y="10"/>
                  </a:lnTo>
                  <a:lnTo>
                    <a:pt x="0" y="8"/>
                  </a:lnTo>
                  <a:lnTo>
                    <a:pt x="0" y="6"/>
                  </a:lnTo>
                  <a:lnTo>
                    <a:pt x="4"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5" name="Freeform 743"/>
            <p:cNvSpPr>
              <a:spLocks/>
            </p:cNvSpPr>
            <p:nvPr/>
          </p:nvSpPr>
          <p:spPr bwMode="auto">
            <a:xfrm>
              <a:off x="3560092" y="3280421"/>
              <a:ext cx="24675" cy="31405"/>
            </a:xfrm>
            <a:custGeom>
              <a:avLst/>
              <a:gdLst/>
              <a:ahLst/>
              <a:cxnLst>
                <a:cxn ang="0">
                  <a:pos x="12" y="0"/>
                </a:cxn>
                <a:cxn ang="0">
                  <a:pos x="12" y="0"/>
                </a:cxn>
                <a:cxn ang="0">
                  <a:pos x="10" y="2"/>
                </a:cxn>
                <a:cxn ang="0">
                  <a:pos x="2" y="16"/>
                </a:cxn>
                <a:cxn ang="0">
                  <a:pos x="0" y="24"/>
                </a:cxn>
                <a:cxn ang="0">
                  <a:pos x="2" y="28"/>
                </a:cxn>
                <a:cxn ang="0">
                  <a:pos x="14" y="26"/>
                </a:cxn>
                <a:cxn ang="0">
                  <a:pos x="22" y="20"/>
                </a:cxn>
                <a:cxn ang="0">
                  <a:pos x="22" y="20"/>
                </a:cxn>
                <a:cxn ang="0">
                  <a:pos x="22" y="16"/>
                </a:cxn>
                <a:cxn ang="0">
                  <a:pos x="20" y="14"/>
                </a:cxn>
                <a:cxn ang="0">
                  <a:pos x="18" y="18"/>
                </a:cxn>
                <a:cxn ang="0">
                  <a:pos x="16" y="16"/>
                </a:cxn>
                <a:cxn ang="0">
                  <a:pos x="12" y="18"/>
                </a:cxn>
                <a:cxn ang="0">
                  <a:pos x="14" y="14"/>
                </a:cxn>
                <a:cxn ang="0">
                  <a:pos x="12" y="14"/>
                </a:cxn>
                <a:cxn ang="0">
                  <a:pos x="16" y="4"/>
                </a:cxn>
                <a:cxn ang="0">
                  <a:pos x="14" y="0"/>
                </a:cxn>
                <a:cxn ang="0">
                  <a:pos x="12" y="0"/>
                </a:cxn>
                <a:cxn ang="0">
                  <a:pos x="12" y="0"/>
                </a:cxn>
              </a:cxnLst>
              <a:rect l="0" t="0" r="r" b="b"/>
              <a:pathLst>
                <a:path w="22" h="28">
                  <a:moveTo>
                    <a:pt x="12" y="0"/>
                  </a:moveTo>
                  <a:lnTo>
                    <a:pt x="12" y="0"/>
                  </a:lnTo>
                  <a:lnTo>
                    <a:pt x="10" y="2"/>
                  </a:lnTo>
                  <a:lnTo>
                    <a:pt x="2" y="16"/>
                  </a:lnTo>
                  <a:lnTo>
                    <a:pt x="0" y="24"/>
                  </a:lnTo>
                  <a:lnTo>
                    <a:pt x="2" y="28"/>
                  </a:lnTo>
                  <a:lnTo>
                    <a:pt x="14" y="26"/>
                  </a:lnTo>
                  <a:lnTo>
                    <a:pt x="22" y="20"/>
                  </a:lnTo>
                  <a:lnTo>
                    <a:pt x="22" y="20"/>
                  </a:lnTo>
                  <a:lnTo>
                    <a:pt x="22" y="16"/>
                  </a:lnTo>
                  <a:lnTo>
                    <a:pt x="20" y="14"/>
                  </a:lnTo>
                  <a:lnTo>
                    <a:pt x="18" y="18"/>
                  </a:lnTo>
                  <a:lnTo>
                    <a:pt x="16" y="16"/>
                  </a:lnTo>
                  <a:lnTo>
                    <a:pt x="12" y="18"/>
                  </a:lnTo>
                  <a:lnTo>
                    <a:pt x="14" y="14"/>
                  </a:lnTo>
                  <a:lnTo>
                    <a:pt x="12" y="14"/>
                  </a:lnTo>
                  <a:lnTo>
                    <a:pt x="16" y="4"/>
                  </a:lnTo>
                  <a:lnTo>
                    <a:pt x="14" y="0"/>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6" name="Freeform 744"/>
            <p:cNvSpPr>
              <a:spLocks/>
            </p:cNvSpPr>
            <p:nvPr/>
          </p:nvSpPr>
          <p:spPr bwMode="auto">
            <a:xfrm>
              <a:off x="3591497" y="3174990"/>
              <a:ext cx="100944" cy="114403"/>
            </a:xfrm>
            <a:custGeom>
              <a:avLst/>
              <a:gdLst/>
              <a:ahLst/>
              <a:cxnLst>
                <a:cxn ang="0">
                  <a:pos x="78" y="48"/>
                </a:cxn>
                <a:cxn ang="0">
                  <a:pos x="68" y="46"/>
                </a:cxn>
                <a:cxn ang="0">
                  <a:pos x="54" y="50"/>
                </a:cxn>
                <a:cxn ang="0">
                  <a:pos x="54" y="46"/>
                </a:cxn>
                <a:cxn ang="0">
                  <a:pos x="46" y="42"/>
                </a:cxn>
                <a:cxn ang="0">
                  <a:pos x="52" y="36"/>
                </a:cxn>
                <a:cxn ang="0">
                  <a:pos x="44" y="32"/>
                </a:cxn>
                <a:cxn ang="0">
                  <a:pos x="36" y="42"/>
                </a:cxn>
                <a:cxn ang="0">
                  <a:pos x="36" y="34"/>
                </a:cxn>
                <a:cxn ang="0">
                  <a:pos x="42" y="16"/>
                </a:cxn>
                <a:cxn ang="0">
                  <a:pos x="46" y="16"/>
                </a:cxn>
                <a:cxn ang="0">
                  <a:pos x="46" y="8"/>
                </a:cxn>
                <a:cxn ang="0">
                  <a:pos x="50" y="6"/>
                </a:cxn>
                <a:cxn ang="0">
                  <a:pos x="52" y="0"/>
                </a:cxn>
                <a:cxn ang="0">
                  <a:pos x="36" y="6"/>
                </a:cxn>
                <a:cxn ang="0">
                  <a:pos x="32" y="12"/>
                </a:cxn>
                <a:cxn ang="0">
                  <a:pos x="26" y="20"/>
                </a:cxn>
                <a:cxn ang="0">
                  <a:pos x="26" y="28"/>
                </a:cxn>
                <a:cxn ang="0">
                  <a:pos x="24" y="32"/>
                </a:cxn>
                <a:cxn ang="0">
                  <a:pos x="20" y="44"/>
                </a:cxn>
                <a:cxn ang="0">
                  <a:pos x="16" y="50"/>
                </a:cxn>
                <a:cxn ang="0">
                  <a:pos x="18" y="54"/>
                </a:cxn>
                <a:cxn ang="0">
                  <a:pos x="10" y="62"/>
                </a:cxn>
                <a:cxn ang="0">
                  <a:pos x="8" y="62"/>
                </a:cxn>
                <a:cxn ang="0">
                  <a:pos x="12" y="64"/>
                </a:cxn>
                <a:cxn ang="0">
                  <a:pos x="0" y="78"/>
                </a:cxn>
                <a:cxn ang="0">
                  <a:pos x="2" y="84"/>
                </a:cxn>
                <a:cxn ang="0">
                  <a:pos x="18" y="82"/>
                </a:cxn>
                <a:cxn ang="0">
                  <a:pos x="42" y="82"/>
                </a:cxn>
                <a:cxn ang="0">
                  <a:pos x="48" y="82"/>
                </a:cxn>
                <a:cxn ang="0">
                  <a:pos x="52" y="86"/>
                </a:cxn>
                <a:cxn ang="0">
                  <a:pos x="62" y="84"/>
                </a:cxn>
                <a:cxn ang="0">
                  <a:pos x="52" y="92"/>
                </a:cxn>
                <a:cxn ang="0">
                  <a:pos x="46" y="96"/>
                </a:cxn>
                <a:cxn ang="0">
                  <a:pos x="56" y="96"/>
                </a:cxn>
                <a:cxn ang="0">
                  <a:pos x="66" y="86"/>
                </a:cxn>
                <a:cxn ang="0">
                  <a:pos x="72" y="76"/>
                </a:cxn>
                <a:cxn ang="0">
                  <a:pos x="70" y="98"/>
                </a:cxn>
                <a:cxn ang="0">
                  <a:pos x="78" y="92"/>
                </a:cxn>
                <a:cxn ang="0">
                  <a:pos x="78" y="100"/>
                </a:cxn>
                <a:cxn ang="0">
                  <a:pos x="82" y="100"/>
                </a:cxn>
                <a:cxn ang="0">
                  <a:pos x="90" y="86"/>
                </a:cxn>
                <a:cxn ang="0">
                  <a:pos x="88" y="80"/>
                </a:cxn>
                <a:cxn ang="0">
                  <a:pos x="84" y="84"/>
                </a:cxn>
                <a:cxn ang="0">
                  <a:pos x="86" y="72"/>
                </a:cxn>
                <a:cxn ang="0">
                  <a:pos x="78" y="82"/>
                </a:cxn>
                <a:cxn ang="0">
                  <a:pos x="74" y="80"/>
                </a:cxn>
                <a:cxn ang="0">
                  <a:pos x="74" y="70"/>
                </a:cxn>
                <a:cxn ang="0">
                  <a:pos x="84" y="62"/>
                </a:cxn>
                <a:cxn ang="0">
                  <a:pos x="72" y="66"/>
                </a:cxn>
                <a:cxn ang="0">
                  <a:pos x="72" y="58"/>
                </a:cxn>
                <a:cxn ang="0">
                  <a:pos x="80" y="50"/>
                </a:cxn>
              </a:cxnLst>
              <a:rect l="0" t="0" r="r" b="b"/>
              <a:pathLst>
                <a:path w="90" h="102">
                  <a:moveTo>
                    <a:pt x="80" y="50"/>
                  </a:moveTo>
                  <a:lnTo>
                    <a:pt x="78" y="48"/>
                  </a:lnTo>
                  <a:lnTo>
                    <a:pt x="72" y="46"/>
                  </a:lnTo>
                  <a:lnTo>
                    <a:pt x="68" y="46"/>
                  </a:lnTo>
                  <a:lnTo>
                    <a:pt x="66" y="44"/>
                  </a:lnTo>
                  <a:lnTo>
                    <a:pt x="54" y="50"/>
                  </a:lnTo>
                  <a:lnTo>
                    <a:pt x="56" y="44"/>
                  </a:lnTo>
                  <a:lnTo>
                    <a:pt x="54" y="46"/>
                  </a:lnTo>
                  <a:lnTo>
                    <a:pt x="46" y="44"/>
                  </a:lnTo>
                  <a:lnTo>
                    <a:pt x="46" y="42"/>
                  </a:lnTo>
                  <a:lnTo>
                    <a:pt x="44" y="40"/>
                  </a:lnTo>
                  <a:lnTo>
                    <a:pt x="52" y="36"/>
                  </a:lnTo>
                  <a:lnTo>
                    <a:pt x="44" y="34"/>
                  </a:lnTo>
                  <a:lnTo>
                    <a:pt x="44" y="32"/>
                  </a:lnTo>
                  <a:lnTo>
                    <a:pt x="42" y="32"/>
                  </a:lnTo>
                  <a:lnTo>
                    <a:pt x="36" y="42"/>
                  </a:lnTo>
                  <a:lnTo>
                    <a:pt x="34" y="38"/>
                  </a:lnTo>
                  <a:lnTo>
                    <a:pt x="36" y="34"/>
                  </a:lnTo>
                  <a:lnTo>
                    <a:pt x="42" y="22"/>
                  </a:lnTo>
                  <a:lnTo>
                    <a:pt x="42" y="16"/>
                  </a:lnTo>
                  <a:lnTo>
                    <a:pt x="44" y="18"/>
                  </a:lnTo>
                  <a:lnTo>
                    <a:pt x="46" y="16"/>
                  </a:lnTo>
                  <a:lnTo>
                    <a:pt x="48" y="10"/>
                  </a:lnTo>
                  <a:lnTo>
                    <a:pt x="46" y="8"/>
                  </a:lnTo>
                  <a:lnTo>
                    <a:pt x="46" y="6"/>
                  </a:lnTo>
                  <a:lnTo>
                    <a:pt x="50" y="6"/>
                  </a:lnTo>
                  <a:lnTo>
                    <a:pt x="52" y="2"/>
                  </a:lnTo>
                  <a:lnTo>
                    <a:pt x="52" y="0"/>
                  </a:lnTo>
                  <a:lnTo>
                    <a:pt x="42" y="2"/>
                  </a:lnTo>
                  <a:lnTo>
                    <a:pt x="36" y="6"/>
                  </a:lnTo>
                  <a:lnTo>
                    <a:pt x="34" y="10"/>
                  </a:lnTo>
                  <a:lnTo>
                    <a:pt x="32" y="12"/>
                  </a:lnTo>
                  <a:lnTo>
                    <a:pt x="32" y="16"/>
                  </a:lnTo>
                  <a:lnTo>
                    <a:pt x="26" y="20"/>
                  </a:lnTo>
                  <a:lnTo>
                    <a:pt x="28" y="22"/>
                  </a:lnTo>
                  <a:lnTo>
                    <a:pt x="26" y="28"/>
                  </a:lnTo>
                  <a:lnTo>
                    <a:pt x="28" y="30"/>
                  </a:lnTo>
                  <a:lnTo>
                    <a:pt x="24" y="32"/>
                  </a:lnTo>
                  <a:lnTo>
                    <a:pt x="20" y="40"/>
                  </a:lnTo>
                  <a:lnTo>
                    <a:pt x="20" y="44"/>
                  </a:lnTo>
                  <a:lnTo>
                    <a:pt x="16" y="46"/>
                  </a:lnTo>
                  <a:lnTo>
                    <a:pt x="16" y="50"/>
                  </a:lnTo>
                  <a:lnTo>
                    <a:pt x="18" y="50"/>
                  </a:lnTo>
                  <a:lnTo>
                    <a:pt x="18" y="54"/>
                  </a:lnTo>
                  <a:lnTo>
                    <a:pt x="14" y="54"/>
                  </a:lnTo>
                  <a:lnTo>
                    <a:pt x="10" y="62"/>
                  </a:lnTo>
                  <a:lnTo>
                    <a:pt x="8" y="64"/>
                  </a:lnTo>
                  <a:lnTo>
                    <a:pt x="8" y="62"/>
                  </a:lnTo>
                  <a:lnTo>
                    <a:pt x="4" y="64"/>
                  </a:lnTo>
                  <a:lnTo>
                    <a:pt x="12" y="64"/>
                  </a:lnTo>
                  <a:lnTo>
                    <a:pt x="12" y="66"/>
                  </a:lnTo>
                  <a:lnTo>
                    <a:pt x="0" y="78"/>
                  </a:lnTo>
                  <a:lnTo>
                    <a:pt x="0" y="80"/>
                  </a:lnTo>
                  <a:lnTo>
                    <a:pt x="2" y="84"/>
                  </a:lnTo>
                  <a:lnTo>
                    <a:pt x="4" y="84"/>
                  </a:lnTo>
                  <a:lnTo>
                    <a:pt x="18" y="82"/>
                  </a:lnTo>
                  <a:lnTo>
                    <a:pt x="36" y="84"/>
                  </a:lnTo>
                  <a:lnTo>
                    <a:pt x="42" y="82"/>
                  </a:lnTo>
                  <a:lnTo>
                    <a:pt x="48" y="78"/>
                  </a:lnTo>
                  <a:lnTo>
                    <a:pt x="48" y="82"/>
                  </a:lnTo>
                  <a:lnTo>
                    <a:pt x="44" y="86"/>
                  </a:lnTo>
                  <a:lnTo>
                    <a:pt x="52" y="86"/>
                  </a:lnTo>
                  <a:lnTo>
                    <a:pt x="54" y="82"/>
                  </a:lnTo>
                  <a:lnTo>
                    <a:pt x="62" y="84"/>
                  </a:lnTo>
                  <a:lnTo>
                    <a:pt x="56" y="88"/>
                  </a:lnTo>
                  <a:lnTo>
                    <a:pt x="52" y="92"/>
                  </a:lnTo>
                  <a:lnTo>
                    <a:pt x="48" y="94"/>
                  </a:lnTo>
                  <a:lnTo>
                    <a:pt x="46" y="96"/>
                  </a:lnTo>
                  <a:lnTo>
                    <a:pt x="50" y="98"/>
                  </a:lnTo>
                  <a:lnTo>
                    <a:pt x="56" y="96"/>
                  </a:lnTo>
                  <a:lnTo>
                    <a:pt x="62" y="88"/>
                  </a:lnTo>
                  <a:lnTo>
                    <a:pt x="66" y="86"/>
                  </a:lnTo>
                  <a:lnTo>
                    <a:pt x="70" y="76"/>
                  </a:lnTo>
                  <a:lnTo>
                    <a:pt x="72" y="76"/>
                  </a:lnTo>
                  <a:lnTo>
                    <a:pt x="74" y="88"/>
                  </a:lnTo>
                  <a:lnTo>
                    <a:pt x="70" y="98"/>
                  </a:lnTo>
                  <a:lnTo>
                    <a:pt x="72" y="98"/>
                  </a:lnTo>
                  <a:lnTo>
                    <a:pt x="78" y="92"/>
                  </a:lnTo>
                  <a:lnTo>
                    <a:pt x="78" y="92"/>
                  </a:lnTo>
                  <a:lnTo>
                    <a:pt x="78" y="100"/>
                  </a:lnTo>
                  <a:lnTo>
                    <a:pt x="78" y="102"/>
                  </a:lnTo>
                  <a:lnTo>
                    <a:pt x="82" y="100"/>
                  </a:lnTo>
                  <a:lnTo>
                    <a:pt x="84" y="100"/>
                  </a:lnTo>
                  <a:lnTo>
                    <a:pt x="90" y="86"/>
                  </a:lnTo>
                  <a:lnTo>
                    <a:pt x="90" y="80"/>
                  </a:lnTo>
                  <a:lnTo>
                    <a:pt x="88" y="80"/>
                  </a:lnTo>
                  <a:lnTo>
                    <a:pt x="84" y="86"/>
                  </a:lnTo>
                  <a:lnTo>
                    <a:pt x="84" y="84"/>
                  </a:lnTo>
                  <a:lnTo>
                    <a:pt x="84" y="80"/>
                  </a:lnTo>
                  <a:lnTo>
                    <a:pt x="86" y="72"/>
                  </a:lnTo>
                  <a:lnTo>
                    <a:pt x="82" y="74"/>
                  </a:lnTo>
                  <a:lnTo>
                    <a:pt x="78" y="82"/>
                  </a:lnTo>
                  <a:lnTo>
                    <a:pt x="76" y="82"/>
                  </a:lnTo>
                  <a:lnTo>
                    <a:pt x="74" y="80"/>
                  </a:lnTo>
                  <a:lnTo>
                    <a:pt x="76" y="74"/>
                  </a:lnTo>
                  <a:lnTo>
                    <a:pt x="74" y="70"/>
                  </a:lnTo>
                  <a:lnTo>
                    <a:pt x="82" y="66"/>
                  </a:lnTo>
                  <a:lnTo>
                    <a:pt x="84" y="62"/>
                  </a:lnTo>
                  <a:lnTo>
                    <a:pt x="78" y="64"/>
                  </a:lnTo>
                  <a:lnTo>
                    <a:pt x="72" y="66"/>
                  </a:lnTo>
                  <a:lnTo>
                    <a:pt x="74" y="60"/>
                  </a:lnTo>
                  <a:lnTo>
                    <a:pt x="72" y="58"/>
                  </a:lnTo>
                  <a:lnTo>
                    <a:pt x="80" y="50"/>
                  </a:lnTo>
                  <a:lnTo>
                    <a:pt x="80"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7" name="Freeform 745"/>
            <p:cNvSpPr>
              <a:spLocks/>
            </p:cNvSpPr>
            <p:nvPr/>
          </p:nvSpPr>
          <p:spPr bwMode="auto">
            <a:xfrm>
              <a:off x="3344746" y="3500253"/>
              <a:ext cx="4487" cy="15702"/>
            </a:xfrm>
            <a:custGeom>
              <a:avLst/>
              <a:gdLst/>
              <a:ahLst/>
              <a:cxnLst>
                <a:cxn ang="0">
                  <a:pos x="0" y="14"/>
                </a:cxn>
                <a:cxn ang="0">
                  <a:pos x="4" y="14"/>
                </a:cxn>
                <a:cxn ang="0">
                  <a:pos x="4" y="8"/>
                </a:cxn>
                <a:cxn ang="0">
                  <a:pos x="0" y="0"/>
                </a:cxn>
                <a:cxn ang="0">
                  <a:pos x="4" y="8"/>
                </a:cxn>
                <a:cxn ang="0">
                  <a:pos x="2" y="14"/>
                </a:cxn>
                <a:cxn ang="0">
                  <a:pos x="0" y="14"/>
                </a:cxn>
                <a:cxn ang="0">
                  <a:pos x="0" y="14"/>
                </a:cxn>
              </a:cxnLst>
              <a:rect l="0" t="0" r="r" b="b"/>
              <a:pathLst>
                <a:path w="4" h="14">
                  <a:moveTo>
                    <a:pt x="0" y="14"/>
                  </a:moveTo>
                  <a:lnTo>
                    <a:pt x="4" y="14"/>
                  </a:lnTo>
                  <a:lnTo>
                    <a:pt x="4" y="8"/>
                  </a:lnTo>
                  <a:lnTo>
                    <a:pt x="0" y="0"/>
                  </a:lnTo>
                  <a:lnTo>
                    <a:pt x="4" y="8"/>
                  </a:lnTo>
                  <a:lnTo>
                    <a:pt x="2" y="14"/>
                  </a:lnTo>
                  <a:lnTo>
                    <a:pt x="0" y="14"/>
                  </a:lnTo>
                  <a:lnTo>
                    <a:pt x="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8" name="Freeform 746"/>
            <p:cNvSpPr>
              <a:spLocks/>
            </p:cNvSpPr>
            <p:nvPr/>
          </p:nvSpPr>
          <p:spPr bwMode="auto">
            <a:xfrm>
              <a:off x="3272963" y="3690925"/>
              <a:ext cx="2243" cy="4487"/>
            </a:xfrm>
            <a:custGeom>
              <a:avLst/>
              <a:gdLst/>
              <a:ahLst/>
              <a:cxnLst>
                <a:cxn ang="0">
                  <a:pos x="2" y="0"/>
                </a:cxn>
                <a:cxn ang="0">
                  <a:pos x="0" y="4"/>
                </a:cxn>
                <a:cxn ang="0">
                  <a:pos x="2" y="0"/>
                </a:cxn>
                <a:cxn ang="0">
                  <a:pos x="2" y="0"/>
                </a:cxn>
              </a:cxnLst>
              <a:rect l="0" t="0" r="r" b="b"/>
              <a:pathLst>
                <a:path w="2" h="4">
                  <a:moveTo>
                    <a:pt x="2" y="0"/>
                  </a:move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9" name="Freeform 747"/>
            <p:cNvSpPr>
              <a:spLocks/>
            </p:cNvSpPr>
            <p:nvPr/>
          </p:nvSpPr>
          <p:spPr bwMode="auto">
            <a:xfrm>
              <a:off x="3268477" y="3695411"/>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0" name="Freeform 748"/>
            <p:cNvSpPr>
              <a:spLocks/>
            </p:cNvSpPr>
            <p:nvPr/>
          </p:nvSpPr>
          <p:spPr bwMode="auto">
            <a:xfrm>
              <a:off x="3252775" y="3697655"/>
              <a:ext cx="8973" cy="2243"/>
            </a:xfrm>
            <a:custGeom>
              <a:avLst/>
              <a:gdLst/>
              <a:ahLst/>
              <a:cxnLst>
                <a:cxn ang="0">
                  <a:pos x="8" y="2"/>
                </a:cxn>
                <a:cxn ang="0">
                  <a:pos x="0" y="2"/>
                </a:cxn>
                <a:cxn ang="0">
                  <a:pos x="6" y="0"/>
                </a:cxn>
                <a:cxn ang="0">
                  <a:pos x="8" y="0"/>
                </a:cxn>
                <a:cxn ang="0">
                  <a:pos x="8" y="2"/>
                </a:cxn>
                <a:cxn ang="0">
                  <a:pos x="8" y="2"/>
                </a:cxn>
              </a:cxnLst>
              <a:rect l="0" t="0" r="r" b="b"/>
              <a:pathLst>
                <a:path w="8" h="2">
                  <a:moveTo>
                    <a:pt x="8" y="2"/>
                  </a:moveTo>
                  <a:lnTo>
                    <a:pt x="0" y="2"/>
                  </a:lnTo>
                  <a:lnTo>
                    <a:pt x="6" y="0"/>
                  </a:lnTo>
                  <a:lnTo>
                    <a:pt x="8" y="0"/>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1" name="Freeform 749"/>
            <p:cNvSpPr>
              <a:spLocks/>
            </p:cNvSpPr>
            <p:nvPr/>
          </p:nvSpPr>
          <p:spPr bwMode="auto">
            <a:xfrm>
              <a:off x="2683003" y="3538388"/>
              <a:ext cx="6730" cy="2243"/>
            </a:xfrm>
            <a:custGeom>
              <a:avLst/>
              <a:gdLst/>
              <a:ahLst/>
              <a:cxnLst>
                <a:cxn ang="0">
                  <a:pos x="0" y="0"/>
                </a:cxn>
                <a:cxn ang="0">
                  <a:pos x="6" y="0"/>
                </a:cxn>
                <a:cxn ang="0">
                  <a:pos x="2" y="2"/>
                </a:cxn>
                <a:cxn ang="0">
                  <a:pos x="0" y="0"/>
                </a:cxn>
                <a:cxn ang="0">
                  <a:pos x="0" y="0"/>
                </a:cxn>
              </a:cxnLst>
              <a:rect l="0" t="0" r="r" b="b"/>
              <a:pathLst>
                <a:path w="6" h="2">
                  <a:moveTo>
                    <a:pt x="0" y="0"/>
                  </a:moveTo>
                  <a:lnTo>
                    <a:pt x="6"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2" name="Freeform 750"/>
            <p:cNvSpPr>
              <a:spLocks/>
            </p:cNvSpPr>
            <p:nvPr/>
          </p:nvSpPr>
          <p:spPr bwMode="auto">
            <a:xfrm>
              <a:off x="3418771" y="3397067"/>
              <a:ext cx="4487" cy="2243"/>
            </a:xfrm>
            <a:custGeom>
              <a:avLst/>
              <a:gdLst/>
              <a:ahLst/>
              <a:cxnLst>
                <a:cxn ang="0">
                  <a:pos x="0" y="2"/>
                </a:cxn>
                <a:cxn ang="0">
                  <a:pos x="4" y="2"/>
                </a:cxn>
                <a:cxn ang="0">
                  <a:pos x="4" y="0"/>
                </a:cxn>
                <a:cxn ang="0">
                  <a:pos x="4" y="0"/>
                </a:cxn>
                <a:cxn ang="0">
                  <a:pos x="0" y="2"/>
                </a:cxn>
                <a:cxn ang="0">
                  <a:pos x="0" y="2"/>
                </a:cxn>
              </a:cxnLst>
              <a:rect l="0" t="0" r="r" b="b"/>
              <a:pathLst>
                <a:path w="4" h="2">
                  <a:moveTo>
                    <a:pt x="0" y="2"/>
                  </a:moveTo>
                  <a:lnTo>
                    <a:pt x="4" y="2"/>
                  </a:lnTo>
                  <a:lnTo>
                    <a:pt x="4" y="0"/>
                  </a:lnTo>
                  <a:lnTo>
                    <a:pt x="4"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3" name="Freeform 751"/>
            <p:cNvSpPr>
              <a:spLocks/>
            </p:cNvSpPr>
            <p:nvPr/>
          </p:nvSpPr>
          <p:spPr bwMode="auto">
            <a:xfrm>
              <a:off x="3427744" y="3399310"/>
              <a:ext cx="4487" cy="2243"/>
            </a:xfrm>
            <a:custGeom>
              <a:avLst/>
              <a:gdLst/>
              <a:ahLst/>
              <a:cxnLst>
                <a:cxn ang="0">
                  <a:pos x="0" y="2"/>
                </a:cxn>
                <a:cxn ang="0">
                  <a:pos x="2" y="2"/>
                </a:cxn>
                <a:cxn ang="0">
                  <a:pos x="4" y="0"/>
                </a:cxn>
                <a:cxn ang="0">
                  <a:pos x="2" y="0"/>
                </a:cxn>
                <a:cxn ang="0">
                  <a:pos x="2" y="0"/>
                </a:cxn>
                <a:cxn ang="0">
                  <a:pos x="0" y="2"/>
                </a:cxn>
                <a:cxn ang="0">
                  <a:pos x="0" y="2"/>
                </a:cxn>
              </a:cxnLst>
              <a:rect l="0" t="0" r="r" b="b"/>
              <a:pathLst>
                <a:path w="4" h="2">
                  <a:moveTo>
                    <a:pt x="0" y="2"/>
                  </a:moveTo>
                  <a:lnTo>
                    <a:pt x="2" y="2"/>
                  </a:lnTo>
                  <a:lnTo>
                    <a:pt x="4" y="0"/>
                  </a:lnTo>
                  <a:lnTo>
                    <a:pt x="2" y="0"/>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4" name="Freeform 752"/>
            <p:cNvSpPr>
              <a:spLocks/>
            </p:cNvSpPr>
            <p:nvPr/>
          </p:nvSpPr>
          <p:spPr bwMode="auto">
            <a:xfrm>
              <a:off x="3447932" y="3340987"/>
              <a:ext cx="2243" cy="4487"/>
            </a:xfrm>
            <a:custGeom>
              <a:avLst/>
              <a:gdLst/>
              <a:ahLst/>
              <a:cxnLst>
                <a:cxn ang="0">
                  <a:pos x="0" y="2"/>
                </a:cxn>
                <a:cxn ang="0">
                  <a:pos x="0" y="4"/>
                </a:cxn>
                <a:cxn ang="0">
                  <a:pos x="2" y="2"/>
                </a:cxn>
                <a:cxn ang="0">
                  <a:pos x="0" y="0"/>
                </a:cxn>
                <a:cxn ang="0">
                  <a:pos x="0" y="2"/>
                </a:cxn>
                <a:cxn ang="0">
                  <a:pos x="0" y="2"/>
                </a:cxn>
              </a:cxnLst>
              <a:rect l="0" t="0" r="r" b="b"/>
              <a:pathLst>
                <a:path w="2" h="4">
                  <a:moveTo>
                    <a:pt x="0" y="2"/>
                  </a:moveTo>
                  <a:lnTo>
                    <a:pt x="0" y="4"/>
                  </a:lnTo>
                  <a:lnTo>
                    <a:pt x="2" y="2"/>
                  </a:lnTo>
                  <a:lnTo>
                    <a:pt x="0"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5" name="Freeform 753"/>
            <p:cNvSpPr>
              <a:spLocks/>
            </p:cNvSpPr>
            <p:nvPr/>
          </p:nvSpPr>
          <p:spPr bwMode="auto">
            <a:xfrm>
              <a:off x="3450175" y="3338744"/>
              <a:ext cx="2243" cy="2243"/>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6" name="Freeform 754"/>
            <p:cNvSpPr>
              <a:spLocks/>
            </p:cNvSpPr>
            <p:nvPr/>
          </p:nvSpPr>
          <p:spPr bwMode="auto">
            <a:xfrm>
              <a:off x="3452419" y="3343230"/>
              <a:ext cx="1122" cy="2243"/>
            </a:xfrm>
            <a:custGeom>
              <a:avLst/>
              <a:gdLst/>
              <a:ahLst/>
              <a:cxnLst>
                <a:cxn ang="0">
                  <a:pos x="0" y="0"/>
                </a:cxn>
                <a:cxn ang="0">
                  <a:pos x="0" y="2"/>
                </a:cxn>
                <a:cxn ang="0">
                  <a:pos x="0" y="0"/>
                </a:cxn>
                <a:cxn ang="0">
                  <a:pos x="0" y="0"/>
                </a:cxn>
                <a:cxn ang="0">
                  <a:pos x="0" y="0"/>
                </a:cxn>
              </a:cxnLst>
              <a:rect l="0" t="0" r="r" b="b"/>
              <a:pathLst>
                <a:path h="2">
                  <a:moveTo>
                    <a:pt x="0" y="0"/>
                  </a:moveTo>
                  <a:lnTo>
                    <a:pt x="0" y="2"/>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7" name="Freeform 755"/>
            <p:cNvSpPr>
              <a:spLocks/>
            </p:cNvSpPr>
            <p:nvPr/>
          </p:nvSpPr>
          <p:spPr bwMode="auto">
            <a:xfrm>
              <a:off x="3477094" y="3327528"/>
              <a:ext cx="2243" cy="4487"/>
            </a:xfrm>
            <a:custGeom>
              <a:avLst/>
              <a:gdLst/>
              <a:ahLst/>
              <a:cxnLst>
                <a:cxn ang="0">
                  <a:pos x="2" y="0"/>
                </a:cxn>
                <a:cxn ang="0">
                  <a:pos x="0" y="4"/>
                </a:cxn>
                <a:cxn ang="0">
                  <a:pos x="2" y="4"/>
                </a:cxn>
                <a:cxn ang="0">
                  <a:pos x="2" y="2"/>
                </a:cxn>
                <a:cxn ang="0">
                  <a:pos x="2" y="0"/>
                </a:cxn>
                <a:cxn ang="0">
                  <a:pos x="2" y="0"/>
                </a:cxn>
              </a:cxnLst>
              <a:rect l="0" t="0" r="r" b="b"/>
              <a:pathLst>
                <a:path w="2" h="4">
                  <a:moveTo>
                    <a:pt x="2" y="0"/>
                  </a:moveTo>
                  <a:lnTo>
                    <a:pt x="0" y="4"/>
                  </a:lnTo>
                  <a:lnTo>
                    <a:pt x="2" y="4"/>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8" name="Freeform 756"/>
            <p:cNvSpPr>
              <a:spLocks/>
            </p:cNvSpPr>
            <p:nvPr/>
          </p:nvSpPr>
          <p:spPr bwMode="auto">
            <a:xfrm>
              <a:off x="3026212" y="3639332"/>
              <a:ext cx="8973" cy="8973"/>
            </a:xfrm>
            <a:custGeom>
              <a:avLst/>
              <a:gdLst/>
              <a:ahLst/>
              <a:cxnLst>
                <a:cxn ang="0">
                  <a:pos x="2" y="4"/>
                </a:cxn>
                <a:cxn ang="0">
                  <a:pos x="8" y="0"/>
                </a:cxn>
                <a:cxn ang="0">
                  <a:pos x="0" y="8"/>
                </a:cxn>
                <a:cxn ang="0">
                  <a:pos x="0" y="8"/>
                </a:cxn>
                <a:cxn ang="0">
                  <a:pos x="2" y="4"/>
                </a:cxn>
                <a:cxn ang="0">
                  <a:pos x="2" y="4"/>
                </a:cxn>
              </a:cxnLst>
              <a:rect l="0" t="0" r="r" b="b"/>
              <a:pathLst>
                <a:path w="8" h="8">
                  <a:moveTo>
                    <a:pt x="2" y="4"/>
                  </a:moveTo>
                  <a:lnTo>
                    <a:pt x="8" y="0"/>
                  </a:lnTo>
                  <a:lnTo>
                    <a:pt x="0" y="8"/>
                  </a:lnTo>
                  <a:lnTo>
                    <a:pt x="0" y="8"/>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9" name="Freeform 757"/>
            <p:cNvSpPr>
              <a:spLocks/>
            </p:cNvSpPr>
            <p:nvPr/>
          </p:nvSpPr>
          <p:spPr bwMode="auto">
            <a:xfrm>
              <a:off x="2449711" y="2602976"/>
              <a:ext cx="22432" cy="29161"/>
            </a:xfrm>
            <a:custGeom>
              <a:avLst/>
              <a:gdLst/>
              <a:ahLst/>
              <a:cxnLst>
                <a:cxn ang="0">
                  <a:pos x="4" y="14"/>
                </a:cxn>
                <a:cxn ang="0">
                  <a:pos x="6" y="12"/>
                </a:cxn>
                <a:cxn ang="0">
                  <a:pos x="4" y="10"/>
                </a:cxn>
                <a:cxn ang="0">
                  <a:pos x="12" y="10"/>
                </a:cxn>
                <a:cxn ang="0">
                  <a:pos x="10" y="8"/>
                </a:cxn>
                <a:cxn ang="0">
                  <a:pos x="12" y="4"/>
                </a:cxn>
                <a:cxn ang="0">
                  <a:pos x="10" y="0"/>
                </a:cxn>
                <a:cxn ang="0">
                  <a:pos x="12" y="0"/>
                </a:cxn>
                <a:cxn ang="0">
                  <a:pos x="16" y="6"/>
                </a:cxn>
                <a:cxn ang="0">
                  <a:pos x="20" y="6"/>
                </a:cxn>
                <a:cxn ang="0">
                  <a:pos x="20" y="12"/>
                </a:cxn>
                <a:cxn ang="0">
                  <a:pos x="8" y="26"/>
                </a:cxn>
                <a:cxn ang="0">
                  <a:pos x="4" y="24"/>
                </a:cxn>
                <a:cxn ang="0">
                  <a:pos x="6" y="22"/>
                </a:cxn>
                <a:cxn ang="0">
                  <a:pos x="4" y="20"/>
                </a:cxn>
                <a:cxn ang="0">
                  <a:pos x="0" y="12"/>
                </a:cxn>
                <a:cxn ang="0">
                  <a:pos x="4" y="14"/>
                </a:cxn>
                <a:cxn ang="0">
                  <a:pos x="4" y="14"/>
                </a:cxn>
              </a:cxnLst>
              <a:rect l="0" t="0" r="r" b="b"/>
              <a:pathLst>
                <a:path w="20" h="26">
                  <a:moveTo>
                    <a:pt x="4" y="14"/>
                  </a:moveTo>
                  <a:lnTo>
                    <a:pt x="6" y="12"/>
                  </a:lnTo>
                  <a:lnTo>
                    <a:pt x="4" y="10"/>
                  </a:lnTo>
                  <a:lnTo>
                    <a:pt x="12" y="10"/>
                  </a:lnTo>
                  <a:lnTo>
                    <a:pt x="10" y="8"/>
                  </a:lnTo>
                  <a:lnTo>
                    <a:pt x="12" y="4"/>
                  </a:lnTo>
                  <a:lnTo>
                    <a:pt x="10" y="0"/>
                  </a:lnTo>
                  <a:lnTo>
                    <a:pt x="12" y="0"/>
                  </a:lnTo>
                  <a:lnTo>
                    <a:pt x="16" y="6"/>
                  </a:lnTo>
                  <a:lnTo>
                    <a:pt x="20" y="6"/>
                  </a:lnTo>
                  <a:lnTo>
                    <a:pt x="20" y="12"/>
                  </a:lnTo>
                  <a:lnTo>
                    <a:pt x="8" y="26"/>
                  </a:lnTo>
                  <a:lnTo>
                    <a:pt x="4" y="24"/>
                  </a:lnTo>
                  <a:lnTo>
                    <a:pt x="6" y="22"/>
                  </a:lnTo>
                  <a:lnTo>
                    <a:pt x="4" y="20"/>
                  </a:lnTo>
                  <a:lnTo>
                    <a:pt x="0" y="12"/>
                  </a:lnTo>
                  <a:lnTo>
                    <a:pt x="4" y="14"/>
                  </a:lnTo>
                  <a:lnTo>
                    <a:pt x="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0" name="Freeform 758"/>
            <p:cNvSpPr>
              <a:spLocks/>
            </p:cNvSpPr>
            <p:nvPr/>
          </p:nvSpPr>
          <p:spPr bwMode="auto">
            <a:xfrm>
              <a:off x="2440738" y="2620921"/>
              <a:ext cx="13460" cy="15702"/>
            </a:xfrm>
            <a:custGeom>
              <a:avLst/>
              <a:gdLst/>
              <a:ahLst/>
              <a:cxnLst>
                <a:cxn ang="0">
                  <a:pos x="0" y="2"/>
                </a:cxn>
                <a:cxn ang="0">
                  <a:pos x="0" y="6"/>
                </a:cxn>
                <a:cxn ang="0">
                  <a:pos x="2" y="10"/>
                </a:cxn>
                <a:cxn ang="0">
                  <a:pos x="12" y="14"/>
                </a:cxn>
                <a:cxn ang="0">
                  <a:pos x="2" y="0"/>
                </a:cxn>
                <a:cxn ang="0">
                  <a:pos x="0" y="2"/>
                </a:cxn>
                <a:cxn ang="0">
                  <a:pos x="0" y="2"/>
                </a:cxn>
              </a:cxnLst>
              <a:rect l="0" t="0" r="r" b="b"/>
              <a:pathLst>
                <a:path w="12" h="14">
                  <a:moveTo>
                    <a:pt x="0" y="2"/>
                  </a:moveTo>
                  <a:lnTo>
                    <a:pt x="0" y="6"/>
                  </a:lnTo>
                  <a:lnTo>
                    <a:pt x="2" y="10"/>
                  </a:lnTo>
                  <a:lnTo>
                    <a:pt x="12" y="14"/>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1" name="Freeform 759"/>
            <p:cNvSpPr>
              <a:spLocks/>
            </p:cNvSpPr>
            <p:nvPr/>
          </p:nvSpPr>
          <p:spPr bwMode="auto">
            <a:xfrm>
              <a:off x="2678517" y="3538388"/>
              <a:ext cx="4487" cy="2243"/>
            </a:xfrm>
            <a:custGeom>
              <a:avLst/>
              <a:gdLst/>
              <a:ahLst/>
              <a:cxnLst>
                <a:cxn ang="0">
                  <a:pos x="0" y="0"/>
                </a:cxn>
                <a:cxn ang="0">
                  <a:pos x="2" y="0"/>
                </a:cxn>
                <a:cxn ang="0">
                  <a:pos x="4" y="2"/>
                </a:cxn>
                <a:cxn ang="0">
                  <a:pos x="0" y="0"/>
                </a:cxn>
                <a:cxn ang="0">
                  <a:pos x="0" y="0"/>
                </a:cxn>
              </a:cxnLst>
              <a:rect l="0" t="0" r="r" b="b"/>
              <a:pathLst>
                <a:path w="4" h="2">
                  <a:moveTo>
                    <a:pt x="0" y="0"/>
                  </a:moveTo>
                  <a:lnTo>
                    <a:pt x="2" y="0"/>
                  </a:lnTo>
                  <a:lnTo>
                    <a:pt x="4"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2" name="Freeform 760"/>
            <p:cNvSpPr>
              <a:spLocks/>
            </p:cNvSpPr>
            <p:nvPr/>
          </p:nvSpPr>
          <p:spPr bwMode="auto">
            <a:xfrm>
              <a:off x="2705436" y="3549604"/>
              <a:ext cx="2243" cy="2243"/>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3" name="Freeform 761"/>
            <p:cNvSpPr>
              <a:spLocks/>
            </p:cNvSpPr>
            <p:nvPr/>
          </p:nvSpPr>
          <p:spPr bwMode="auto">
            <a:xfrm>
              <a:off x="3019482" y="3688682"/>
              <a:ext cx="2243" cy="4487"/>
            </a:xfrm>
            <a:custGeom>
              <a:avLst/>
              <a:gdLst/>
              <a:ahLst/>
              <a:cxnLst>
                <a:cxn ang="0">
                  <a:pos x="2" y="0"/>
                </a:cxn>
                <a:cxn ang="0">
                  <a:pos x="2" y="2"/>
                </a:cxn>
                <a:cxn ang="0">
                  <a:pos x="2" y="4"/>
                </a:cxn>
                <a:cxn ang="0">
                  <a:pos x="0" y="2"/>
                </a:cxn>
                <a:cxn ang="0">
                  <a:pos x="2" y="0"/>
                </a:cxn>
                <a:cxn ang="0">
                  <a:pos x="2" y="0"/>
                </a:cxn>
              </a:cxnLst>
              <a:rect l="0" t="0" r="r" b="b"/>
              <a:pathLst>
                <a:path w="2" h="4">
                  <a:moveTo>
                    <a:pt x="2" y="0"/>
                  </a:moveTo>
                  <a:lnTo>
                    <a:pt x="2" y="2"/>
                  </a:ln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4" name="Freeform 762"/>
            <p:cNvSpPr>
              <a:spLocks/>
            </p:cNvSpPr>
            <p:nvPr/>
          </p:nvSpPr>
          <p:spPr bwMode="auto">
            <a:xfrm>
              <a:off x="2521494" y="3114424"/>
              <a:ext cx="4487" cy="4487"/>
            </a:xfrm>
            <a:custGeom>
              <a:avLst/>
              <a:gdLst/>
              <a:ahLst/>
              <a:cxnLst>
                <a:cxn ang="0">
                  <a:pos x="0" y="2"/>
                </a:cxn>
                <a:cxn ang="0">
                  <a:pos x="2" y="0"/>
                </a:cxn>
                <a:cxn ang="0">
                  <a:pos x="4" y="2"/>
                </a:cxn>
                <a:cxn ang="0">
                  <a:pos x="2" y="4"/>
                </a:cxn>
                <a:cxn ang="0">
                  <a:pos x="0" y="2"/>
                </a:cxn>
                <a:cxn ang="0">
                  <a:pos x="0" y="2"/>
                </a:cxn>
              </a:cxnLst>
              <a:rect l="0" t="0" r="r" b="b"/>
              <a:pathLst>
                <a:path w="4" h="4">
                  <a:moveTo>
                    <a:pt x="0" y="2"/>
                  </a:moveTo>
                  <a:lnTo>
                    <a:pt x="2" y="0"/>
                  </a:lnTo>
                  <a:lnTo>
                    <a:pt x="4" y="2"/>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5" name="Freeform 763"/>
            <p:cNvSpPr>
              <a:spLocks/>
            </p:cNvSpPr>
            <p:nvPr/>
          </p:nvSpPr>
          <p:spPr bwMode="auto">
            <a:xfrm>
              <a:off x="2521494" y="3125640"/>
              <a:ext cx="11216" cy="11216"/>
            </a:xfrm>
            <a:custGeom>
              <a:avLst/>
              <a:gdLst/>
              <a:ahLst/>
              <a:cxnLst>
                <a:cxn ang="0">
                  <a:pos x="0" y="0"/>
                </a:cxn>
                <a:cxn ang="0">
                  <a:pos x="8" y="2"/>
                </a:cxn>
                <a:cxn ang="0">
                  <a:pos x="10" y="10"/>
                </a:cxn>
                <a:cxn ang="0">
                  <a:pos x="0" y="0"/>
                </a:cxn>
                <a:cxn ang="0">
                  <a:pos x="0" y="0"/>
                </a:cxn>
              </a:cxnLst>
              <a:rect l="0" t="0" r="r" b="b"/>
              <a:pathLst>
                <a:path w="10" h="10">
                  <a:moveTo>
                    <a:pt x="0" y="0"/>
                  </a:moveTo>
                  <a:lnTo>
                    <a:pt x="8" y="2"/>
                  </a:lnTo>
                  <a:lnTo>
                    <a:pt x="1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6" name="Freeform 764"/>
            <p:cNvSpPr>
              <a:spLocks/>
            </p:cNvSpPr>
            <p:nvPr/>
          </p:nvSpPr>
          <p:spPr bwMode="auto">
            <a:xfrm>
              <a:off x="2525980" y="3118911"/>
              <a:ext cx="11216" cy="17945"/>
            </a:xfrm>
            <a:custGeom>
              <a:avLst/>
              <a:gdLst/>
              <a:ahLst/>
              <a:cxnLst>
                <a:cxn ang="0">
                  <a:pos x="6" y="6"/>
                </a:cxn>
                <a:cxn ang="0">
                  <a:pos x="10" y="10"/>
                </a:cxn>
                <a:cxn ang="0">
                  <a:pos x="10" y="16"/>
                </a:cxn>
                <a:cxn ang="0">
                  <a:pos x="4" y="2"/>
                </a:cxn>
                <a:cxn ang="0">
                  <a:pos x="0" y="0"/>
                </a:cxn>
                <a:cxn ang="0">
                  <a:pos x="2" y="0"/>
                </a:cxn>
                <a:cxn ang="0">
                  <a:pos x="6" y="6"/>
                </a:cxn>
                <a:cxn ang="0">
                  <a:pos x="6" y="6"/>
                </a:cxn>
              </a:cxnLst>
              <a:rect l="0" t="0" r="r" b="b"/>
              <a:pathLst>
                <a:path w="10" h="16">
                  <a:moveTo>
                    <a:pt x="6" y="6"/>
                  </a:moveTo>
                  <a:lnTo>
                    <a:pt x="10" y="10"/>
                  </a:lnTo>
                  <a:lnTo>
                    <a:pt x="10" y="16"/>
                  </a:lnTo>
                  <a:lnTo>
                    <a:pt x="4" y="2"/>
                  </a:lnTo>
                  <a:lnTo>
                    <a:pt x="0" y="0"/>
                  </a:lnTo>
                  <a:lnTo>
                    <a:pt x="2" y="0"/>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7" name="Freeform 765"/>
            <p:cNvSpPr>
              <a:spLocks/>
            </p:cNvSpPr>
            <p:nvPr/>
          </p:nvSpPr>
          <p:spPr bwMode="auto">
            <a:xfrm>
              <a:off x="2541682" y="3143586"/>
              <a:ext cx="4487" cy="8973"/>
            </a:xfrm>
            <a:custGeom>
              <a:avLst/>
              <a:gdLst/>
              <a:ahLst/>
              <a:cxnLst>
                <a:cxn ang="0">
                  <a:pos x="0" y="0"/>
                </a:cxn>
                <a:cxn ang="0">
                  <a:pos x="4" y="8"/>
                </a:cxn>
                <a:cxn ang="0">
                  <a:pos x="0" y="2"/>
                </a:cxn>
                <a:cxn ang="0">
                  <a:pos x="0" y="0"/>
                </a:cxn>
                <a:cxn ang="0">
                  <a:pos x="0" y="0"/>
                </a:cxn>
              </a:cxnLst>
              <a:rect l="0" t="0" r="r" b="b"/>
              <a:pathLst>
                <a:path w="4" h="8">
                  <a:moveTo>
                    <a:pt x="0" y="0"/>
                  </a:moveTo>
                  <a:lnTo>
                    <a:pt x="4"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8" name="Freeform 766"/>
            <p:cNvSpPr>
              <a:spLocks/>
            </p:cNvSpPr>
            <p:nvPr/>
          </p:nvSpPr>
          <p:spPr bwMode="auto">
            <a:xfrm>
              <a:off x="2555142" y="3192936"/>
              <a:ext cx="76268" cy="58323"/>
            </a:xfrm>
            <a:custGeom>
              <a:avLst/>
              <a:gdLst/>
              <a:ahLst/>
              <a:cxnLst>
                <a:cxn ang="0">
                  <a:pos x="12" y="10"/>
                </a:cxn>
                <a:cxn ang="0">
                  <a:pos x="12" y="4"/>
                </a:cxn>
                <a:cxn ang="0">
                  <a:pos x="6" y="4"/>
                </a:cxn>
                <a:cxn ang="0">
                  <a:pos x="4" y="6"/>
                </a:cxn>
                <a:cxn ang="0">
                  <a:pos x="0" y="4"/>
                </a:cxn>
                <a:cxn ang="0">
                  <a:pos x="0" y="2"/>
                </a:cxn>
                <a:cxn ang="0">
                  <a:pos x="4" y="0"/>
                </a:cxn>
                <a:cxn ang="0">
                  <a:pos x="36" y="10"/>
                </a:cxn>
                <a:cxn ang="0">
                  <a:pos x="46" y="24"/>
                </a:cxn>
                <a:cxn ang="0">
                  <a:pos x="48" y="28"/>
                </a:cxn>
                <a:cxn ang="0">
                  <a:pos x="62" y="36"/>
                </a:cxn>
                <a:cxn ang="0">
                  <a:pos x="64" y="46"/>
                </a:cxn>
                <a:cxn ang="0">
                  <a:pos x="66" y="46"/>
                </a:cxn>
                <a:cxn ang="0">
                  <a:pos x="68" y="48"/>
                </a:cxn>
                <a:cxn ang="0">
                  <a:pos x="64" y="52"/>
                </a:cxn>
                <a:cxn ang="0">
                  <a:pos x="48" y="46"/>
                </a:cxn>
                <a:cxn ang="0">
                  <a:pos x="50" y="42"/>
                </a:cxn>
                <a:cxn ang="0">
                  <a:pos x="46" y="44"/>
                </a:cxn>
                <a:cxn ang="0">
                  <a:pos x="44" y="42"/>
                </a:cxn>
                <a:cxn ang="0">
                  <a:pos x="46" y="38"/>
                </a:cxn>
                <a:cxn ang="0">
                  <a:pos x="38" y="40"/>
                </a:cxn>
                <a:cxn ang="0">
                  <a:pos x="36" y="38"/>
                </a:cxn>
                <a:cxn ang="0">
                  <a:pos x="38" y="36"/>
                </a:cxn>
                <a:cxn ang="0">
                  <a:pos x="36" y="32"/>
                </a:cxn>
                <a:cxn ang="0">
                  <a:pos x="26" y="30"/>
                </a:cxn>
                <a:cxn ang="0">
                  <a:pos x="24" y="26"/>
                </a:cxn>
                <a:cxn ang="0">
                  <a:pos x="32" y="26"/>
                </a:cxn>
                <a:cxn ang="0">
                  <a:pos x="28" y="24"/>
                </a:cxn>
                <a:cxn ang="0">
                  <a:pos x="26" y="22"/>
                </a:cxn>
                <a:cxn ang="0">
                  <a:pos x="24" y="24"/>
                </a:cxn>
                <a:cxn ang="0">
                  <a:pos x="20" y="18"/>
                </a:cxn>
                <a:cxn ang="0">
                  <a:pos x="18" y="20"/>
                </a:cxn>
                <a:cxn ang="0">
                  <a:pos x="16" y="18"/>
                </a:cxn>
                <a:cxn ang="0">
                  <a:pos x="18" y="16"/>
                </a:cxn>
                <a:cxn ang="0">
                  <a:pos x="14" y="14"/>
                </a:cxn>
                <a:cxn ang="0">
                  <a:pos x="14" y="16"/>
                </a:cxn>
                <a:cxn ang="0">
                  <a:pos x="12" y="14"/>
                </a:cxn>
                <a:cxn ang="0">
                  <a:pos x="8" y="16"/>
                </a:cxn>
                <a:cxn ang="0">
                  <a:pos x="8" y="12"/>
                </a:cxn>
                <a:cxn ang="0">
                  <a:pos x="6" y="8"/>
                </a:cxn>
                <a:cxn ang="0">
                  <a:pos x="12" y="10"/>
                </a:cxn>
                <a:cxn ang="0">
                  <a:pos x="12" y="10"/>
                </a:cxn>
              </a:cxnLst>
              <a:rect l="0" t="0" r="r" b="b"/>
              <a:pathLst>
                <a:path w="68" h="52">
                  <a:moveTo>
                    <a:pt x="12" y="10"/>
                  </a:moveTo>
                  <a:lnTo>
                    <a:pt x="12" y="4"/>
                  </a:lnTo>
                  <a:lnTo>
                    <a:pt x="6" y="4"/>
                  </a:lnTo>
                  <a:lnTo>
                    <a:pt x="4" y="6"/>
                  </a:lnTo>
                  <a:lnTo>
                    <a:pt x="0" y="4"/>
                  </a:lnTo>
                  <a:lnTo>
                    <a:pt x="0" y="2"/>
                  </a:lnTo>
                  <a:lnTo>
                    <a:pt x="4" y="0"/>
                  </a:lnTo>
                  <a:lnTo>
                    <a:pt x="36" y="10"/>
                  </a:lnTo>
                  <a:lnTo>
                    <a:pt x="46" y="24"/>
                  </a:lnTo>
                  <a:lnTo>
                    <a:pt x="48" y="28"/>
                  </a:lnTo>
                  <a:lnTo>
                    <a:pt x="62" y="36"/>
                  </a:lnTo>
                  <a:lnTo>
                    <a:pt x="64" y="46"/>
                  </a:lnTo>
                  <a:lnTo>
                    <a:pt x="66" y="46"/>
                  </a:lnTo>
                  <a:lnTo>
                    <a:pt x="68" y="48"/>
                  </a:lnTo>
                  <a:lnTo>
                    <a:pt x="64" y="52"/>
                  </a:lnTo>
                  <a:lnTo>
                    <a:pt x="48" y="46"/>
                  </a:lnTo>
                  <a:lnTo>
                    <a:pt x="50" y="42"/>
                  </a:lnTo>
                  <a:lnTo>
                    <a:pt x="46" y="44"/>
                  </a:lnTo>
                  <a:lnTo>
                    <a:pt x="44" y="42"/>
                  </a:lnTo>
                  <a:lnTo>
                    <a:pt x="46" y="38"/>
                  </a:lnTo>
                  <a:lnTo>
                    <a:pt x="38" y="40"/>
                  </a:lnTo>
                  <a:lnTo>
                    <a:pt x="36" y="38"/>
                  </a:lnTo>
                  <a:lnTo>
                    <a:pt x="38" y="36"/>
                  </a:lnTo>
                  <a:lnTo>
                    <a:pt x="36" y="32"/>
                  </a:lnTo>
                  <a:lnTo>
                    <a:pt x="26" y="30"/>
                  </a:lnTo>
                  <a:lnTo>
                    <a:pt x="24" y="26"/>
                  </a:lnTo>
                  <a:lnTo>
                    <a:pt x="32" y="26"/>
                  </a:lnTo>
                  <a:lnTo>
                    <a:pt x="28" y="24"/>
                  </a:lnTo>
                  <a:lnTo>
                    <a:pt x="26" y="22"/>
                  </a:lnTo>
                  <a:lnTo>
                    <a:pt x="24" y="24"/>
                  </a:lnTo>
                  <a:lnTo>
                    <a:pt x="20" y="18"/>
                  </a:lnTo>
                  <a:lnTo>
                    <a:pt x="18" y="20"/>
                  </a:lnTo>
                  <a:lnTo>
                    <a:pt x="16" y="18"/>
                  </a:lnTo>
                  <a:lnTo>
                    <a:pt x="18" y="16"/>
                  </a:lnTo>
                  <a:lnTo>
                    <a:pt x="14" y="14"/>
                  </a:lnTo>
                  <a:lnTo>
                    <a:pt x="14" y="16"/>
                  </a:lnTo>
                  <a:lnTo>
                    <a:pt x="12" y="14"/>
                  </a:lnTo>
                  <a:lnTo>
                    <a:pt x="8" y="16"/>
                  </a:lnTo>
                  <a:lnTo>
                    <a:pt x="8" y="12"/>
                  </a:lnTo>
                  <a:lnTo>
                    <a:pt x="6" y="8"/>
                  </a:lnTo>
                  <a:lnTo>
                    <a:pt x="12" y="10"/>
                  </a:lnTo>
                  <a:lnTo>
                    <a:pt x="1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9" name="Freeform 767"/>
            <p:cNvSpPr>
              <a:spLocks/>
            </p:cNvSpPr>
            <p:nvPr/>
          </p:nvSpPr>
          <p:spPr bwMode="auto">
            <a:xfrm>
              <a:off x="2041451" y="2715136"/>
              <a:ext cx="8973" cy="8973"/>
            </a:xfrm>
            <a:custGeom>
              <a:avLst/>
              <a:gdLst/>
              <a:ahLst/>
              <a:cxnLst>
                <a:cxn ang="0">
                  <a:pos x="2" y="2"/>
                </a:cxn>
                <a:cxn ang="0">
                  <a:pos x="4" y="0"/>
                </a:cxn>
                <a:cxn ang="0">
                  <a:pos x="8" y="8"/>
                </a:cxn>
                <a:cxn ang="0">
                  <a:pos x="2" y="8"/>
                </a:cxn>
                <a:cxn ang="0">
                  <a:pos x="0" y="4"/>
                </a:cxn>
                <a:cxn ang="0">
                  <a:pos x="2" y="2"/>
                </a:cxn>
                <a:cxn ang="0">
                  <a:pos x="2" y="2"/>
                </a:cxn>
              </a:cxnLst>
              <a:rect l="0" t="0" r="r" b="b"/>
              <a:pathLst>
                <a:path w="8" h="8">
                  <a:moveTo>
                    <a:pt x="2" y="2"/>
                  </a:moveTo>
                  <a:lnTo>
                    <a:pt x="4" y="0"/>
                  </a:lnTo>
                  <a:lnTo>
                    <a:pt x="8" y="8"/>
                  </a:lnTo>
                  <a:lnTo>
                    <a:pt x="2" y="8"/>
                  </a:lnTo>
                  <a:lnTo>
                    <a:pt x="0" y="4"/>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0" name="Freeform 768"/>
            <p:cNvSpPr>
              <a:spLocks/>
            </p:cNvSpPr>
            <p:nvPr/>
          </p:nvSpPr>
          <p:spPr bwMode="auto">
            <a:xfrm>
              <a:off x="2445225" y="3022453"/>
              <a:ext cx="15702" cy="35891"/>
            </a:xfrm>
            <a:custGeom>
              <a:avLst/>
              <a:gdLst/>
              <a:ahLst/>
              <a:cxnLst>
                <a:cxn ang="0">
                  <a:pos x="10" y="6"/>
                </a:cxn>
                <a:cxn ang="0">
                  <a:pos x="14" y="22"/>
                </a:cxn>
                <a:cxn ang="0">
                  <a:pos x="12" y="32"/>
                </a:cxn>
                <a:cxn ang="0">
                  <a:pos x="10" y="32"/>
                </a:cxn>
                <a:cxn ang="0">
                  <a:pos x="8" y="22"/>
                </a:cxn>
                <a:cxn ang="0">
                  <a:pos x="10" y="16"/>
                </a:cxn>
                <a:cxn ang="0">
                  <a:pos x="8" y="20"/>
                </a:cxn>
                <a:cxn ang="0">
                  <a:pos x="4" y="16"/>
                </a:cxn>
                <a:cxn ang="0">
                  <a:pos x="6" y="10"/>
                </a:cxn>
                <a:cxn ang="0">
                  <a:pos x="0" y="4"/>
                </a:cxn>
                <a:cxn ang="0">
                  <a:pos x="2" y="0"/>
                </a:cxn>
                <a:cxn ang="0">
                  <a:pos x="10" y="6"/>
                </a:cxn>
                <a:cxn ang="0">
                  <a:pos x="10" y="6"/>
                </a:cxn>
              </a:cxnLst>
              <a:rect l="0" t="0" r="r" b="b"/>
              <a:pathLst>
                <a:path w="14" h="32">
                  <a:moveTo>
                    <a:pt x="10" y="6"/>
                  </a:moveTo>
                  <a:lnTo>
                    <a:pt x="14" y="22"/>
                  </a:lnTo>
                  <a:lnTo>
                    <a:pt x="12" y="32"/>
                  </a:lnTo>
                  <a:lnTo>
                    <a:pt x="10" y="32"/>
                  </a:lnTo>
                  <a:lnTo>
                    <a:pt x="8" y="22"/>
                  </a:lnTo>
                  <a:lnTo>
                    <a:pt x="10" y="16"/>
                  </a:lnTo>
                  <a:lnTo>
                    <a:pt x="8" y="20"/>
                  </a:lnTo>
                  <a:lnTo>
                    <a:pt x="4" y="16"/>
                  </a:lnTo>
                  <a:lnTo>
                    <a:pt x="6" y="10"/>
                  </a:lnTo>
                  <a:lnTo>
                    <a:pt x="0" y="4"/>
                  </a:lnTo>
                  <a:lnTo>
                    <a:pt x="2" y="0"/>
                  </a:lnTo>
                  <a:lnTo>
                    <a:pt x="10" y="6"/>
                  </a:lnTo>
                  <a:lnTo>
                    <a:pt x="1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1" name="Freeform 769"/>
            <p:cNvSpPr>
              <a:spLocks/>
            </p:cNvSpPr>
            <p:nvPr/>
          </p:nvSpPr>
          <p:spPr bwMode="auto">
            <a:xfrm>
              <a:off x="2458684" y="3004508"/>
              <a:ext cx="13460" cy="29161"/>
            </a:xfrm>
            <a:custGeom>
              <a:avLst/>
              <a:gdLst/>
              <a:ahLst/>
              <a:cxnLst>
                <a:cxn ang="0">
                  <a:pos x="2" y="14"/>
                </a:cxn>
                <a:cxn ang="0">
                  <a:pos x="0" y="2"/>
                </a:cxn>
                <a:cxn ang="0">
                  <a:pos x="0" y="0"/>
                </a:cxn>
                <a:cxn ang="0">
                  <a:pos x="4" y="0"/>
                </a:cxn>
                <a:cxn ang="0">
                  <a:pos x="6" y="0"/>
                </a:cxn>
                <a:cxn ang="0">
                  <a:pos x="10" y="6"/>
                </a:cxn>
                <a:cxn ang="0">
                  <a:pos x="12" y="14"/>
                </a:cxn>
                <a:cxn ang="0">
                  <a:pos x="6" y="2"/>
                </a:cxn>
                <a:cxn ang="0">
                  <a:pos x="6" y="8"/>
                </a:cxn>
                <a:cxn ang="0">
                  <a:pos x="12" y="16"/>
                </a:cxn>
                <a:cxn ang="0">
                  <a:pos x="10" y="16"/>
                </a:cxn>
                <a:cxn ang="0">
                  <a:pos x="10" y="20"/>
                </a:cxn>
                <a:cxn ang="0">
                  <a:pos x="8" y="18"/>
                </a:cxn>
                <a:cxn ang="0">
                  <a:pos x="8" y="24"/>
                </a:cxn>
                <a:cxn ang="0">
                  <a:pos x="6" y="22"/>
                </a:cxn>
                <a:cxn ang="0">
                  <a:pos x="2" y="26"/>
                </a:cxn>
                <a:cxn ang="0">
                  <a:pos x="2" y="26"/>
                </a:cxn>
                <a:cxn ang="0">
                  <a:pos x="2" y="20"/>
                </a:cxn>
                <a:cxn ang="0">
                  <a:pos x="4" y="18"/>
                </a:cxn>
                <a:cxn ang="0">
                  <a:pos x="2" y="16"/>
                </a:cxn>
                <a:cxn ang="0">
                  <a:pos x="6" y="14"/>
                </a:cxn>
                <a:cxn ang="0">
                  <a:pos x="2" y="14"/>
                </a:cxn>
                <a:cxn ang="0">
                  <a:pos x="2" y="14"/>
                </a:cxn>
              </a:cxnLst>
              <a:rect l="0" t="0" r="r" b="b"/>
              <a:pathLst>
                <a:path w="12" h="26">
                  <a:moveTo>
                    <a:pt x="2" y="14"/>
                  </a:moveTo>
                  <a:lnTo>
                    <a:pt x="0" y="2"/>
                  </a:lnTo>
                  <a:lnTo>
                    <a:pt x="0" y="0"/>
                  </a:lnTo>
                  <a:lnTo>
                    <a:pt x="4" y="0"/>
                  </a:lnTo>
                  <a:lnTo>
                    <a:pt x="6" y="0"/>
                  </a:lnTo>
                  <a:lnTo>
                    <a:pt x="10" y="6"/>
                  </a:lnTo>
                  <a:lnTo>
                    <a:pt x="12" y="14"/>
                  </a:lnTo>
                  <a:lnTo>
                    <a:pt x="6" y="2"/>
                  </a:lnTo>
                  <a:lnTo>
                    <a:pt x="6" y="8"/>
                  </a:lnTo>
                  <a:lnTo>
                    <a:pt x="12" y="16"/>
                  </a:lnTo>
                  <a:lnTo>
                    <a:pt x="10" y="16"/>
                  </a:lnTo>
                  <a:lnTo>
                    <a:pt x="10" y="20"/>
                  </a:lnTo>
                  <a:lnTo>
                    <a:pt x="8" y="18"/>
                  </a:lnTo>
                  <a:lnTo>
                    <a:pt x="8" y="24"/>
                  </a:lnTo>
                  <a:lnTo>
                    <a:pt x="6" y="22"/>
                  </a:lnTo>
                  <a:lnTo>
                    <a:pt x="2" y="26"/>
                  </a:lnTo>
                  <a:lnTo>
                    <a:pt x="2" y="26"/>
                  </a:lnTo>
                  <a:lnTo>
                    <a:pt x="2" y="20"/>
                  </a:lnTo>
                  <a:lnTo>
                    <a:pt x="4" y="18"/>
                  </a:lnTo>
                  <a:lnTo>
                    <a:pt x="2" y="16"/>
                  </a:lnTo>
                  <a:lnTo>
                    <a:pt x="6" y="14"/>
                  </a:lnTo>
                  <a:lnTo>
                    <a:pt x="2" y="14"/>
                  </a:lnTo>
                  <a:lnTo>
                    <a:pt x="2"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2" name="Freeform 770"/>
            <p:cNvSpPr>
              <a:spLocks/>
            </p:cNvSpPr>
            <p:nvPr/>
          </p:nvSpPr>
          <p:spPr bwMode="auto">
            <a:xfrm>
              <a:off x="2463171" y="3038156"/>
              <a:ext cx="8973" cy="22432"/>
            </a:xfrm>
            <a:custGeom>
              <a:avLst/>
              <a:gdLst/>
              <a:ahLst/>
              <a:cxnLst>
                <a:cxn ang="0">
                  <a:pos x="4" y="8"/>
                </a:cxn>
                <a:cxn ang="0">
                  <a:pos x="0" y="4"/>
                </a:cxn>
                <a:cxn ang="0">
                  <a:pos x="0" y="2"/>
                </a:cxn>
                <a:cxn ang="0">
                  <a:pos x="4" y="0"/>
                </a:cxn>
                <a:cxn ang="0">
                  <a:pos x="6" y="4"/>
                </a:cxn>
                <a:cxn ang="0">
                  <a:pos x="8" y="4"/>
                </a:cxn>
                <a:cxn ang="0">
                  <a:pos x="8" y="8"/>
                </a:cxn>
                <a:cxn ang="0">
                  <a:pos x="6" y="8"/>
                </a:cxn>
                <a:cxn ang="0">
                  <a:pos x="6" y="20"/>
                </a:cxn>
                <a:cxn ang="0">
                  <a:pos x="6" y="16"/>
                </a:cxn>
                <a:cxn ang="0">
                  <a:pos x="4" y="16"/>
                </a:cxn>
                <a:cxn ang="0">
                  <a:pos x="2" y="12"/>
                </a:cxn>
                <a:cxn ang="0">
                  <a:pos x="6" y="10"/>
                </a:cxn>
                <a:cxn ang="0">
                  <a:pos x="2" y="8"/>
                </a:cxn>
                <a:cxn ang="0">
                  <a:pos x="4" y="8"/>
                </a:cxn>
                <a:cxn ang="0">
                  <a:pos x="4" y="8"/>
                </a:cxn>
              </a:cxnLst>
              <a:rect l="0" t="0" r="r" b="b"/>
              <a:pathLst>
                <a:path w="8" h="20">
                  <a:moveTo>
                    <a:pt x="4" y="8"/>
                  </a:moveTo>
                  <a:lnTo>
                    <a:pt x="0" y="4"/>
                  </a:lnTo>
                  <a:lnTo>
                    <a:pt x="0" y="2"/>
                  </a:lnTo>
                  <a:lnTo>
                    <a:pt x="4" y="0"/>
                  </a:lnTo>
                  <a:lnTo>
                    <a:pt x="6" y="4"/>
                  </a:lnTo>
                  <a:lnTo>
                    <a:pt x="8" y="4"/>
                  </a:lnTo>
                  <a:lnTo>
                    <a:pt x="8" y="8"/>
                  </a:lnTo>
                  <a:lnTo>
                    <a:pt x="6" y="8"/>
                  </a:lnTo>
                  <a:lnTo>
                    <a:pt x="6" y="20"/>
                  </a:lnTo>
                  <a:lnTo>
                    <a:pt x="6" y="16"/>
                  </a:lnTo>
                  <a:lnTo>
                    <a:pt x="4" y="16"/>
                  </a:lnTo>
                  <a:lnTo>
                    <a:pt x="2" y="12"/>
                  </a:lnTo>
                  <a:lnTo>
                    <a:pt x="6" y="10"/>
                  </a:lnTo>
                  <a:lnTo>
                    <a:pt x="2" y="8"/>
                  </a:lnTo>
                  <a:lnTo>
                    <a:pt x="4" y="8"/>
                  </a:lnTo>
                  <a:lnTo>
                    <a:pt x="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3" name="Freeform 771"/>
            <p:cNvSpPr>
              <a:spLocks/>
            </p:cNvSpPr>
            <p:nvPr/>
          </p:nvSpPr>
          <p:spPr bwMode="auto">
            <a:xfrm>
              <a:off x="2469900" y="3033669"/>
              <a:ext cx="15702" cy="17945"/>
            </a:xfrm>
            <a:custGeom>
              <a:avLst/>
              <a:gdLst/>
              <a:ahLst/>
              <a:cxnLst>
                <a:cxn ang="0">
                  <a:pos x="0" y="0"/>
                </a:cxn>
                <a:cxn ang="0">
                  <a:pos x="2" y="0"/>
                </a:cxn>
                <a:cxn ang="0">
                  <a:pos x="12" y="2"/>
                </a:cxn>
                <a:cxn ang="0">
                  <a:pos x="14" y="10"/>
                </a:cxn>
                <a:cxn ang="0">
                  <a:pos x="8" y="6"/>
                </a:cxn>
                <a:cxn ang="0">
                  <a:pos x="12" y="14"/>
                </a:cxn>
                <a:cxn ang="0">
                  <a:pos x="6" y="16"/>
                </a:cxn>
                <a:cxn ang="0">
                  <a:pos x="4" y="6"/>
                </a:cxn>
                <a:cxn ang="0">
                  <a:pos x="2" y="4"/>
                </a:cxn>
                <a:cxn ang="0">
                  <a:pos x="0" y="0"/>
                </a:cxn>
                <a:cxn ang="0">
                  <a:pos x="0" y="0"/>
                </a:cxn>
              </a:cxnLst>
              <a:rect l="0" t="0" r="r" b="b"/>
              <a:pathLst>
                <a:path w="14" h="16">
                  <a:moveTo>
                    <a:pt x="0" y="0"/>
                  </a:moveTo>
                  <a:lnTo>
                    <a:pt x="2" y="0"/>
                  </a:lnTo>
                  <a:lnTo>
                    <a:pt x="12" y="2"/>
                  </a:lnTo>
                  <a:lnTo>
                    <a:pt x="14" y="10"/>
                  </a:lnTo>
                  <a:lnTo>
                    <a:pt x="8" y="6"/>
                  </a:lnTo>
                  <a:lnTo>
                    <a:pt x="12" y="14"/>
                  </a:lnTo>
                  <a:lnTo>
                    <a:pt x="6" y="16"/>
                  </a:lnTo>
                  <a:lnTo>
                    <a:pt x="4" y="6"/>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4" name="Freeform 772"/>
            <p:cNvSpPr>
              <a:spLocks/>
            </p:cNvSpPr>
            <p:nvPr/>
          </p:nvSpPr>
          <p:spPr bwMode="auto">
            <a:xfrm>
              <a:off x="2485602" y="3040399"/>
              <a:ext cx="4487" cy="6730"/>
            </a:xfrm>
            <a:custGeom>
              <a:avLst/>
              <a:gdLst/>
              <a:ahLst/>
              <a:cxnLst>
                <a:cxn ang="0">
                  <a:pos x="2" y="2"/>
                </a:cxn>
                <a:cxn ang="0">
                  <a:pos x="4" y="6"/>
                </a:cxn>
                <a:cxn ang="0">
                  <a:pos x="2" y="6"/>
                </a:cxn>
                <a:cxn ang="0">
                  <a:pos x="0" y="0"/>
                </a:cxn>
                <a:cxn ang="0">
                  <a:pos x="2" y="2"/>
                </a:cxn>
                <a:cxn ang="0">
                  <a:pos x="2" y="2"/>
                </a:cxn>
              </a:cxnLst>
              <a:rect l="0" t="0" r="r" b="b"/>
              <a:pathLst>
                <a:path w="4" h="6">
                  <a:moveTo>
                    <a:pt x="2" y="2"/>
                  </a:moveTo>
                  <a:lnTo>
                    <a:pt x="4" y="6"/>
                  </a:lnTo>
                  <a:lnTo>
                    <a:pt x="2" y="6"/>
                  </a:ln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5" name="Freeform 773"/>
            <p:cNvSpPr>
              <a:spLocks/>
            </p:cNvSpPr>
            <p:nvPr/>
          </p:nvSpPr>
          <p:spPr bwMode="auto">
            <a:xfrm>
              <a:off x="2483359" y="3051615"/>
              <a:ext cx="6730" cy="4487"/>
            </a:xfrm>
            <a:custGeom>
              <a:avLst/>
              <a:gdLst/>
              <a:ahLst/>
              <a:cxnLst>
                <a:cxn ang="0">
                  <a:pos x="6" y="0"/>
                </a:cxn>
                <a:cxn ang="0">
                  <a:pos x="6" y="4"/>
                </a:cxn>
                <a:cxn ang="0">
                  <a:pos x="4" y="4"/>
                </a:cxn>
                <a:cxn ang="0">
                  <a:pos x="0" y="2"/>
                </a:cxn>
                <a:cxn ang="0">
                  <a:pos x="6" y="0"/>
                </a:cxn>
                <a:cxn ang="0">
                  <a:pos x="6" y="0"/>
                </a:cxn>
              </a:cxnLst>
              <a:rect l="0" t="0" r="r" b="b"/>
              <a:pathLst>
                <a:path w="6" h="4">
                  <a:moveTo>
                    <a:pt x="6" y="0"/>
                  </a:moveTo>
                  <a:lnTo>
                    <a:pt x="6" y="4"/>
                  </a:lnTo>
                  <a:lnTo>
                    <a:pt x="4" y="4"/>
                  </a:lnTo>
                  <a:lnTo>
                    <a:pt x="0" y="2"/>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6" name="Freeform 774"/>
            <p:cNvSpPr>
              <a:spLocks/>
            </p:cNvSpPr>
            <p:nvPr/>
          </p:nvSpPr>
          <p:spPr bwMode="auto">
            <a:xfrm>
              <a:off x="2434009" y="3000021"/>
              <a:ext cx="20188" cy="24675"/>
            </a:xfrm>
            <a:custGeom>
              <a:avLst/>
              <a:gdLst/>
              <a:ahLst/>
              <a:cxnLst>
                <a:cxn ang="0">
                  <a:pos x="18" y="6"/>
                </a:cxn>
                <a:cxn ang="0">
                  <a:pos x="18" y="10"/>
                </a:cxn>
                <a:cxn ang="0">
                  <a:pos x="16" y="8"/>
                </a:cxn>
                <a:cxn ang="0">
                  <a:pos x="18" y="12"/>
                </a:cxn>
                <a:cxn ang="0">
                  <a:pos x="18" y="14"/>
                </a:cxn>
                <a:cxn ang="0">
                  <a:pos x="18" y="20"/>
                </a:cxn>
                <a:cxn ang="0">
                  <a:pos x="8" y="12"/>
                </a:cxn>
                <a:cxn ang="0">
                  <a:pos x="10" y="20"/>
                </a:cxn>
                <a:cxn ang="0">
                  <a:pos x="8" y="22"/>
                </a:cxn>
                <a:cxn ang="0">
                  <a:pos x="6" y="20"/>
                </a:cxn>
                <a:cxn ang="0">
                  <a:pos x="6" y="20"/>
                </a:cxn>
                <a:cxn ang="0">
                  <a:pos x="2" y="12"/>
                </a:cxn>
                <a:cxn ang="0">
                  <a:pos x="0" y="8"/>
                </a:cxn>
                <a:cxn ang="0">
                  <a:pos x="2" y="8"/>
                </a:cxn>
                <a:cxn ang="0">
                  <a:pos x="0" y="4"/>
                </a:cxn>
                <a:cxn ang="0">
                  <a:pos x="0" y="2"/>
                </a:cxn>
                <a:cxn ang="0">
                  <a:pos x="2" y="4"/>
                </a:cxn>
                <a:cxn ang="0">
                  <a:pos x="6" y="0"/>
                </a:cxn>
                <a:cxn ang="0">
                  <a:pos x="12" y="4"/>
                </a:cxn>
                <a:cxn ang="0">
                  <a:pos x="18" y="6"/>
                </a:cxn>
                <a:cxn ang="0">
                  <a:pos x="18" y="6"/>
                </a:cxn>
              </a:cxnLst>
              <a:rect l="0" t="0" r="r" b="b"/>
              <a:pathLst>
                <a:path w="18" h="22">
                  <a:moveTo>
                    <a:pt x="18" y="6"/>
                  </a:moveTo>
                  <a:lnTo>
                    <a:pt x="18" y="10"/>
                  </a:lnTo>
                  <a:lnTo>
                    <a:pt x="16" y="8"/>
                  </a:lnTo>
                  <a:lnTo>
                    <a:pt x="18" y="12"/>
                  </a:lnTo>
                  <a:lnTo>
                    <a:pt x="18" y="14"/>
                  </a:lnTo>
                  <a:lnTo>
                    <a:pt x="18" y="20"/>
                  </a:lnTo>
                  <a:lnTo>
                    <a:pt x="8" y="12"/>
                  </a:lnTo>
                  <a:lnTo>
                    <a:pt x="10" y="20"/>
                  </a:lnTo>
                  <a:lnTo>
                    <a:pt x="8" y="22"/>
                  </a:lnTo>
                  <a:lnTo>
                    <a:pt x="6" y="20"/>
                  </a:lnTo>
                  <a:lnTo>
                    <a:pt x="6" y="20"/>
                  </a:lnTo>
                  <a:lnTo>
                    <a:pt x="2" y="12"/>
                  </a:lnTo>
                  <a:lnTo>
                    <a:pt x="0" y="8"/>
                  </a:lnTo>
                  <a:lnTo>
                    <a:pt x="2" y="8"/>
                  </a:lnTo>
                  <a:lnTo>
                    <a:pt x="0" y="4"/>
                  </a:lnTo>
                  <a:lnTo>
                    <a:pt x="0" y="2"/>
                  </a:lnTo>
                  <a:lnTo>
                    <a:pt x="2" y="4"/>
                  </a:lnTo>
                  <a:lnTo>
                    <a:pt x="6" y="0"/>
                  </a:lnTo>
                  <a:lnTo>
                    <a:pt x="12" y="4"/>
                  </a:lnTo>
                  <a:lnTo>
                    <a:pt x="18" y="6"/>
                  </a:lnTo>
                  <a:lnTo>
                    <a:pt x="1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7" name="Freeform 775"/>
            <p:cNvSpPr>
              <a:spLocks/>
            </p:cNvSpPr>
            <p:nvPr/>
          </p:nvSpPr>
          <p:spPr bwMode="auto">
            <a:xfrm>
              <a:off x="2474386" y="3053858"/>
              <a:ext cx="24675" cy="42621"/>
            </a:xfrm>
            <a:custGeom>
              <a:avLst/>
              <a:gdLst/>
              <a:ahLst/>
              <a:cxnLst>
                <a:cxn ang="0">
                  <a:pos x="12" y="8"/>
                </a:cxn>
                <a:cxn ang="0">
                  <a:pos x="16" y="14"/>
                </a:cxn>
                <a:cxn ang="0">
                  <a:pos x="16" y="16"/>
                </a:cxn>
                <a:cxn ang="0">
                  <a:pos x="20" y="22"/>
                </a:cxn>
                <a:cxn ang="0">
                  <a:pos x="16" y="18"/>
                </a:cxn>
                <a:cxn ang="0">
                  <a:pos x="18" y="22"/>
                </a:cxn>
                <a:cxn ang="0">
                  <a:pos x="22" y="28"/>
                </a:cxn>
                <a:cxn ang="0">
                  <a:pos x="22" y="32"/>
                </a:cxn>
                <a:cxn ang="0">
                  <a:pos x="22" y="32"/>
                </a:cxn>
                <a:cxn ang="0">
                  <a:pos x="22" y="38"/>
                </a:cxn>
                <a:cxn ang="0">
                  <a:pos x="20" y="38"/>
                </a:cxn>
                <a:cxn ang="0">
                  <a:pos x="18" y="32"/>
                </a:cxn>
                <a:cxn ang="0">
                  <a:pos x="16" y="32"/>
                </a:cxn>
                <a:cxn ang="0">
                  <a:pos x="14" y="28"/>
                </a:cxn>
                <a:cxn ang="0">
                  <a:pos x="6" y="24"/>
                </a:cxn>
                <a:cxn ang="0">
                  <a:pos x="10" y="22"/>
                </a:cxn>
                <a:cxn ang="0">
                  <a:pos x="10" y="20"/>
                </a:cxn>
                <a:cxn ang="0">
                  <a:pos x="10" y="18"/>
                </a:cxn>
                <a:cxn ang="0">
                  <a:pos x="4" y="16"/>
                </a:cxn>
                <a:cxn ang="0">
                  <a:pos x="6" y="12"/>
                </a:cxn>
                <a:cxn ang="0">
                  <a:pos x="6" y="6"/>
                </a:cxn>
                <a:cxn ang="0">
                  <a:pos x="0" y="10"/>
                </a:cxn>
                <a:cxn ang="0">
                  <a:pos x="2" y="4"/>
                </a:cxn>
                <a:cxn ang="0">
                  <a:pos x="2" y="0"/>
                </a:cxn>
                <a:cxn ang="0">
                  <a:pos x="6" y="0"/>
                </a:cxn>
                <a:cxn ang="0">
                  <a:pos x="8" y="2"/>
                </a:cxn>
                <a:cxn ang="0">
                  <a:pos x="8" y="6"/>
                </a:cxn>
                <a:cxn ang="0">
                  <a:pos x="12" y="8"/>
                </a:cxn>
                <a:cxn ang="0">
                  <a:pos x="12" y="8"/>
                </a:cxn>
              </a:cxnLst>
              <a:rect l="0" t="0" r="r" b="b"/>
              <a:pathLst>
                <a:path w="22" h="38">
                  <a:moveTo>
                    <a:pt x="12" y="8"/>
                  </a:moveTo>
                  <a:lnTo>
                    <a:pt x="16" y="14"/>
                  </a:lnTo>
                  <a:lnTo>
                    <a:pt x="16" y="16"/>
                  </a:lnTo>
                  <a:lnTo>
                    <a:pt x="20" y="22"/>
                  </a:lnTo>
                  <a:lnTo>
                    <a:pt x="16" y="18"/>
                  </a:lnTo>
                  <a:lnTo>
                    <a:pt x="18" y="22"/>
                  </a:lnTo>
                  <a:lnTo>
                    <a:pt x="22" y="28"/>
                  </a:lnTo>
                  <a:lnTo>
                    <a:pt x="22" y="32"/>
                  </a:lnTo>
                  <a:lnTo>
                    <a:pt x="22" y="32"/>
                  </a:lnTo>
                  <a:lnTo>
                    <a:pt x="22" y="38"/>
                  </a:lnTo>
                  <a:lnTo>
                    <a:pt x="20" y="38"/>
                  </a:lnTo>
                  <a:lnTo>
                    <a:pt x="18" y="32"/>
                  </a:lnTo>
                  <a:lnTo>
                    <a:pt x="16" y="32"/>
                  </a:lnTo>
                  <a:lnTo>
                    <a:pt x="14" y="28"/>
                  </a:lnTo>
                  <a:lnTo>
                    <a:pt x="6" y="24"/>
                  </a:lnTo>
                  <a:lnTo>
                    <a:pt x="10" y="22"/>
                  </a:lnTo>
                  <a:lnTo>
                    <a:pt x="10" y="20"/>
                  </a:lnTo>
                  <a:lnTo>
                    <a:pt x="10" y="18"/>
                  </a:lnTo>
                  <a:lnTo>
                    <a:pt x="4" y="16"/>
                  </a:lnTo>
                  <a:lnTo>
                    <a:pt x="6" y="12"/>
                  </a:lnTo>
                  <a:lnTo>
                    <a:pt x="6" y="6"/>
                  </a:lnTo>
                  <a:lnTo>
                    <a:pt x="0" y="10"/>
                  </a:lnTo>
                  <a:lnTo>
                    <a:pt x="2" y="4"/>
                  </a:lnTo>
                  <a:lnTo>
                    <a:pt x="2" y="0"/>
                  </a:lnTo>
                  <a:lnTo>
                    <a:pt x="6" y="0"/>
                  </a:lnTo>
                  <a:lnTo>
                    <a:pt x="8" y="2"/>
                  </a:lnTo>
                  <a:lnTo>
                    <a:pt x="8" y="6"/>
                  </a:lnTo>
                  <a:lnTo>
                    <a:pt x="12" y="8"/>
                  </a:lnTo>
                  <a:lnTo>
                    <a:pt x="1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8" name="Freeform 776"/>
            <p:cNvSpPr>
              <a:spLocks/>
            </p:cNvSpPr>
            <p:nvPr/>
          </p:nvSpPr>
          <p:spPr bwMode="auto">
            <a:xfrm>
              <a:off x="2503548" y="3065074"/>
              <a:ext cx="13460" cy="20188"/>
            </a:xfrm>
            <a:custGeom>
              <a:avLst/>
              <a:gdLst/>
              <a:ahLst/>
              <a:cxnLst>
                <a:cxn ang="0">
                  <a:pos x="6" y="16"/>
                </a:cxn>
                <a:cxn ang="0">
                  <a:pos x="6" y="14"/>
                </a:cxn>
                <a:cxn ang="0">
                  <a:pos x="8" y="18"/>
                </a:cxn>
                <a:cxn ang="0">
                  <a:pos x="12" y="18"/>
                </a:cxn>
                <a:cxn ang="0">
                  <a:pos x="10" y="14"/>
                </a:cxn>
                <a:cxn ang="0">
                  <a:pos x="10" y="8"/>
                </a:cxn>
                <a:cxn ang="0">
                  <a:pos x="8" y="0"/>
                </a:cxn>
                <a:cxn ang="0">
                  <a:pos x="2" y="2"/>
                </a:cxn>
                <a:cxn ang="0">
                  <a:pos x="2" y="4"/>
                </a:cxn>
                <a:cxn ang="0">
                  <a:pos x="0" y="12"/>
                </a:cxn>
                <a:cxn ang="0">
                  <a:pos x="2" y="14"/>
                </a:cxn>
                <a:cxn ang="0">
                  <a:pos x="4" y="10"/>
                </a:cxn>
                <a:cxn ang="0">
                  <a:pos x="6" y="12"/>
                </a:cxn>
                <a:cxn ang="0">
                  <a:pos x="6" y="8"/>
                </a:cxn>
                <a:cxn ang="0">
                  <a:pos x="6" y="12"/>
                </a:cxn>
                <a:cxn ang="0">
                  <a:pos x="6" y="16"/>
                </a:cxn>
                <a:cxn ang="0">
                  <a:pos x="6" y="16"/>
                </a:cxn>
              </a:cxnLst>
              <a:rect l="0" t="0" r="r" b="b"/>
              <a:pathLst>
                <a:path w="12" h="18">
                  <a:moveTo>
                    <a:pt x="6" y="16"/>
                  </a:moveTo>
                  <a:lnTo>
                    <a:pt x="6" y="14"/>
                  </a:lnTo>
                  <a:lnTo>
                    <a:pt x="8" y="18"/>
                  </a:lnTo>
                  <a:lnTo>
                    <a:pt x="12" y="18"/>
                  </a:lnTo>
                  <a:lnTo>
                    <a:pt x="10" y="14"/>
                  </a:lnTo>
                  <a:lnTo>
                    <a:pt x="10" y="8"/>
                  </a:lnTo>
                  <a:lnTo>
                    <a:pt x="8" y="0"/>
                  </a:lnTo>
                  <a:lnTo>
                    <a:pt x="2" y="2"/>
                  </a:lnTo>
                  <a:lnTo>
                    <a:pt x="2" y="4"/>
                  </a:lnTo>
                  <a:lnTo>
                    <a:pt x="0" y="12"/>
                  </a:lnTo>
                  <a:lnTo>
                    <a:pt x="2" y="14"/>
                  </a:lnTo>
                  <a:lnTo>
                    <a:pt x="4" y="10"/>
                  </a:lnTo>
                  <a:lnTo>
                    <a:pt x="6" y="12"/>
                  </a:lnTo>
                  <a:lnTo>
                    <a:pt x="6" y="8"/>
                  </a:lnTo>
                  <a:lnTo>
                    <a:pt x="6" y="12"/>
                  </a:lnTo>
                  <a:lnTo>
                    <a:pt x="6" y="16"/>
                  </a:lnTo>
                  <a:lnTo>
                    <a:pt x="6"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9" name="Freeform 777"/>
            <p:cNvSpPr>
              <a:spLocks/>
            </p:cNvSpPr>
            <p:nvPr/>
          </p:nvSpPr>
          <p:spPr bwMode="auto">
            <a:xfrm>
              <a:off x="2481116" y="3083019"/>
              <a:ext cx="6730" cy="13460"/>
            </a:xfrm>
            <a:custGeom>
              <a:avLst/>
              <a:gdLst/>
              <a:ahLst/>
              <a:cxnLst>
                <a:cxn ang="0">
                  <a:pos x="4" y="6"/>
                </a:cxn>
                <a:cxn ang="0">
                  <a:pos x="6" y="12"/>
                </a:cxn>
                <a:cxn ang="0">
                  <a:pos x="4" y="12"/>
                </a:cxn>
                <a:cxn ang="0">
                  <a:pos x="2" y="6"/>
                </a:cxn>
                <a:cxn ang="0">
                  <a:pos x="0" y="0"/>
                </a:cxn>
                <a:cxn ang="0">
                  <a:pos x="4" y="6"/>
                </a:cxn>
                <a:cxn ang="0">
                  <a:pos x="4" y="6"/>
                </a:cxn>
              </a:cxnLst>
              <a:rect l="0" t="0" r="r" b="b"/>
              <a:pathLst>
                <a:path w="6" h="12">
                  <a:moveTo>
                    <a:pt x="4" y="6"/>
                  </a:moveTo>
                  <a:lnTo>
                    <a:pt x="6" y="12"/>
                  </a:lnTo>
                  <a:lnTo>
                    <a:pt x="4" y="12"/>
                  </a:lnTo>
                  <a:lnTo>
                    <a:pt x="2" y="6"/>
                  </a:lnTo>
                  <a:lnTo>
                    <a:pt x="0" y="0"/>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0" name="Freeform 778"/>
            <p:cNvSpPr>
              <a:spLocks/>
            </p:cNvSpPr>
            <p:nvPr/>
          </p:nvSpPr>
          <p:spPr bwMode="auto">
            <a:xfrm>
              <a:off x="2505791" y="3083019"/>
              <a:ext cx="4487" cy="6730"/>
            </a:xfrm>
            <a:custGeom>
              <a:avLst/>
              <a:gdLst/>
              <a:ahLst/>
              <a:cxnLst>
                <a:cxn ang="0">
                  <a:pos x="0" y="0"/>
                </a:cxn>
                <a:cxn ang="0">
                  <a:pos x="4" y="6"/>
                </a:cxn>
                <a:cxn ang="0">
                  <a:pos x="0" y="2"/>
                </a:cxn>
                <a:cxn ang="0">
                  <a:pos x="0" y="0"/>
                </a:cxn>
                <a:cxn ang="0">
                  <a:pos x="0" y="0"/>
                </a:cxn>
              </a:cxnLst>
              <a:rect l="0" t="0" r="r" b="b"/>
              <a:pathLst>
                <a:path w="4" h="6">
                  <a:moveTo>
                    <a:pt x="0" y="0"/>
                  </a:moveTo>
                  <a:lnTo>
                    <a:pt x="4" y="6"/>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1" name="Freeform 779"/>
            <p:cNvSpPr>
              <a:spLocks/>
            </p:cNvSpPr>
            <p:nvPr/>
          </p:nvSpPr>
          <p:spPr bwMode="auto">
            <a:xfrm>
              <a:off x="2483359" y="3112181"/>
              <a:ext cx="20188" cy="24675"/>
            </a:xfrm>
            <a:custGeom>
              <a:avLst/>
              <a:gdLst/>
              <a:ahLst/>
              <a:cxnLst>
                <a:cxn ang="0">
                  <a:pos x="14" y="2"/>
                </a:cxn>
                <a:cxn ang="0">
                  <a:pos x="18" y="0"/>
                </a:cxn>
                <a:cxn ang="0">
                  <a:pos x="18" y="4"/>
                </a:cxn>
                <a:cxn ang="0">
                  <a:pos x="16" y="18"/>
                </a:cxn>
                <a:cxn ang="0">
                  <a:pos x="14" y="20"/>
                </a:cxn>
                <a:cxn ang="0">
                  <a:pos x="12" y="20"/>
                </a:cxn>
                <a:cxn ang="0">
                  <a:pos x="10" y="22"/>
                </a:cxn>
                <a:cxn ang="0">
                  <a:pos x="8" y="18"/>
                </a:cxn>
                <a:cxn ang="0">
                  <a:pos x="10" y="16"/>
                </a:cxn>
                <a:cxn ang="0">
                  <a:pos x="10" y="14"/>
                </a:cxn>
                <a:cxn ang="0">
                  <a:pos x="4" y="12"/>
                </a:cxn>
                <a:cxn ang="0">
                  <a:pos x="0" y="4"/>
                </a:cxn>
                <a:cxn ang="0">
                  <a:pos x="0" y="0"/>
                </a:cxn>
                <a:cxn ang="0">
                  <a:pos x="6" y="0"/>
                </a:cxn>
                <a:cxn ang="0">
                  <a:pos x="6" y="4"/>
                </a:cxn>
                <a:cxn ang="0">
                  <a:pos x="10" y="0"/>
                </a:cxn>
                <a:cxn ang="0">
                  <a:pos x="12" y="8"/>
                </a:cxn>
                <a:cxn ang="0">
                  <a:pos x="6" y="10"/>
                </a:cxn>
                <a:cxn ang="0">
                  <a:pos x="10" y="12"/>
                </a:cxn>
                <a:cxn ang="0">
                  <a:pos x="14" y="2"/>
                </a:cxn>
                <a:cxn ang="0">
                  <a:pos x="14" y="2"/>
                </a:cxn>
              </a:cxnLst>
              <a:rect l="0" t="0" r="r" b="b"/>
              <a:pathLst>
                <a:path w="18" h="22">
                  <a:moveTo>
                    <a:pt x="14" y="2"/>
                  </a:moveTo>
                  <a:lnTo>
                    <a:pt x="18" y="0"/>
                  </a:lnTo>
                  <a:lnTo>
                    <a:pt x="18" y="4"/>
                  </a:lnTo>
                  <a:lnTo>
                    <a:pt x="16" y="18"/>
                  </a:lnTo>
                  <a:lnTo>
                    <a:pt x="14" y="20"/>
                  </a:lnTo>
                  <a:lnTo>
                    <a:pt x="12" y="20"/>
                  </a:lnTo>
                  <a:lnTo>
                    <a:pt x="10" y="22"/>
                  </a:lnTo>
                  <a:lnTo>
                    <a:pt x="8" y="18"/>
                  </a:lnTo>
                  <a:lnTo>
                    <a:pt x="10" y="16"/>
                  </a:lnTo>
                  <a:lnTo>
                    <a:pt x="10" y="14"/>
                  </a:lnTo>
                  <a:lnTo>
                    <a:pt x="4" y="12"/>
                  </a:lnTo>
                  <a:lnTo>
                    <a:pt x="0" y="4"/>
                  </a:lnTo>
                  <a:lnTo>
                    <a:pt x="0" y="0"/>
                  </a:lnTo>
                  <a:lnTo>
                    <a:pt x="6" y="0"/>
                  </a:lnTo>
                  <a:lnTo>
                    <a:pt x="6" y="4"/>
                  </a:lnTo>
                  <a:lnTo>
                    <a:pt x="10" y="0"/>
                  </a:lnTo>
                  <a:lnTo>
                    <a:pt x="12" y="8"/>
                  </a:lnTo>
                  <a:lnTo>
                    <a:pt x="6" y="10"/>
                  </a:lnTo>
                  <a:lnTo>
                    <a:pt x="10" y="12"/>
                  </a:lnTo>
                  <a:lnTo>
                    <a:pt x="14" y="2"/>
                  </a:lnTo>
                  <a:lnTo>
                    <a:pt x="1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2" name="Freeform 780"/>
            <p:cNvSpPr>
              <a:spLocks/>
            </p:cNvSpPr>
            <p:nvPr/>
          </p:nvSpPr>
          <p:spPr bwMode="auto">
            <a:xfrm>
              <a:off x="2494575" y="3134613"/>
              <a:ext cx="17945" cy="26918"/>
            </a:xfrm>
            <a:custGeom>
              <a:avLst/>
              <a:gdLst/>
              <a:ahLst/>
              <a:cxnLst>
                <a:cxn ang="0">
                  <a:pos x="4" y="12"/>
                </a:cxn>
                <a:cxn ang="0">
                  <a:pos x="4" y="6"/>
                </a:cxn>
                <a:cxn ang="0">
                  <a:pos x="2" y="8"/>
                </a:cxn>
                <a:cxn ang="0">
                  <a:pos x="0" y="8"/>
                </a:cxn>
                <a:cxn ang="0">
                  <a:pos x="2" y="4"/>
                </a:cxn>
                <a:cxn ang="0">
                  <a:pos x="0" y="4"/>
                </a:cxn>
                <a:cxn ang="0">
                  <a:pos x="8" y="0"/>
                </a:cxn>
                <a:cxn ang="0">
                  <a:pos x="10" y="4"/>
                </a:cxn>
                <a:cxn ang="0">
                  <a:pos x="6" y="4"/>
                </a:cxn>
                <a:cxn ang="0">
                  <a:pos x="10" y="6"/>
                </a:cxn>
                <a:cxn ang="0">
                  <a:pos x="6" y="8"/>
                </a:cxn>
                <a:cxn ang="0">
                  <a:pos x="6" y="12"/>
                </a:cxn>
                <a:cxn ang="0">
                  <a:pos x="12" y="18"/>
                </a:cxn>
                <a:cxn ang="0">
                  <a:pos x="16" y="24"/>
                </a:cxn>
                <a:cxn ang="0">
                  <a:pos x="4" y="12"/>
                </a:cxn>
                <a:cxn ang="0">
                  <a:pos x="4" y="12"/>
                </a:cxn>
              </a:cxnLst>
              <a:rect l="0" t="0" r="r" b="b"/>
              <a:pathLst>
                <a:path w="16" h="24">
                  <a:moveTo>
                    <a:pt x="4" y="12"/>
                  </a:moveTo>
                  <a:lnTo>
                    <a:pt x="4" y="6"/>
                  </a:lnTo>
                  <a:lnTo>
                    <a:pt x="2" y="8"/>
                  </a:lnTo>
                  <a:lnTo>
                    <a:pt x="0" y="8"/>
                  </a:lnTo>
                  <a:lnTo>
                    <a:pt x="2" y="4"/>
                  </a:lnTo>
                  <a:lnTo>
                    <a:pt x="0" y="4"/>
                  </a:lnTo>
                  <a:lnTo>
                    <a:pt x="8" y="0"/>
                  </a:lnTo>
                  <a:lnTo>
                    <a:pt x="10" y="4"/>
                  </a:lnTo>
                  <a:lnTo>
                    <a:pt x="6" y="4"/>
                  </a:lnTo>
                  <a:lnTo>
                    <a:pt x="10" y="6"/>
                  </a:lnTo>
                  <a:lnTo>
                    <a:pt x="6" y="8"/>
                  </a:lnTo>
                  <a:lnTo>
                    <a:pt x="6" y="12"/>
                  </a:lnTo>
                  <a:lnTo>
                    <a:pt x="12" y="18"/>
                  </a:lnTo>
                  <a:lnTo>
                    <a:pt x="16" y="24"/>
                  </a:lnTo>
                  <a:lnTo>
                    <a:pt x="4" y="12"/>
                  </a:lnTo>
                  <a:lnTo>
                    <a:pt x="4"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3" name="Freeform 781"/>
            <p:cNvSpPr>
              <a:spLocks/>
            </p:cNvSpPr>
            <p:nvPr/>
          </p:nvSpPr>
          <p:spPr bwMode="auto">
            <a:xfrm>
              <a:off x="2521494" y="3114424"/>
              <a:ext cx="4487" cy="4487"/>
            </a:xfrm>
            <a:custGeom>
              <a:avLst/>
              <a:gdLst/>
              <a:ahLst/>
              <a:cxnLst>
                <a:cxn ang="0">
                  <a:pos x="0" y="2"/>
                </a:cxn>
                <a:cxn ang="0">
                  <a:pos x="2" y="0"/>
                </a:cxn>
                <a:cxn ang="0">
                  <a:pos x="4" y="2"/>
                </a:cxn>
                <a:cxn ang="0">
                  <a:pos x="2" y="4"/>
                </a:cxn>
                <a:cxn ang="0">
                  <a:pos x="0" y="2"/>
                </a:cxn>
                <a:cxn ang="0">
                  <a:pos x="0" y="2"/>
                </a:cxn>
              </a:cxnLst>
              <a:rect l="0" t="0" r="r" b="b"/>
              <a:pathLst>
                <a:path w="4" h="4">
                  <a:moveTo>
                    <a:pt x="0" y="2"/>
                  </a:moveTo>
                  <a:lnTo>
                    <a:pt x="2" y="0"/>
                  </a:lnTo>
                  <a:lnTo>
                    <a:pt x="4" y="2"/>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4" name="Freeform 782"/>
            <p:cNvSpPr>
              <a:spLocks/>
            </p:cNvSpPr>
            <p:nvPr/>
          </p:nvSpPr>
          <p:spPr bwMode="auto">
            <a:xfrm>
              <a:off x="2521494" y="3125640"/>
              <a:ext cx="11216" cy="11216"/>
            </a:xfrm>
            <a:custGeom>
              <a:avLst/>
              <a:gdLst/>
              <a:ahLst/>
              <a:cxnLst>
                <a:cxn ang="0">
                  <a:pos x="0" y="0"/>
                </a:cxn>
                <a:cxn ang="0">
                  <a:pos x="8" y="2"/>
                </a:cxn>
                <a:cxn ang="0">
                  <a:pos x="10" y="10"/>
                </a:cxn>
                <a:cxn ang="0">
                  <a:pos x="0" y="0"/>
                </a:cxn>
                <a:cxn ang="0">
                  <a:pos x="0" y="0"/>
                </a:cxn>
              </a:cxnLst>
              <a:rect l="0" t="0" r="r" b="b"/>
              <a:pathLst>
                <a:path w="10" h="10">
                  <a:moveTo>
                    <a:pt x="0" y="0"/>
                  </a:moveTo>
                  <a:lnTo>
                    <a:pt x="8" y="2"/>
                  </a:lnTo>
                  <a:lnTo>
                    <a:pt x="1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5" name="Freeform 783"/>
            <p:cNvSpPr>
              <a:spLocks/>
            </p:cNvSpPr>
            <p:nvPr/>
          </p:nvSpPr>
          <p:spPr bwMode="auto">
            <a:xfrm>
              <a:off x="2525980" y="3118911"/>
              <a:ext cx="11216" cy="17945"/>
            </a:xfrm>
            <a:custGeom>
              <a:avLst/>
              <a:gdLst/>
              <a:ahLst/>
              <a:cxnLst>
                <a:cxn ang="0">
                  <a:pos x="6" y="6"/>
                </a:cxn>
                <a:cxn ang="0">
                  <a:pos x="10" y="10"/>
                </a:cxn>
                <a:cxn ang="0">
                  <a:pos x="10" y="16"/>
                </a:cxn>
                <a:cxn ang="0">
                  <a:pos x="4" y="2"/>
                </a:cxn>
                <a:cxn ang="0">
                  <a:pos x="0" y="0"/>
                </a:cxn>
                <a:cxn ang="0">
                  <a:pos x="2" y="0"/>
                </a:cxn>
                <a:cxn ang="0">
                  <a:pos x="6" y="6"/>
                </a:cxn>
                <a:cxn ang="0">
                  <a:pos x="6" y="6"/>
                </a:cxn>
              </a:cxnLst>
              <a:rect l="0" t="0" r="r" b="b"/>
              <a:pathLst>
                <a:path w="10" h="16">
                  <a:moveTo>
                    <a:pt x="6" y="6"/>
                  </a:moveTo>
                  <a:lnTo>
                    <a:pt x="10" y="10"/>
                  </a:lnTo>
                  <a:lnTo>
                    <a:pt x="10" y="16"/>
                  </a:lnTo>
                  <a:lnTo>
                    <a:pt x="4" y="2"/>
                  </a:lnTo>
                  <a:lnTo>
                    <a:pt x="0" y="0"/>
                  </a:lnTo>
                  <a:lnTo>
                    <a:pt x="2" y="0"/>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6" name="Freeform 784"/>
            <p:cNvSpPr>
              <a:spLocks/>
            </p:cNvSpPr>
            <p:nvPr/>
          </p:nvSpPr>
          <p:spPr bwMode="auto">
            <a:xfrm>
              <a:off x="2541682" y="3143586"/>
              <a:ext cx="4487" cy="8973"/>
            </a:xfrm>
            <a:custGeom>
              <a:avLst/>
              <a:gdLst/>
              <a:ahLst/>
              <a:cxnLst>
                <a:cxn ang="0">
                  <a:pos x="0" y="0"/>
                </a:cxn>
                <a:cxn ang="0">
                  <a:pos x="4" y="8"/>
                </a:cxn>
                <a:cxn ang="0">
                  <a:pos x="0" y="2"/>
                </a:cxn>
                <a:cxn ang="0">
                  <a:pos x="0" y="0"/>
                </a:cxn>
                <a:cxn ang="0">
                  <a:pos x="0" y="0"/>
                </a:cxn>
              </a:cxnLst>
              <a:rect l="0" t="0" r="r" b="b"/>
              <a:pathLst>
                <a:path w="4" h="8">
                  <a:moveTo>
                    <a:pt x="0" y="0"/>
                  </a:moveTo>
                  <a:lnTo>
                    <a:pt x="4"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7" name="Freeform 785"/>
            <p:cNvSpPr>
              <a:spLocks/>
            </p:cNvSpPr>
            <p:nvPr/>
          </p:nvSpPr>
          <p:spPr bwMode="auto">
            <a:xfrm>
              <a:off x="1940507" y="3127884"/>
              <a:ext cx="17945" cy="17945"/>
            </a:xfrm>
            <a:custGeom>
              <a:avLst/>
              <a:gdLst/>
              <a:ahLst/>
              <a:cxnLst>
                <a:cxn ang="0">
                  <a:pos x="0" y="16"/>
                </a:cxn>
                <a:cxn ang="0">
                  <a:pos x="6" y="6"/>
                </a:cxn>
                <a:cxn ang="0">
                  <a:pos x="10" y="4"/>
                </a:cxn>
                <a:cxn ang="0">
                  <a:pos x="10" y="2"/>
                </a:cxn>
                <a:cxn ang="0">
                  <a:pos x="16" y="0"/>
                </a:cxn>
                <a:cxn ang="0">
                  <a:pos x="16" y="4"/>
                </a:cxn>
                <a:cxn ang="0">
                  <a:pos x="0" y="16"/>
                </a:cxn>
                <a:cxn ang="0">
                  <a:pos x="0" y="16"/>
                </a:cxn>
              </a:cxnLst>
              <a:rect l="0" t="0" r="r" b="b"/>
              <a:pathLst>
                <a:path w="16" h="16">
                  <a:moveTo>
                    <a:pt x="0" y="16"/>
                  </a:moveTo>
                  <a:lnTo>
                    <a:pt x="6" y="6"/>
                  </a:lnTo>
                  <a:lnTo>
                    <a:pt x="10" y="4"/>
                  </a:lnTo>
                  <a:lnTo>
                    <a:pt x="10" y="2"/>
                  </a:lnTo>
                  <a:lnTo>
                    <a:pt x="16" y="0"/>
                  </a:lnTo>
                  <a:lnTo>
                    <a:pt x="16" y="4"/>
                  </a:lnTo>
                  <a:lnTo>
                    <a:pt x="0" y="16"/>
                  </a:lnTo>
                  <a:lnTo>
                    <a:pt x="0"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8" name="Freeform 786"/>
            <p:cNvSpPr>
              <a:spLocks/>
            </p:cNvSpPr>
            <p:nvPr/>
          </p:nvSpPr>
          <p:spPr bwMode="auto">
            <a:xfrm>
              <a:off x="1960695" y="3114424"/>
              <a:ext cx="22432" cy="17945"/>
            </a:xfrm>
            <a:custGeom>
              <a:avLst/>
              <a:gdLst/>
              <a:ahLst/>
              <a:cxnLst>
                <a:cxn ang="0">
                  <a:pos x="2" y="16"/>
                </a:cxn>
                <a:cxn ang="0">
                  <a:pos x="0" y="16"/>
                </a:cxn>
                <a:cxn ang="0">
                  <a:pos x="6" y="14"/>
                </a:cxn>
                <a:cxn ang="0">
                  <a:pos x="10" y="8"/>
                </a:cxn>
                <a:cxn ang="0">
                  <a:pos x="12" y="8"/>
                </a:cxn>
                <a:cxn ang="0">
                  <a:pos x="10" y="6"/>
                </a:cxn>
                <a:cxn ang="0">
                  <a:pos x="10" y="2"/>
                </a:cxn>
                <a:cxn ang="0">
                  <a:pos x="14" y="2"/>
                </a:cxn>
                <a:cxn ang="0">
                  <a:pos x="16" y="4"/>
                </a:cxn>
                <a:cxn ang="0">
                  <a:pos x="18" y="0"/>
                </a:cxn>
                <a:cxn ang="0">
                  <a:pos x="20" y="2"/>
                </a:cxn>
                <a:cxn ang="0">
                  <a:pos x="16" y="8"/>
                </a:cxn>
                <a:cxn ang="0">
                  <a:pos x="18" y="8"/>
                </a:cxn>
                <a:cxn ang="0">
                  <a:pos x="12" y="14"/>
                </a:cxn>
                <a:cxn ang="0">
                  <a:pos x="2" y="16"/>
                </a:cxn>
                <a:cxn ang="0">
                  <a:pos x="2" y="16"/>
                </a:cxn>
              </a:cxnLst>
              <a:rect l="0" t="0" r="r" b="b"/>
              <a:pathLst>
                <a:path w="20" h="16">
                  <a:moveTo>
                    <a:pt x="2" y="16"/>
                  </a:moveTo>
                  <a:lnTo>
                    <a:pt x="0" y="16"/>
                  </a:lnTo>
                  <a:lnTo>
                    <a:pt x="6" y="14"/>
                  </a:lnTo>
                  <a:lnTo>
                    <a:pt x="10" y="8"/>
                  </a:lnTo>
                  <a:lnTo>
                    <a:pt x="12" y="8"/>
                  </a:lnTo>
                  <a:lnTo>
                    <a:pt x="10" y="6"/>
                  </a:lnTo>
                  <a:lnTo>
                    <a:pt x="10" y="2"/>
                  </a:lnTo>
                  <a:lnTo>
                    <a:pt x="14" y="2"/>
                  </a:lnTo>
                  <a:lnTo>
                    <a:pt x="16" y="4"/>
                  </a:lnTo>
                  <a:lnTo>
                    <a:pt x="18" y="0"/>
                  </a:lnTo>
                  <a:lnTo>
                    <a:pt x="20" y="2"/>
                  </a:lnTo>
                  <a:lnTo>
                    <a:pt x="16" y="8"/>
                  </a:lnTo>
                  <a:lnTo>
                    <a:pt x="18" y="8"/>
                  </a:lnTo>
                  <a:lnTo>
                    <a:pt x="12" y="14"/>
                  </a:lnTo>
                  <a:lnTo>
                    <a:pt x="2" y="16"/>
                  </a:lnTo>
                  <a:lnTo>
                    <a:pt x="2"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9" name="Freeform 787"/>
            <p:cNvSpPr>
              <a:spLocks/>
            </p:cNvSpPr>
            <p:nvPr/>
          </p:nvSpPr>
          <p:spPr bwMode="auto">
            <a:xfrm>
              <a:off x="1987613" y="3109938"/>
              <a:ext cx="4487" cy="4487"/>
            </a:xfrm>
            <a:custGeom>
              <a:avLst/>
              <a:gdLst/>
              <a:ahLst/>
              <a:cxnLst>
                <a:cxn ang="0">
                  <a:pos x="0" y="0"/>
                </a:cxn>
                <a:cxn ang="0">
                  <a:pos x="4" y="2"/>
                </a:cxn>
                <a:cxn ang="0">
                  <a:pos x="0" y="4"/>
                </a:cxn>
                <a:cxn ang="0">
                  <a:pos x="0" y="0"/>
                </a:cxn>
                <a:cxn ang="0">
                  <a:pos x="0" y="0"/>
                </a:cxn>
                <a:cxn ang="0">
                  <a:pos x="0" y="0"/>
                </a:cxn>
              </a:cxnLst>
              <a:rect l="0" t="0" r="r" b="b"/>
              <a:pathLst>
                <a:path w="4" h="4">
                  <a:moveTo>
                    <a:pt x="0" y="0"/>
                  </a:moveTo>
                  <a:lnTo>
                    <a:pt x="4" y="2"/>
                  </a:lnTo>
                  <a:lnTo>
                    <a:pt x="0" y="4"/>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0" name="Freeform 788"/>
            <p:cNvSpPr>
              <a:spLocks/>
            </p:cNvSpPr>
            <p:nvPr/>
          </p:nvSpPr>
          <p:spPr bwMode="auto">
            <a:xfrm>
              <a:off x="2036964" y="3103208"/>
              <a:ext cx="2243" cy="2243"/>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1" name="Freeform 789"/>
            <p:cNvSpPr>
              <a:spLocks/>
            </p:cNvSpPr>
            <p:nvPr/>
          </p:nvSpPr>
          <p:spPr bwMode="auto">
            <a:xfrm>
              <a:off x="2066125" y="3078533"/>
              <a:ext cx="4487" cy="6730"/>
            </a:xfrm>
            <a:custGeom>
              <a:avLst/>
              <a:gdLst/>
              <a:ahLst/>
              <a:cxnLst>
                <a:cxn ang="0">
                  <a:pos x="2" y="2"/>
                </a:cxn>
                <a:cxn ang="0">
                  <a:pos x="2" y="0"/>
                </a:cxn>
                <a:cxn ang="0">
                  <a:pos x="4" y="2"/>
                </a:cxn>
                <a:cxn ang="0">
                  <a:pos x="4" y="6"/>
                </a:cxn>
                <a:cxn ang="0">
                  <a:pos x="0" y="6"/>
                </a:cxn>
                <a:cxn ang="0">
                  <a:pos x="0" y="0"/>
                </a:cxn>
                <a:cxn ang="0">
                  <a:pos x="2" y="2"/>
                </a:cxn>
                <a:cxn ang="0">
                  <a:pos x="2" y="2"/>
                </a:cxn>
              </a:cxnLst>
              <a:rect l="0" t="0" r="r" b="b"/>
              <a:pathLst>
                <a:path w="4" h="6">
                  <a:moveTo>
                    <a:pt x="2" y="2"/>
                  </a:moveTo>
                  <a:lnTo>
                    <a:pt x="2" y="0"/>
                  </a:lnTo>
                  <a:lnTo>
                    <a:pt x="4" y="2"/>
                  </a:lnTo>
                  <a:lnTo>
                    <a:pt x="4" y="6"/>
                  </a:lnTo>
                  <a:lnTo>
                    <a:pt x="0" y="6"/>
                  </a:ln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2" name="Freeform 790"/>
            <p:cNvSpPr>
              <a:spLocks/>
            </p:cNvSpPr>
            <p:nvPr/>
          </p:nvSpPr>
          <p:spPr bwMode="auto">
            <a:xfrm>
              <a:off x="2158096" y="3047128"/>
              <a:ext cx="2243" cy="4487"/>
            </a:xfrm>
            <a:custGeom>
              <a:avLst/>
              <a:gdLst/>
              <a:ahLst/>
              <a:cxnLst>
                <a:cxn ang="0">
                  <a:pos x="0" y="2"/>
                </a:cxn>
                <a:cxn ang="0">
                  <a:pos x="2" y="0"/>
                </a:cxn>
                <a:cxn ang="0">
                  <a:pos x="2" y="2"/>
                </a:cxn>
                <a:cxn ang="0">
                  <a:pos x="0" y="4"/>
                </a:cxn>
                <a:cxn ang="0">
                  <a:pos x="0" y="2"/>
                </a:cxn>
                <a:cxn ang="0">
                  <a:pos x="0" y="2"/>
                </a:cxn>
              </a:cxnLst>
              <a:rect l="0" t="0" r="r" b="b"/>
              <a:pathLst>
                <a:path w="2" h="4">
                  <a:moveTo>
                    <a:pt x="0" y="2"/>
                  </a:moveTo>
                  <a:lnTo>
                    <a:pt x="2" y="0"/>
                  </a:lnTo>
                  <a:lnTo>
                    <a:pt x="2" y="2"/>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3" name="Freeform 791"/>
            <p:cNvSpPr>
              <a:spLocks/>
            </p:cNvSpPr>
            <p:nvPr/>
          </p:nvSpPr>
          <p:spPr bwMode="auto">
            <a:xfrm>
              <a:off x="2164825" y="3047128"/>
              <a:ext cx="2243" cy="2243"/>
            </a:xfrm>
            <a:custGeom>
              <a:avLst/>
              <a:gdLst/>
              <a:ahLst/>
              <a:cxnLst>
                <a:cxn ang="0">
                  <a:pos x="2" y="2"/>
                </a:cxn>
                <a:cxn ang="0">
                  <a:pos x="0" y="2"/>
                </a:cxn>
                <a:cxn ang="0">
                  <a:pos x="2" y="0"/>
                </a:cxn>
                <a:cxn ang="0">
                  <a:pos x="2" y="2"/>
                </a:cxn>
                <a:cxn ang="0">
                  <a:pos x="2" y="2"/>
                </a:cxn>
              </a:cxnLst>
              <a:rect l="0" t="0" r="r" b="b"/>
              <a:pathLst>
                <a:path w="2" h="2">
                  <a:moveTo>
                    <a:pt x="2" y="2"/>
                  </a:moveTo>
                  <a:lnTo>
                    <a:pt x="0" y="2"/>
                  </a:lnTo>
                  <a:lnTo>
                    <a:pt x="2"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4" name="Freeform 792"/>
            <p:cNvSpPr>
              <a:spLocks/>
            </p:cNvSpPr>
            <p:nvPr/>
          </p:nvSpPr>
          <p:spPr bwMode="auto">
            <a:xfrm>
              <a:off x="2158096" y="3008995"/>
              <a:ext cx="38135" cy="33648"/>
            </a:xfrm>
            <a:custGeom>
              <a:avLst/>
              <a:gdLst/>
              <a:ahLst/>
              <a:cxnLst>
                <a:cxn ang="0">
                  <a:pos x="0" y="16"/>
                </a:cxn>
                <a:cxn ang="0">
                  <a:pos x="4" y="10"/>
                </a:cxn>
                <a:cxn ang="0">
                  <a:pos x="8" y="8"/>
                </a:cxn>
                <a:cxn ang="0">
                  <a:pos x="10" y="8"/>
                </a:cxn>
                <a:cxn ang="0">
                  <a:pos x="8" y="10"/>
                </a:cxn>
                <a:cxn ang="0">
                  <a:pos x="10" y="14"/>
                </a:cxn>
                <a:cxn ang="0">
                  <a:pos x="12" y="14"/>
                </a:cxn>
                <a:cxn ang="0">
                  <a:pos x="12" y="10"/>
                </a:cxn>
                <a:cxn ang="0">
                  <a:pos x="14" y="8"/>
                </a:cxn>
                <a:cxn ang="0">
                  <a:pos x="12" y="4"/>
                </a:cxn>
                <a:cxn ang="0">
                  <a:pos x="12" y="2"/>
                </a:cxn>
                <a:cxn ang="0">
                  <a:pos x="14" y="2"/>
                </a:cxn>
                <a:cxn ang="0">
                  <a:pos x="16" y="8"/>
                </a:cxn>
                <a:cxn ang="0">
                  <a:pos x="22" y="4"/>
                </a:cxn>
                <a:cxn ang="0">
                  <a:pos x="20" y="0"/>
                </a:cxn>
                <a:cxn ang="0">
                  <a:pos x="24" y="2"/>
                </a:cxn>
                <a:cxn ang="0">
                  <a:pos x="26" y="6"/>
                </a:cxn>
                <a:cxn ang="0">
                  <a:pos x="30" y="2"/>
                </a:cxn>
                <a:cxn ang="0">
                  <a:pos x="30" y="10"/>
                </a:cxn>
                <a:cxn ang="0">
                  <a:pos x="34" y="10"/>
                </a:cxn>
                <a:cxn ang="0">
                  <a:pos x="32" y="12"/>
                </a:cxn>
                <a:cxn ang="0">
                  <a:pos x="24" y="10"/>
                </a:cxn>
                <a:cxn ang="0">
                  <a:pos x="24" y="12"/>
                </a:cxn>
                <a:cxn ang="0">
                  <a:pos x="28" y="14"/>
                </a:cxn>
                <a:cxn ang="0">
                  <a:pos x="28" y="16"/>
                </a:cxn>
                <a:cxn ang="0">
                  <a:pos x="26" y="14"/>
                </a:cxn>
                <a:cxn ang="0">
                  <a:pos x="22" y="16"/>
                </a:cxn>
                <a:cxn ang="0">
                  <a:pos x="24" y="18"/>
                </a:cxn>
                <a:cxn ang="0">
                  <a:pos x="16" y="22"/>
                </a:cxn>
                <a:cxn ang="0">
                  <a:pos x="14" y="28"/>
                </a:cxn>
                <a:cxn ang="0">
                  <a:pos x="10" y="30"/>
                </a:cxn>
                <a:cxn ang="0">
                  <a:pos x="12" y="26"/>
                </a:cxn>
                <a:cxn ang="0">
                  <a:pos x="10" y="24"/>
                </a:cxn>
                <a:cxn ang="0">
                  <a:pos x="10" y="22"/>
                </a:cxn>
                <a:cxn ang="0">
                  <a:pos x="8" y="22"/>
                </a:cxn>
                <a:cxn ang="0">
                  <a:pos x="8" y="26"/>
                </a:cxn>
                <a:cxn ang="0">
                  <a:pos x="6" y="26"/>
                </a:cxn>
                <a:cxn ang="0">
                  <a:pos x="0" y="16"/>
                </a:cxn>
                <a:cxn ang="0">
                  <a:pos x="0" y="16"/>
                </a:cxn>
              </a:cxnLst>
              <a:rect l="0" t="0" r="r" b="b"/>
              <a:pathLst>
                <a:path w="34" h="30">
                  <a:moveTo>
                    <a:pt x="0" y="16"/>
                  </a:moveTo>
                  <a:lnTo>
                    <a:pt x="4" y="10"/>
                  </a:lnTo>
                  <a:lnTo>
                    <a:pt x="8" y="8"/>
                  </a:lnTo>
                  <a:lnTo>
                    <a:pt x="10" y="8"/>
                  </a:lnTo>
                  <a:lnTo>
                    <a:pt x="8" y="10"/>
                  </a:lnTo>
                  <a:lnTo>
                    <a:pt x="10" y="14"/>
                  </a:lnTo>
                  <a:lnTo>
                    <a:pt x="12" y="14"/>
                  </a:lnTo>
                  <a:lnTo>
                    <a:pt x="12" y="10"/>
                  </a:lnTo>
                  <a:lnTo>
                    <a:pt x="14" y="8"/>
                  </a:lnTo>
                  <a:lnTo>
                    <a:pt x="12" y="4"/>
                  </a:lnTo>
                  <a:lnTo>
                    <a:pt x="12" y="2"/>
                  </a:lnTo>
                  <a:lnTo>
                    <a:pt x="14" y="2"/>
                  </a:lnTo>
                  <a:lnTo>
                    <a:pt x="16" y="8"/>
                  </a:lnTo>
                  <a:lnTo>
                    <a:pt x="22" y="4"/>
                  </a:lnTo>
                  <a:lnTo>
                    <a:pt x="20" y="0"/>
                  </a:lnTo>
                  <a:lnTo>
                    <a:pt x="24" y="2"/>
                  </a:lnTo>
                  <a:lnTo>
                    <a:pt x="26" y="6"/>
                  </a:lnTo>
                  <a:lnTo>
                    <a:pt x="30" y="2"/>
                  </a:lnTo>
                  <a:lnTo>
                    <a:pt x="30" y="10"/>
                  </a:lnTo>
                  <a:lnTo>
                    <a:pt x="34" y="10"/>
                  </a:lnTo>
                  <a:lnTo>
                    <a:pt x="32" y="12"/>
                  </a:lnTo>
                  <a:lnTo>
                    <a:pt x="24" y="10"/>
                  </a:lnTo>
                  <a:lnTo>
                    <a:pt x="24" y="12"/>
                  </a:lnTo>
                  <a:lnTo>
                    <a:pt x="28" y="14"/>
                  </a:lnTo>
                  <a:lnTo>
                    <a:pt x="28" y="16"/>
                  </a:lnTo>
                  <a:lnTo>
                    <a:pt x="26" y="14"/>
                  </a:lnTo>
                  <a:lnTo>
                    <a:pt x="22" y="16"/>
                  </a:lnTo>
                  <a:lnTo>
                    <a:pt x="24" y="18"/>
                  </a:lnTo>
                  <a:lnTo>
                    <a:pt x="16" y="22"/>
                  </a:lnTo>
                  <a:lnTo>
                    <a:pt x="14" y="28"/>
                  </a:lnTo>
                  <a:lnTo>
                    <a:pt x="10" y="30"/>
                  </a:lnTo>
                  <a:lnTo>
                    <a:pt x="12" y="26"/>
                  </a:lnTo>
                  <a:lnTo>
                    <a:pt x="10" y="24"/>
                  </a:lnTo>
                  <a:lnTo>
                    <a:pt x="10" y="22"/>
                  </a:lnTo>
                  <a:lnTo>
                    <a:pt x="8" y="22"/>
                  </a:lnTo>
                  <a:lnTo>
                    <a:pt x="8" y="26"/>
                  </a:lnTo>
                  <a:lnTo>
                    <a:pt x="6" y="26"/>
                  </a:lnTo>
                  <a:lnTo>
                    <a:pt x="0" y="16"/>
                  </a:lnTo>
                  <a:lnTo>
                    <a:pt x="0"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5" name="Freeform 793"/>
            <p:cNvSpPr>
              <a:spLocks/>
            </p:cNvSpPr>
            <p:nvPr/>
          </p:nvSpPr>
          <p:spPr bwMode="auto">
            <a:xfrm>
              <a:off x="2182771" y="2995535"/>
              <a:ext cx="15702" cy="11216"/>
            </a:xfrm>
            <a:custGeom>
              <a:avLst/>
              <a:gdLst/>
              <a:ahLst/>
              <a:cxnLst>
                <a:cxn ang="0">
                  <a:pos x="4" y="4"/>
                </a:cxn>
                <a:cxn ang="0">
                  <a:pos x="2" y="2"/>
                </a:cxn>
                <a:cxn ang="0">
                  <a:pos x="4" y="0"/>
                </a:cxn>
                <a:cxn ang="0">
                  <a:pos x="10" y="0"/>
                </a:cxn>
                <a:cxn ang="0">
                  <a:pos x="10" y="2"/>
                </a:cxn>
                <a:cxn ang="0">
                  <a:pos x="12" y="2"/>
                </a:cxn>
                <a:cxn ang="0">
                  <a:pos x="14" y="6"/>
                </a:cxn>
                <a:cxn ang="0">
                  <a:pos x="2" y="10"/>
                </a:cxn>
                <a:cxn ang="0">
                  <a:pos x="0" y="6"/>
                </a:cxn>
                <a:cxn ang="0">
                  <a:pos x="4" y="4"/>
                </a:cxn>
                <a:cxn ang="0">
                  <a:pos x="4" y="4"/>
                </a:cxn>
              </a:cxnLst>
              <a:rect l="0" t="0" r="r" b="b"/>
              <a:pathLst>
                <a:path w="14" h="10">
                  <a:moveTo>
                    <a:pt x="4" y="4"/>
                  </a:moveTo>
                  <a:lnTo>
                    <a:pt x="2" y="2"/>
                  </a:lnTo>
                  <a:lnTo>
                    <a:pt x="4" y="0"/>
                  </a:lnTo>
                  <a:lnTo>
                    <a:pt x="10" y="0"/>
                  </a:lnTo>
                  <a:lnTo>
                    <a:pt x="10" y="2"/>
                  </a:lnTo>
                  <a:lnTo>
                    <a:pt x="12" y="2"/>
                  </a:lnTo>
                  <a:lnTo>
                    <a:pt x="14" y="6"/>
                  </a:lnTo>
                  <a:lnTo>
                    <a:pt x="2" y="10"/>
                  </a:lnTo>
                  <a:lnTo>
                    <a:pt x="0" y="6"/>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6" name="Freeform 794"/>
            <p:cNvSpPr>
              <a:spLocks/>
            </p:cNvSpPr>
            <p:nvPr/>
          </p:nvSpPr>
          <p:spPr bwMode="auto">
            <a:xfrm>
              <a:off x="2189501" y="2991048"/>
              <a:ext cx="4487" cy="2243"/>
            </a:xfrm>
            <a:custGeom>
              <a:avLst/>
              <a:gdLst/>
              <a:ahLst/>
              <a:cxnLst>
                <a:cxn ang="0">
                  <a:pos x="0" y="0"/>
                </a:cxn>
                <a:cxn ang="0">
                  <a:pos x="4" y="2"/>
                </a:cxn>
                <a:cxn ang="0">
                  <a:pos x="0" y="2"/>
                </a:cxn>
                <a:cxn ang="0">
                  <a:pos x="0" y="0"/>
                </a:cxn>
                <a:cxn ang="0">
                  <a:pos x="0" y="0"/>
                </a:cxn>
              </a:cxnLst>
              <a:rect l="0" t="0" r="r" b="b"/>
              <a:pathLst>
                <a:path w="4" h="2">
                  <a:moveTo>
                    <a:pt x="0" y="0"/>
                  </a:moveTo>
                  <a:lnTo>
                    <a:pt x="4"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7" name="Freeform 795"/>
            <p:cNvSpPr>
              <a:spLocks/>
            </p:cNvSpPr>
            <p:nvPr/>
          </p:nvSpPr>
          <p:spPr bwMode="auto">
            <a:xfrm>
              <a:off x="2261283" y="2939455"/>
              <a:ext cx="13460" cy="15702"/>
            </a:xfrm>
            <a:custGeom>
              <a:avLst/>
              <a:gdLst/>
              <a:ahLst/>
              <a:cxnLst>
                <a:cxn ang="0">
                  <a:pos x="2" y="10"/>
                </a:cxn>
                <a:cxn ang="0">
                  <a:pos x="8" y="0"/>
                </a:cxn>
                <a:cxn ang="0">
                  <a:pos x="12" y="2"/>
                </a:cxn>
                <a:cxn ang="0">
                  <a:pos x="4" y="12"/>
                </a:cxn>
                <a:cxn ang="0">
                  <a:pos x="0" y="14"/>
                </a:cxn>
                <a:cxn ang="0">
                  <a:pos x="2" y="10"/>
                </a:cxn>
                <a:cxn ang="0">
                  <a:pos x="2" y="10"/>
                </a:cxn>
              </a:cxnLst>
              <a:rect l="0" t="0" r="r" b="b"/>
              <a:pathLst>
                <a:path w="12" h="14">
                  <a:moveTo>
                    <a:pt x="2" y="10"/>
                  </a:moveTo>
                  <a:lnTo>
                    <a:pt x="8" y="0"/>
                  </a:lnTo>
                  <a:lnTo>
                    <a:pt x="12" y="2"/>
                  </a:lnTo>
                  <a:lnTo>
                    <a:pt x="4" y="12"/>
                  </a:lnTo>
                  <a:lnTo>
                    <a:pt x="0" y="14"/>
                  </a:lnTo>
                  <a:lnTo>
                    <a:pt x="2" y="10"/>
                  </a:lnTo>
                  <a:lnTo>
                    <a:pt x="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8" name="Freeform 796"/>
            <p:cNvSpPr>
              <a:spLocks/>
            </p:cNvSpPr>
            <p:nvPr/>
          </p:nvSpPr>
          <p:spPr bwMode="auto">
            <a:xfrm>
              <a:off x="2279229" y="2934969"/>
              <a:ext cx="6730" cy="6730"/>
            </a:xfrm>
            <a:custGeom>
              <a:avLst/>
              <a:gdLst/>
              <a:ahLst/>
              <a:cxnLst>
                <a:cxn ang="0">
                  <a:pos x="0" y="4"/>
                </a:cxn>
                <a:cxn ang="0">
                  <a:pos x="0" y="0"/>
                </a:cxn>
                <a:cxn ang="0">
                  <a:pos x="6" y="2"/>
                </a:cxn>
                <a:cxn ang="0">
                  <a:pos x="0" y="6"/>
                </a:cxn>
                <a:cxn ang="0">
                  <a:pos x="0" y="4"/>
                </a:cxn>
                <a:cxn ang="0">
                  <a:pos x="0" y="4"/>
                </a:cxn>
              </a:cxnLst>
              <a:rect l="0" t="0" r="r" b="b"/>
              <a:pathLst>
                <a:path w="6" h="6">
                  <a:moveTo>
                    <a:pt x="0" y="4"/>
                  </a:moveTo>
                  <a:lnTo>
                    <a:pt x="0" y="0"/>
                  </a:lnTo>
                  <a:lnTo>
                    <a:pt x="6" y="2"/>
                  </a:lnTo>
                  <a:lnTo>
                    <a:pt x="0" y="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9" name="Freeform 797"/>
            <p:cNvSpPr>
              <a:spLocks/>
            </p:cNvSpPr>
            <p:nvPr/>
          </p:nvSpPr>
          <p:spPr bwMode="auto">
            <a:xfrm>
              <a:off x="2061639" y="2984319"/>
              <a:ext cx="4487" cy="6730"/>
            </a:xfrm>
            <a:custGeom>
              <a:avLst/>
              <a:gdLst/>
              <a:ahLst/>
              <a:cxnLst>
                <a:cxn ang="0">
                  <a:pos x="4" y="0"/>
                </a:cxn>
                <a:cxn ang="0">
                  <a:pos x="4" y="6"/>
                </a:cxn>
                <a:cxn ang="0">
                  <a:pos x="0" y="6"/>
                </a:cxn>
                <a:cxn ang="0">
                  <a:pos x="0" y="2"/>
                </a:cxn>
                <a:cxn ang="0">
                  <a:pos x="4" y="0"/>
                </a:cxn>
                <a:cxn ang="0">
                  <a:pos x="4" y="0"/>
                </a:cxn>
              </a:cxnLst>
              <a:rect l="0" t="0" r="r" b="b"/>
              <a:pathLst>
                <a:path w="4" h="6">
                  <a:moveTo>
                    <a:pt x="4" y="0"/>
                  </a:moveTo>
                  <a:lnTo>
                    <a:pt x="4" y="6"/>
                  </a:lnTo>
                  <a:lnTo>
                    <a:pt x="0" y="6"/>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0" name="Freeform 798"/>
            <p:cNvSpPr>
              <a:spLocks/>
            </p:cNvSpPr>
            <p:nvPr/>
          </p:nvSpPr>
          <p:spPr bwMode="auto">
            <a:xfrm>
              <a:off x="1967425" y="2939455"/>
              <a:ext cx="26918" cy="17945"/>
            </a:xfrm>
            <a:custGeom>
              <a:avLst/>
              <a:gdLst/>
              <a:ahLst/>
              <a:cxnLst>
                <a:cxn ang="0">
                  <a:pos x="0" y="2"/>
                </a:cxn>
                <a:cxn ang="0">
                  <a:pos x="16" y="0"/>
                </a:cxn>
                <a:cxn ang="0">
                  <a:pos x="24" y="2"/>
                </a:cxn>
                <a:cxn ang="0">
                  <a:pos x="24" y="8"/>
                </a:cxn>
                <a:cxn ang="0">
                  <a:pos x="24" y="8"/>
                </a:cxn>
                <a:cxn ang="0">
                  <a:pos x="18" y="16"/>
                </a:cxn>
                <a:cxn ang="0">
                  <a:pos x="4" y="10"/>
                </a:cxn>
                <a:cxn ang="0">
                  <a:pos x="0" y="2"/>
                </a:cxn>
                <a:cxn ang="0">
                  <a:pos x="0" y="2"/>
                </a:cxn>
              </a:cxnLst>
              <a:rect l="0" t="0" r="r" b="b"/>
              <a:pathLst>
                <a:path w="24" h="16">
                  <a:moveTo>
                    <a:pt x="0" y="2"/>
                  </a:moveTo>
                  <a:lnTo>
                    <a:pt x="16" y="0"/>
                  </a:lnTo>
                  <a:lnTo>
                    <a:pt x="24" y="2"/>
                  </a:lnTo>
                  <a:lnTo>
                    <a:pt x="24" y="8"/>
                  </a:lnTo>
                  <a:lnTo>
                    <a:pt x="24" y="8"/>
                  </a:lnTo>
                  <a:lnTo>
                    <a:pt x="18" y="16"/>
                  </a:lnTo>
                  <a:lnTo>
                    <a:pt x="4" y="1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1" name="Freeform 799"/>
            <p:cNvSpPr>
              <a:spLocks/>
            </p:cNvSpPr>
            <p:nvPr/>
          </p:nvSpPr>
          <p:spPr bwMode="auto">
            <a:xfrm>
              <a:off x="1998829" y="2923752"/>
              <a:ext cx="15702" cy="15702"/>
            </a:xfrm>
            <a:custGeom>
              <a:avLst/>
              <a:gdLst/>
              <a:ahLst/>
              <a:cxnLst>
                <a:cxn ang="0">
                  <a:pos x="0" y="6"/>
                </a:cxn>
                <a:cxn ang="0">
                  <a:pos x="6" y="0"/>
                </a:cxn>
                <a:cxn ang="0">
                  <a:pos x="14" y="4"/>
                </a:cxn>
                <a:cxn ang="0">
                  <a:pos x="14" y="8"/>
                </a:cxn>
                <a:cxn ang="0">
                  <a:pos x="8" y="14"/>
                </a:cxn>
                <a:cxn ang="0">
                  <a:pos x="6" y="8"/>
                </a:cxn>
                <a:cxn ang="0">
                  <a:pos x="0" y="6"/>
                </a:cxn>
                <a:cxn ang="0">
                  <a:pos x="0" y="6"/>
                </a:cxn>
              </a:cxnLst>
              <a:rect l="0" t="0" r="r" b="b"/>
              <a:pathLst>
                <a:path w="14" h="14">
                  <a:moveTo>
                    <a:pt x="0" y="6"/>
                  </a:moveTo>
                  <a:lnTo>
                    <a:pt x="6" y="0"/>
                  </a:lnTo>
                  <a:lnTo>
                    <a:pt x="14" y="4"/>
                  </a:lnTo>
                  <a:lnTo>
                    <a:pt x="14" y="8"/>
                  </a:lnTo>
                  <a:lnTo>
                    <a:pt x="8" y="14"/>
                  </a:lnTo>
                  <a:lnTo>
                    <a:pt x="6" y="8"/>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2" name="Freeform 800"/>
            <p:cNvSpPr>
              <a:spLocks/>
            </p:cNvSpPr>
            <p:nvPr/>
          </p:nvSpPr>
          <p:spPr bwMode="auto">
            <a:xfrm>
              <a:off x="3234829" y="3305096"/>
              <a:ext cx="22432" cy="8973"/>
            </a:xfrm>
            <a:custGeom>
              <a:avLst/>
              <a:gdLst/>
              <a:ahLst/>
              <a:cxnLst>
                <a:cxn ang="0">
                  <a:pos x="14" y="0"/>
                </a:cxn>
                <a:cxn ang="0">
                  <a:pos x="0" y="0"/>
                </a:cxn>
                <a:cxn ang="0">
                  <a:pos x="8" y="4"/>
                </a:cxn>
                <a:cxn ang="0">
                  <a:pos x="16" y="8"/>
                </a:cxn>
                <a:cxn ang="0">
                  <a:pos x="18" y="6"/>
                </a:cxn>
                <a:cxn ang="0">
                  <a:pos x="20" y="2"/>
                </a:cxn>
                <a:cxn ang="0">
                  <a:pos x="18" y="2"/>
                </a:cxn>
                <a:cxn ang="0">
                  <a:pos x="18" y="6"/>
                </a:cxn>
                <a:cxn ang="0">
                  <a:pos x="16" y="0"/>
                </a:cxn>
                <a:cxn ang="0">
                  <a:pos x="14" y="0"/>
                </a:cxn>
                <a:cxn ang="0">
                  <a:pos x="14" y="0"/>
                </a:cxn>
              </a:cxnLst>
              <a:rect l="0" t="0" r="r" b="b"/>
              <a:pathLst>
                <a:path w="20" h="8">
                  <a:moveTo>
                    <a:pt x="14" y="0"/>
                  </a:moveTo>
                  <a:lnTo>
                    <a:pt x="0" y="0"/>
                  </a:lnTo>
                  <a:lnTo>
                    <a:pt x="8" y="4"/>
                  </a:lnTo>
                  <a:lnTo>
                    <a:pt x="16" y="8"/>
                  </a:lnTo>
                  <a:lnTo>
                    <a:pt x="18" y="6"/>
                  </a:lnTo>
                  <a:lnTo>
                    <a:pt x="20" y="2"/>
                  </a:lnTo>
                  <a:lnTo>
                    <a:pt x="18" y="2"/>
                  </a:lnTo>
                  <a:lnTo>
                    <a:pt x="18" y="6"/>
                  </a:lnTo>
                  <a:lnTo>
                    <a:pt x="16" y="0"/>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3" name="Freeform 801"/>
            <p:cNvSpPr>
              <a:spLocks/>
            </p:cNvSpPr>
            <p:nvPr/>
          </p:nvSpPr>
          <p:spPr bwMode="auto">
            <a:xfrm>
              <a:off x="3445689" y="3174990"/>
              <a:ext cx="11216" cy="11216"/>
            </a:xfrm>
            <a:custGeom>
              <a:avLst/>
              <a:gdLst/>
              <a:ahLst/>
              <a:cxnLst>
                <a:cxn ang="0">
                  <a:pos x="6" y="10"/>
                </a:cxn>
                <a:cxn ang="0">
                  <a:pos x="10" y="8"/>
                </a:cxn>
                <a:cxn ang="0">
                  <a:pos x="8" y="6"/>
                </a:cxn>
                <a:cxn ang="0">
                  <a:pos x="8" y="4"/>
                </a:cxn>
                <a:cxn ang="0">
                  <a:pos x="10" y="4"/>
                </a:cxn>
                <a:cxn ang="0">
                  <a:pos x="8" y="6"/>
                </a:cxn>
                <a:cxn ang="0">
                  <a:pos x="10" y="6"/>
                </a:cxn>
                <a:cxn ang="0">
                  <a:pos x="10" y="2"/>
                </a:cxn>
                <a:cxn ang="0">
                  <a:pos x="8" y="0"/>
                </a:cxn>
                <a:cxn ang="0">
                  <a:pos x="2" y="2"/>
                </a:cxn>
                <a:cxn ang="0">
                  <a:pos x="0" y="6"/>
                </a:cxn>
                <a:cxn ang="0">
                  <a:pos x="0" y="8"/>
                </a:cxn>
                <a:cxn ang="0">
                  <a:pos x="6" y="10"/>
                </a:cxn>
                <a:cxn ang="0">
                  <a:pos x="6" y="10"/>
                </a:cxn>
              </a:cxnLst>
              <a:rect l="0" t="0" r="r" b="b"/>
              <a:pathLst>
                <a:path w="10" h="10">
                  <a:moveTo>
                    <a:pt x="6" y="10"/>
                  </a:moveTo>
                  <a:lnTo>
                    <a:pt x="10" y="8"/>
                  </a:lnTo>
                  <a:lnTo>
                    <a:pt x="8" y="6"/>
                  </a:lnTo>
                  <a:lnTo>
                    <a:pt x="8" y="4"/>
                  </a:lnTo>
                  <a:lnTo>
                    <a:pt x="10" y="4"/>
                  </a:lnTo>
                  <a:lnTo>
                    <a:pt x="8" y="6"/>
                  </a:lnTo>
                  <a:lnTo>
                    <a:pt x="10" y="6"/>
                  </a:lnTo>
                  <a:lnTo>
                    <a:pt x="10" y="2"/>
                  </a:lnTo>
                  <a:lnTo>
                    <a:pt x="8" y="0"/>
                  </a:lnTo>
                  <a:lnTo>
                    <a:pt x="2" y="2"/>
                  </a:lnTo>
                  <a:lnTo>
                    <a:pt x="0" y="6"/>
                  </a:lnTo>
                  <a:lnTo>
                    <a:pt x="0" y="8"/>
                  </a:lnTo>
                  <a:lnTo>
                    <a:pt x="6" y="10"/>
                  </a:lnTo>
                  <a:lnTo>
                    <a:pt x="6"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4" name="Freeform 802"/>
            <p:cNvSpPr>
              <a:spLocks/>
            </p:cNvSpPr>
            <p:nvPr/>
          </p:nvSpPr>
          <p:spPr bwMode="auto">
            <a:xfrm>
              <a:off x="2806379" y="2867673"/>
              <a:ext cx="13460" cy="6730"/>
            </a:xfrm>
            <a:custGeom>
              <a:avLst/>
              <a:gdLst/>
              <a:ahLst/>
              <a:cxnLst>
                <a:cxn ang="0">
                  <a:pos x="4" y="0"/>
                </a:cxn>
                <a:cxn ang="0">
                  <a:pos x="12" y="0"/>
                </a:cxn>
                <a:cxn ang="0">
                  <a:pos x="12" y="2"/>
                </a:cxn>
                <a:cxn ang="0">
                  <a:pos x="0" y="6"/>
                </a:cxn>
                <a:cxn ang="0">
                  <a:pos x="4" y="0"/>
                </a:cxn>
                <a:cxn ang="0">
                  <a:pos x="4" y="0"/>
                </a:cxn>
              </a:cxnLst>
              <a:rect l="0" t="0" r="r" b="b"/>
              <a:pathLst>
                <a:path w="12" h="6">
                  <a:moveTo>
                    <a:pt x="4" y="0"/>
                  </a:moveTo>
                  <a:lnTo>
                    <a:pt x="12" y="0"/>
                  </a:lnTo>
                  <a:lnTo>
                    <a:pt x="12" y="2"/>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5" name="Freeform 803"/>
            <p:cNvSpPr>
              <a:spLocks/>
            </p:cNvSpPr>
            <p:nvPr/>
          </p:nvSpPr>
          <p:spPr bwMode="auto">
            <a:xfrm>
              <a:off x="2786190" y="2890104"/>
              <a:ext cx="13460" cy="8973"/>
            </a:xfrm>
            <a:custGeom>
              <a:avLst/>
              <a:gdLst/>
              <a:ahLst/>
              <a:cxnLst>
                <a:cxn ang="0">
                  <a:pos x="0" y="4"/>
                </a:cxn>
                <a:cxn ang="0">
                  <a:pos x="0" y="2"/>
                </a:cxn>
                <a:cxn ang="0">
                  <a:pos x="2" y="2"/>
                </a:cxn>
                <a:cxn ang="0">
                  <a:pos x="6" y="2"/>
                </a:cxn>
                <a:cxn ang="0">
                  <a:pos x="10" y="0"/>
                </a:cxn>
                <a:cxn ang="0">
                  <a:pos x="12" y="0"/>
                </a:cxn>
                <a:cxn ang="0">
                  <a:pos x="12" y="0"/>
                </a:cxn>
                <a:cxn ang="0">
                  <a:pos x="10" y="2"/>
                </a:cxn>
                <a:cxn ang="0">
                  <a:pos x="10" y="2"/>
                </a:cxn>
                <a:cxn ang="0">
                  <a:pos x="10" y="4"/>
                </a:cxn>
                <a:cxn ang="0">
                  <a:pos x="10" y="6"/>
                </a:cxn>
                <a:cxn ang="0">
                  <a:pos x="8" y="6"/>
                </a:cxn>
                <a:cxn ang="0">
                  <a:pos x="8" y="6"/>
                </a:cxn>
                <a:cxn ang="0">
                  <a:pos x="6" y="8"/>
                </a:cxn>
                <a:cxn ang="0">
                  <a:pos x="4" y="6"/>
                </a:cxn>
                <a:cxn ang="0">
                  <a:pos x="4" y="6"/>
                </a:cxn>
                <a:cxn ang="0">
                  <a:pos x="2" y="4"/>
                </a:cxn>
                <a:cxn ang="0">
                  <a:pos x="0" y="4"/>
                </a:cxn>
                <a:cxn ang="0">
                  <a:pos x="0" y="4"/>
                </a:cxn>
              </a:cxnLst>
              <a:rect l="0" t="0" r="r" b="b"/>
              <a:pathLst>
                <a:path w="12" h="8">
                  <a:moveTo>
                    <a:pt x="0" y="4"/>
                  </a:moveTo>
                  <a:lnTo>
                    <a:pt x="0" y="2"/>
                  </a:lnTo>
                  <a:lnTo>
                    <a:pt x="2" y="2"/>
                  </a:lnTo>
                  <a:lnTo>
                    <a:pt x="6" y="2"/>
                  </a:lnTo>
                  <a:lnTo>
                    <a:pt x="10" y="0"/>
                  </a:lnTo>
                  <a:lnTo>
                    <a:pt x="12" y="0"/>
                  </a:lnTo>
                  <a:lnTo>
                    <a:pt x="12" y="0"/>
                  </a:lnTo>
                  <a:lnTo>
                    <a:pt x="10" y="2"/>
                  </a:lnTo>
                  <a:lnTo>
                    <a:pt x="10" y="2"/>
                  </a:lnTo>
                  <a:lnTo>
                    <a:pt x="10" y="4"/>
                  </a:lnTo>
                  <a:lnTo>
                    <a:pt x="10" y="6"/>
                  </a:lnTo>
                  <a:lnTo>
                    <a:pt x="8" y="6"/>
                  </a:lnTo>
                  <a:lnTo>
                    <a:pt x="8" y="6"/>
                  </a:lnTo>
                  <a:lnTo>
                    <a:pt x="6" y="8"/>
                  </a:lnTo>
                  <a:lnTo>
                    <a:pt x="4" y="6"/>
                  </a:lnTo>
                  <a:lnTo>
                    <a:pt x="4" y="6"/>
                  </a:lnTo>
                  <a:lnTo>
                    <a:pt x="2"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6" name="Freeform 804"/>
            <p:cNvSpPr>
              <a:spLocks/>
            </p:cNvSpPr>
            <p:nvPr/>
          </p:nvSpPr>
          <p:spPr bwMode="auto">
            <a:xfrm>
              <a:off x="2732354" y="2912537"/>
              <a:ext cx="6730" cy="8973"/>
            </a:xfrm>
            <a:custGeom>
              <a:avLst/>
              <a:gdLst/>
              <a:ahLst/>
              <a:cxnLst>
                <a:cxn ang="0">
                  <a:pos x="2" y="2"/>
                </a:cxn>
                <a:cxn ang="0">
                  <a:pos x="6" y="4"/>
                </a:cxn>
                <a:cxn ang="0">
                  <a:pos x="6" y="8"/>
                </a:cxn>
                <a:cxn ang="0">
                  <a:pos x="4" y="6"/>
                </a:cxn>
                <a:cxn ang="0">
                  <a:pos x="4" y="6"/>
                </a:cxn>
                <a:cxn ang="0">
                  <a:pos x="0" y="4"/>
                </a:cxn>
                <a:cxn ang="0">
                  <a:pos x="0" y="2"/>
                </a:cxn>
                <a:cxn ang="0">
                  <a:pos x="2" y="0"/>
                </a:cxn>
                <a:cxn ang="0">
                  <a:pos x="2" y="2"/>
                </a:cxn>
                <a:cxn ang="0">
                  <a:pos x="2" y="2"/>
                </a:cxn>
              </a:cxnLst>
              <a:rect l="0" t="0" r="r" b="b"/>
              <a:pathLst>
                <a:path w="6" h="8">
                  <a:moveTo>
                    <a:pt x="2" y="2"/>
                  </a:moveTo>
                  <a:lnTo>
                    <a:pt x="6" y="4"/>
                  </a:lnTo>
                  <a:lnTo>
                    <a:pt x="6" y="8"/>
                  </a:lnTo>
                  <a:lnTo>
                    <a:pt x="4" y="6"/>
                  </a:lnTo>
                  <a:lnTo>
                    <a:pt x="4" y="6"/>
                  </a:lnTo>
                  <a:lnTo>
                    <a:pt x="0" y="4"/>
                  </a:lnTo>
                  <a:lnTo>
                    <a:pt x="0" y="2"/>
                  </a:lnTo>
                  <a:lnTo>
                    <a:pt x="2"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7" name="Freeform 805"/>
            <p:cNvSpPr>
              <a:spLocks/>
            </p:cNvSpPr>
            <p:nvPr/>
          </p:nvSpPr>
          <p:spPr bwMode="auto">
            <a:xfrm>
              <a:off x="4565042" y="2948428"/>
              <a:ext cx="4487" cy="4487"/>
            </a:xfrm>
            <a:custGeom>
              <a:avLst/>
              <a:gdLst/>
              <a:ahLst/>
              <a:cxnLst>
                <a:cxn ang="0">
                  <a:pos x="0" y="4"/>
                </a:cxn>
                <a:cxn ang="0">
                  <a:pos x="0" y="2"/>
                </a:cxn>
                <a:cxn ang="0">
                  <a:pos x="4" y="0"/>
                </a:cxn>
                <a:cxn ang="0">
                  <a:pos x="0" y="4"/>
                </a:cxn>
                <a:cxn ang="0">
                  <a:pos x="0" y="4"/>
                </a:cxn>
              </a:cxnLst>
              <a:rect l="0" t="0" r="r" b="b"/>
              <a:pathLst>
                <a:path w="4" h="4">
                  <a:moveTo>
                    <a:pt x="0" y="4"/>
                  </a:moveTo>
                  <a:lnTo>
                    <a:pt x="0" y="2"/>
                  </a:lnTo>
                  <a:lnTo>
                    <a:pt x="4" y="0"/>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8" name="Freeform 806"/>
            <p:cNvSpPr>
              <a:spLocks/>
            </p:cNvSpPr>
            <p:nvPr/>
          </p:nvSpPr>
          <p:spPr bwMode="auto">
            <a:xfrm>
              <a:off x="1936020" y="2845241"/>
              <a:ext cx="11216" cy="8973"/>
            </a:xfrm>
            <a:custGeom>
              <a:avLst/>
              <a:gdLst/>
              <a:ahLst/>
              <a:cxnLst>
                <a:cxn ang="0">
                  <a:pos x="0" y="0"/>
                </a:cxn>
                <a:cxn ang="0">
                  <a:pos x="10" y="0"/>
                </a:cxn>
                <a:cxn ang="0">
                  <a:pos x="10" y="4"/>
                </a:cxn>
                <a:cxn ang="0">
                  <a:pos x="2" y="4"/>
                </a:cxn>
                <a:cxn ang="0">
                  <a:pos x="0" y="8"/>
                </a:cxn>
                <a:cxn ang="0">
                  <a:pos x="0" y="0"/>
                </a:cxn>
                <a:cxn ang="0">
                  <a:pos x="0" y="0"/>
                </a:cxn>
              </a:cxnLst>
              <a:rect l="0" t="0" r="r" b="b"/>
              <a:pathLst>
                <a:path w="10" h="8">
                  <a:moveTo>
                    <a:pt x="0" y="0"/>
                  </a:moveTo>
                  <a:lnTo>
                    <a:pt x="10" y="0"/>
                  </a:lnTo>
                  <a:lnTo>
                    <a:pt x="10" y="4"/>
                  </a:lnTo>
                  <a:lnTo>
                    <a:pt x="2" y="4"/>
                  </a:lnTo>
                  <a:lnTo>
                    <a:pt x="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9" name="Freeform 807"/>
            <p:cNvSpPr>
              <a:spLocks/>
            </p:cNvSpPr>
            <p:nvPr/>
          </p:nvSpPr>
          <p:spPr bwMode="auto">
            <a:xfrm>
              <a:off x="3167533" y="3852435"/>
              <a:ext cx="65053" cy="65053"/>
            </a:xfrm>
            <a:custGeom>
              <a:avLst/>
              <a:gdLst/>
              <a:ahLst/>
              <a:cxnLst>
                <a:cxn ang="0">
                  <a:pos x="54" y="0"/>
                </a:cxn>
                <a:cxn ang="0">
                  <a:pos x="44" y="6"/>
                </a:cxn>
                <a:cxn ang="0">
                  <a:pos x="40" y="4"/>
                </a:cxn>
                <a:cxn ang="0">
                  <a:pos x="36" y="2"/>
                </a:cxn>
                <a:cxn ang="0">
                  <a:pos x="32" y="10"/>
                </a:cxn>
                <a:cxn ang="0">
                  <a:pos x="30" y="10"/>
                </a:cxn>
                <a:cxn ang="0">
                  <a:pos x="24" y="16"/>
                </a:cxn>
                <a:cxn ang="0">
                  <a:pos x="20" y="14"/>
                </a:cxn>
                <a:cxn ang="0">
                  <a:pos x="16" y="18"/>
                </a:cxn>
                <a:cxn ang="0">
                  <a:pos x="12" y="18"/>
                </a:cxn>
                <a:cxn ang="0">
                  <a:pos x="10" y="22"/>
                </a:cxn>
                <a:cxn ang="0">
                  <a:pos x="8" y="26"/>
                </a:cxn>
                <a:cxn ang="0">
                  <a:pos x="2" y="28"/>
                </a:cxn>
                <a:cxn ang="0">
                  <a:pos x="0" y="28"/>
                </a:cxn>
                <a:cxn ang="0">
                  <a:pos x="0" y="30"/>
                </a:cxn>
                <a:cxn ang="0">
                  <a:pos x="24" y="54"/>
                </a:cxn>
                <a:cxn ang="0">
                  <a:pos x="26" y="52"/>
                </a:cxn>
                <a:cxn ang="0">
                  <a:pos x="24" y="48"/>
                </a:cxn>
                <a:cxn ang="0">
                  <a:pos x="24" y="42"/>
                </a:cxn>
                <a:cxn ang="0">
                  <a:pos x="28" y="42"/>
                </a:cxn>
                <a:cxn ang="0">
                  <a:pos x="36" y="50"/>
                </a:cxn>
                <a:cxn ang="0">
                  <a:pos x="36" y="52"/>
                </a:cxn>
                <a:cxn ang="0">
                  <a:pos x="38" y="54"/>
                </a:cxn>
                <a:cxn ang="0">
                  <a:pos x="40" y="54"/>
                </a:cxn>
                <a:cxn ang="0">
                  <a:pos x="46" y="58"/>
                </a:cxn>
                <a:cxn ang="0">
                  <a:pos x="52" y="56"/>
                </a:cxn>
                <a:cxn ang="0">
                  <a:pos x="50" y="48"/>
                </a:cxn>
                <a:cxn ang="0">
                  <a:pos x="52" y="44"/>
                </a:cxn>
                <a:cxn ang="0">
                  <a:pos x="54" y="20"/>
                </a:cxn>
                <a:cxn ang="0">
                  <a:pos x="56" y="10"/>
                </a:cxn>
                <a:cxn ang="0">
                  <a:pos x="58" y="0"/>
                </a:cxn>
                <a:cxn ang="0">
                  <a:pos x="54" y="0"/>
                </a:cxn>
              </a:cxnLst>
              <a:rect l="0" t="0" r="r" b="b"/>
              <a:pathLst>
                <a:path w="58" h="58">
                  <a:moveTo>
                    <a:pt x="54" y="0"/>
                  </a:moveTo>
                  <a:lnTo>
                    <a:pt x="44" y="6"/>
                  </a:lnTo>
                  <a:lnTo>
                    <a:pt x="40" y="4"/>
                  </a:lnTo>
                  <a:lnTo>
                    <a:pt x="36" y="2"/>
                  </a:lnTo>
                  <a:lnTo>
                    <a:pt x="32" y="10"/>
                  </a:lnTo>
                  <a:lnTo>
                    <a:pt x="30" y="10"/>
                  </a:lnTo>
                  <a:lnTo>
                    <a:pt x="24" y="16"/>
                  </a:lnTo>
                  <a:lnTo>
                    <a:pt x="20" y="14"/>
                  </a:lnTo>
                  <a:lnTo>
                    <a:pt x="16" y="18"/>
                  </a:lnTo>
                  <a:lnTo>
                    <a:pt x="12" y="18"/>
                  </a:lnTo>
                  <a:lnTo>
                    <a:pt x="10" y="22"/>
                  </a:lnTo>
                  <a:lnTo>
                    <a:pt x="8" y="26"/>
                  </a:lnTo>
                  <a:lnTo>
                    <a:pt x="2" y="28"/>
                  </a:lnTo>
                  <a:lnTo>
                    <a:pt x="0" y="28"/>
                  </a:lnTo>
                  <a:lnTo>
                    <a:pt x="0" y="30"/>
                  </a:lnTo>
                  <a:lnTo>
                    <a:pt x="24" y="54"/>
                  </a:lnTo>
                  <a:lnTo>
                    <a:pt x="26" y="52"/>
                  </a:lnTo>
                  <a:lnTo>
                    <a:pt x="24" y="48"/>
                  </a:lnTo>
                  <a:lnTo>
                    <a:pt x="24" y="42"/>
                  </a:lnTo>
                  <a:lnTo>
                    <a:pt x="28" y="42"/>
                  </a:lnTo>
                  <a:lnTo>
                    <a:pt x="36" y="50"/>
                  </a:lnTo>
                  <a:lnTo>
                    <a:pt x="36" y="52"/>
                  </a:lnTo>
                  <a:lnTo>
                    <a:pt x="38" y="54"/>
                  </a:lnTo>
                  <a:lnTo>
                    <a:pt x="40" y="54"/>
                  </a:lnTo>
                  <a:lnTo>
                    <a:pt x="46" y="58"/>
                  </a:lnTo>
                  <a:lnTo>
                    <a:pt x="52" y="56"/>
                  </a:lnTo>
                  <a:lnTo>
                    <a:pt x="50" y="48"/>
                  </a:lnTo>
                  <a:lnTo>
                    <a:pt x="52" y="44"/>
                  </a:lnTo>
                  <a:lnTo>
                    <a:pt x="54" y="20"/>
                  </a:lnTo>
                  <a:lnTo>
                    <a:pt x="56" y="10"/>
                  </a:lnTo>
                  <a:lnTo>
                    <a:pt x="58" y="0"/>
                  </a:lnTo>
                  <a:lnTo>
                    <a:pt x="5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0" name="Freeform 809"/>
            <p:cNvSpPr>
              <a:spLocks/>
            </p:cNvSpPr>
            <p:nvPr/>
          </p:nvSpPr>
          <p:spPr bwMode="auto">
            <a:xfrm>
              <a:off x="3261747" y="4081240"/>
              <a:ext cx="188428" cy="273670"/>
            </a:xfrm>
            <a:custGeom>
              <a:avLst/>
              <a:gdLst/>
              <a:ahLst/>
              <a:cxnLst>
                <a:cxn ang="0">
                  <a:pos x="162" y="220"/>
                </a:cxn>
                <a:cxn ang="0">
                  <a:pos x="154" y="214"/>
                </a:cxn>
                <a:cxn ang="0">
                  <a:pos x="156" y="208"/>
                </a:cxn>
                <a:cxn ang="0">
                  <a:pos x="160" y="210"/>
                </a:cxn>
                <a:cxn ang="0">
                  <a:pos x="162" y="202"/>
                </a:cxn>
                <a:cxn ang="0">
                  <a:pos x="164" y="192"/>
                </a:cxn>
                <a:cxn ang="0">
                  <a:pos x="168" y="164"/>
                </a:cxn>
                <a:cxn ang="0">
                  <a:pos x="148" y="146"/>
                </a:cxn>
                <a:cxn ang="0">
                  <a:pos x="144" y="122"/>
                </a:cxn>
                <a:cxn ang="0">
                  <a:pos x="130" y="132"/>
                </a:cxn>
                <a:cxn ang="0">
                  <a:pos x="120" y="124"/>
                </a:cxn>
                <a:cxn ang="0">
                  <a:pos x="112" y="118"/>
                </a:cxn>
                <a:cxn ang="0">
                  <a:pos x="100" y="100"/>
                </a:cxn>
                <a:cxn ang="0">
                  <a:pos x="110" y="86"/>
                </a:cxn>
                <a:cxn ang="0">
                  <a:pos x="118" y="66"/>
                </a:cxn>
                <a:cxn ang="0">
                  <a:pos x="144" y="54"/>
                </a:cxn>
                <a:cxn ang="0">
                  <a:pos x="152" y="54"/>
                </a:cxn>
                <a:cxn ang="0">
                  <a:pos x="144" y="48"/>
                </a:cxn>
                <a:cxn ang="0">
                  <a:pos x="150" y="36"/>
                </a:cxn>
                <a:cxn ang="0">
                  <a:pos x="138" y="28"/>
                </a:cxn>
                <a:cxn ang="0">
                  <a:pos x="126" y="28"/>
                </a:cxn>
                <a:cxn ang="0">
                  <a:pos x="110" y="30"/>
                </a:cxn>
                <a:cxn ang="0">
                  <a:pos x="108" y="24"/>
                </a:cxn>
                <a:cxn ang="0">
                  <a:pos x="102" y="14"/>
                </a:cxn>
                <a:cxn ang="0">
                  <a:pos x="92" y="6"/>
                </a:cxn>
                <a:cxn ang="0">
                  <a:pos x="80" y="0"/>
                </a:cxn>
                <a:cxn ang="0">
                  <a:pos x="76" y="2"/>
                </a:cxn>
                <a:cxn ang="0">
                  <a:pos x="80" y="12"/>
                </a:cxn>
                <a:cxn ang="0">
                  <a:pos x="62" y="32"/>
                </a:cxn>
                <a:cxn ang="0">
                  <a:pos x="42" y="46"/>
                </a:cxn>
                <a:cxn ang="0">
                  <a:pos x="36" y="50"/>
                </a:cxn>
                <a:cxn ang="0">
                  <a:pos x="30" y="64"/>
                </a:cxn>
                <a:cxn ang="0">
                  <a:pos x="22" y="60"/>
                </a:cxn>
                <a:cxn ang="0">
                  <a:pos x="16" y="58"/>
                </a:cxn>
                <a:cxn ang="0">
                  <a:pos x="10" y="54"/>
                </a:cxn>
                <a:cxn ang="0">
                  <a:pos x="12" y="44"/>
                </a:cxn>
                <a:cxn ang="0">
                  <a:pos x="2" y="68"/>
                </a:cxn>
                <a:cxn ang="0">
                  <a:pos x="2" y="76"/>
                </a:cxn>
                <a:cxn ang="0">
                  <a:pos x="22" y="94"/>
                </a:cxn>
                <a:cxn ang="0">
                  <a:pos x="32" y="110"/>
                </a:cxn>
                <a:cxn ang="0">
                  <a:pos x="46" y="140"/>
                </a:cxn>
                <a:cxn ang="0">
                  <a:pos x="54" y="156"/>
                </a:cxn>
                <a:cxn ang="0">
                  <a:pos x="66" y="176"/>
                </a:cxn>
                <a:cxn ang="0">
                  <a:pos x="66" y="186"/>
                </a:cxn>
                <a:cxn ang="0">
                  <a:pos x="82" y="204"/>
                </a:cxn>
                <a:cxn ang="0">
                  <a:pos x="120" y="224"/>
                </a:cxn>
                <a:cxn ang="0">
                  <a:pos x="138" y="240"/>
                </a:cxn>
                <a:cxn ang="0">
                  <a:pos x="146" y="242"/>
                </a:cxn>
                <a:cxn ang="0">
                  <a:pos x="156" y="236"/>
                </a:cxn>
                <a:cxn ang="0">
                  <a:pos x="164" y="220"/>
                </a:cxn>
              </a:cxnLst>
              <a:rect l="0" t="0" r="r" b="b"/>
              <a:pathLst>
                <a:path w="168" h="244">
                  <a:moveTo>
                    <a:pt x="164" y="220"/>
                  </a:moveTo>
                  <a:lnTo>
                    <a:pt x="162" y="220"/>
                  </a:lnTo>
                  <a:lnTo>
                    <a:pt x="156" y="216"/>
                  </a:lnTo>
                  <a:lnTo>
                    <a:pt x="154" y="214"/>
                  </a:lnTo>
                  <a:lnTo>
                    <a:pt x="152" y="210"/>
                  </a:lnTo>
                  <a:lnTo>
                    <a:pt x="156" y="208"/>
                  </a:lnTo>
                  <a:lnTo>
                    <a:pt x="158" y="208"/>
                  </a:lnTo>
                  <a:lnTo>
                    <a:pt x="160" y="210"/>
                  </a:lnTo>
                  <a:lnTo>
                    <a:pt x="160" y="208"/>
                  </a:lnTo>
                  <a:lnTo>
                    <a:pt x="162" y="202"/>
                  </a:lnTo>
                  <a:lnTo>
                    <a:pt x="160" y="196"/>
                  </a:lnTo>
                  <a:lnTo>
                    <a:pt x="164" y="192"/>
                  </a:lnTo>
                  <a:lnTo>
                    <a:pt x="164" y="170"/>
                  </a:lnTo>
                  <a:lnTo>
                    <a:pt x="168" y="164"/>
                  </a:lnTo>
                  <a:lnTo>
                    <a:pt x="156" y="144"/>
                  </a:lnTo>
                  <a:lnTo>
                    <a:pt x="148" y="146"/>
                  </a:lnTo>
                  <a:lnTo>
                    <a:pt x="144" y="144"/>
                  </a:lnTo>
                  <a:lnTo>
                    <a:pt x="144" y="122"/>
                  </a:lnTo>
                  <a:lnTo>
                    <a:pt x="136" y="128"/>
                  </a:lnTo>
                  <a:lnTo>
                    <a:pt x="130" y="132"/>
                  </a:lnTo>
                  <a:lnTo>
                    <a:pt x="122" y="130"/>
                  </a:lnTo>
                  <a:lnTo>
                    <a:pt x="120" y="124"/>
                  </a:lnTo>
                  <a:lnTo>
                    <a:pt x="112" y="124"/>
                  </a:lnTo>
                  <a:lnTo>
                    <a:pt x="112" y="118"/>
                  </a:lnTo>
                  <a:lnTo>
                    <a:pt x="104" y="108"/>
                  </a:lnTo>
                  <a:lnTo>
                    <a:pt x="100" y="100"/>
                  </a:lnTo>
                  <a:lnTo>
                    <a:pt x="104" y="88"/>
                  </a:lnTo>
                  <a:lnTo>
                    <a:pt x="110" y="86"/>
                  </a:lnTo>
                  <a:lnTo>
                    <a:pt x="110" y="76"/>
                  </a:lnTo>
                  <a:lnTo>
                    <a:pt x="118" y="66"/>
                  </a:lnTo>
                  <a:lnTo>
                    <a:pt x="130" y="60"/>
                  </a:lnTo>
                  <a:lnTo>
                    <a:pt x="144" y="54"/>
                  </a:lnTo>
                  <a:lnTo>
                    <a:pt x="150" y="54"/>
                  </a:lnTo>
                  <a:lnTo>
                    <a:pt x="152" y="54"/>
                  </a:lnTo>
                  <a:lnTo>
                    <a:pt x="146" y="50"/>
                  </a:lnTo>
                  <a:lnTo>
                    <a:pt x="144" y="48"/>
                  </a:lnTo>
                  <a:lnTo>
                    <a:pt x="144" y="46"/>
                  </a:lnTo>
                  <a:lnTo>
                    <a:pt x="150" y="36"/>
                  </a:lnTo>
                  <a:lnTo>
                    <a:pt x="148" y="32"/>
                  </a:lnTo>
                  <a:lnTo>
                    <a:pt x="138" y="28"/>
                  </a:lnTo>
                  <a:lnTo>
                    <a:pt x="134" y="30"/>
                  </a:lnTo>
                  <a:lnTo>
                    <a:pt x="126" y="28"/>
                  </a:lnTo>
                  <a:lnTo>
                    <a:pt x="120" y="32"/>
                  </a:lnTo>
                  <a:lnTo>
                    <a:pt x="110" y="30"/>
                  </a:lnTo>
                  <a:lnTo>
                    <a:pt x="108" y="28"/>
                  </a:lnTo>
                  <a:lnTo>
                    <a:pt x="108" y="24"/>
                  </a:lnTo>
                  <a:lnTo>
                    <a:pt x="104" y="22"/>
                  </a:lnTo>
                  <a:lnTo>
                    <a:pt x="102" y="14"/>
                  </a:lnTo>
                  <a:lnTo>
                    <a:pt x="96" y="12"/>
                  </a:lnTo>
                  <a:lnTo>
                    <a:pt x="92" y="6"/>
                  </a:lnTo>
                  <a:lnTo>
                    <a:pt x="88" y="2"/>
                  </a:lnTo>
                  <a:lnTo>
                    <a:pt x="80" y="0"/>
                  </a:lnTo>
                  <a:lnTo>
                    <a:pt x="76" y="0"/>
                  </a:lnTo>
                  <a:lnTo>
                    <a:pt x="76" y="2"/>
                  </a:lnTo>
                  <a:lnTo>
                    <a:pt x="82" y="12"/>
                  </a:lnTo>
                  <a:lnTo>
                    <a:pt x="80" y="12"/>
                  </a:lnTo>
                  <a:lnTo>
                    <a:pt x="74" y="22"/>
                  </a:lnTo>
                  <a:lnTo>
                    <a:pt x="62" y="32"/>
                  </a:lnTo>
                  <a:lnTo>
                    <a:pt x="44" y="40"/>
                  </a:lnTo>
                  <a:lnTo>
                    <a:pt x="42" y="46"/>
                  </a:lnTo>
                  <a:lnTo>
                    <a:pt x="38" y="46"/>
                  </a:lnTo>
                  <a:lnTo>
                    <a:pt x="36" y="50"/>
                  </a:lnTo>
                  <a:lnTo>
                    <a:pt x="34" y="60"/>
                  </a:lnTo>
                  <a:lnTo>
                    <a:pt x="30" y="64"/>
                  </a:lnTo>
                  <a:lnTo>
                    <a:pt x="24" y="64"/>
                  </a:lnTo>
                  <a:lnTo>
                    <a:pt x="22" y="60"/>
                  </a:lnTo>
                  <a:lnTo>
                    <a:pt x="18" y="60"/>
                  </a:lnTo>
                  <a:lnTo>
                    <a:pt x="16" y="58"/>
                  </a:lnTo>
                  <a:lnTo>
                    <a:pt x="10" y="58"/>
                  </a:lnTo>
                  <a:lnTo>
                    <a:pt x="10" y="54"/>
                  </a:lnTo>
                  <a:lnTo>
                    <a:pt x="14" y="50"/>
                  </a:lnTo>
                  <a:lnTo>
                    <a:pt x="12" y="44"/>
                  </a:lnTo>
                  <a:lnTo>
                    <a:pt x="0" y="56"/>
                  </a:lnTo>
                  <a:lnTo>
                    <a:pt x="2" y="68"/>
                  </a:lnTo>
                  <a:lnTo>
                    <a:pt x="6" y="72"/>
                  </a:lnTo>
                  <a:lnTo>
                    <a:pt x="2" y="76"/>
                  </a:lnTo>
                  <a:lnTo>
                    <a:pt x="18" y="88"/>
                  </a:lnTo>
                  <a:lnTo>
                    <a:pt x="22" y="94"/>
                  </a:lnTo>
                  <a:lnTo>
                    <a:pt x="26" y="102"/>
                  </a:lnTo>
                  <a:lnTo>
                    <a:pt x="32" y="110"/>
                  </a:lnTo>
                  <a:lnTo>
                    <a:pt x="42" y="134"/>
                  </a:lnTo>
                  <a:lnTo>
                    <a:pt x="46" y="140"/>
                  </a:lnTo>
                  <a:lnTo>
                    <a:pt x="48" y="152"/>
                  </a:lnTo>
                  <a:lnTo>
                    <a:pt x="54" y="156"/>
                  </a:lnTo>
                  <a:lnTo>
                    <a:pt x="62" y="172"/>
                  </a:lnTo>
                  <a:lnTo>
                    <a:pt x="66" y="176"/>
                  </a:lnTo>
                  <a:lnTo>
                    <a:pt x="68" y="184"/>
                  </a:lnTo>
                  <a:lnTo>
                    <a:pt x="66" y="186"/>
                  </a:lnTo>
                  <a:lnTo>
                    <a:pt x="66" y="190"/>
                  </a:lnTo>
                  <a:lnTo>
                    <a:pt x="82" y="204"/>
                  </a:lnTo>
                  <a:lnTo>
                    <a:pt x="100" y="216"/>
                  </a:lnTo>
                  <a:lnTo>
                    <a:pt x="120" y="224"/>
                  </a:lnTo>
                  <a:lnTo>
                    <a:pt x="128" y="230"/>
                  </a:lnTo>
                  <a:lnTo>
                    <a:pt x="138" y="240"/>
                  </a:lnTo>
                  <a:lnTo>
                    <a:pt x="144" y="244"/>
                  </a:lnTo>
                  <a:lnTo>
                    <a:pt x="146" y="242"/>
                  </a:lnTo>
                  <a:lnTo>
                    <a:pt x="152" y="242"/>
                  </a:lnTo>
                  <a:lnTo>
                    <a:pt x="156" y="236"/>
                  </a:lnTo>
                  <a:lnTo>
                    <a:pt x="156" y="232"/>
                  </a:lnTo>
                  <a:lnTo>
                    <a:pt x="164" y="220"/>
                  </a:lnTo>
                  <a:lnTo>
                    <a:pt x="164" y="2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1" name="Freeform 810"/>
            <p:cNvSpPr>
              <a:spLocks/>
            </p:cNvSpPr>
            <p:nvPr/>
          </p:nvSpPr>
          <p:spPr bwMode="auto">
            <a:xfrm>
              <a:off x="3701413" y="4554555"/>
              <a:ext cx="24675" cy="35891"/>
            </a:xfrm>
            <a:custGeom>
              <a:avLst/>
              <a:gdLst/>
              <a:ahLst/>
              <a:cxnLst>
                <a:cxn ang="0">
                  <a:pos x="14" y="0"/>
                </a:cxn>
                <a:cxn ang="0">
                  <a:pos x="16" y="6"/>
                </a:cxn>
                <a:cxn ang="0">
                  <a:pos x="22" y="4"/>
                </a:cxn>
                <a:cxn ang="0">
                  <a:pos x="22" y="8"/>
                </a:cxn>
                <a:cxn ang="0">
                  <a:pos x="22" y="8"/>
                </a:cxn>
                <a:cxn ang="0">
                  <a:pos x="20" y="8"/>
                </a:cxn>
                <a:cxn ang="0">
                  <a:pos x="20" y="12"/>
                </a:cxn>
                <a:cxn ang="0">
                  <a:pos x="14" y="18"/>
                </a:cxn>
                <a:cxn ang="0">
                  <a:pos x="14" y="24"/>
                </a:cxn>
                <a:cxn ang="0">
                  <a:pos x="6" y="28"/>
                </a:cxn>
                <a:cxn ang="0">
                  <a:pos x="2" y="30"/>
                </a:cxn>
                <a:cxn ang="0">
                  <a:pos x="2" y="32"/>
                </a:cxn>
                <a:cxn ang="0">
                  <a:pos x="0" y="28"/>
                </a:cxn>
                <a:cxn ang="0">
                  <a:pos x="2" y="26"/>
                </a:cxn>
                <a:cxn ang="0">
                  <a:pos x="2" y="22"/>
                </a:cxn>
                <a:cxn ang="0">
                  <a:pos x="6" y="20"/>
                </a:cxn>
                <a:cxn ang="0">
                  <a:pos x="8" y="18"/>
                </a:cxn>
                <a:cxn ang="0">
                  <a:pos x="12" y="8"/>
                </a:cxn>
                <a:cxn ang="0">
                  <a:pos x="14" y="0"/>
                </a:cxn>
                <a:cxn ang="0">
                  <a:pos x="14" y="0"/>
                </a:cxn>
              </a:cxnLst>
              <a:rect l="0" t="0" r="r" b="b"/>
              <a:pathLst>
                <a:path w="22" h="32">
                  <a:moveTo>
                    <a:pt x="14" y="0"/>
                  </a:moveTo>
                  <a:lnTo>
                    <a:pt x="16" y="6"/>
                  </a:lnTo>
                  <a:lnTo>
                    <a:pt x="22" y="4"/>
                  </a:lnTo>
                  <a:lnTo>
                    <a:pt x="22" y="8"/>
                  </a:lnTo>
                  <a:lnTo>
                    <a:pt x="22" y="8"/>
                  </a:lnTo>
                  <a:lnTo>
                    <a:pt x="20" y="8"/>
                  </a:lnTo>
                  <a:lnTo>
                    <a:pt x="20" y="12"/>
                  </a:lnTo>
                  <a:lnTo>
                    <a:pt x="14" y="18"/>
                  </a:lnTo>
                  <a:lnTo>
                    <a:pt x="14" y="24"/>
                  </a:lnTo>
                  <a:lnTo>
                    <a:pt x="6" y="28"/>
                  </a:lnTo>
                  <a:lnTo>
                    <a:pt x="2" y="30"/>
                  </a:lnTo>
                  <a:lnTo>
                    <a:pt x="2" y="32"/>
                  </a:lnTo>
                  <a:lnTo>
                    <a:pt x="0" y="28"/>
                  </a:lnTo>
                  <a:lnTo>
                    <a:pt x="2" y="26"/>
                  </a:lnTo>
                  <a:lnTo>
                    <a:pt x="2" y="22"/>
                  </a:lnTo>
                  <a:lnTo>
                    <a:pt x="6" y="20"/>
                  </a:lnTo>
                  <a:lnTo>
                    <a:pt x="8" y="18"/>
                  </a:lnTo>
                  <a:lnTo>
                    <a:pt x="12" y="8"/>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2" name="Freeform 811"/>
            <p:cNvSpPr>
              <a:spLocks/>
            </p:cNvSpPr>
            <p:nvPr/>
          </p:nvSpPr>
          <p:spPr bwMode="auto">
            <a:xfrm>
              <a:off x="4455126" y="3946649"/>
              <a:ext cx="29161" cy="42621"/>
            </a:xfrm>
            <a:custGeom>
              <a:avLst/>
              <a:gdLst/>
              <a:ahLst/>
              <a:cxnLst>
                <a:cxn ang="0">
                  <a:pos x="16" y="10"/>
                </a:cxn>
                <a:cxn ang="0">
                  <a:pos x="14" y="10"/>
                </a:cxn>
                <a:cxn ang="0">
                  <a:pos x="12" y="6"/>
                </a:cxn>
                <a:cxn ang="0">
                  <a:pos x="10" y="6"/>
                </a:cxn>
                <a:cxn ang="0">
                  <a:pos x="6" y="0"/>
                </a:cxn>
                <a:cxn ang="0">
                  <a:pos x="8" y="6"/>
                </a:cxn>
                <a:cxn ang="0">
                  <a:pos x="0" y="6"/>
                </a:cxn>
                <a:cxn ang="0">
                  <a:pos x="4" y="6"/>
                </a:cxn>
                <a:cxn ang="0">
                  <a:pos x="6" y="6"/>
                </a:cxn>
                <a:cxn ang="0">
                  <a:pos x="8" y="6"/>
                </a:cxn>
                <a:cxn ang="0">
                  <a:pos x="10" y="10"/>
                </a:cxn>
                <a:cxn ang="0">
                  <a:pos x="12" y="12"/>
                </a:cxn>
                <a:cxn ang="0">
                  <a:pos x="10" y="16"/>
                </a:cxn>
                <a:cxn ang="0">
                  <a:pos x="16" y="14"/>
                </a:cxn>
                <a:cxn ang="0">
                  <a:pos x="18" y="14"/>
                </a:cxn>
                <a:cxn ang="0">
                  <a:pos x="18" y="18"/>
                </a:cxn>
                <a:cxn ang="0">
                  <a:pos x="14" y="22"/>
                </a:cxn>
                <a:cxn ang="0">
                  <a:pos x="22" y="20"/>
                </a:cxn>
                <a:cxn ang="0">
                  <a:pos x="20" y="22"/>
                </a:cxn>
                <a:cxn ang="0">
                  <a:pos x="18" y="26"/>
                </a:cxn>
                <a:cxn ang="0">
                  <a:pos x="22" y="30"/>
                </a:cxn>
                <a:cxn ang="0">
                  <a:pos x="24" y="32"/>
                </a:cxn>
                <a:cxn ang="0">
                  <a:pos x="18" y="32"/>
                </a:cxn>
                <a:cxn ang="0">
                  <a:pos x="10" y="28"/>
                </a:cxn>
                <a:cxn ang="0">
                  <a:pos x="20" y="34"/>
                </a:cxn>
                <a:cxn ang="0">
                  <a:pos x="22" y="36"/>
                </a:cxn>
                <a:cxn ang="0">
                  <a:pos x="22" y="36"/>
                </a:cxn>
                <a:cxn ang="0">
                  <a:pos x="24" y="32"/>
                </a:cxn>
                <a:cxn ang="0">
                  <a:pos x="24" y="22"/>
                </a:cxn>
                <a:cxn ang="0">
                  <a:pos x="24" y="16"/>
                </a:cxn>
                <a:cxn ang="0">
                  <a:pos x="26" y="12"/>
                </a:cxn>
                <a:cxn ang="0">
                  <a:pos x="26" y="10"/>
                </a:cxn>
                <a:cxn ang="0">
                  <a:pos x="24" y="6"/>
                </a:cxn>
                <a:cxn ang="0">
                  <a:pos x="22" y="8"/>
                </a:cxn>
                <a:cxn ang="0">
                  <a:pos x="22" y="10"/>
                </a:cxn>
                <a:cxn ang="0">
                  <a:pos x="22" y="14"/>
                </a:cxn>
                <a:cxn ang="0">
                  <a:pos x="16" y="12"/>
                </a:cxn>
                <a:cxn ang="0">
                  <a:pos x="20" y="10"/>
                </a:cxn>
              </a:cxnLst>
              <a:rect l="0" t="0" r="r" b="b"/>
              <a:pathLst>
                <a:path w="26" h="38">
                  <a:moveTo>
                    <a:pt x="20" y="10"/>
                  </a:moveTo>
                  <a:lnTo>
                    <a:pt x="16" y="10"/>
                  </a:lnTo>
                  <a:lnTo>
                    <a:pt x="16" y="12"/>
                  </a:lnTo>
                  <a:lnTo>
                    <a:pt x="14" y="10"/>
                  </a:lnTo>
                  <a:lnTo>
                    <a:pt x="10" y="8"/>
                  </a:lnTo>
                  <a:lnTo>
                    <a:pt x="12" y="6"/>
                  </a:lnTo>
                  <a:lnTo>
                    <a:pt x="10" y="4"/>
                  </a:lnTo>
                  <a:lnTo>
                    <a:pt x="10" y="6"/>
                  </a:lnTo>
                  <a:lnTo>
                    <a:pt x="10" y="6"/>
                  </a:lnTo>
                  <a:lnTo>
                    <a:pt x="6" y="0"/>
                  </a:lnTo>
                  <a:lnTo>
                    <a:pt x="6" y="2"/>
                  </a:lnTo>
                  <a:lnTo>
                    <a:pt x="8" y="6"/>
                  </a:lnTo>
                  <a:lnTo>
                    <a:pt x="4" y="4"/>
                  </a:lnTo>
                  <a:lnTo>
                    <a:pt x="0" y="6"/>
                  </a:lnTo>
                  <a:lnTo>
                    <a:pt x="2" y="6"/>
                  </a:lnTo>
                  <a:lnTo>
                    <a:pt x="4" y="6"/>
                  </a:lnTo>
                  <a:lnTo>
                    <a:pt x="4" y="8"/>
                  </a:lnTo>
                  <a:lnTo>
                    <a:pt x="6" y="6"/>
                  </a:lnTo>
                  <a:lnTo>
                    <a:pt x="6" y="8"/>
                  </a:lnTo>
                  <a:lnTo>
                    <a:pt x="8" y="6"/>
                  </a:lnTo>
                  <a:lnTo>
                    <a:pt x="10" y="8"/>
                  </a:lnTo>
                  <a:lnTo>
                    <a:pt x="10" y="10"/>
                  </a:lnTo>
                  <a:lnTo>
                    <a:pt x="10" y="10"/>
                  </a:lnTo>
                  <a:lnTo>
                    <a:pt x="12" y="12"/>
                  </a:lnTo>
                  <a:lnTo>
                    <a:pt x="10" y="12"/>
                  </a:lnTo>
                  <a:lnTo>
                    <a:pt x="10" y="16"/>
                  </a:lnTo>
                  <a:lnTo>
                    <a:pt x="12" y="14"/>
                  </a:lnTo>
                  <a:lnTo>
                    <a:pt x="16" y="14"/>
                  </a:lnTo>
                  <a:lnTo>
                    <a:pt x="16" y="14"/>
                  </a:lnTo>
                  <a:lnTo>
                    <a:pt x="18" y="14"/>
                  </a:lnTo>
                  <a:lnTo>
                    <a:pt x="18" y="14"/>
                  </a:lnTo>
                  <a:lnTo>
                    <a:pt x="18" y="18"/>
                  </a:lnTo>
                  <a:lnTo>
                    <a:pt x="12" y="22"/>
                  </a:lnTo>
                  <a:lnTo>
                    <a:pt x="14" y="22"/>
                  </a:lnTo>
                  <a:lnTo>
                    <a:pt x="18" y="20"/>
                  </a:lnTo>
                  <a:lnTo>
                    <a:pt x="22" y="20"/>
                  </a:lnTo>
                  <a:lnTo>
                    <a:pt x="18" y="22"/>
                  </a:lnTo>
                  <a:lnTo>
                    <a:pt x="20" y="22"/>
                  </a:lnTo>
                  <a:lnTo>
                    <a:pt x="24" y="24"/>
                  </a:lnTo>
                  <a:lnTo>
                    <a:pt x="18" y="26"/>
                  </a:lnTo>
                  <a:lnTo>
                    <a:pt x="22" y="26"/>
                  </a:lnTo>
                  <a:lnTo>
                    <a:pt x="22" y="30"/>
                  </a:lnTo>
                  <a:lnTo>
                    <a:pt x="20" y="30"/>
                  </a:lnTo>
                  <a:lnTo>
                    <a:pt x="24" y="32"/>
                  </a:lnTo>
                  <a:lnTo>
                    <a:pt x="18" y="32"/>
                  </a:lnTo>
                  <a:lnTo>
                    <a:pt x="18" y="32"/>
                  </a:lnTo>
                  <a:lnTo>
                    <a:pt x="14" y="30"/>
                  </a:lnTo>
                  <a:lnTo>
                    <a:pt x="10" y="28"/>
                  </a:lnTo>
                  <a:lnTo>
                    <a:pt x="12" y="32"/>
                  </a:lnTo>
                  <a:lnTo>
                    <a:pt x="20" y="34"/>
                  </a:lnTo>
                  <a:lnTo>
                    <a:pt x="20" y="38"/>
                  </a:lnTo>
                  <a:lnTo>
                    <a:pt x="22" y="36"/>
                  </a:lnTo>
                  <a:lnTo>
                    <a:pt x="22" y="38"/>
                  </a:lnTo>
                  <a:lnTo>
                    <a:pt x="22" y="36"/>
                  </a:lnTo>
                  <a:lnTo>
                    <a:pt x="24" y="34"/>
                  </a:lnTo>
                  <a:lnTo>
                    <a:pt x="24" y="32"/>
                  </a:lnTo>
                  <a:lnTo>
                    <a:pt x="24" y="30"/>
                  </a:lnTo>
                  <a:lnTo>
                    <a:pt x="24" y="22"/>
                  </a:lnTo>
                  <a:lnTo>
                    <a:pt x="24" y="16"/>
                  </a:lnTo>
                  <a:lnTo>
                    <a:pt x="24" y="16"/>
                  </a:lnTo>
                  <a:lnTo>
                    <a:pt x="24" y="14"/>
                  </a:lnTo>
                  <a:lnTo>
                    <a:pt x="26" y="12"/>
                  </a:lnTo>
                  <a:lnTo>
                    <a:pt x="24" y="10"/>
                  </a:lnTo>
                  <a:lnTo>
                    <a:pt x="26" y="10"/>
                  </a:lnTo>
                  <a:lnTo>
                    <a:pt x="22" y="8"/>
                  </a:lnTo>
                  <a:lnTo>
                    <a:pt x="24" y="6"/>
                  </a:lnTo>
                  <a:lnTo>
                    <a:pt x="22" y="8"/>
                  </a:lnTo>
                  <a:lnTo>
                    <a:pt x="22" y="8"/>
                  </a:lnTo>
                  <a:lnTo>
                    <a:pt x="24" y="10"/>
                  </a:lnTo>
                  <a:lnTo>
                    <a:pt x="22" y="10"/>
                  </a:lnTo>
                  <a:lnTo>
                    <a:pt x="24" y="12"/>
                  </a:lnTo>
                  <a:lnTo>
                    <a:pt x="22" y="14"/>
                  </a:lnTo>
                  <a:lnTo>
                    <a:pt x="22" y="18"/>
                  </a:lnTo>
                  <a:lnTo>
                    <a:pt x="16" y="12"/>
                  </a:lnTo>
                  <a:lnTo>
                    <a:pt x="20" y="10"/>
                  </a:lnTo>
                  <a:lnTo>
                    <a:pt x="2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3" name="Freeform 812"/>
            <p:cNvSpPr>
              <a:spLocks/>
            </p:cNvSpPr>
            <p:nvPr/>
          </p:nvSpPr>
          <p:spPr bwMode="auto">
            <a:xfrm>
              <a:off x="4674959" y="3865894"/>
              <a:ext cx="31405" cy="26918"/>
            </a:xfrm>
            <a:custGeom>
              <a:avLst/>
              <a:gdLst/>
              <a:ahLst/>
              <a:cxnLst>
                <a:cxn ang="0">
                  <a:pos x="20" y="20"/>
                </a:cxn>
                <a:cxn ang="0">
                  <a:pos x="16" y="22"/>
                </a:cxn>
                <a:cxn ang="0">
                  <a:pos x="14" y="24"/>
                </a:cxn>
                <a:cxn ang="0">
                  <a:pos x="12" y="22"/>
                </a:cxn>
                <a:cxn ang="0">
                  <a:pos x="10" y="18"/>
                </a:cxn>
                <a:cxn ang="0">
                  <a:pos x="6" y="14"/>
                </a:cxn>
                <a:cxn ang="0">
                  <a:pos x="0" y="4"/>
                </a:cxn>
                <a:cxn ang="0">
                  <a:pos x="0" y="2"/>
                </a:cxn>
                <a:cxn ang="0">
                  <a:pos x="4" y="0"/>
                </a:cxn>
                <a:cxn ang="0">
                  <a:pos x="8" y="0"/>
                </a:cxn>
                <a:cxn ang="0">
                  <a:pos x="12" y="4"/>
                </a:cxn>
                <a:cxn ang="0">
                  <a:pos x="14" y="10"/>
                </a:cxn>
                <a:cxn ang="0">
                  <a:pos x="26" y="12"/>
                </a:cxn>
                <a:cxn ang="0">
                  <a:pos x="28" y="14"/>
                </a:cxn>
                <a:cxn ang="0">
                  <a:pos x="26" y="18"/>
                </a:cxn>
                <a:cxn ang="0">
                  <a:pos x="20" y="20"/>
                </a:cxn>
                <a:cxn ang="0">
                  <a:pos x="20" y="20"/>
                </a:cxn>
              </a:cxnLst>
              <a:rect l="0" t="0" r="r" b="b"/>
              <a:pathLst>
                <a:path w="28" h="24">
                  <a:moveTo>
                    <a:pt x="20" y="20"/>
                  </a:moveTo>
                  <a:lnTo>
                    <a:pt x="16" y="22"/>
                  </a:lnTo>
                  <a:lnTo>
                    <a:pt x="14" y="24"/>
                  </a:lnTo>
                  <a:lnTo>
                    <a:pt x="12" y="22"/>
                  </a:lnTo>
                  <a:lnTo>
                    <a:pt x="10" y="18"/>
                  </a:lnTo>
                  <a:lnTo>
                    <a:pt x="6" y="14"/>
                  </a:lnTo>
                  <a:lnTo>
                    <a:pt x="0" y="4"/>
                  </a:lnTo>
                  <a:lnTo>
                    <a:pt x="0" y="2"/>
                  </a:lnTo>
                  <a:lnTo>
                    <a:pt x="4" y="0"/>
                  </a:lnTo>
                  <a:lnTo>
                    <a:pt x="8" y="0"/>
                  </a:lnTo>
                  <a:lnTo>
                    <a:pt x="12" y="4"/>
                  </a:lnTo>
                  <a:lnTo>
                    <a:pt x="14" y="10"/>
                  </a:lnTo>
                  <a:lnTo>
                    <a:pt x="26" y="12"/>
                  </a:lnTo>
                  <a:lnTo>
                    <a:pt x="28" y="14"/>
                  </a:lnTo>
                  <a:lnTo>
                    <a:pt x="26" y="18"/>
                  </a:lnTo>
                  <a:lnTo>
                    <a:pt x="20" y="20"/>
                  </a:lnTo>
                  <a:lnTo>
                    <a:pt x="20"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4" name="Freeform 813"/>
            <p:cNvSpPr>
              <a:spLocks noEditPoints="1"/>
            </p:cNvSpPr>
            <p:nvPr/>
          </p:nvSpPr>
          <p:spPr bwMode="auto">
            <a:xfrm>
              <a:off x="4993492" y="4009459"/>
              <a:ext cx="118889" cy="139078"/>
            </a:xfrm>
            <a:custGeom>
              <a:avLst/>
              <a:gdLst/>
              <a:ahLst/>
              <a:cxnLst>
                <a:cxn ang="0">
                  <a:pos x="94" y="24"/>
                </a:cxn>
                <a:cxn ang="0">
                  <a:pos x="100" y="18"/>
                </a:cxn>
                <a:cxn ang="0">
                  <a:pos x="106" y="10"/>
                </a:cxn>
                <a:cxn ang="0">
                  <a:pos x="100" y="10"/>
                </a:cxn>
                <a:cxn ang="0">
                  <a:pos x="92" y="6"/>
                </a:cxn>
                <a:cxn ang="0">
                  <a:pos x="82" y="8"/>
                </a:cxn>
                <a:cxn ang="0">
                  <a:pos x="78" y="12"/>
                </a:cxn>
                <a:cxn ang="0">
                  <a:pos x="72" y="16"/>
                </a:cxn>
                <a:cxn ang="0">
                  <a:pos x="66" y="16"/>
                </a:cxn>
                <a:cxn ang="0">
                  <a:pos x="52" y="12"/>
                </a:cxn>
                <a:cxn ang="0">
                  <a:pos x="36" y="2"/>
                </a:cxn>
                <a:cxn ang="0">
                  <a:pos x="24" y="0"/>
                </a:cxn>
                <a:cxn ang="0">
                  <a:pos x="6" y="0"/>
                </a:cxn>
                <a:cxn ang="0">
                  <a:pos x="0" y="8"/>
                </a:cxn>
                <a:cxn ang="0">
                  <a:pos x="4" y="10"/>
                </a:cxn>
                <a:cxn ang="0">
                  <a:pos x="8" y="20"/>
                </a:cxn>
                <a:cxn ang="0">
                  <a:pos x="12" y="24"/>
                </a:cxn>
                <a:cxn ang="0">
                  <a:pos x="14" y="34"/>
                </a:cxn>
                <a:cxn ang="0">
                  <a:pos x="12" y="42"/>
                </a:cxn>
                <a:cxn ang="0">
                  <a:pos x="0" y="58"/>
                </a:cxn>
                <a:cxn ang="0">
                  <a:pos x="0" y="62"/>
                </a:cxn>
                <a:cxn ang="0">
                  <a:pos x="2" y="64"/>
                </a:cxn>
                <a:cxn ang="0">
                  <a:pos x="2" y="66"/>
                </a:cxn>
                <a:cxn ang="0">
                  <a:pos x="4" y="66"/>
                </a:cxn>
                <a:cxn ang="0">
                  <a:pos x="6" y="66"/>
                </a:cxn>
                <a:cxn ang="0">
                  <a:pos x="8" y="66"/>
                </a:cxn>
                <a:cxn ang="0">
                  <a:pos x="10" y="66"/>
                </a:cxn>
                <a:cxn ang="0">
                  <a:pos x="10" y="66"/>
                </a:cxn>
                <a:cxn ang="0">
                  <a:pos x="8" y="68"/>
                </a:cxn>
                <a:cxn ang="0">
                  <a:pos x="6" y="70"/>
                </a:cxn>
                <a:cxn ang="0">
                  <a:pos x="4" y="70"/>
                </a:cxn>
                <a:cxn ang="0">
                  <a:pos x="2" y="72"/>
                </a:cxn>
                <a:cxn ang="0">
                  <a:pos x="4" y="74"/>
                </a:cxn>
                <a:cxn ang="0">
                  <a:pos x="50" y="102"/>
                </a:cxn>
                <a:cxn ang="0">
                  <a:pos x="54" y="112"/>
                </a:cxn>
                <a:cxn ang="0">
                  <a:pos x="72" y="124"/>
                </a:cxn>
                <a:cxn ang="0">
                  <a:pos x="76" y="120"/>
                </a:cxn>
                <a:cxn ang="0">
                  <a:pos x="86" y="98"/>
                </a:cxn>
                <a:cxn ang="0">
                  <a:pos x="88" y="96"/>
                </a:cxn>
                <a:cxn ang="0">
                  <a:pos x="92" y="94"/>
                </a:cxn>
                <a:cxn ang="0">
                  <a:pos x="94" y="88"/>
                </a:cxn>
                <a:cxn ang="0">
                  <a:pos x="98" y="88"/>
                </a:cxn>
                <a:cxn ang="0">
                  <a:pos x="102" y="84"/>
                </a:cxn>
                <a:cxn ang="0">
                  <a:pos x="94" y="74"/>
                </a:cxn>
                <a:cxn ang="0">
                  <a:pos x="94" y="24"/>
                </a:cxn>
                <a:cxn ang="0">
                  <a:pos x="34" y="34"/>
                </a:cxn>
                <a:cxn ang="0">
                  <a:pos x="32" y="30"/>
                </a:cxn>
                <a:cxn ang="0">
                  <a:pos x="26" y="24"/>
                </a:cxn>
                <a:cxn ang="0">
                  <a:pos x="22" y="14"/>
                </a:cxn>
                <a:cxn ang="0">
                  <a:pos x="24" y="6"/>
                </a:cxn>
                <a:cxn ang="0">
                  <a:pos x="26" y="6"/>
                </a:cxn>
                <a:cxn ang="0">
                  <a:pos x="28" y="10"/>
                </a:cxn>
                <a:cxn ang="0">
                  <a:pos x="30" y="24"/>
                </a:cxn>
                <a:cxn ang="0">
                  <a:pos x="34" y="30"/>
                </a:cxn>
                <a:cxn ang="0">
                  <a:pos x="34" y="34"/>
                </a:cxn>
                <a:cxn ang="0">
                  <a:pos x="34" y="34"/>
                </a:cxn>
              </a:cxnLst>
              <a:rect l="0" t="0" r="r" b="b"/>
              <a:pathLst>
                <a:path w="106" h="124">
                  <a:moveTo>
                    <a:pt x="94" y="24"/>
                  </a:moveTo>
                  <a:lnTo>
                    <a:pt x="100" y="18"/>
                  </a:lnTo>
                  <a:lnTo>
                    <a:pt x="106" y="10"/>
                  </a:lnTo>
                  <a:lnTo>
                    <a:pt x="100" y="10"/>
                  </a:lnTo>
                  <a:lnTo>
                    <a:pt x="92" y="6"/>
                  </a:lnTo>
                  <a:lnTo>
                    <a:pt x="82" y="8"/>
                  </a:lnTo>
                  <a:lnTo>
                    <a:pt x="78" y="12"/>
                  </a:lnTo>
                  <a:lnTo>
                    <a:pt x="72" y="16"/>
                  </a:lnTo>
                  <a:lnTo>
                    <a:pt x="66" y="16"/>
                  </a:lnTo>
                  <a:lnTo>
                    <a:pt x="52" y="12"/>
                  </a:lnTo>
                  <a:lnTo>
                    <a:pt x="36" y="2"/>
                  </a:lnTo>
                  <a:lnTo>
                    <a:pt x="24" y="0"/>
                  </a:lnTo>
                  <a:lnTo>
                    <a:pt x="6" y="0"/>
                  </a:lnTo>
                  <a:lnTo>
                    <a:pt x="0" y="8"/>
                  </a:lnTo>
                  <a:lnTo>
                    <a:pt x="4" y="10"/>
                  </a:lnTo>
                  <a:lnTo>
                    <a:pt x="8" y="20"/>
                  </a:lnTo>
                  <a:lnTo>
                    <a:pt x="12" y="24"/>
                  </a:lnTo>
                  <a:lnTo>
                    <a:pt x="14" y="34"/>
                  </a:lnTo>
                  <a:lnTo>
                    <a:pt x="12" y="42"/>
                  </a:lnTo>
                  <a:lnTo>
                    <a:pt x="0" y="58"/>
                  </a:lnTo>
                  <a:lnTo>
                    <a:pt x="0" y="62"/>
                  </a:lnTo>
                  <a:lnTo>
                    <a:pt x="2" y="64"/>
                  </a:lnTo>
                  <a:lnTo>
                    <a:pt x="2" y="66"/>
                  </a:lnTo>
                  <a:lnTo>
                    <a:pt x="4" y="66"/>
                  </a:lnTo>
                  <a:lnTo>
                    <a:pt x="6" y="66"/>
                  </a:lnTo>
                  <a:lnTo>
                    <a:pt x="8" y="66"/>
                  </a:lnTo>
                  <a:lnTo>
                    <a:pt x="10" y="66"/>
                  </a:lnTo>
                  <a:lnTo>
                    <a:pt x="10" y="66"/>
                  </a:lnTo>
                  <a:lnTo>
                    <a:pt x="8" y="68"/>
                  </a:lnTo>
                  <a:lnTo>
                    <a:pt x="6" y="70"/>
                  </a:lnTo>
                  <a:lnTo>
                    <a:pt x="4" y="70"/>
                  </a:lnTo>
                  <a:lnTo>
                    <a:pt x="2" y="72"/>
                  </a:lnTo>
                  <a:lnTo>
                    <a:pt x="4" y="74"/>
                  </a:lnTo>
                  <a:lnTo>
                    <a:pt x="50" y="102"/>
                  </a:lnTo>
                  <a:lnTo>
                    <a:pt x="54" y="112"/>
                  </a:lnTo>
                  <a:lnTo>
                    <a:pt x="72" y="124"/>
                  </a:lnTo>
                  <a:lnTo>
                    <a:pt x="76" y="120"/>
                  </a:lnTo>
                  <a:lnTo>
                    <a:pt x="86" y="98"/>
                  </a:lnTo>
                  <a:lnTo>
                    <a:pt x="88" y="96"/>
                  </a:lnTo>
                  <a:lnTo>
                    <a:pt x="92" y="94"/>
                  </a:lnTo>
                  <a:lnTo>
                    <a:pt x="94" y="88"/>
                  </a:lnTo>
                  <a:lnTo>
                    <a:pt x="98" y="88"/>
                  </a:lnTo>
                  <a:lnTo>
                    <a:pt x="102" y="84"/>
                  </a:lnTo>
                  <a:lnTo>
                    <a:pt x="94" y="74"/>
                  </a:lnTo>
                  <a:lnTo>
                    <a:pt x="94" y="24"/>
                  </a:lnTo>
                  <a:close/>
                  <a:moveTo>
                    <a:pt x="34" y="34"/>
                  </a:moveTo>
                  <a:lnTo>
                    <a:pt x="32" y="30"/>
                  </a:lnTo>
                  <a:lnTo>
                    <a:pt x="26" y="24"/>
                  </a:lnTo>
                  <a:lnTo>
                    <a:pt x="22" y="14"/>
                  </a:lnTo>
                  <a:lnTo>
                    <a:pt x="24" y="6"/>
                  </a:lnTo>
                  <a:lnTo>
                    <a:pt x="26" y="6"/>
                  </a:lnTo>
                  <a:lnTo>
                    <a:pt x="28" y="10"/>
                  </a:lnTo>
                  <a:lnTo>
                    <a:pt x="30" y="24"/>
                  </a:lnTo>
                  <a:lnTo>
                    <a:pt x="34" y="30"/>
                  </a:lnTo>
                  <a:lnTo>
                    <a:pt x="34" y="34"/>
                  </a:lnTo>
                  <a:lnTo>
                    <a:pt x="34"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5" name="Freeform 815"/>
            <p:cNvSpPr>
              <a:spLocks/>
            </p:cNvSpPr>
            <p:nvPr/>
          </p:nvSpPr>
          <p:spPr bwMode="auto">
            <a:xfrm>
              <a:off x="5583452" y="3287150"/>
              <a:ext cx="87484" cy="42621"/>
            </a:xfrm>
            <a:custGeom>
              <a:avLst/>
              <a:gdLst/>
              <a:ahLst/>
              <a:cxnLst>
                <a:cxn ang="0">
                  <a:pos x="22" y="0"/>
                </a:cxn>
                <a:cxn ang="0">
                  <a:pos x="24" y="0"/>
                </a:cxn>
                <a:cxn ang="0">
                  <a:pos x="32" y="0"/>
                </a:cxn>
                <a:cxn ang="0">
                  <a:pos x="52" y="4"/>
                </a:cxn>
                <a:cxn ang="0">
                  <a:pos x="60" y="2"/>
                </a:cxn>
                <a:cxn ang="0">
                  <a:pos x="66" y="6"/>
                </a:cxn>
                <a:cxn ang="0">
                  <a:pos x="70" y="0"/>
                </a:cxn>
                <a:cxn ang="0">
                  <a:pos x="76" y="0"/>
                </a:cxn>
                <a:cxn ang="0">
                  <a:pos x="78" y="0"/>
                </a:cxn>
                <a:cxn ang="0">
                  <a:pos x="78" y="4"/>
                </a:cxn>
                <a:cxn ang="0">
                  <a:pos x="74" y="8"/>
                </a:cxn>
                <a:cxn ang="0">
                  <a:pos x="70" y="6"/>
                </a:cxn>
                <a:cxn ang="0">
                  <a:pos x="68" y="8"/>
                </a:cxn>
                <a:cxn ang="0">
                  <a:pos x="62" y="8"/>
                </a:cxn>
                <a:cxn ang="0">
                  <a:pos x="54" y="6"/>
                </a:cxn>
                <a:cxn ang="0">
                  <a:pos x="50" y="6"/>
                </a:cxn>
                <a:cxn ang="0">
                  <a:pos x="30" y="6"/>
                </a:cxn>
                <a:cxn ang="0">
                  <a:pos x="26" y="2"/>
                </a:cxn>
                <a:cxn ang="0">
                  <a:pos x="24" y="6"/>
                </a:cxn>
                <a:cxn ang="0">
                  <a:pos x="22" y="8"/>
                </a:cxn>
                <a:cxn ang="0">
                  <a:pos x="18" y="12"/>
                </a:cxn>
                <a:cxn ang="0">
                  <a:pos x="12" y="16"/>
                </a:cxn>
                <a:cxn ang="0">
                  <a:pos x="10" y="26"/>
                </a:cxn>
                <a:cxn ang="0">
                  <a:pos x="10" y="28"/>
                </a:cxn>
                <a:cxn ang="0">
                  <a:pos x="10" y="30"/>
                </a:cxn>
                <a:cxn ang="0">
                  <a:pos x="14" y="38"/>
                </a:cxn>
                <a:cxn ang="0">
                  <a:pos x="10" y="38"/>
                </a:cxn>
                <a:cxn ang="0">
                  <a:pos x="6" y="28"/>
                </a:cxn>
                <a:cxn ang="0">
                  <a:pos x="2" y="26"/>
                </a:cxn>
                <a:cxn ang="0">
                  <a:pos x="0" y="22"/>
                </a:cxn>
                <a:cxn ang="0">
                  <a:pos x="2" y="18"/>
                </a:cxn>
                <a:cxn ang="0">
                  <a:pos x="2" y="12"/>
                </a:cxn>
                <a:cxn ang="0">
                  <a:pos x="6" y="12"/>
                </a:cxn>
                <a:cxn ang="0">
                  <a:pos x="16" y="2"/>
                </a:cxn>
                <a:cxn ang="0">
                  <a:pos x="22" y="0"/>
                </a:cxn>
                <a:cxn ang="0">
                  <a:pos x="22" y="0"/>
                </a:cxn>
              </a:cxnLst>
              <a:rect l="0" t="0" r="r" b="b"/>
              <a:pathLst>
                <a:path w="78" h="38">
                  <a:moveTo>
                    <a:pt x="22" y="0"/>
                  </a:moveTo>
                  <a:lnTo>
                    <a:pt x="24" y="0"/>
                  </a:lnTo>
                  <a:lnTo>
                    <a:pt x="32" y="0"/>
                  </a:lnTo>
                  <a:lnTo>
                    <a:pt x="52" y="4"/>
                  </a:lnTo>
                  <a:lnTo>
                    <a:pt x="60" y="2"/>
                  </a:lnTo>
                  <a:lnTo>
                    <a:pt x="66" y="6"/>
                  </a:lnTo>
                  <a:lnTo>
                    <a:pt x="70" y="0"/>
                  </a:lnTo>
                  <a:lnTo>
                    <a:pt x="76" y="0"/>
                  </a:lnTo>
                  <a:lnTo>
                    <a:pt x="78" y="0"/>
                  </a:lnTo>
                  <a:lnTo>
                    <a:pt x="78" y="4"/>
                  </a:lnTo>
                  <a:lnTo>
                    <a:pt x="74" y="8"/>
                  </a:lnTo>
                  <a:lnTo>
                    <a:pt x="70" y="6"/>
                  </a:lnTo>
                  <a:lnTo>
                    <a:pt x="68" y="8"/>
                  </a:lnTo>
                  <a:lnTo>
                    <a:pt x="62" y="8"/>
                  </a:lnTo>
                  <a:lnTo>
                    <a:pt x="54" y="6"/>
                  </a:lnTo>
                  <a:lnTo>
                    <a:pt x="50" y="6"/>
                  </a:lnTo>
                  <a:lnTo>
                    <a:pt x="30" y="6"/>
                  </a:lnTo>
                  <a:lnTo>
                    <a:pt x="26" y="2"/>
                  </a:lnTo>
                  <a:lnTo>
                    <a:pt x="24" y="6"/>
                  </a:lnTo>
                  <a:lnTo>
                    <a:pt x="22" y="8"/>
                  </a:lnTo>
                  <a:lnTo>
                    <a:pt x="18" y="12"/>
                  </a:lnTo>
                  <a:lnTo>
                    <a:pt x="12" y="16"/>
                  </a:lnTo>
                  <a:lnTo>
                    <a:pt x="10" y="26"/>
                  </a:lnTo>
                  <a:lnTo>
                    <a:pt x="10" y="28"/>
                  </a:lnTo>
                  <a:lnTo>
                    <a:pt x="10" y="30"/>
                  </a:lnTo>
                  <a:lnTo>
                    <a:pt x="14" y="38"/>
                  </a:lnTo>
                  <a:lnTo>
                    <a:pt x="10" y="38"/>
                  </a:lnTo>
                  <a:lnTo>
                    <a:pt x="6" y="28"/>
                  </a:lnTo>
                  <a:lnTo>
                    <a:pt x="2" y="26"/>
                  </a:lnTo>
                  <a:lnTo>
                    <a:pt x="0" y="22"/>
                  </a:lnTo>
                  <a:lnTo>
                    <a:pt x="2" y="18"/>
                  </a:lnTo>
                  <a:lnTo>
                    <a:pt x="2" y="12"/>
                  </a:lnTo>
                  <a:lnTo>
                    <a:pt x="6" y="12"/>
                  </a:lnTo>
                  <a:lnTo>
                    <a:pt x="16" y="2"/>
                  </a:lnTo>
                  <a:lnTo>
                    <a:pt x="22" y="0"/>
                  </a:lnTo>
                  <a:lnTo>
                    <a:pt x="2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6" name="Freeform 816"/>
            <p:cNvSpPr>
              <a:spLocks noEditPoints="1"/>
            </p:cNvSpPr>
            <p:nvPr/>
          </p:nvSpPr>
          <p:spPr bwMode="auto">
            <a:xfrm>
              <a:off x="3436717" y="4224804"/>
              <a:ext cx="179455" cy="206374"/>
            </a:xfrm>
            <a:custGeom>
              <a:avLst/>
              <a:gdLst/>
              <a:ahLst/>
              <a:cxnLst>
                <a:cxn ang="0">
                  <a:pos x="156" y="104"/>
                </a:cxn>
                <a:cxn ang="0">
                  <a:pos x="150" y="98"/>
                </a:cxn>
                <a:cxn ang="0">
                  <a:pos x="128" y="88"/>
                </a:cxn>
                <a:cxn ang="0">
                  <a:pos x="124" y="74"/>
                </a:cxn>
                <a:cxn ang="0">
                  <a:pos x="122" y="58"/>
                </a:cxn>
                <a:cxn ang="0">
                  <a:pos x="114" y="50"/>
                </a:cxn>
                <a:cxn ang="0">
                  <a:pos x="100" y="46"/>
                </a:cxn>
                <a:cxn ang="0">
                  <a:pos x="84" y="38"/>
                </a:cxn>
                <a:cxn ang="0">
                  <a:pos x="60" y="30"/>
                </a:cxn>
                <a:cxn ang="0">
                  <a:pos x="58" y="14"/>
                </a:cxn>
                <a:cxn ang="0">
                  <a:pos x="58" y="2"/>
                </a:cxn>
                <a:cxn ang="0">
                  <a:pos x="40" y="0"/>
                </a:cxn>
                <a:cxn ang="0">
                  <a:pos x="16" y="18"/>
                </a:cxn>
                <a:cxn ang="0">
                  <a:pos x="12" y="36"/>
                </a:cxn>
                <a:cxn ang="0">
                  <a:pos x="8" y="64"/>
                </a:cxn>
                <a:cxn ang="0">
                  <a:pos x="6" y="74"/>
                </a:cxn>
                <a:cxn ang="0">
                  <a:pos x="4" y="84"/>
                </a:cxn>
                <a:cxn ang="0">
                  <a:pos x="8" y="92"/>
                </a:cxn>
                <a:cxn ang="0">
                  <a:pos x="0" y="108"/>
                </a:cxn>
                <a:cxn ang="0">
                  <a:pos x="8" y="126"/>
                </a:cxn>
                <a:cxn ang="0">
                  <a:pos x="14" y="138"/>
                </a:cxn>
                <a:cxn ang="0">
                  <a:pos x="10" y="144"/>
                </a:cxn>
                <a:cxn ang="0">
                  <a:pos x="14" y="150"/>
                </a:cxn>
                <a:cxn ang="0">
                  <a:pos x="22" y="182"/>
                </a:cxn>
                <a:cxn ang="0">
                  <a:pos x="32" y="182"/>
                </a:cxn>
                <a:cxn ang="0">
                  <a:pos x="50" y="172"/>
                </a:cxn>
                <a:cxn ang="0">
                  <a:pos x="70" y="180"/>
                </a:cxn>
                <a:cxn ang="0">
                  <a:pos x="88" y="172"/>
                </a:cxn>
                <a:cxn ang="0">
                  <a:pos x="98" y="162"/>
                </a:cxn>
                <a:cxn ang="0">
                  <a:pos x="102" y="144"/>
                </a:cxn>
                <a:cxn ang="0">
                  <a:pos x="130" y="130"/>
                </a:cxn>
                <a:cxn ang="0">
                  <a:pos x="148" y="134"/>
                </a:cxn>
                <a:cxn ang="0">
                  <a:pos x="158" y="142"/>
                </a:cxn>
                <a:cxn ang="0">
                  <a:pos x="160" y="128"/>
                </a:cxn>
                <a:cxn ang="0">
                  <a:pos x="42" y="136"/>
                </a:cxn>
                <a:cxn ang="0">
                  <a:pos x="36" y="124"/>
                </a:cxn>
                <a:cxn ang="0">
                  <a:pos x="42" y="128"/>
                </a:cxn>
                <a:cxn ang="0">
                  <a:pos x="42" y="136"/>
                </a:cxn>
              </a:cxnLst>
              <a:rect l="0" t="0" r="r" b="b"/>
              <a:pathLst>
                <a:path w="160" h="184">
                  <a:moveTo>
                    <a:pt x="160" y="116"/>
                  </a:moveTo>
                  <a:lnTo>
                    <a:pt x="156" y="104"/>
                  </a:lnTo>
                  <a:lnTo>
                    <a:pt x="150" y="102"/>
                  </a:lnTo>
                  <a:lnTo>
                    <a:pt x="150" y="98"/>
                  </a:lnTo>
                  <a:lnTo>
                    <a:pt x="150" y="90"/>
                  </a:lnTo>
                  <a:lnTo>
                    <a:pt x="128" y="88"/>
                  </a:lnTo>
                  <a:lnTo>
                    <a:pt x="122" y="76"/>
                  </a:lnTo>
                  <a:lnTo>
                    <a:pt x="124" y="74"/>
                  </a:lnTo>
                  <a:lnTo>
                    <a:pt x="124" y="68"/>
                  </a:lnTo>
                  <a:lnTo>
                    <a:pt x="122" y="58"/>
                  </a:lnTo>
                  <a:lnTo>
                    <a:pt x="118" y="54"/>
                  </a:lnTo>
                  <a:lnTo>
                    <a:pt x="114" y="50"/>
                  </a:lnTo>
                  <a:lnTo>
                    <a:pt x="104" y="50"/>
                  </a:lnTo>
                  <a:lnTo>
                    <a:pt x="100" y="46"/>
                  </a:lnTo>
                  <a:lnTo>
                    <a:pt x="88" y="42"/>
                  </a:lnTo>
                  <a:lnTo>
                    <a:pt x="84" y="38"/>
                  </a:lnTo>
                  <a:lnTo>
                    <a:pt x="68" y="36"/>
                  </a:lnTo>
                  <a:lnTo>
                    <a:pt x="60" y="30"/>
                  </a:lnTo>
                  <a:lnTo>
                    <a:pt x="56" y="20"/>
                  </a:lnTo>
                  <a:lnTo>
                    <a:pt x="58" y="14"/>
                  </a:lnTo>
                  <a:lnTo>
                    <a:pt x="58" y="6"/>
                  </a:lnTo>
                  <a:lnTo>
                    <a:pt x="58" y="2"/>
                  </a:lnTo>
                  <a:lnTo>
                    <a:pt x="56" y="0"/>
                  </a:lnTo>
                  <a:lnTo>
                    <a:pt x="40" y="0"/>
                  </a:lnTo>
                  <a:lnTo>
                    <a:pt x="28" y="12"/>
                  </a:lnTo>
                  <a:lnTo>
                    <a:pt x="16" y="18"/>
                  </a:lnTo>
                  <a:lnTo>
                    <a:pt x="0" y="16"/>
                  </a:lnTo>
                  <a:lnTo>
                    <a:pt x="12" y="36"/>
                  </a:lnTo>
                  <a:lnTo>
                    <a:pt x="8" y="42"/>
                  </a:lnTo>
                  <a:lnTo>
                    <a:pt x="8" y="64"/>
                  </a:lnTo>
                  <a:lnTo>
                    <a:pt x="4" y="68"/>
                  </a:lnTo>
                  <a:lnTo>
                    <a:pt x="6" y="74"/>
                  </a:lnTo>
                  <a:lnTo>
                    <a:pt x="4" y="80"/>
                  </a:lnTo>
                  <a:lnTo>
                    <a:pt x="4" y="84"/>
                  </a:lnTo>
                  <a:lnTo>
                    <a:pt x="8" y="90"/>
                  </a:lnTo>
                  <a:lnTo>
                    <a:pt x="8" y="92"/>
                  </a:lnTo>
                  <a:lnTo>
                    <a:pt x="0" y="104"/>
                  </a:lnTo>
                  <a:lnTo>
                    <a:pt x="0" y="108"/>
                  </a:lnTo>
                  <a:lnTo>
                    <a:pt x="6" y="114"/>
                  </a:lnTo>
                  <a:lnTo>
                    <a:pt x="8" y="126"/>
                  </a:lnTo>
                  <a:lnTo>
                    <a:pt x="14" y="132"/>
                  </a:lnTo>
                  <a:lnTo>
                    <a:pt x="14" y="138"/>
                  </a:lnTo>
                  <a:lnTo>
                    <a:pt x="12" y="140"/>
                  </a:lnTo>
                  <a:lnTo>
                    <a:pt x="10" y="144"/>
                  </a:lnTo>
                  <a:lnTo>
                    <a:pt x="14" y="146"/>
                  </a:lnTo>
                  <a:lnTo>
                    <a:pt x="14" y="150"/>
                  </a:lnTo>
                  <a:lnTo>
                    <a:pt x="18" y="154"/>
                  </a:lnTo>
                  <a:lnTo>
                    <a:pt x="22" y="182"/>
                  </a:lnTo>
                  <a:lnTo>
                    <a:pt x="26" y="184"/>
                  </a:lnTo>
                  <a:lnTo>
                    <a:pt x="32" y="182"/>
                  </a:lnTo>
                  <a:lnTo>
                    <a:pt x="46" y="168"/>
                  </a:lnTo>
                  <a:lnTo>
                    <a:pt x="50" y="172"/>
                  </a:lnTo>
                  <a:lnTo>
                    <a:pt x="66" y="174"/>
                  </a:lnTo>
                  <a:lnTo>
                    <a:pt x="70" y="180"/>
                  </a:lnTo>
                  <a:lnTo>
                    <a:pt x="74" y="170"/>
                  </a:lnTo>
                  <a:lnTo>
                    <a:pt x="88" y="172"/>
                  </a:lnTo>
                  <a:lnTo>
                    <a:pt x="92" y="174"/>
                  </a:lnTo>
                  <a:lnTo>
                    <a:pt x="98" y="162"/>
                  </a:lnTo>
                  <a:lnTo>
                    <a:pt x="98" y="152"/>
                  </a:lnTo>
                  <a:lnTo>
                    <a:pt x="102" y="144"/>
                  </a:lnTo>
                  <a:lnTo>
                    <a:pt x="104" y="138"/>
                  </a:lnTo>
                  <a:lnTo>
                    <a:pt x="130" y="130"/>
                  </a:lnTo>
                  <a:lnTo>
                    <a:pt x="142" y="130"/>
                  </a:lnTo>
                  <a:lnTo>
                    <a:pt x="148" y="134"/>
                  </a:lnTo>
                  <a:lnTo>
                    <a:pt x="156" y="144"/>
                  </a:lnTo>
                  <a:lnTo>
                    <a:pt x="158" y="142"/>
                  </a:lnTo>
                  <a:lnTo>
                    <a:pt x="156" y="136"/>
                  </a:lnTo>
                  <a:lnTo>
                    <a:pt x="160" y="128"/>
                  </a:lnTo>
                  <a:lnTo>
                    <a:pt x="160" y="116"/>
                  </a:lnTo>
                  <a:close/>
                  <a:moveTo>
                    <a:pt x="42" y="136"/>
                  </a:moveTo>
                  <a:lnTo>
                    <a:pt x="36" y="132"/>
                  </a:lnTo>
                  <a:lnTo>
                    <a:pt x="36" y="124"/>
                  </a:lnTo>
                  <a:lnTo>
                    <a:pt x="40" y="124"/>
                  </a:lnTo>
                  <a:lnTo>
                    <a:pt x="42" y="128"/>
                  </a:lnTo>
                  <a:lnTo>
                    <a:pt x="44" y="132"/>
                  </a:lnTo>
                  <a:lnTo>
                    <a:pt x="42" y="1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7" name="Freeform 817"/>
            <p:cNvSpPr>
              <a:spLocks noEditPoints="1"/>
            </p:cNvSpPr>
            <p:nvPr/>
          </p:nvSpPr>
          <p:spPr bwMode="auto">
            <a:xfrm>
              <a:off x="3604956" y="4550068"/>
              <a:ext cx="80755" cy="85241"/>
            </a:xfrm>
            <a:custGeom>
              <a:avLst/>
              <a:gdLst/>
              <a:ahLst/>
              <a:cxnLst>
                <a:cxn ang="0">
                  <a:pos x="66" y="48"/>
                </a:cxn>
                <a:cxn ang="0">
                  <a:pos x="72" y="42"/>
                </a:cxn>
                <a:cxn ang="0">
                  <a:pos x="64" y="36"/>
                </a:cxn>
                <a:cxn ang="0">
                  <a:pos x="62" y="30"/>
                </a:cxn>
                <a:cxn ang="0">
                  <a:pos x="56" y="26"/>
                </a:cxn>
                <a:cxn ang="0">
                  <a:pos x="52" y="22"/>
                </a:cxn>
                <a:cxn ang="0">
                  <a:pos x="44" y="18"/>
                </a:cxn>
                <a:cxn ang="0">
                  <a:pos x="38" y="12"/>
                </a:cxn>
                <a:cxn ang="0">
                  <a:pos x="36" y="14"/>
                </a:cxn>
                <a:cxn ang="0">
                  <a:pos x="32" y="14"/>
                </a:cxn>
                <a:cxn ang="0">
                  <a:pos x="30" y="8"/>
                </a:cxn>
                <a:cxn ang="0">
                  <a:pos x="22" y="0"/>
                </a:cxn>
                <a:cxn ang="0">
                  <a:pos x="18" y="0"/>
                </a:cxn>
                <a:cxn ang="0">
                  <a:pos x="16" y="2"/>
                </a:cxn>
                <a:cxn ang="0">
                  <a:pos x="10" y="2"/>
                </a:cxn>
                <a:cxn ang="0">
                  <a:pos x="8" y="6"/>
                </a:cxn>
                <a:cxn ang="0">
                  <a:pos x="8" y="22"/>
                </a:cxn>
                <a:cxn ang="0">
                  <a:pos x="4" y="30"/>
                </a:cxn>
                <a:cxn ang="0">
                  <a:pos x="4" y="44"/>
                </a:cxn>
                <a:cxn ang="0">
                  <a:pos x="0" y="52"/>
                </a:cxn>
                <a:cxn ang="0">
                  <a:pos x="0" y="62"/>
                </a:cxn>
                <a:cxn ang="0">
                  <a:pos x="2" y="62"/>
                </a:cxn>
                <a:cxn ang="0">
                  <a:pos x="6" y="68"/>
                </a:cxn>
                <a:cxn ang="0">
                  <a:pos x="16" y="70"/>
                </a:cxn>
                <a:cxn ang="0">
                  <a:pos x="30" y="76"/>
                </a:cxn>
                <a:cxn ang="0">
                  <a:pos x="40" y="74"/>
                </a:cxn>
                <a:cxn ang="0">
                  <a:pos x="48" y="76"/>
                </a:cxn>
                <a:cxn ang="0">
                  <a:pos x="58" y="72"/>
                </a:cxn>
                <a:cxn ang="0">
                  <a:pos x="68" y="58"/>
                </a:cxn>
                <a:cxn ang="0">
                  <a:pos x="66" y="56"/>
                </a:cxn>
                <a:cxn ang="0">
                  <a:pos x="66" y="48"/>
                </a:cxn>
                <a:cxn ang="0">
                  <a:pos x="42" y="46"/>
                </a:cxn>
                <a:cxn ang="0">
                  <a:pos x="38" y="48"/>
                </a:cxn>
                <a:cxn ang="0">
                  <a:pos x="28" y="52"/>
                </a:cxn>
                <a:cxn ang="0">
                  <a:pos x="24" y="48"/>
                </a:cxn>
                <a:cxn ang="0">
                  <a:pos x="24" y="48"/>
                </a:cxn>
                <a:cxn ang="0">
                  <a:pos x="26" y="44"/>
                </a:cxn>
                <a:cxn ang="0">
                  <a:pos x="30" y="42"/>
                </a:cxn>
                <a:cxn ang="0">
                  <a:pos x="38" y="40"/>
                </a:cxn>
                <a:cxn ang="0">
                  <a:pos x="42" y="42"/>
                </a:cxn>
                <a:cxn ang="0">
                  <a:pos x="42" y="46"/>
                </a:cxn>
              </a:cxnLst>
              <a:rect l="0" t="0" r="r" b="b"/>
              <a:pathLst>
                <a:path w="72" h="76">
                  <a:moveTo>
                    <a:pt x="66" y="48"/>
                  </a:moveTo>
                  <a:lnTo>
                    <a:pt x="72" y="42"/>
                  </a:lnTo>
                  <a:lnTo>
                    <a:pt x="64" y="36"/>
                  </a:lnTo>
                  <a:lnTo>
                    <a:pt x="62" y="30"/>
                  </a:lnTo>
                  <a:lnTo>
                    <a:pt x="56" y="26"/>
                  </a:lnTo>
                  <a:lnTo>
                    <a:pt x="52" y="22"/>
                  </a:lnTo>
                  <a:lnTo>
                    <a:pt x="44" y="18"/>
                  </a:lnTo>
                  <a:lnTo>
                    <a:pt x="38" y="12"/>
                  </a:lnTo>
                  <a:lnTo>
                    <a:pt x="36" y="14"/>
                  </a:lnTo>
                  <a:lnTo>
                    <a:pt x="32" y="14"/>
                  </a:lnTo>
                  <a:lnTo>
                    <a:pt x="30" y="8"/>
                  </a:lnTo>
                  <a:lnTo>
                    <a:pt x="22" y="0"/>
                  </a:lnTo>
                  <a:lnTo>
                    <a:pt x="18" y="0"/>
                  </a:lnTo>
                  <a:lnTo>
                    <a:pt x="16" y="2"/>
                  </a:lnTo>
                  <a:lnTo>
                    <a:pt x="10" y="2"/>
                  </a:lnTo>
                  <a:lnTo>
                    <a:pt x="8" y="6"/>
                  </a:lnTo>
                  <a:lnTo>
                    <a:pt x="8" y="22"/>
                  </a:lnTo>
                  <a:lnTo>
                    <a:pt x="4" y="30"/>
                  </a:lnTo>
                  <a:lnTo>
                    <a:pt x="4" y="44"/>
                  </a:lnTo>
                  <a:lnTo>
                    <a:pt x="0" y="52"/>
                  </a:lnTo>
                  <a:lnTo>
                    <a:pt x="0" y="62"/>
                  </a:lnTo>
                  <a:lnTo>
                    <a:pt x="2" y="62"/>
                  </a:lnTo>
                  <a:lnTo>
                    <a:pt x="6" y="68"/>
                  </a:lnTo>
                  <a:lnTo>
                    <a:pt x="16" y="70"/>
                  </a:lnTo>
                  <a:lnTo>
                    <a:pt x="30" y="76"/>
                  </a:lnTo>
                  <a:lnTo>
                    <a:pt x="40" y="74"/>
                  </a:lnTo>
                  <a:lnTo>
                    <a:pt x="48" y="76"/>
                  </a:lnTo>
                  <a:lnTo>
                    <a:pt x="58" y="72"/>
                  </a:lnTo>
                  <a:lnTo>
                    <a:pt x="68" y="58"/>
                  </a:lnTo>
                  <a:lnTo>
                    <a:pt x="66" y="56"/>
                  </a:lnTo>
                  <a:lnTo>
                    <a:pt x="66" y="48"/>
                  </a:lnTo>
                  <a:close/>
                  <a:moveTo>
                    <a:pt x="42" y="46"/>
                  </a:moveTo>
                  <a:lnTo>
                    <a:pt x="38" y="48"/>
                  </a:lnTo>
                  <a:lnTo>
                    <a:pt x="28" y="52"/>
                  </a:lnTo>
                  <a:lnTo>
                    <a:pt x="24" y="48"/>
                  </a:lnTo>
                  <a:lnTo>
                    <a:pt x="24" y="48"/>
                  </a:lnTo>
                  <a:lnTo>
                    <a:pt x="26" y="44"/>
                  </a:lnTo>
                  <a:lnTo>
                    <a:pt x="30" y="42"/>
                  </a:lnTo>
                  <a:lnTo>
                    <a:pt x="38" y="40"/>
                  </a:lnTo>
                  <a:lnTo>
                    <a:pt x="42" y="42"/>
                  </a:lnTo>
                  <a:lnTo>
                    <a:pt x="42" y="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8" name="Freeform 818"/>
            <p:cNvSpPr>
              <a:spLocks/>
            </p:cNvSpPr>
            <p:nvPr/>
          </p:nvSpPr>
          <p:spPr bwMode="auto">
            <a:xfrm>
              <a:off x="5729260" y="3222098"/>
              <a:ext cx="22432" cy="44864"/>
            </a:xfrm>
            <a:custGeom>
              <a:avLst/>
              <a:gdLst/>
              <a:ahLst/>
              <a:cxnLst>
                <a:cxn ang="0">
                  <a:pos x="4" y="0"/>
                </a:cxn>
                <a:cxn ang="0">
                  <a:pos x="8" y="6"/>
                </a:cxn>
                <a:cxn ang="0">
                  <a:pos x="14" y="10"/>
                </a:cxn>
                <a:cxn ang="0">
                  <a:pos x="14" y="12"/>
                </a:cxn>
                <a:cxn ang="0">
                  <a:pos x="8" y="14"/>
                </a:cxn>
                <a:cxn ang="0">
                  <a:pos x="4" y="22"/>
                </a:cxn>
                <a:cxn ang="0">
                  <a:pos x="4" y="24"/>
                </a:cxn>
                <a:cxn ang="0">
                  <a:pos x="6" y="26"/>
                </a:cxn>
                <a:cxn ang="0">
                  <a:pos x="4" y="28"/>
                </a:cxn>
                <a:cxn ang="0">
                  <a:pos x="0" y="30"/>
                </a:cxn>
                <a:cxn ang="0">
                  <a:pos x="0" y="32"/>
                </a:cxn>
                <a:cxn ang="0">
                  <a:pos x="10" y="34"/>
                </a:cxn>
                <a:cxn ang="0">
                  <a:pos x="12" y="36"/>
                </a:cxn>
                <a:cxn ang="0">
                  <a:pos x="16" y="40"/>
                </a:cxn>
                <a:cxn ang="0">
                  <a:pos x="18" y="40"/>
                </a:cxn>
                <a:cxn ang="0">
                  <a:pos x="20" y="36"/>
                </a:cxn>
                <a:cxn ang="0">
                  <a:pos x="18" y="32"/>
                </a:cxn>
                <a:cxn ang="0">
                  <a:pos x="6" y="28"/>
                </a:cxn>
                <a:cxn ang="0">
                  <a:pos x="8" y="26"/>
                </a:cxn>
                <a:cxn ang="0">
                  <a:pos x="12" y="28"/>
                </a:cxn>
                <a:cxn ang="0">
                  <a:pos x="12" y="26"/>
                </a:cxn>
                <a:cxn ang="0">
                  <a:pos x="8" y="24"/>
                </a:cxn>
                <a:cxn ang="0">
                  <a:pos x="6" y="18"/>
                </a:cxn>
                <a:cxn ang="0">
                  <a:pos x="8" y="14"/>
                </a:cxn>
                <a:cxn ang="0">
                  <a:pos x="20" y="10"/>
                </a:cxn>
                <a:cxn ang="0">
                  <a:pos x="20" y="10"/>
                </a:cxn>
                <a:cxn ang="0">
                  <a:pos x="14" y="8"/>
                </a:cxn>
                <a:cxn ang="0">
                  <a:pos x="8" y="0"/>
                </a:cxn>
                <a:cxn ang="0">
                  <a:pos x="4" y="0"/>
                </a:cxn>
                <a:cxn ang="0">
                  <a:pos x="4" y="0"/>
                </a:cxn>
              </a:cxnLst>
              <a:rect l="0" t="0" r="r" b="b"/>
              <a:pathLst>
                <a:path w="20" h="40">
                  <a:moveTo>
                    <a:pt x="4" y="0"/>
                  </a:moveTo>
                  <a:lnTo>
                    <a:pt x="8" y="6"/>
                  </a:lnTo>
                  <a:lnTo>
                    <a:pt x="14" y="10"/>
                  </a:lnTo>
                  <a:lnTo>
                    <a:pt x="14" y="12"/>
                  </a:lnTo>
                  <a:lnTo>
                    <a:pt x="8" y="14"/>
                  </a:lnTo>
                  <a:lnTo>
                    <a:pt x="4" y="22"/>
                  </a:lnTo>
                  <a:lnTo>
                    <a:pt x="4" y="24"/>
                  </a:lnTo>
                  <a:lnTo>
                    <a:pt x="6" y="26"/>
                  </a:lnTo>
                  <a:lnTo>
                    <a:pt x="4" y="28"/>
                  </a:lnTo>
                  <a:lnTo>
                    <a:pt x="0" y="30"/>
                  </a:lnTo>
                  <a:lnTo>
                    <a:pt x="0" y="32"/>
                  </a:lnTo>
                  <a:lnTo>
                    <a:pt x="10" y="34"/>
                  </a:lnTo>
                  <a:lnTo>
                    <a:pt x="12" y="36"/>
                  </a:lnTo>
                  <a:lnTo>
                    <a:pt x="16" y="40"/>
                  </a:lnTo>
                  <a:lnTo>
                    <a:pt x="18" y="40"/>
                  </a:lnTo>
                  <a:lnTo>
                    <a:pt x="20" y="36"/>
                  </a:lnTo>
                  <a:lnTo>
                    <a:pt x="18" y="32"/>
                  </a:lnTo>
                  <a:lnTo>
                    <a:pt x="6" y="28"/>
                  </a:lnTo>
                  <a:lnTo>
                    <a:pt x="8" y="26"/>
                  </a:lnTo>
                  <a:lnTo>
                    <a:pt x="12" y="28"/>
                  </a:lnTo>
                  <a:lnTo>
                    <a:pt x="12" y="26"/>
                  </a:lnTo>
                  <a:lnTo>
                    <a:pt x="8" y="24"/>
                  </a:lnTo>
                  <a:lnTo>
                    <a:pt x="6" y="18"/>
                  </a:lnTo>
                  <a:lnTo>
                    <a:pt x="8" y="14"/>
                  </a:lnTo>
                  <a:lnTo>
                    <a:pt x="20" y="10"/>
                  </a:lnTo>
                  <a:lnTo>
                    <a:pt x="20" y="10"/>
                  </a:lnTo>
                  <a:lnTo>
                    <a:pt x="14" y="8"/>
                  </a:lnTo>
                  <a:lnTo>
                    <a:pt x="8"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9" name="Freeform 819"/>
            <p:cNvSpPr>
              <a:spLocks noEditPoints="1"/>
            </p:cNvSpPr>
            <p:nvPr/>
          </p:nvSpPr>
          <p:spPr bwMode="auto">
            <a:xfrm>
              <a:off x="4791605" y="2589517"/>
              <a:ext cx="163753" cy="365641"/>
            </a:xfrm>
            <a:custGeom>
              <a:avLst/>
              <a:gdLst/>
              <a:ahLst/>
              <a:cxnLst>
                <a:cxn ang="0">
                  <a:pos x="128" y="192"/>
                </a:cxn>
                <a:cxn ang="0">
                  <a:pos x="124" y="168"/>
                </a:cxn>
                <a:cxn ang="0">
                  <a:pos x="126" y="90"/>
                </a:cxn>
                <a:cxn ang="0">
                  <a:pos x="110" y="68"/>
                </a:cxn>
                <a:cxn ang="0">
                  <a:pos x="112" y="32"/>
                </a:cxn>
                <a:cxn ang="0">
                  <a:pos x="100" y="0"/>
                </a:cxn>
                <a:cxn ang="0">
                  <a:pos x="70" y="18"/>
                </a:cxn>
                <a:cxn ang="0">
                  <a:pos x="46" y="44"/>
                </a:cxn>
                <a:cxn ang="0">
                  <a:pos x="16" y="32"/>
                </a:cxn>
                <a:cxn ang="0">
                  <a:pos x="8" y="34"/>
                </a:cxn>
                <a:cxn ang="0">
                  <a:pos x="32" y="64"/>
                </a:cxn>
                <a:cxn ang="0">
                  <a:pos x="42" y="100"/>
                </a:cxn>
                <a:cxn ang="0">
                  <a:pos x="46" y="126"/>
                </a:cxn>
                <a:cxn ang="0">
                  <a:pos x="54" y="150"/>
                </a:cxn>
                <a:cxn ang="0">
                  <a:pos x="64" y="166"/>
                </a:cxn>
                <a:cxn ang="0">
                  <a:pos x="64" y="178"/>
                </a:cxn>
                <a:cxn ang="0">
                  <a:pos x="52" y="192"/>
                </a:cxn>
                <a:cxn ang="0">
                  <a:pos x="22" y="230"/>
                </a:cxn>
                <a:cxn ang="0">
                  <a:pos x="16" y="236"/>
                </a:cxn>
                <a:cxn ang="0">
                  <a:pos x="6" y="248"/>
                </a:cxn>
                <a:cxn ang="0">
                  <a:pos x="14" y="280"/>
                </a:cxn>
                <a:cxn ang="0">
                  <a:pos x="8" y="294"/>
                </a:cxn>
                <a:cxn ang="0">
                  <a:pos x="10" y="304"/>
                </a:cxn>
                <a:cxn ang="0">
                  <a:pos x="26" y="314"/>
                </a:cxn>
                <a:cxn ang="0">
                  <a:pos x="34" y="322"/>
                </a:cxn>
                <a:cxn ang="0">
                  <a:pos x="38" y="320"/>
                </a:cxn>
                <a:cxn ang="0">
                  <a:pos x="54" y="316"/>
                </a:cxn>
                <a:cxn ang="0">
                  <a:pos x="66" y="314"/>
                </a:cxn>
                <a:cxn ang="0">
                  <a:pos x="94" y="306"/>
                </a:cxn>
                <a:cxn ang="0">
                  <a:pos x="146" y="236"/>
                </a:cxn>
                <a:cxn ang="0">
                  <a:pos x="66" y="292"/>
                </a:cxn>
                <a:cxn ang="0">
                  <a:pos x="68" y="258"/>
                </a:cxn>
                <a:cxn ang="0">
                  <a:pos x="68" y="272"/>
                </a:cxn>
                <a:cxn ang="0">
                  <a:pos x="70" y="294"/>
                </a:cxn>
                <a:cxn ang="0">
                  <a:pos x="94" y="220"/>
                </a:cxn>
                <a:cxn ang="0">
                  <a:pos x="100" y="226"/>
                </a:cxn>
                <a:cxn ang="0">
                  <a:pos x="102" y="238"/>
                </a:cxn>
                <a:cxn ang="0">
                  <a:pos x="98" y="234"/>
                </a:cxn>
                <a:cxn ang="0">
                  <a:pos x="116" y="250"/>
                </a:cxn>
                <a:cxn ang="0">
                  <a:pos x="114" y="266"/>
                </a:cxn>
                <a:cxn ang="0">
                  <a:pos x="110" y="274"/>
                </a:cxn>
                <a:cxn ang="0">
                  <a:pos x="110" y="280"/>
                </a:cxn>
                <a:cxn ang="0">
                  <a:pos x="104" y="284"/>
                </a:cxn>
                <a:cxn ang="0">
                  <a:pos x="102" y="278"/>
                </a:cxn>
                <a:cxn ang="0">
                  <a:pos x="102" y="274"/>
                </a:cxn>
                <a:cxn ang="0">
                  <a:pos x="106" y="264"/>
                </a:cxn>
                <a:cxn ang="0">
                  <a:pos x="104" y="254"/>
                </a:cxn>
                <a:cxn ang="0">
                  <a:pos x="102" y="248"/>
                </a:cxn>
                <a:cxn ang="0">
                  <a:pos x="110" y="252"/>
                </a:cxn>
                <a:cxn ang="0">
                  <a:pos x="114" y="242"/>
                </a:cxn>
                <a:cxn ang="0">
                  <a:pos x="116" y="240"/>
                </a:cxn>
                <a:cxn ang="0">
                  <a:pos x="120" y="262"/>
                </a:cxn>
                <a:cxn ang="0">
                  <a:pos x="116" y="232"/>
                </a:cxn>
                <a:cxn ang="0">
                  <a:pos x="116" y="226"/>
                </a:cxn>
                <a:cxn ang="0">
                  <a:pos x="118" y="232"/>
                </a:cxn>
              </a:cxnLst>
              <a:rect l="0" t="0" r="r" b="b"/>
              <a:pathLst>
                <a:path w="146" h="326">
                  <a:moveTo>
                    <a:pt x="130" y="216"/>
                  </a:moveTo>
                  <a:lnTo>
                    <a:pt x="134" y="200"/>
                  </a:lnTo>
                  <a:lnTo>
                    <a:pt x="128" y="192"/>
                  </a:lnTo>
                  <a:lnTo>
                    <a:pt x="128" y="182"/>
                  </a:lnTo>
                  <a:lnTo>
                    <a:pt x="124" y="182"/>
                  </a:lnTo>
                  <a:lnTo>
                    <a:pt x="124" y="168"/>
                  </a:lnTo>
                  <a:lnTo>
                    <a:pt x="128" y="152"/>
                  </a:lnTo>
                  <a:lnTo>
                    <a:pt x="116" y="114"/>
                  </a:lnTo>
                  <a:lnTo>
                    <a:pt x="126" y="90"/>
                  </a:lnTo>
                  <a:lnTo>
                    <a:pt x="126" y="86"/>
                  </a:lnTo>
                  <a:lnTo>
                    <a:pt x="118" y="72"/>
                  </a:lnTo>
                  <a:lnTo>
                    <a:pt x="110" y="68"/>
                  </a:lnTo>
                  <a:lnTo>
                    <a:pt x="106" y="54"/>
                  </a:lnTo>
                  <a:lnTo>
                    <a:pt x="114" y="38"/>
                  </a:lnTo>
                  <a:lnTo>
                    <a:pt x="112" y="32"/>
                  </a:lnTo>
                  <a:lnTo>
                    <a:pt x="118" y="24"/>
                  </a:lnTo>
                  <a:lnTo>
                    <a:pt x="116" y="14"/>
                  </a:lnTo>
                  <a:lnTo>
                    <a:pt x="100" y="0"/>
                  </a:lnTo>
                  <a:lnTo>
                    <a:pt x="86" y="4"/>
                  </a:lnTo>
                  <a:lnTo>
                    <a:pt x="74" y="10"/>
                  </a:lnTo>
                  <a:lnTo>
                    <a:pt x="70" y="18"/>
                  </a:lnTo>
                  <a:lnTo>
                    <a:pt x="70" y="40"/>
                  </a:lnTo>
                  <a:lnTo>
                    <a:pt x="54" y="52"/>
                  </a:lnTo>
                  <a:lnTo>
                    <a:pt x="46" y="44"/>
                  </a:lnTo>
                  <a:lnTo>
                    <a:pt x="38" y="52"/>
                  </a:lnTo>
                  <a:lnTo>
                    <a:pt x="26" y="48"/>
                  </a:lnTo>
                  <a:lnTo>
                    <a:pt x="16" y="32"/>
                  </a:lnTo>
                  <a:lnTo>
                    <a:pt x="10" y="28"/>
                  </a:lnTo>
                  <a:lnTo>
                    <a:pt x="6" y="28"/>
                  </a:lnTo>
                  <a:lnTo>
                    <a:pt x="8" y="34"/>
                  </a:lnTo>
                  <a:lnTo>
                    <a:pt x="0" y="38"/>
                  </a:lnTo>
                  <a:lnTo>
                    <a:pt x="20" y="58"/>
                  </a:lnTo>
                  <a:lnTo>
                    <a:pt x="32" y="64"/>
                  </a:lnTo>
                  <a:lnTo>
                    <a:pt x="40" y="78"/>
                  </a:lnTo>
                  <a:lnTo>
                    <a:pt x="38" y="92"/>
                  </a:lnTo>
                  <a:lnTo>
                    <a:pt x="42" y="100"/>
                  </a:lnTo>
                  <a:lnTo>
                    <a:pt x="40" y="106"/>
                  </a:lnTo>
                  <a:lnTo>
                    <a:pt x="46" y="120"/>
                  </a:lnTo>
                  <a:lnTo>
                    <a:pt x="46" y="126"/>
                  </a:lnTo>
                  <a:lnTo>
                    <a:pt x="42" y="134"/>
                  </a:lnTo>
                  <a:lnTo>
                    <a:pt x="46" y="146"/>
                  </a:lnTo>
                  <a:lnTo>
                    <a:pt x="54" y="150"/>
                  </a:lnTo>
                  <a:lnTo>
                    <a:pt x="54" y="152"/>
                  </a:lnTo>
                  <a:lnTo>
                    <a:pt x="64" y="162"/>
                  </a:lnTo>
                  <a:lnTo>
                    <a:pt x="64" y="166"/>
                  </a:lnTo>
                  <a:lnTo>
                    <a:pt x="64" y="174"/>
                  </a:lnTo>
                  <a:lnTo>
                    <a:pt x="66" y="178"/>
                  </a:lnTo>
                  <a:lnTo>
                    <a:pt x="64" y="178"/>
                  </a:lnTo>
                  <a:lnTo>
                    <a:pt x="64" y="182"/>
                  </a:lnTo>
                  <a:lnTo>
                    <a:pt x="54" y="182"/>
                  </a:lnTo>
                  <a:lnTo>
                    <a:pt x="52" y="192"/>
                  </a:lnTo>
                  <a:lnTo>
                    <a:pt x="38" y="208"/>
                  </a:lnTo>
                  <a:lnTo>
                    <a:pt x="30" y="224"/>
                  </a:lnTo>
                  <a:lnTo>
                    <a:pt x="22" y="230"/>
                  </a:lnTo>
                  <a:lnTo>
                    <a:pt x="16" y="230"/>
                  </a:lnTo>
                  <a:lnTo>
                    <a:pt x="14" y="234"/>
                  </a:lnTo>
                  <a:lnTo>
                    <a:pt x="16" y="236"/>
                  </a:lnTo>
                  <a:lnTo>
                    <a:pt x="14" y="236"/>
                  </a:lnTo>
                  <a:lnTo>
                    <a:pt x="10" y="238"/>
                  </a:lnTo>
                  <a:lnTo>
                    <a:pt x="6" y="248"/>
                  </a:lnTo>
                  <a:lnTo>
                    <a:pt x="8" y="258"/>
                  </a:lnTo>
                  <a:lnTo>
                    <a:pt x="8" y="266"/>
                  </a:lnTo>
                  <a:lnTo>
                    <a:pt x="14" y="280"/>
                  </a:lnTo>
                  <a:lnTo>
                    <a:pt x="10" y="280"/>
                  </a:lnTo>
                  <a:lnTo>
                    <a:pt x="10" y="288"/>
                  </a:lnTo>
                  <a:lnTo>
                    <a:pt x="8" y="294"/>
                  </a:lnTo>
                  <a:lnTo>
                    <a:pt x="10" y="300"/>
                  </a:lnTo>
                  <a:lnTo>
                    <a:pt x="12" y="300"/>
                  </a:lnTo>
                  <a:lnTo>
                    <a:pt x="10" y="304"/>
                  </a:lnTo>
                  <a:lnTo>
                    <a:pt x="24" y="310"/>
                  </a:lnTo>
                  <a:lnTo>
                    <a:pt x="24" y="312"/>
                  </a:lnTo>
                  <a:lnTo>
                    <a:pt x="26" y="314"/>
                  </a:lnTo>
                  <a:lnTo>
                    <a:pt x="30" y="312"/>
                  </a:lnTo>
                  <a:lnTo>
                    <a:pt x="30" y="316"/>
                  </a:lnTo>
                  <a:lnTo>
                    <a:pt x="34" y="322"/>
                  </a:lnTo>
                  <a:lnTo>
                    <a:pt x="30" y="326"/>
                  </a:lnTo>
                  <a:lnTo>
                    <a:pt x="34" y="324"/>
                  </a:lnTo>
                  <a:lnTo>
                    <a:pt x="38" y="320"/>
                  </a:lnTo>
                  <a:lnTo>
                    <a:pt x="38" y="324"/>
                  </a:lnTo>
                  <a:lnTo>
                    <a:pt x="50" y="320"/>
                  </a:lnTo>
                  <a:lnTo>
                    <a:pt x="54" y="316"/>
                  </a:lnTo>
                  <a:lnTo>
                    <a:pt x="64" y="314"/>
                  </a:lnTo>
                  <a:lnTo>
                    <a:pt x="66" y="310"/>
                  </a:lnTo>
                  <a:lnTo>
                    <a:pt x="66" y="314"/>
                  </a:lnTo>
                  <a:lnTo>
                    <a:pt x="72" y="312"/>
                  </a:lnTo>
                  <a:lnTo>
                    <a:pt x="70" y="308"/>
                  </a:lnTo>
                  <a:lnTo>
                    <a:pt x="94" y="306"/>
                  </a:lnTo>
                  <a:lnTo>
                    <a:pt x="126" y="276"/>
                  </a:lnTo>
                  <a:lnTo>
                    <a:pt x="146" y="246"/>
                  </a:lnTo>
                  <a:lnTo>
                    <a:pt x="146" y="236"/>
                  </a:lnTo>
                  <a:lnTo>
                    <a:pt x="130" y="216"/>
                  </a:lnTo>
                  <a:close/>
                  <a:moveTo>
                    <a:pt x="70" y="294"/>
                  </a:moveTo>
                  <a:lnTo>
                    <a:pt x="66" y="292"/>
                  </a:lnTo>
                  <a:lnTo>
                    <a:pt x="68" y="290"/>
                  </a:lnTo>
                  <a:lnTo>
                    <a:pt x="66" y="280"/>
                  </a:lnTo>
                  <a:lnTo>
                    <a:pt x="68" y="258"/>
                  </a:lnTo>
                  <a:lnTo>
                    <a:pt x="70" y="260"/>
                  </a:lnTo>
                  <a:lnTo>
                    <a:pt x="70" y="266"/>
                  </a:lnTo>
                  <a:lnTo>
                    <a:pt x="68" y="272"/>
                  </a:lnTo>
                  <a:lnTo>
                    <a:pt x="68" y="284"/>
                  </a:lnTo>
                  <a:lnTo>
                    <a:pt x="70" y="292"/>
                  </a:lnTo>
                  <a:lnTo>
                    <a:pt x="70" y="294"/>
                  </a:lnTo>
                  <a:close/>
                  <a:moveTo>
                    <a:pt x="98" y="234"/>
                  </a:moveTo>
                  <a:lnTo>
                    <a:pt x="98" y="226"/>
                  </a:lnTo>
                  <a:lnTo>
                    <a:pt x="94" y="220"/>
                  </a:lnTo>
                  <a:lnTo>
                    <a:pt x="96" y="218"/>
                  </a:lnTo>
                  <a:lnTo>
                    <a:pt x="100" y="222"/>
                  </a:lnTo>
                  <a:lnTo>
                    <a:pt x="100" y="226"/>
                  </a:lnTo>
                  <a:lnTo>
                    <a:pt x="104" y="234"/>
                  </a:lnTo>
                  <a:lnTo>
                    <a:pt x="104" y="238"/>
                  </a:lnTo>
                  <a:lnTo>
                    <a:pt x="102" y="238"/>
                  </a:lnTo>
                  <a:lnTo>
                    <a:pt x="100" y="230"/>
                  </a:lnTo>
                  <a:lnTo>
                    <a:pt x="98" y="236"/>
                  </a:lnTo>
                  <a:lnTo>
                    <a:pt x="98" y="234"/>
                  </a:lnTo>
                  <a:close/>
                  <a:moveTo>
                    <a:pt x="118" y="264"/>
                  </a:moveTo>
                  <a:lnTo>
                    <a:pt x="116" y="262"/>
                  </a:lnTo>
                  <a:lnTo>
                    <a:pt x="116" y="250"/>
                  </a:lnTo>
                  <a:lnTo>
                    <a:pt x="114" y="250"/>
                  </a:lnTo>
                  <a:lnTo>
                    <a:pt x="116" y="258"/>
                  </a:lnTo>
                  <a:lnTo>
                    <a:pt x="114" y="266"/>
                  </a:lnTo>
                  <a:lnTo>
                    <a:pt x="112" y="270"/>
                  </a:lnTo>
                  <a:lnTo>
                    <a:pt x="110" y="266"/>
                  </a:lnTo>
                  <a:lnTo>
                    <a:pt x="110" y="274"/>
                  </a:lnTo>
                  <a:lnTo>
                    <a:pt x="108" y="274"/>
                  </a:lnTo>
                  <a:lnTo>
                    <a:pt x="106" y="276"/>
                  </a:lnTo>
                  <a:lnTo>
                    <a:pt x="110" y="280"/>
                  </a:lnTo>
                  <a:lnTo>
                    <a:pt x="106" y="288"/>
                  </a:lnTo>
                  <a:lnTo>
                    <a:pt x="106" y="288"/>
                  </a:lnTo>
                  <a:lnTo>
                    <a:pt x="104" y="284"/>
                  </a:lnTo>
                  <a:lnTo>
                    <a:pt x="106" y="284"/>
                  </a:lnTo>
                  <a:lnTo>
                    <a:pt x="102" y="282"/>
                  </a:lnTo>
                  <a:lnTo>
                    <a:pt x="102" y="278"/>
                  </a:lnTo>
                  <a:lnTo>
                    <a:pt x="100" y="274"/>
                  </a:lnTo>
                  <a:lnTo>
                    <a:pt x="100" y="272"/>
                  </a:lnTo>
                  <a:lnTo>
                    <a:pt x="102" y="274"/>
                  </a:lnTo>
                  <a:lnTo>
                    <a:pt x="102" y="268"/>
                  </a:lnTo>
                  <a:lnTo>
                    <a:pt x="106" y="274"/>
                  </a:lnTo>
                  <a:lnTo>
                    <a:pt x="106" y="264"/>
                  </a:lnTo>
                  <a:lnTo>
                    <a:pt x="110" y="262"/>
                  </a:lnTo>
                  <a:lnTo>
                    <a:pt x="104" y="252"/>
                  </a:lnTo>
                  <a:lnTo>
                    <a:pt x="104" y="254"/>
                  </a:lnTo>
                  <a:lnTo>
                    <a:pt x="102" y="244"/>
                  </a:lnTo>
                  <a:lnTo>
                    <a:pt x="104" y="246"/>
                  </a:lnTo>
                  <a:lnTo>
                    <a:pt x="102" y="248"/>
                  </a:lnTo>
                  <a:lnTo>
                    <a:pt x="106" y="248"/>
                  </a:lnTo>
                  <a:lnTo>
                    <a:pt x="108" y="246"/>
                  </a:lnTo>
                  <a:lnTo>
                    <a:pt x="110" y="252"/>
                  </a:lnTo>
                  <a:lnTo>
                    <a:pt x="112" y="250"/>
                  </a:lnTo>
                  <a:lnTo>
                    <a:pt x="112" y="240"/>
                  </a:lnTo>
                  <a:lnTo>
                    <a:pt x="114" y="242"/>
                  </a:lnTo>
                  <a:lnTo>
                    <a:pt x="114" y="236"/>
                  </a:lnTo>
                  <a:lnTo>
                    <a:pt x="114" y="236"/>
                  </a:lnTo>
                  <a:lnTo>
                    <a:pt x="116" y="240"/>
                  </a:lnTo>
                  <a:lnTo>
                    <a:pt x="114" y="246"/>
                  </a:lnTo>
                  <a:lnTo>
                    <a:pt x="118" y="250"/>
                  </a:lnTo>
                  <a:lnTo>
                    <a:pt x="120" y="262"/>
                  </a:lnTo>
                  <a:lnTo>
                    <a:pt x="118" y="264"/>
                  </a:lnTo>
                  <a:close/>
                  <a:moveTo>
                    <a:pt x="118" y="232"/>
                  </a:moveTo>
                  <a:lnTo>
                    <a:pt x="116" y="232"/>
                  </a:lnTo>
                  <a:lnTo>
                    <a:pt x="112" y="224"/>
                  </a:lnTo>
                  <a:lnTo>
                    <a:pt x="112" y="220"/>
                  </a:lnTo>
                  <a:lnTo>
                    <a:pt x="116" y="226"/>
                  </a:lnTo>
                  <a:lnTo>
                    <a:pt x="118" y="226"/>
                  </a:lnTo>
                  <a:lnTo>
                    <a:pt x="120" y="238"/>
                  </a:lnTo>
                  <a:lnTo>
                    <a:pt x="118" y="2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0" name="Freeform 820"/>
            <p:cNvSpPr>
              <a:spLocks/>
            </p:cNvSpPr>
            <p:nvPr/>
          </p:nvSpPr>
          <p:spPr bwMode="auto">
            <a:xfrm>
              <a:off x="4665986" y="2961887"/>
              <a:ext cx="22432" cy="38135"/>
            </a:xfrm>
            <a:custGeom>
              <a:avLst/>
              <a:gdLst/>
              <a:ahLst/>
              <a:cxnLst>
                <a:cxn ang="0">
                  <a:pos x="2" y="34"/>
                </a:cxn>
                <a:cxn ang="0">
                  <a:pos x="6" y="28"/>
                </a:cxn>
                <a:cxn ang="0">
                  <a:pos x="8" y="28"/>
                </a:cxn>
                <a:cxn ang="0">
                  <a:pos x="6" y="30"/>
                </a:cxn>
                <a:cxn ang="0">
                  <a:pos x="12" y="24"/>
                </a:cxn>
                <a:cxn ang="0">
                  <a:pos x="14" y="26"/>
                </a:cxn>
                <a:cxn ang="0">
                  <a:pos x="16" y="20"/>
                </a:cxn>
                <a:cxn ang="0">
                  <a:pos x="16" y="16"/>
                </a:cxn>
                <a:cxn ang="0">
                  <a:pos x="18" y="20"/>
                </a:cxn>
                <a:cxn ang="0">
                  <a:pos x="20" y="14"/>
                </a:cxn>
                <a:cxn ang="0">
                  <a:pos x="16" y="10"/>
                </a:cxn>
                <a:cxn ang="0">
                  <a:pos x="18" y="4"/>
                </a:cxn>
                <a:cxn ang="0">
                  <a:pos x="14" y="0"/>
                </a:cxn>
                <a:cxn ang="0">
                  <a:pos x="8" y="0"/>
                </a:cxn>
                <a:cxn ang="0">
                  <a:pos x="8" y="6"/>
                </a:cxn>
                <a:cxn ang="0">
                  <a:pos x="8" y="18"/>
                </a:cxn>
                <a:cxn ang="0">
                  <a:pos x="6" y="10"/>
                </a:cxn>
                <a:cxn ang="0">
                  <a:pos x="4" y="12"/>
                </a:cxn>
                <a:cxn ang="0">
                  <a:pos x="2" y="18"/>
                </a:cxn>
                <a:cxn ang="0">
                  <a:pos x="2" y="18"/>
                </a:cxn>
                <a:cxn ang="0">
                  <a:pos x="2" y="26"/>
                </a:cxn>
                <a:cxn ang="0">
                  <a:pos x="0" y="30"/>
                </a:cxn>
                <a:cxn ang="0">
                  <a:pos x="0" y="32"/>
                </a:cxn>
                <a:cxn ang="0">
                  <a:pos x="2" y="32"/>
                </a:cxn>
                <a:cxn ang="0">
                  <a:pos x="2" y="34"/>
                </a:cxn>
                <a:cxn ang="0">
                  <a:pos x="2" y="34"/>
                </a:cxn>
              </a:cxnLst>
              <a:rect l="0" t="0" r="r" b="b"/>
              <a:pathLst>
                <a:path w="20" h="34">
                  <a:moveTo>
                    <a:pt x="2" y="34"/>
                  </a:moveTo>
                  <a:lnTo>
                    <a:pt x="6" y="28"/>
                  </a:lnTo>
                  <a:lnTo>
                    <a:pt x="8" y="28"/>
                  </a:lnTo>
                  <a:lnTo>
                    <a:pt x="6" y="30"/>
                  </a:lnTo>
                  <a:lnTo>
                    <a:pt x="12" y="24"/>
                  </a:lnTo>
                  <a:lnTo>
                    <a:pt x="14" y="26"/>
                  </a:lnTo>
                  <a:lnTo>
                    <a:pt x="16" y="20"/>
                  </a:lnTo>
                  <a:lnTo>
                    <a:pt x="16" y="16"/>
                  </a:lnTo>
                  <a:lnTo>
                    <a:pt x="18" y="20"/>
                  </a:lnTo>
                  <a:lnTo>
                    <a:pt x="20" y="14"/>
                  </a:lnTo>
                  <a:lnTo>
                    <a:pt x="16" y="10"/>
                  </a:lnTo>
                  <a:lnTo>
                    <a:pt x="18" y="4"/>
                  </a:lnTo>
                  <a:lnTo>
                    <a:pt x="14" y="0"/>
                  </a:lnTo>
                  <a:lnTo>
                    <a:pt x="8" y="0"/>
                  </a:lnTo>
                  <a:lnTo>
                    <a:pt x="8" y="6"/>
                  </a:lnTo>
                  <a:lnTo>
                    <a:pt x="8" y="18"/>
                  </a:lnTo>
                  <a:lnTo>
                    <a:pt x="6" y="10"/>
                  </a:lnTo>
                  <a:lnTo>
                    <a:pt x="4" y="12"/>
                  </a:lnTo>
                  <a:lnTo>
                    <a:pt x="2" y="18"/>
                  </a:lnTo>
                  <a:lnTo>
                    <a:pt x="2" y="18"/>
                  </a:lnTo>
                  <a:lnTo>
                    <a:pt x="2" y="26"/>
                  </a:lnTo>
                  <a:lnTo>
                    <a:pt x="0" y="30"/>
                  </a:lnTo>
                  <a:lnTo>
                    <a:pt x="0" y="32"/>
                  </a:lnTo>
                  <a:lnTo>
                    <a:pt x="2" y="32"/>
                  </a:lnTo>
                  <a:lnTo>
                    <a:pt x="2" y="34"/>
                  </a:lnTo>
                  <a:lnTo>
                    <a:pt x="2"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1" name="Freeform 821"/>
            <p:cNvSpPr>
              <a:spLocks/>
            </p:cNvSpPr>
            <p:nvPr/>
          </p:nvSpPr>
          <p:spPr bwMode="auto">
            <a:xfrm>
              <a:off x="4690661" y="2986562"/>
              <a:ext cx="8973" cy="35891"/>
            </a:xfrm>
            <a:custGeom>
              <a:avLst/>
              <a:gdLst/>
              <a:ahLst/>
              <a:cxnLst>
                <a:cxn ang="0">
                  <a:pos x="2" y="6"/>
                </a:cxn>
                <a:cxn ang="0">
                  <a:pos x="2" y="10"/>
                </a:cxn>
                <a:cxn ang="0">
                  <a:pos x="0" y="24"/>
                </a:cxn>
                <a:cxn ang="0">
                  <a:pos x="0" y="32"/>
                </a:cxn>
                <a:cxn ang="0">
                  <a:pos x="4" y="16"/>
                </a:cxn>
                <a:cxn ang="0">
                  <a:pos x="6" y="10"/>
                </a:cxn>
                <a:cxn ang="0">
                  <a:pos x="6" y="6"/>
                </a:cxn>
                <a:cxn ang="0">
                  <a:pos x="8" y="0"/>
                </a:cxn>
                <a:cxn ang="0">
                  <a:pos x="6" y="0"/>
                </a:cxn>
                <a:cxn ang="0">
                  <a:pos x="2" y="8"/>
                </a:cxn>
                <a:cxn ang="0">
                  <a:pos x="2" y="6"/>
                </a:cxn>
                <a:cxn ang="0">
                  <a:pos x="2" y="6"/>
                </a:cxn>
              </a:cxnLst>
              <a:rect l="0" t="0" r="r" b="b"/>
              <a:pathLst>
                <a:path w="8" h="32">
                  <a:moveTo>
                    <a:pt x="2" y="6"/>
                  </a:moveTo>
                  <a:lnTo>
                    <a:pt x="2" y="10"/>
                  </a:lnTo>
                  <a:lnTo>
                    <a:pt x="0" y="24"/>
                  </a:lnTo>
                  <a:lnTo>
                    <a:pt x="0" y="32"/>
                  </a:lnTo>
                  <a:lnTo>
                    <a:pt x="4" y="16"/>
                  </a:lnTo>
                  <a:lnTo>
                    <a:pt x="6" y="10"/>
                  </a:lnTo>
                  <a:lnTo>
                    <a:pt x="6" y="6"/>
                  </a:lnTo>
                  <a:lnTo>
                    <a:pt x="8" y="0"/>
                  </a:lnTo>
                  <a:lnTo>
                    <a:pt x="6" y="0"/>
                  </a:lnTo>
                  <a:lnTo>
                    <a:pt x="2" y="8"/>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2" name="Freeform 822"/>
            <p:cNvSpPr>
              <a:spLocks noEditPoints="1"/>
            </p:cNvSpPr>
            <p:nvPr/>
          </p:nvSpPr>
          <p:spPr bwMode="auto">
            <a:xfrm>
              <a:off x="4657013" y="4334721"/>
              <a:ext cx="204130" cy="197401"/>
            </a:xfrm>
            <a:custGeom>
              <a:avLst/>
              <a:gdLst/>
              <a:ahLst/>
              <a:cxnLst>
                <a:cxn ang="0">
                  <a:pos x="176" y="8"/>
                </a:cxn>
                <a:cxn ang="0">
                  <a:pos x="168" y="6"/>
                </a:cxn>
                <a:cxn ang="0">
                  <a:pos x="156" y="10"/>
                </a:cxn>
                <a:cxn ang="0">
                  <a:pos x="132" y="16"/>
                </a:cxn>
                <a:cxn ang="0">
                  <a:pos x="112" y="12"/>
                </a:cxn>
                <a:cxn ang="0">
                  <a:pos x="100" y="12"/>
                </a:cxn>
                <a:cxn ang="0">
                  <a:pos x="96" y="12"/>
                </a:cxn>
                <a:cxn ang="0">
                  <a:pos x="90" y="6"/>
                </a:cxn>
                <a:cxn ang="0">
                  <a:pos x="74" y="6"/>
                </a:cxn>
                <a:cxn ang="0">
                  <a:pos x="30" y="6"/>
                </a:cxn>
                <a:cxn ang="0">
                  <a:pos x="22" y="0"/>
                </a:cxn>
                <a:cxn ang="0">
                  <a:pos x="20" y="0"/>
                </a:cxn>
                <a:cxn ang="0">
                  <a:pos x="14" y="0"/>
                </a:cxn>
                <a:cxn ang="0">
                  <a:pos x="8" y="4"/>
                </a:cxn>
                <a:cxn ang="0">
                  <a:pos x="6" y="2"/>
                </a:cxn>
                <a:cxn ang="0">
                  <a:pos x="0" y="6"/>
                </a:cxn>
                <a:cxn ang="0">
                  <a:pos x="2" y="18"/>
                </a:cxn>
                <a:cxn ang="0">
                  <a:pos x="14" y="36"/>
                </a:cxn>
                <a:cxn ang="0">
                  <a:pos x="24" y="58"/>
                </a:cxn>
                <a:cxn ang="0">
                  <a:pos x="36" y="80"/>
                </a:cxn>
                <a:cxn ang="0">
                  <a:pos x="38" y="104"/>
                </a:cxn>
                <a:cxn ang="0">
                  <a:pos x="42" y="116"/>
                </a:cxn>
                <a:cxn ang="0">
                  <a:pos x="42" y="126"/>
                </a:cxn>
                <a:cxn ang="0">
                  <a:pos x="48" y="152"/>
                </a:cxn>
                <a:cxn ang="0">
                  <a:pos x="54" y="162"/>
                </a:cxn>
                <a:cxn ang="0">
                  <a:pos x="64" y="170"/>
                </a:cxn>
                <a:cxn ang="0">
                  <a:pos x="68" y="170"/>
                </a:cxn>
                <a:cxn ang="0">
                  <a:pos x="70" y="166"/>
                </a:cxn>
                <a:cxn ang="0">
                  <a:pos x="72" y="164"/>
                </a:cxn>
                <a:cxn ang="0">
                  <a:pos x="80" y="170"/>
                </a:cxn>
                <a:cxn ang="0">
                  <a:pos x="80" y="172"/>
                </a:cxn>
                <a:cxn ang="0">
                  <a:pos x="82" y="176"/>
                </a:cxn>
                <a:cxn ang="0">
                  <a:pos x="100" y="176"/>
                </a:cxn>
                <a:cxn ang="0">
                  <a:pos x="110" y="168"/>
                </a:cxn>
                <a:cxn ang="0">
                  <a:pos x="110" y="144"/>
                </a:cxn>
                <a:cxn ang="0">
                  <a:pos x="110" y="128"/>
                </a:cxn>
                <a:cxn ang="0">
                  <a:pos x="110" y="112"/>
                </a:cxn>
                <a:cxn ang="0">
                  <a:pos x="110" y="92"/>
                </a:cxn>
                <a:cxn ang="0">
                  <a:pos x="110" y="72"/>
                </a:cxn>
                <a:cxn ang="0">
                  <a:pos x="112" y="70"/>
                </a:cxn>
                <a:cxn ang="0">
                  <a:pos x="124" y="72"/>
                </a:cxn>
                <a:cxn ang="0">
                  <a:pos x="124" y="22"/>
                </a:cxn>
                <a:cxn ang="0">
                  <a:pos x="150" y="16"/>
                </a:cxn>
                <a:cxn ang="0">
                  <a:pos x="158" y="18"/>
                </a:cxn>
                <a:cxn ang="0">
                  <a:pos x="160" y="24"/>
                </a:cxn>
                <a:cxn ang="0">
                  <a:pos x="168" y="16"/>
                </a:cxn>
                <a:cxn ang="0">
                  <a:pos x="174" y="14"/>
                </a:cxn>
                <a:cxn ang="0">
                  <a:pos x="178" y="12"/>
                </a:cxn>
                <a:cxn ang="0">
                  <a:pos x="182" y="12"/>
                </a:cxn>
                <a:cxn ang="0">
                  <a:pos x="176" y="8"/>
                </a:cxn>
                <a:cxn ang="0">
                  <a:pos x="68" y="32"/>
                </a:cxn>
                <a:cxn ang="0">
                  <a:pos x="56" y="34"/>
                </a:cxn>
                <a:cxn ang="0">
                  <a:pos x="54" y="36"/>
                </a:cxn>
                <a:cxn ang="0">
                  <a:pos x="54" y="32"/>
                </a:cxn>
                <a:cxn ang="0">
                  <a:pos x="56" y="28"/>
                </a:cxn>
                <a:cxn ang="0">
                  <a:pos x="56" y="28"/>
                </a:cxn>
                <a:cxn ang="0">
                  <a:pos x="58" y="30"/>
                </a:cxn>
                <a:cxn ang="0">
                  <a:pos x="60" y="26"/>
                </a:cxn>
                <a:cxn ang="0">
                  <a:pos x="64" y="26"/>
                </a:cxn>
                <a:cxn ang="0">
                  <a:pos x="70" y="30"/>
                </a:cxn>
                <a:cxn ang="0">
                  <a:pos x="68" y="32"/>
                </a:cxn>
              </a:cxnLst>
              <a:rect l="0" t="0" r="r" b="b"/>
              <a:pathLst>
                <a:path w="182" h="176">
                  <a:moveTo>
                    <a:pt x="176" y="8"/>
                  </a:moveTo>
                  <a:lnTo>
                    <a:pt x="168" y="6"/>
                  </a:lnTo>
                  <a:lnTo>
                    <a:pt x="156" y="10"/>
                  </a:lnTo>
                  <a:lnTo>
                    <a:pt x="132" y="16"/>
                  </a:lnTo>
                  <a:lnTo>
                    <a:pt x="112" y="12"/>
                  </a:lnTo>
                  <a:lnTo>
                    <a:pt x="100" y="12"/>
                  </a:lnTo>
                  <a:lnTo>
                    <a:pt x="96" y="12"/>
                  </a:lnTo>
                  <a:lnTo>
                    <a:pt x="90" y="6"/>
                  </a:lnTo>
                  <a:lnTo>
                    <a:pt x="74" y="6"/>
                  </a:lnTo>
                  <a:lnTo>
                    <a:pt x="30" y="6"/>
                  </a:lnTo>
                  <a:lnTo>
                    <a:pt x="22" y="0"/>
                  </a:lnTo>
                  <a:lnTo>
                    <a:pt x="20" y="0"/>
                  </a:lnTo>
                  <a:lnTo>
                    <a:pt x="14" y="0"/>
                  </a:lnTo>
                  <a:lnTo>
                    <a:pt x="8" y="4"/>
                  </a:lnTo>
                  <a:lnTo>
                    <a:pt x="6" y="2"/>
                  </a:lnTo>
                  <a:lnTo>
                    <a:pt x="0" y="6"/>
                  </a:lnTo>
                  <a:lnTo>
                    <a:pt x="2" y="18"/>
                  </a:lnTo>
                  <a:lnTo>
                    <a:pt x="14" y="36"/>
                  </a:lnTo>
                  <a:lnTo>
                    <a:pt x="24" y="58"/>
                  </a:lnTo>
                  <a:lnTo>
                    <a:pt x="36" y="80"/>
                  </a:lnTo>
                  <a:lnTo>
                    <a:pt x="38" y="104"/>
                  </a:lnTo>
                  <a:lnTo>
                    <a:pt x="42" y="116"/>
                  </a:lnTo>
                  <a:lnTo>
                    <a:pt x="42" y="126"/>
                  </a:lnTo>
                  <a:lnTo>
                    <a:pt x="48" y="152"/>
                  </a:lnTo>
                  <a:lnTo>
                    <a:pt x="54" y="162"/>
                  </a:lnTo>
                  <a:lnTo>
                    <a:pt x="64" y="170"/>
                  </a:lnTo>
                  <a:lnTo>
                    <a:pt x="68" y="170"/>
                  </a:lnTo>
                  <a:lnTo>
                    <a:pt x="70" y="166"/>
                  </a:lnTo>
                  <a:lnTo>
                    <a:pt x="72" y="164"/>
                  </a:lnTo>
                  <a:lnTo>
                    <a:pt x="80" y="170"/>
                  </a:lnTo>
                  <a:lnTo>
                    <a:pt x="80" y="172"/>
                  </a:lnTo>
                  <a:lnTo>
                    <a:pt x="82" y="176"/>
                  </a:lnTo>
                  <a:lnTo>
                    <a:pt x="100" y="176"/>
                  </a:lnTo>
                  <a:lnTo>
                    <a:pt x="110" y="168"/>
                  </a:lnTo>
                  <a:lnTo>
                    <a:pt x="110" y="144"/>
                  </a:lnTo>
                  <a:lnTo>
                    <a:pt x="110" y="128"/>
                  </a:lnTo>
                  <a:lnTo>
                    <a:pt x="110" y="112"/>
                  </a:lnTo>
                  <a:lnTo>
                    <a:pt x="110" y="92"/>
                  </a:lnTo>
                  <a:lnTo>
                    <a:pt x="110" y="72"/>
                  </a:lnTo>
                  <a:lnTo>
                    <a:pt x="112" y="70"/>
                  </a:lnTo>
                  <a:lnTo>
                    <a:pt x="124" y="72"/>
                  </a:lnTo>
                  <a:lnTo>
                    <a:pt x="124" y="22"/>
                  </a:lnTo>
                  <a:lnTo>
                    <a:pt x="150" y="16"/>
                  </a:lnTo>
                  <a:lnTo>
                    <a:pt x="158" y="18"/>
                  </a:lnTo>
                  <a:lnTo>
                    <a:pt x="160" y="24"/>
                  </a:lnTo>
                  <a:lnTo>
                    <a:pt x="168" y="16"/>
                  </a:lnTo>
                  <a:lnTo>
                    <a:pt x="174" y="14"/>
                  </a:lnTo>
                  <a:lnTo>
                    <a:pt x="178" y="12"/>
                  </a:lnTo>
                  <a:lnTo>
                    <a:pt x="182" y="12"/>
                  </a:lnTo>
                  <a:lnTo>
                    <a:pt x="176" y="8"/>
                  </a:lnTo>
                  <a:close/>
                  <a:moveTo>
                    <a:pt x="68" y="32"/>
                  </a:moveTo>
                  <a:lnTo>
                    <a:pt x="56" y="34"/>
                  </a:lnTo>
                  <a:lnTo>
                    <a:pt x="54" y="36"/>
                  </a:lnTo>
                  <a:lnTo>
                    <a:pt x="54" y="32"/>
                  </a:lnTo>
                  <a:lnTo>
                    <a:pt x="56" y="28"/>
                  </a:lnTo>
                  <a:lnTo>
                    <a:pt x="56" y="28"/>
                  </a:lnTo>
                  <a:lnTo>
                    <a:pt x="58" y="30"/>
                  </a:lnTo>
                  <a:lnTo>
                    <a:pt x="60" y="26"/>
                  </a:lnTo>
                  <a:lnTo>
                    <a:pt x="64" y="26"/>
                  </a:lnTo>
                  <a:lnTo>
                    <a:pt x="70" y="30"/>
                  </a:lnTo>
                  <a:lnTo>
                    <a:pt x="68"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3" name="Freeform 823"/>
            <p:cNvSpPr>
              <a:spLocks noEditPoints="1"/>
            </p:cNvSpPr>
            <p:nvPr/>
          </p:nvSpPr>
          <p:spPr bwMode="auto">
            <a:xfrm>
              <a:off x="4780389" y="4348180"/>
              <a:ext cx="143564" cy="145807"/>
            </a:xfrm>
            <a:custGeom>
              <a:avLst/>
              <a:gdLst/>
              <a:ahLst/>
              <a:cxnLst>
                <a:cxn ang="0">
                  <a:pos x="118" y="58"/>
                </a:cxn>
                <a:cxn ang="0">
                  <a:pos x="112" y="56"/>
                </a:cxn>
                <a:cxn ang="0">
                  <a:pos x="108" y="54"/>
                </a:cxn>
                <a:cxn ang="0">
                  <a:pos x="106" y="40"/>
                </a:cxn>
                <a:cxn ang="0">
                  <a:pos x="94" y="32"/>
                </a:cxn>
                <a:cxn ang="0">
                  <a:pos x="90" y="30"/>
                </a:cxn>
                <a:cxn ang="0">
                  <a:pos x="84" y="22"/>
                </a:cxn>
                <a:cxn ang="0">
                  <a:pos x="78" y="12"/>
                </a:cxn>
                <a:cxn ang="0">
                  <a:pos x="72" y="4"/>
                </a:cxn>
                <a:cxn ang="0">
                  <a:pos x="72" y="0"/>
                </a:cxn>
                <a:cxn ang="0">
                  <a:pos x="68" y="0"/>
                </a:cxn>
                <a:cxn ang="0">
                  <a:pos x="64" y="2"/>
                </a:cxn>
                <a:cxn ang="0">
                  <a:pos x="58" y="4"/>
                </a:cxn>
                <a:cxn ang="0">
                  <a:pos x="50" y="12"/>
                </a:cxn>
                <a:cxn ang="0">
                  <a:pos x="48" y="6"/>
                </a:cxn>
                <a:cxn ang="0">
                  <a:pos x="40" y="4"/>
                </a:cxn>
                <a:cxn ang="0">
                  <a:pos x="14" y="10"/>
                </a:cxn>
                <a:cxn ang="0">
                  <a:pos x="14" y="60"/>
                </a:cxn>
                <a:cxn ang="0">
                  <a:pos x="2" y="58"/>
                </a:cxn>
                <a:cxn ang="0">
                  <a:pos x="0" y="60"/>
                </a:cxn>
                <a:cxn ang="0">
                  <a:pos x="0" y="80"/>
                </a:cxn>
                <a:cxn ang="0">
                  <a:pos x="0" y="100"/>
                </a:cxn>
                <a:cxn ang="0">
                  <a:pos x="12" y="112"/>
                </a:cxn>
                <a:cxn ang="0">
                  <a:pos x="14" y="118"/>
                </a:cxn>
                <a:cxn ang="0">
                  <a:pos x="10" y="126"/>
                </a:cxn>
                <a:cxn ang="0">
                  <a:pos x="12" y="128"/>
                </a:cxn>
                <a:cxn ang="0">
                  <a:pos x="22" y="130"/>
                </a:cxn>
                <a:cxn ang="0">
                  <a:pos x="32" y="128"/>
                </a:cxn>
                <a:cxn ang="0">
                  <a:pos x="46" y="110"/>
                </a:cxn>
                <a:cxn ang="0">
                  <a:pos x="54" y="110"/>
                </a:cxn>
                <a:cxn ang="0">
                  <a:pos x="66" y="114"/>
                </a:cxn>
                <a:cxn ang="0">
                  <a:pos x="76" y="112"/>
                </a:cxn>
                <a:cxn ang="0">
                  <a:pos x="80" y="102"/>
                </a:cxn>
                <a:cxn ang="0">
                  <a:pos x="90" y="92"/>
                </a:cxn>
                <a:cxn ang="0">
                  <a:pos x="96" y="86"/>
                </a:cxn>
                <a:cxn ang="0">
                  <a:pos x="102" y="78"/>
                </a:cxn>
                <a:cxn ang="0">
                  <a:pos x="112" y="70"/>
                </a:cxn>
                <a:cxn ang="0">
                  <a:pos x="128" y="62"/>
                </a:cxn>
                <a:cxn ang="0">
                  <a:pos x="118" y="58"/>
                </a:cxn>
                <a:cxn ang="0">
                  <a:pos x="84" y="48"/>
                </a:cxn>
                <a:cxn ang="0">
                  <a:pos x="82" y="52"/>
                </a:cxn>
                <a:cxn ang="0">
                  <a:pos x="80" y="54"/>
                </a:cxn>
                <a:cxn ang="0">
                  <a:pos x="74" y="50"/>
                </a:cxn>
                <a:cxn ang="0">
                  <a:pos x="70" y="50"/>
                </a:cxn>
                <a:cxn ang="0">
                  <a:pos x="66" y="50"/>
                </a:cxn>
                <a:cxn ang="0">
                  <a:pos x="66" y="48"/>
                </a:cxn>
                <a:cxn ang="0">
                  <a:pos x="66" y="44"/>
                </a:cxn>
                <a:cxn ang="0">
                  <a:pos x="68" y="42"/>
                </a:cxn>
                <a:cxn ang="0">
                  <a:pos x="70" y="42"/>
                </a:cxn>
                <a:cxn ang="0">
                  <a:pos x="74" y="38"/>
                </a:cxn>
                <a:cxn ang="0">
                  <a:pos x="78" y="34"/>
                </a:cxn>
                <a:cxn ang="0">
                  <a:pos x="74" y="42"/>
                </a:cxn>
                <a:cxn ang="0">
                  <a:pos x="76" y="44"/>
                </a:cxn>
                <a:cxn ang="0">
                  <a:pos x="74" y="46"/>
                </a:cxn>
                <a:cxn ang="0">
                  <a:pos x="74" y="48"/>
                </a:cxn>
                <a:cxn ang="0">
                  <a:pos x="78" y="48"/>
                </a:cxn>
                <a:cxn ang="0">
                  <a:pos x="78" y="40"/>
                </a:cxn>
                <a:cxn ang="0">
                  <a:pos x="80" y="40"/>
                </a:cxn>
                <a:cxn ang="0">
                  <a:pos x="82" y="40"/>
                </a:cxn>
                <a:cxn ang="0">
                  <a:pos x="84" y="42"/>
                </a:cxn>
                <a:cxn ang="0">
                  <a:pos x="82" y="44"/>
                </a:cxn>
                <a:cxn ang="0">
                  <a:pos x="80" y="48"/>
                </a:cxn>
                <a:cxn ang="0">
                  <a:pos x="84" y="48"/>
                </a:cxn>
              </a:cxnLst>
              <a:rect l="0" t="0" r="r" b="b"/>
              <a:pathLst>
                <a:path w="128" h="130">
                  <a:moveTo>
                    <a:pt x="118" y="58"/>
                  </a:moveTo>
                  <a:lnTo>
                    <a:pt x="112" y="56"/>
                  </a:lnTo>
                  <a:lnTo>
                    <a:pt x="108" y="54"/>
                  </a:lnTo>
                  <a:lnTo>
                    <a:pt x="106" y="40"/>
                  </a:lnTo>
                  <a:lnTo>
                    <a:pt x="94" y="32"/>
                  </a:lnTo>
                  <a:lnTo>
                    <a:pt x="90" y="30"/>
                  </a:lnTo>
                  <a:lnTo>
                    <a:pt x="84" y="22"/>
                  </a:lnTo>
                  <a:lnTo>
                    <a:pt x="78" y="12"/>
                  </a:lnTo>
                  <a:lnTo>
                    <a:pt x="72" y="4"/>
                  </a:lnTo>
                  <a:lnTo>
                    <a:pt x="72" y="0"/>
                  </a:lnTo>
                  <a:lnTo>
                    <a:pt x="68" y="0"/>
                  </a:lnTo>
                  <a:lnTo>
                    <a:pt x="64" y="2"/>
                  </a:lnTo>
                  <a:lnTo>
                    <a:pt x="58" y="4"/>
                  </a:lnTo>
                  <a:lnTo>
                    <a:pt x="50" y="12"/>
                  </a:lnTo>
                  <a:lnTo>
                    <a:pt x="48" y="6"/>
                  </a:lnTo>
                  <a:lnTo>
                    <a:pt x="40" y="4"/>
                  </a:lnTo>
                  <a:lnTo>
                    <a:pt x="14" y="10"/>
                  </a:lnTo>
                  <a:lnTo>
                    <a:pt x="14" y="60"/>
                  </a:lnTo>
                  <a:lnTo>
                    <a:pt x="2" y="58"/>
                  </a:lnTo>
                  <a:lnTo>
                    <a:pt x="0" y="60"/>
                  </a:lnTo>
                  <a:lnTo>
                    <a:pt x="0" y="80"/>
                  </a:lnTo>
                  <a:lnTo>
                    <a:pt x="0" y="100"/>
                  </a:lnTo>
                  <a:lnTo>
                    <a:pt x="12" y="112"/>
                  </a:lnTo>
                  <a:lnTo>
                    <a:pt x="14" y="118"/>
                  </a:lnTo>
                  <a:lnTo>
                    <a:pt x="10" y="126"/>
                  </a:lnTo>
                  <a:lnTo>
                    <a:pt x="12" y="128"/>
                  </a:lnTo>
                  <a:lnTo>
                    <a:pt x="22" y="130"/>
                  </a:lnTo>
                  <a:lnTo>
                    <a:pt x="32" y="128"/>
                  </a:lnTo>
                  <a:lnTo>
                    <a:pt x="46" y="110"/>
                  </a:lnTo>
                  <a:lnTo>
                    <a:pt x="54" y="110"/>
                  </a:lnTo>
                  <a:lnTo>
                    <a:pt x="66" y="114"/>
                  </a:lnTo>
                  <a:lnTo>
                    <a:pt x="76" y="112"/>
                  </a:lnTo>
                  <a:lnTo>
                    <a:pt x="80" y="102"/>
                  </a:lnTo>
                  <a:lnTo>
                    <a:pt x="90" y="92"/>
                  </a:lnTo>
                  <a:lnTo>
                    <a:pt x="96" y="86"/>
                  </a:lnTo>
                  <a:lnTo>
                    <a:pt x="102" y="78"/>
                  </a:lnTo>
                  <a:lnTo>
                    <a:pt x="112" y="70"/>
                  </a:lnTo>
                  <a:lnTo>
                    <a:pt x="128" y="62"/>
                  </a:lnTo>
                  <a:lnTo>
                    <a:pt x="118" y="58"/>
                  </a:lnTo>
                  <a:close/>
                  <a:moveTo>
                    <a:pt x="84" y="48"/>
                  </a:moveTo>
                  <a:lnTo>
                    <a:pt x="82" y="52"/>
                  </a:lnTo>
                  <a:lnTo>
                    <a:pt x="80" y="54"/>
                  </a:lnTo>
                  <a:lnTo>
                    <a:pt x="74" y="50"/>
                  </a:lnTo>
                  <a:lnTo>
                    <a:pt x="70" y="50"/>
                  </a:lnTo>
                  <a:lnTo>
                    <a:pt x="66" y="50"/>
                  </a:lnTo>
                  <a:lnTo>
                    <a:pt x="66" y="48"/>
                  </a:lnTo>
                  <a:lnTo>
                    <a:pt x="66" y="44"/>
                  </a:lnTo>
                  <a:lnTo>
                    <a:pt x="68" y="42"/>
                  </a:lnTo>
                  <a:lnTo>
                    <a:pt x="70" y="42"/>
                  </a:lnTo>
                  <a:lnTo>
                    <a:pt x="74" y="38"/>
                  </a:lnTo>
                  <a:lnTo>
                    <a:pt x="78" y="34"/>
                  </a:lnTo>
                  <a:lnTo>
                    <a:pt x="74" y="42"/>
                  </a:lnTo>
                  <a:lnTo>
                    <a:pt x="76" y="44"/>
                  </a:lnTo>
                  <a:lnTo>
                    <a:pt x="74" y="46"/>
                  </a:lnTo>
                  <a:lnTo>
                    <a:pt x="74" y="48"/>
                  </a:lnTo>
                  <a:lnTo>
                    <a:pt x="78" y="48"/>
                  </a:lnTo>
                  <a:lnTo>
                    <a:pt x="78" y="40"/>
                  </a:lnTo>
                  <a:lnTo>
                    <a:pt x="80" y="40"/>
                  </a:lnTo>
                  <a:lnTo>
                    <a:pt x="82" y="40"/>
                  </a:lnTo>
                  <a:lnTo>
                    <a:pt x="84" y="42"/>
                  </a:lnTo>
                  <a:lnTo>
                    <a:pt x="82" y="44"/>
                  </a:lnTo>
                  <a:lnTo>
                    <a:pt x="80" y="48"/>
                  </a:lnTo>
                  <a:lnTo>
                    <a:pt x="84"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4" name="Freeform 824"/>
            <p:cNvSpPr>
              <a:spLocks noEditPoints="1"/>
            </p:cNvSpPr>
            <p:nvPr/>
          </p:nvSpPr>
          <p:spPr bwMode="auto">
            <a:xfrm>
              <a:off x="4888063" y="2167796"/>
              <a:ext cx="2451810" cy="1231513"/>
            </a:xfrm>
            <a:custGeom>
              <a:avLst/>
              <a:gdLst/>
              <a:ahLst/>
              <a:cxnLst>
                <a:cxn ang="0">
                  <a:pos x="2122" y="486"/>
                </a:cxn>
                <a:cxn ang="0">
                  <a:pos x="2110" y="472"/>
                </a:cxn>
                <a:cxn ang="0">
                  <a:pos x="1922" y="376"/>
                </a:cxn>
                <a:cxn ang="0">
                  <a:pos x="1766" y="340"/>
                </a:cxn>
                <a:cxn ang="0">
                  <a:pos x="1512" y="320"/>
                </a:cxn>
                <a:cxn ang="0">
                  <a:pos x="1334" y="232"/>
                </a:cxn>
                <a:cxn ang="0">
                  <a:pos x="1144" y="220"/>
                </a:cxn>
                <a:cxn ang="0">
                  <a:pos x="1086" y="224"/>
                </a:cxn>
                <a:cxn ang="0">
                  <a:pos x="1054" y="36"/>
                </a:cxn>
                <a:cxn ang="0">
                  <a:pos x="924" y="96"/>
                </a:cxn>
                <a:cxn ang="0">
                  <a:pos x="800" y="208"/>
                </a:cxn>
                <a:cxn ang="0">
                  <a:pos x="754" y="376"/>
                </a:cxn>
                <a:cxn ang="0">
                  <a:pos x="686" y="326"/>
                </a:cxn>
                <a:cxn ang="0">
                  <a:pos x="678" y="420"/>
                </a:cxn>
                <a:cxn ang="0">
                  <a:pos x="606" y="512"/>
                </a:cxn>
                <a:cxn ang="0">
                  <a:pos x="610" y="262"/>
                </a:cxn>
                <a:cxn ang="0">
                  <a:pos x="536" y="424"/>
                </a:cxn>
                <a:cxn ang="0">
                  <a:pos x="362" y="440"/>
                </a:cxn>
                <a:cxn ang="0">
                  <a:pos x="264" y="458"/>
                </a:cxn>
                <a:cxn ang="0">
                  <a:pos x="134" y="548"/>
                </a:cxn>
                <a:cxn ang="0">
                  <a:pos x="158" y="518"/>
                </a:cxn>
                <a:cxn ang="0">
                  <a:pos x="44" y="392"/>
                </a:cxn>
                <a:cxn ang="0">
                  <a:pos x="60" y="622"/>
                </a:cxn>
                <a:cxn ang="0">
                  <a:pos x="16" y="784"/>
                </a:cxn>
                <a:cxn ang="0">
                  <a:pos x="92" y="880"/>
                </a:cxn>
                <a:cxn ang="0">
                  <a:pos x="170" y="974"/>
                </a:cxn>
                <a:cxn ang="0">
                  <a:pos x="182" y="1056"/>
                </a:cxn>
                <a:cxn ang="0">
                  <a:pos x="276" y="1016"/>
                </a:cxn>
                <a:cxn ang="0">
                  <a:pos x="268" y="934"/>
                </a:cxn>
                <a:cxn ang="0">
                  <a:pos x="370" y="918"/>
                </a:cxn>
                <a:cxn ang="0">
                  <a:pos x="454" y="882"/>
                </a:cxn>
                <a:cxn ang="0">
                  <a:pos x="562" y="812"/>
                </a:cxn>
                <a:cxn ang="0">
                  <a:pos x="636" y="854"/>
                </a:cxn>
                <a:cxn ang="0">
                  <a:pos x="810" y="958"/>
                </a:cxn>
                <a:cxn ang="0">
                  <a:pos x="1044" y="920"/>
                </a:cxn>
                <a:cxn ang="0">
                  <a:pos x="1294" y="860"/>
                </a:cxn>
                <a:cxn ang="0">
                  <a:pos x="1418" y="1032"/>
                </a:cxn>
                <a:cxn ang="0">
                  <a:pos x="1396" y="1076"/>
                </a:cxn>
                <a:cxn ang="0">
                  <a:pos x="1528" y="868"/>
                </a:cxn>
                <a:cxn ang="0">
                  <a:pos x="1450" y="830"/>
                </a:cxn>
                <a:cxn ang="0">
                  <a:pos x="1636" y="706"/>
                </a:cxn>
                <a:cxn ang="0">
                  <a:pos x="1786" y="646"/>
                </a:cxn>
                <a:cxn ang="0">
                  <a:pos x="1806" y="686"/>
                </a:cxn>
                <a:cxn ang="0">
                  <a:pos x="1794" y="834"/>
                </a:cxn>
                <a:cxn ang="0">
                  <a:pos x="1808" y="754"/>
                </a:cxn>
                <a:cxn ang="0">
                  <a:pos x="1962" y="652"/>
                </a:cxn>
                <a:cxn ang="0">
                  <a:pos x="2048" y="552"/>
                </a:cxn>
                <a:cxn ang="0">
                  <a:pos x="2094" y="534"/>
                </a:cxn>
                <a:cxn ang="0">
                  <a:pos x="2138" y="568"/>
                </a:cxn>
                <a:cxn ang="0">
                  <a:pos x="2168" y="534"/>
                </a:cxn>
                <a:cxn ang="0">
                  <a:pos x="72" y="688"/>
                </a:cxn>
                <a:cxn ang="0">
                  <a:pos x="74" y="674"/>
                </a:cxn>
                <a:cxn ang="0">
                  <a:pos x="98" y="628"/>
                </a:cxn>
                <a:cxn ang="0">
                  <a:pos x="118" y="652"/>
                </a:cxn>
                <a:cxn ang="0">
                  <a:pos x="152" y="748"/>
                </a:cxn>
                <a:cxn ang="0">
                  <a:pos x="160" y="742"/>
                </a:cxn>
                <a:cxn ang="0">
                  <a:pos x="300" y="858"/>
                </a:cxn>
                <a:cxn ang="0">
                  <a:pos x="314" y="812"/>
                </a:cxn>
                <a:cxn ang="0">
                  <a:pos x="856" y="820"/>
                </a:cxn>
                <a:cxn ang="0">
                  <a:pos x="1002" y="794"/>
                </a:cxn>
                <a:cxn ang="0">
                  <a:pos x="1064" y="886"/>
                </a:cxn>
                <a:cxn ang="0">
                  <a:pos x="1100" y="818"/>
                </a:cxn>
              </a:cxnLst>
              <a:rect l="0" t="0" r="r" b="b"/>
              <a:pathLst>
                <a:path w="2186" h="1098">
                  <a:moveTo>
                    <a:pt x="2180" y="516"/>
                  </a:moveTo>
                  <a:lnTo>
                    <a:pt x="2178" y="512"/>
                  </a:lnTo>
                  <a:lnTo>
                    <a:pt x="2174" y="514"/>
                  </a:lnTo>
                  <a:lnTo>
                    <a:pt x="2174" y="514"/>
                  </a:lnTo>
                  <a:lnTo>
                    <a:pt x="2176" y="512"/>
                  </a:lnTo>
                  <a:lnTo>
                    <a:pt x="2164" y="500"/>
                  </a:lnTo>
                  <a:lnTo>
                    <a:pt x="2158" y="490"/>
                  </a:lnTo>
                  <a:lnTo>
                    <a:pt x="2146" y="488"/>
                  </a:lnTo>
                  <a:lnTo>
                    <a:pt x="2146" y="492"/>
                  </a:lnTo>
                  <a:lnTo>
                    <a:pt x="2138" y="488"/>
                  </a:lnTo>
                  <a:lnTo>
                    <a:pt x="2140" y="492"/>
                  </a:lnTo>
                  <a:lnTo>
                    <a:pt x="2138" y="494"/>
                  </a:lnTo>
                  <a:lnTo>
                    <a:pt x="2136" y="490"/>
                  </a:lnTo>
                  <a:lnTo>
                    <a:pt x="2138" y="486"/>
                  </a:lnTo>
                  <a:lnTo>
                    <a:pt x="2132" y="484"/>
                  </a:lnTo>
                  <a:lnTo>
                    <a:pt x="2132" y="488"/>
                  </a:lnTo>
                  <a:lnTo>
                    <a:pt x="2126" y="486"/>
                  </a:lnTo>
                  <a:lnTo>
                    <a:pt x="2122" y="486"/>
                  </a:lnTo>
                  <a:lnTo>
                    <a:pt x="2124" y="488"/>
                  </a:lnTo>
                  <a:lnTo>
                    <a:pt x="2128" y="488"/>
                  </a:lnTo>
                  <a:lnTo>
                    <a:pt x="2126" y="500"/>
                  </a:lnTo>
                  <a:lnTo>
                    <a:pt x="2132" y="504"/>
                  </a:lnTo>
                  <a:lnTo>
                    <a:pt x="2132" y="508"/>
                  </a:lnTo>
                  <a:lnTo>
                    <a:pt x="2128" y="510"/>
                  </a:lnTo>
                  <a:lnTo>
                    <a:pt x="2128" y="504"/>
                  </a:lnTo>
                  <a:lnTo>
                    <a:pt x="2124" y="504"/>
                  </a:lnTo>
                  <a:lnTo>
                    <a:pt x="2124" y="500"/>
                  </a:lnTo>
                  <a:lnTo>
                    <a:pt x="2118" y="496"/>
                  </a:lnTo>
                  <a:lnTo>
                    <a:pt x="2120" y="490"/>
                  </a:lnTo>
                  <a:lnTo>
                    <a:pt x="2114" y="474"/>
                  </a:lnTo>
                  <a:lnTo>
                    <a:pt x="2118" y="478"/>
                  </a:lnTo>
                  <a:lnTo>
                    <a:pt x="2118" y="474"/>
                  </a:lnTo>
                  <a:lnTo>
                    <a:pt x="2112" y="470"/>
                  </a:lnTo>
                  <a:lnTo>
                    <a:pt x="2110" y="464"/>
                  </a:lnTo>
                  <a:lnTo>
                    <a:pt x="2102" y="462"/>
                  </a:lnTo>
                  <a:lnTo>
                    <a:pt x="2110" y="472"/>
                  </a:lnTo>
                  <a:lnTo>
                    <a:pt x="2096" y="464"/>
                  </a:lnTo>
                  <a:lnTo>
                    <a:pt x="2100" y="462"/>
                  </a:lnTo>
                  <a:lnTo>
                    <a:pt x="2100" y="458"/>
                  </a:lnTo>
                  <a:lnTo>
                    <a:pt x="2088" y="456"/>
                  </a:lnTo>
                  <a:lnTo>
                    <a:pt x="2090" y="452"/>
                  </a:lnTo>
                  <a:lnTo>
                    <a:pt x="2088" y="450"/>
                  </a:lnTo>
                  <a:lnTo>
                    <a:pt x="2084" y="450"/>
                  </a:lnTo>
                  <a:lnTo>
                    <a:pt x="2084" y="446"/>
                  </a:lnTo>
                  <a:lnTo>
                    <a:pt x="2078" y="442"/>
                  </a:lnTo>
                  <a:lnTo>
                    <a:pt x="2074" y="444"/>
                  </a:lnTo>
                  <a:lnTo>
                    <a:pt x="2072" y="438"/>
                  </a:lnTo>
                  <a:lnTo>
                    <a:pt x="2064" y="434"/>
                  </a:lnTo>
                  <a:lnTo>
                    <a:pt x="2062" y="426"/>
                  </a:lnTo>
                  <a:lnTo>
                    <a:pt x="2048" y="420"/>
                  </a:lnTo>
                  <a:lnTo>
                    <a:pt x="2048" y="420"/>
                  </a:lnTo>
                  <a:lnTo>
                    <a:pt x="2026" y="400"/>
                  </a:lnTo>
                  <a:lnTo>
                    <a:pt x="1994" y="384"/>
                  </a:lnTo>
                  <a:lnTo>
                    <a:pt x="1922" y="376"/>
                  </a:lnTo>
                  <a:lnTo>
                    <a:pt x="1920" y="378"/>
                  </a:lnTo>
                  <a:lnTo>
                    <a:pt x="1920" y="388"/>
                  </a:lnTo>
                  <a:lnTo>
                    <a:pt x="1916" y="394"/>
                  </a:lnTo>
                  <a:lnTo>
                    <a:pt x="1922" y="396"/>
                  </a:lnTo>
                  <a:lnTo>
                    <a:pt x="1928" y="414"/>
                  </a:lnTo>
                  <a:lnTo>
                    <a:pt x="1916" y="426"/>
                  </a:lnTo>
                  <a:lnTo>
                    <a:pt x="1892" y="408"/>
                  </a:lnTo>
                  <a:lnTo>
                    <a:pt x="1890" y="394"/>
                  </a:lnTo>
                  <a:lnTo>
                    <a:pt x="1884" y="388"/>
                  </a:lnTo>
                  <a:lnTo>
                    <a:pt x="1872" y="398"/>
                  </a:lnTo>
                  <a:lnTo>
                    <a:pt x="1838" y="394"/>
                  </a:lnTo>
                  <a:lnTo>
                    <a:pt x="1834" y="386"/>
                  </a:lnTo>
                  <a:lnTo>
                    <a:pt x="1798" y="402"/>
                  </a:lnTo>
                  <a:lnTo>
                    <a:pt x="1798" y="396"/>
                  </a:lnTo>
                  <a:lnTo>
                    <a:pt x="1784" y="390"/>
                  </a:lnTo>
                  <a:lnTo>
                    <a:pt x="1776" y="386"/>
                  </a:lnTo>
                  <a:lnTo>
                    <a:pt x="1780" y="362"/>
                  </a:lnTo>
                  <a:lnTo>
                    <a:pt x="1766" y="340"/>
                  </a:lnTo>
                  <a:lnTo>
                    <a:pt x="1710" y="340"/>
                  </a:lnTo>
                  <a:lnTo>
                    <a:pt x="1682" y="346"/>
                  </a:lnTo>
                  <a:lnTo>
                    <a:pt x="1670" y="340"/>
                  </a:lnTo>
                  <a:lnTo>
                    <a:pt x="1678" y="332"/>
                  </a:lnTo>
                  <a:lnTo>
                    <a:pt x="1668" y="320"/>
                  </a:lnTo>
                  <a:lnTo>
                    <a:pt x="1656" y="322"/>
                  </a:lnTo>
                  <a:lnTo>
                    <a:pt x="1650" y="312"/>
                  </a:lnTo>
                  <a:lnTo>
                    <a:pt x="1634" y="310"/>
                  </a:lnTo>
                  <a:lnTo>
                    <a:pt x="1640" y="300"/>
                  </a:lnTo>
                  <a:lnTo>
                    <a:pt x="1648" y="302"/>
                  </a:lnTo>
                  <a:lnTo>
                    <a:pt x="1644" y="290"/>
                  </a:lnTo>
                  <a:lnTo>
                    <a:pt x="1528" y="260"/>
                  </a:lnTo>
                  <a:lnTo>
                    <a:pt x="1524" y="264"/>
                  </a:lnTo>
                  <a:lnTo>
                    <a:pt x="1528" y="270"/>
                  </a:lnTo>
                  <a:lnTo>
                    <a:pt x="1510" y="296"/>
                  </a:lnTo>
                  <a:lnTo>
                    <a:pt x="1512" y="302"/>
                  </a:lnTo>
                  <a:lnTo>
                    <a:pt x="1510" y="308"/>
                  </a:lnTo>
                  <a:lnTo>
                    <a:pt x="1512" y="320"/>
                  </a:lnTo>
                  <a:lnTo>
                    <a:pt x="1506" y="316"/>
                  </a:lnTo>
                  <a:lnTo>
                    <a:pt x="1486" y="332"/>
                  </a:lnTo>
                  <a:lnTo>
                    <a:pt x="1464" y="318"/>
                  </a:lnTo>
                  <a:lnTo>
                    <a:pt x="1454" y="312"/>
                  </a:lnTo>
                  <a:lnTo>
                    <a:pt x="1428" y="322"/>
                  </a:lnTo>
                  <a:lnTo>
                    <a:pt x="1416" y="298"/>
                  </a:lnTo>
                  <a:lnTo>
                    <a:pt x="1396" y="350"/>
                  </a:lnTo>
                  <a:lnTo>
                    <a:pt x="1392" y="342"/>
                  </a:lnTo>
                  <a:lnTo>
                    <a:pt x="1378" y="336"/>
                  </a:lnTo>
                  <a:lnTo>
                    <a:pt x="1368" y="310"/>
                  </a:lnTo>
                  <a:lnTo>
                    <a:pt x="1364" y="312"/>
                  </a:lnTo>
                  <a:lnTo>
                    <a:pt x="1362" y="300"/>
                  </a:lnTo>
                  <a:lnTo>
                    <a:pt x="1372" y="290"/>
                  </a:lnTo>
                  <a:lnTo>
                    <a:pt x="1374" y="280"/>
                  </a:lnTo>
                  <a:lnTo>
                    <a:pt x="1368" y="270"/>
                  </a:lnTo>
                  <a:lnTo>
                    <a:pt x="1372" y="252"/>
                  </a:lnTo>
                  <a:lnTo>
                    <a:pt x="1354" y="230"/>
                  </a:lnTo>
                  <a:lnTo>
                    <a:pt x="1334" y="232"/>
                  </a:lnTo>
                  <a:lnTo>
                    <a:pt x="1296" y="212"/>
                  </a:lnTo>
                  <a:lnTo>
                    <a:pt x="1296" y="220"/>
                  </a:lnTo>
                  <a:lnTo>
                    <a:pt x="1290" y="216"/>
                  </a:lnTo>
                  <a:lnTo>
                    <a:pt x="1288" y="230"/>
                  </a:lnTo>
                  <a:lnTo>
                    <a:pt x="1292" y="246"/>
                  </a:lnTo>
                  <a:lnTo>
                    <a:pt x="1288" y="250"/>
                  </a:lnTo>
                  <a:lnTo>
                    <a:pt x="1244" y="254"/>
                  </a:lnTo>
                  <a:lnTo>
                    <a:pt x="1226" y="244"/>
                  </a:lnTo>
                  <a:lnTo>
                    <a:pt x="1230" y="230"/>
                  </a:lnTo>
                  <a:lnTo>
                    <a:pt x="1188" y="220"/>
                  </a:lnTo>
                  <a:lnTo>
                    <a:pt x="1158" y="228"/>
                  </a:lnTo>
                  <a:lnTo>
                    <a:pt x="1174" y="244"/>
                  </a:lnTo>
                  <a:lnTo>
                    <a:pt x="1162" y="238"/>
                  </a:lnTo>
                  <a:lnTo>
                    <a:pt x="1154" y="232"/>
                  </a:lnTo>
                  <a:lnTo>
                    <a:pt x="1156" y="222"/>
                  </a:lnTo>
                  <a:lnTo>
                    <a:pt x="1148" y="204"/>
                  </a:lnTo>
                  <a:lnTo>
                    <a:pt x="1150" y="216"/>
                  </a:lnTo>
                  <a:lnTo>
                    <a:pt x="1144" y="220"/>
                  </a:lnTo>
                  <a:lnTo>
                    <a:pt x="1128" y="214"/>
                  </a:lnTo>
                  <a:lnTo>
                    <a:pt x="1132" y="202"/>
                  </a:lnTo>
                  <a:lnTo>
                    <a:pt x="1122" y="210"/>
                  </a:lnTo>
                  <a:lnTo>
                    <a:pt x="1112" y="204"/>
                  </a:lnTo>
                  <a:lnTo>
                    <a:pt x="1104" y="214"/>
                  </a:lnTo>
                  <a:lnTo>
                    <a:pt x="1106" y="224"/>
                  </a:lnTo>
                  <a:lnTo>
                    <a:pt x="1122" y="220"/>
                  </a:lnTo>
                  <a:lnTo>
                    <a:pt x="1106" y="232"/>
                  </a:lnTo>
                  <a:lnTo>
                    <a:pt x="1100" y="226"/>
                  </a:lnTo>
                  <a:lnTo>
                    <a:pt x="1100" y="236"/>
                  </a:lnTo>
                  <a:lnTo>
                    <a:pt x="1078" y="246"/>
                  </a:lnTo>
                  <a:lnTo>
                    <a:pt x="1062" y="244"/>
                  </a:lnTo>
                  <a:lnTo>
                    <a:pt x="1060" y="246"/>
                  </a:lnTo>
                  <a:lnTo>
                    <a:pt x="1062" y="254"/>
                  </a:lnTo>
                  <a:lnTo>
                    <a:pt x="1050" y="258"/>
                  </a:lnTo>
                  <a:lnTo>
                    <a:pt x="1058" y="242"/>
                  </a:lnTo>
                  <a:lnTo>
                    <a:pt x="1072" y="224"/>
                  </a:lnTo>
                  <a:lnTo>
                    <a:pt x="1086" y="224"/>
                  </a:lnTo>
                  <a:lnTo>
                    <a:pt x="1116" y="180"/>
                  </a:lnTo>
                  <a:lnTo>
                    <a:pt x="1152" y="152"/>
                  </a:lnTo>
                  <a:lnTo>
                    <a:pt x="1160" y="140"/>
                  </a:lnTo>
                  <a:lnTo>
                    <a:pt x="1160" y="128"/>
                  </a:lnTo>
                  <a:lnTo>
                    <a:pt x="1158" y="120"/>
                  </a:lnTo>
                  <a:lnTo>
                    <a:pt x="1162" y="112"/>
                  </a:lnTo>
                  <a:lnTo>
                    <a:pt x="1154" y="88"/>
                  </a:lnTo>
                  <a:lnTo>
                    <a:pt x="1148" y="98"/>
                  </a:lnTo>
                  <a:lnTo>
                    <a:pt x="1144" y="90"/>
                  </a:lnTo>
                  <a:lnTo>
                    <a:pt x="1146" y="84"/>
                  </a:lnTo>
                  <a:lnTo>
                    <a:pt x="1126" y="60"/>
                  </a:lnTo>
                  <a:lnTo>
                    <a:pt x="1086" y="58"/>
                  </a:lnTo>
                  <a:lnTo>
                    <a:pt x="1076" y="76"/>
                  </a:lnTo>
                  <a:lnTo>
                    <a:pt x="1060" y="76"/>
                  </a:lnTo>
                  <a:lnTo>
                    <a:pt x="1072" y="58"/>
                  </a:lnTo>
                  <a:lnTo>
                    <a:pt x="1074" y="46"/>
                  </a:lnTo>
                  <a:lnTo>
                    <a:pt x="1054" y="44"/>
                  </a:lnTo>
                  <a:lnTo>
                    <a:pt x="1054" y="36"/>
                  </a:lnTo>
                  <a:lnTo>
                    <a:pt x="1034" y="46"/>
                  </a:lnTo>
                  <a:lnTo>
                    <a:pt x="1058" y="24"/>
                  </a:lnTo>
                  <a:lnTo>
                    <a:pt x="1054" y="12"/>
                  </a:lnTo>
                  <a:lnTo>
                    <a:pt x="1032" y="0"/>
                  </a:lnTo>
                  <a:lnTo>
                    <a:pt x="1018" y="6"/>
                  </a:lnTo>
                  <a:lnTo>
                    <a:pt x="994" y="40"/>
                  </a:lnTo>
                  <a:lnTo>
                    <a:pt x="988" y="54"/>
                  </a:lnTo>
                  <a:lnTo>
                    <a:pt x="996" y="64"/>
                  </a:lnTo>
                  <a:lnTo>
                    <a:pt x="992" y="70"/>
                  </a:lnTo>
                  <a:lnTo>
                    <a:pt x="962" y="74"/>
                  </a:lnTo>
                  <a:lnTo>
                    <a:pt x="974" y="88"/>
                  </a:lnTo>
                  <a:lnTo>
                    <a:pt x="972" y="100"/>
                  </a:lnTo>
                  <a:lnTo>
                    <a:pt x="958" y="86"/>
                  </a:lnTo>
                  <a:lnTo>
                    <a:pt x="930" y="108"/>
                  </a:lnTo>
                  <a:lnTo>
                    <a:pt x="932" y="102"/>
                  </a:lnTo>
                  <a:lnTo>
                    <a:pt x="928" y="102"/>
                  </a:lnTo>
                  <a:lnTo>
                    <a:pt x="918" y="108"/>
                  </a:lnTo>
                  <a:lnTo>
                    <a:pt x="924" y="96"/>
                  </a:lnTo>
                  <a:lnTo>
                    <a:pt x="920" y="94"/>
                  </a:lnTo>
                  <a:lnTo>
                    <a:pt x="880" y="100"/>
                  </a:lnTo>
                  <a:lnTo>
                    <a:pt x="888" y="110"/>
                  </a:lnTo>
                  <a:lnTo>
                    <a:pt x="844" y="126"/>
                  </a:lnTo>
                  <a:lnTo>
                    <a:pt x="844" y="124"/>
                  </a:lnTo>
                  <a:lnTo>
                    <a:pt x="834" y="128"/>
                  </a:lnTo>
                  <a:lnTo>
                    <a:pt x="818" y="148"/>
                  </a:lnTo>
                  <a:lnTo>
                    <a:pt x="802" y="148"/>
                  </a:lnTo>
                  <a:lnTo>
                    <a:pt x="806" y="156"/>
                  </a:lnTo>
                  <a:lnTo>
                    <a:pt x="800" y="172"/>
                  </a:lnTo>
                  <a:lnTo>
                    <a:pt x="788" y="162"/>
                  </a:lnTo>
                  <a:lnTo>
                    <a:pt x="786" y="172"/>
                  </a:lnTo>
                  <a:lnTo>
                    <a:pt x="798" y="176"/>
                  </a:lnTo>
                  <a:lnTo>
                    <a:pt x="788" y="186"/>
                  </a:lnTo>
                  <a:lnTo>
                    <a:pt x="798" y="192"/>
                  </a:lnTo>
                  <a:lnTo>
                    <a:pt x="802" y="202"/>
                  </a:lnTo>
                  <a:lnTo>
                    <a:pt x="798" y="202"/>
                  </a:lnTo>
                  <a:lnTo>
                    <a:pt x="800" y="208"/>
                  </a:lnTo>
                  <a:lnTo>
                    <a:pt x="718" y="226"/>
                  </a:lnTo>
                  <a:lnTo>
                    <a:pt x="722" y="230"/>
                  </a:lnTo>
                  <a:lnTo>
                    <a:pt x="714" y="236"/>
                  </a:lnTo>
                  <a:lnTo>
                    <a:pt x="718" y="238"/>
                  </a:lnTo>
                  <a:lnTo>
                    <a:pt x="714" y="242"/>
                  </a:lnTo>
                  <a:lnTo>
                    <a:pt x="724" y="256"/>
                  </a:lnTo>
                  <a:lnTo>
                    <a:pt x="720" y="264"/>
                  </a:lnTo>
                  <a:lnTo>
                    <a:pt x="724" y="276"/>
                  </a:lnTo>
                  <a:lnTo>
                    <a:pt x="742" y="284"/>
                  </a:lnTo>
                  <a:lnTo>
                    <a:pt x="742" y="288"/>
                  </a:lnTo>
                  <a:lnTo>
                    <a:pt x="740" y="292"/>
                  </a:lnTo>
                  <a:lnTo>
                    <a:pt x="756" y="302"/>
                  </a:lnTo>
                  <a:lnTo>
                    <a:pt x="760" y="312"/>
                  </a:lnTo>
                  <a:lnTo>
                    <a:pt x="754" y="328"/>
                  </a:lnTo>
                  <a:lnTo>
                    <a:pt x="760" y="352"/>
                  </a:lnTo>
                  <a:lnTo>
                    <a:pt x="760" y="364"/>
                  </a:lnTo>
                  <a:lnTo>
                    <a:pt x="752" y="366"/>
                  </a:lnTo>
                  <a:lnTo>
                    <a:pt x="754" y="376"/>
                  </a:lnTo>
                  <a:lnTo>
                    <a:pt x="744" y="372"/>
                  </a:lnTo>
                  <a:lnTo>
                    <a:pt x="740" y="368"/>
                  </a:lnTo>
                  <a:lnTo>
                    <a:pt x="740" y="356"/>
                  </a:lnTo>
                  <a:lnTo>
                    <a:pt x="742" y="348"/>
                  </a:lnTo>
                  <a:lnTo>
                    <a:pt x="740" y="330"/>
                  </a:lnTo>
                  <a:lnTo>
                    <a:pt x="750" y="322"/>
                  </a:lnTo>
                  <a:lnTo>
                    <a:pt x="754" y="310"/>
                  </a:lnTo>
                  <a:lnTo>
                    <a:pt x="730" y="308"/>
                  </a:lnTo>
                  <a:lnTo>
                    <a:pt x="700" y="280"/>
                  </a:lnTo>
                  <a:lnTo>
                    <a:pt x="684" y="280"/>
                  </a:lnTo>
                  <a:lnTo>
                    <a:pt x="674" y="294"/>
                  </a:lnTo>
                  <a:lnTo>
                    <a:pt x="684" y="296"/>
                  </a:lnTo>
                  <a:lnTo>
                    <a:pt x="682" y="302"/>
                  </a:lnTo>
                  <a:lnTo>
                    <a:pt x="668" y="308"/>
                  </a:lnTo>
                  <a:lnTo>
                    <a:pt x="662" y="296"/>
                  </a:lnTo>
                  <a:lnTo>
                    <a:pt x="656" y="300"/>
                  </a:lnTo>
                  <a:lnTo>
                    <a:pt x="662" y="314"/>
                  </a:lnTo>
                  <a:lnTo>
                    <a:pt x="686" y="326"/>
                  </a:lnTo>
                  <a:lnTo>
                    <a:pt x="686" y="334"/>
                  </a:lnTo>
                  <a:lnTo>
                    <a:pt x="648" y="324"/>
                  </a:lnTo>
                  <a:lnTo>
                    <a:pt x="646" y="320"/>
                  </a:lnTo>
                  <a:lnTo>
                    <a:pt x="650" y="312"/>
                  </a:lnTo>
                  <a:lnTo>
                    <a:pt x="646" y="296"/>
                  </a:lnTo>
                  <a:lnTo>
                    <a:pt x="652" y="284"/>
                  </a:lnTo>
                  <a:lnTo>
                    <a:pt x="652" y="272"/>
                  </a:lnTo>
                  <a:lnTo>
                    <a:pt x="640" y="260"/>
                  </a:lnTo>
                  <a:lnTo>
                    <a:pt x="642" y="284"/>
                  </a:lnTo>
                  <a:lnTo>
                    <a:pt x="620" y="302"/>
                  </a:lnTo>
                  <a:lnTo>
                    <a:pt x="616" y="314"/>
                  </a:lnTo>
                  <a:lnTo>
                    <a:pt x="634" y="352"/>
                  </a:lnTo>
                  <a:lnTo>
                    <a:pt x="624" y="388"/>
                  </a:lnTo>
                  <a:lnTo>
                    <a:pt x="628" y="398"/>
                  </a:lnTo>
                  <a:lnTo>
                    <a:pt x="626" y="408"/>
                  </a:lnTo>
                  <a:lnTo>
                    <a:pt x="644" y="414"/>
                  </a:lnTo>
                  <a:lnTo>
                    <a:pt x="658" y="408"/>
                  </a:lnTo>
                  <a:lnTo>
                    <a:pt x="678" y="420"/>
                  </a:lnTo>
                  <a:lnTo>
                    <a:pt x="686" y="442"/>
                  </a:lnTo>
                  <a:lnTo>
                    <a:pt x="678" y="448"/>
                  </a:lnTo>
                  <a:lnTo>
                    <a:pt x="678" y="460"/>
                  </a:lnTo>
                  <a:lnTo>
                    <a:pt x="696" y="468"/>
                  </a:lnTo>
                  <a:lnTo>
                    <a:pt x="680" y="468"/>
                  </a:lnTo>
                  <a:lnTo>
                    <a:pt x="672" y="462"/>
                  </a:lnTo>
                  <a:lnTo>
                    <a:pt x="676" y="446"/>
                  </a:lnTo>
                  <a:lnTo>
                    <a:pt x="672" y="442"/>
                  </a:lnTo>
                  <a:lnTo>
                    <a:pt x="674" y="436"/>
                  </a:lnTo>
                  <a:lnTo>
                    <a:pt x="664" y="418"/>
                  </a:lnTo>
                  <a:lnTo>
                    <a:pt x="638" y="426"/>
                  </a:lnTo>
                  <a:lnTo>
                    <a:pt x="634" y="438"/>
                  </a:lnTo>
                  <a:lnTo>
                    <a:pt x="640" y="452"/>
                  </a:lnTo>
                  <a:lnTo>
                    <a:pt x="638" y="464"/>
                  </a:lnTo>
                  <a:lnTo>
                    <a:pt x="628" y="476"/>
                  </a:lnTo>
                  <a:lnTo>
                    <a:pt x="622" y="492"/>
                  </a:lnTo>
                  <a:lnTo>
                    <a:pt x="608" y="502"/>
                  </a:lnTo>
                  <a:lnTo>
                    <a:pt x="606" y="512"/>
                  </a:lnTo>
                  <a:lnTo>
                    <a:pt x="604" y="514"/>
                  </a:lnTo>
                  <a:lnTo>
                    <a:pt x="576" y="508"/>
                  </a:lnTo>
                  <a:lnTo>
                    <a:pt x="572" y="496"/>
                  </a:lnTo>
                  <a:lnTo>
                    <a:pt x="602" y="488"/>
                  </a:lnTo>
                  <a:lnTo>
                    <a:pt x="612" y="468"/>
                  </a:lnTo>
                  <a:lnTo>
                    <a:pt x="618" y="462"/>
                  </a:lnTo>
                  <a:lnTo>
                    <a:pt x="618" y="448"/>
                  </a:lnTo>
                  <a:lnTo>
                    <a:pt x="622" y="438"/>
                  </a:lnTo>
                  <a:lnTo>
                    <a:pt x="622" y="430"/>
                  </a:lnTo>
                  <a:lnTo>
                    <a:pt x="610" y="416"/>
                  </a:lnTo>
                  <a:lnTo>
                    <a:pt x="612" y="384"/>
                  </a:lnTo>
                  <a:lnTo>
                    <a:pt x="608" y="368"/>
                  </a:lnTo>
                  <a:lnTo>
                    <a:pt x="612" y="362"/>
                  </a:lnTo>
                  <a:lnTo>
                    <a:pt x="614" y="344"/>
                  </a:lnTo>
                  <a:lnTo>
                    <a:pt x="610" y="330"/>
                  </a:lnTo>
                  <a:lnTo>
                    <a:pt x="600" y="316"/>
                  </a:lnTo>
                  <a:lnTo>
                    <a:pt x="612" y="286"/>
                  </a:lnTo>
                  <a:lnTo>
                    <a:pt x="610" y="262"/>
                  </a:lnTo>
                  <a:lnTo>
                    <a:pt x="598" y="256"/>
                  </a:lnTo>
                  <a:lnTo>
                    <a:pt x="568" y="254"/>
                  </a:lnTo>
                  <a:lnTo>
                    <a:pt x="562" y="270"/>
                  </a:lnTo>
                  <a:lnTo>
                    <a:pt x="554" y="304"/>
                  </a:lnTo>
                  <a:lnTo>
                    <a:pt x="534" y="326"/>
                  </a:lnTo>
                  <a:lnTo>
                    <a:pt x="532" y="336"/>
                  </a:lnTo>
                  <a:lnTo>
                    <a:pt x="536" y="336"/>
                  </a:lnTo>
                  <a:lnTo>
                    <a:pt x="530" y="346"/>
                  </a:lnTo>
                  <a:lnTo>
                    <a:pt x="542" y="350"/>
                  </a:lnTo>
                  <a:lnTo>
                    <a:pt x="538" y="366"/>
                  </a:lnTo>
                  <a:lnTo>
                    <a:pt x="540" y="374"/>
                  </a:lnTo>
                  <a:lnTo>
                    <a:pt x="534" y="376"/>
                  </a:lnTo>
                  <a:lnTo>
                    <a:pt x="534" y="392"/>
                  </a:lnTo>
                  <a:lnTo>
                    <a:pt x="552" y="396"/>
                  </a:lnTo>
                  <a:lnTo>
                    <a:pt x="556" y="416"/>
                  </a:lnTo>
                  <a:lnTo>
                    <a:pt x="564" y="422"/>
                  </a:lnTo>
                  <a:lnTo>
                    <a:pt x="554" y="444"/>
                  </a:lnTo>
                  <a:lnTo>
                    <a:pt x="536" y="424"/>
                  </a:lnTo>
                  <a:lnTo>
                    <a:pt x="498" y="396"/>
                  </a:lnTo>
                  <a:lnTo>
                    <a:pt x="454" y="384"/>
                  </a:lnTo>
                  <a:lnTo>
                    <a:pt x="446" y="392"/>
                  </a:lnTo>
                  <a:lnTo>
                    <a:pt x="454" y="412"/>
                  </a:lnTo>
                  <a:lnTo>
                    <a:pt x="454" y="420"/>
                  </a:lnTo>
                  <a:lnTo>
                    <a:pt x="440" y="428"/>
                  </a:lnTo>
                  <a:lnTo>
                    <a:pt x="442" y="436"/>
                  </a:lnTo>
                  <a:lnTo>
                    <a:pt x="436" y="440"/>
                  </a:lnTo>
                  <a:lnTo>
                    <a:pt x="430" y="436"/>
                  </a:lnTo>
                  <a:lnTo>
                    <a:pt x="434" y="426"/>
                  </a:lnTo>
                  <a:lnTo>
                    <a:pt x="430" y="416"/>
                  </a:lnTo>
                  <a:lnTo>
                    <a:pt x="418" y="420"/>
                  </a:lnTo>
                  <a:lnTo>
                    <a:pt x="408" y="432"/>
                  </a:lnTo>
                  <a:lnTo>
                    <a:pt x="382" y="432"/>
                  </a:lnTo>
                  <a:lnTo>
                    <a:pt x="376" y="438"/>
                  </a:lnTo>
                  <a:lnTo>
                    <a:pt x="374" y="446"/>
                  </a:lnTo>
                  <a:lnTo>
                    <a:pt x="364" y="444"/>
                  </a:lnTo>
                  <a:lnTo>
                    <a:pt x="362" y="440"/>
                  </a:lnTo>
                  <a:lnTo>
                    <a:pt x="360" y="432"/>
                  </a:lnTo>
                  <a:lnTo>
                    <a:pt x="362" y="424"/>
                  </a:lnTo>
                  <a:lnTo>
                    <a:pt x="368" y="416"/>
                  </a:lnTo>
                  <a:lnTo>
                    <a:pt x="354" y="420"/>
                  </a:lnTo>
                  <a:lnTo>
                    <a:pt x="352" y="424"/>
                  </a:lnTo>
                  <a:lnTo>
                    <a:pt x="352" y="430"/>
                  </a:lnTo>
                  <a:lnTo>
                    <a:pt x="346" y="426"/>
                  </a:lnTo>
                  <a:lnTo>
                    <a:pt x="340" y="432"/>
                  </a:lnTo>
                  <a:lnTo>
                    <a:pt x="344" y="434"/>
                  </a:lnTo>
                  <a:lnTo>
                    <a:pt x="342" y="440"/>
                  </a:lnTo>
                  <a:lnTo>
                    <a:pt x="330" y="436"/>
                  </a:lnTo>
                  <a:lnTo>
                    <a:pt x="282" y="468"/>
                  </a:lnTo>
                  <a:lnTo>
                    <a:pt x="278" y="488"/>
                  </a:lnTo>
                  <a:lnTo>
                    <a:pt x="264" y="498"/>
                  </a:lnTo>
                  <a:lnTo>
                    <a:pt x="262" y="492"/>
                  </a:lnTo>
                  <a:lnTo>
                    <a:pt x="254" y="492"/>
                  </a:lnTo>
                  <a:lnTo>
                    <a:pt x="242" y="468"/>
                  </a:lnTo>
                  <a:lnTo>
                    <a:pt x="264" y="458"/>
                  </a:lnTo>
                  <a:lnTo>
                    <a:pt x="260" y="446"/>
                  </a:lnTo>
                  <a:lnTo>
                    <a:pt x="252" y="436"/>
                  </a:lnTo>
                  <a:lnTo>
                    <a:pt x="218" y="428"/>
                  </a:lnTo>
                  <a:lnTo>
                    <a:pt x="230" y="440"/>
                  </a:lnTo>
                  <a:lnTo>
                    <a:pt x="230" y="462"/>
                  </a:lnTo>
                  <a:lnTo>
                    <a:pt x="226" y="476"/>
                  </a:lnTo>
                  <a:lnTo>
                    <a:pt x="236" y="488"/>
                  </a:lnTo>
                  <a:lnTo>
                    <a:pt x="230" y="512"/>
                  </a:lnTo>
                  <a:lnTo>
                    <a:pt x="230" y="524"/>
                  </a:lnTo>
                  <a:lnTo>
                    <a:pt x="226" y="516"/>
                  </a:lnTo>
                  <a:lnTo>
                    <a:pt x="220" y="518"/>
                  </a:lnTo>
                  <a:lnTo>
                    <a:pt x="222" y="512"/>
                  </a:lnTo>
                  <a:lnTo>
                    <a:pt x="206" y="504"/>
                  </a:lnTo>
                  <a:lnTo>
                    <a:pt x="194" y="518"/>
                  </a:lnTo>
                  <a:lnTo>
                    <a:pt x="172" y="534"/>
                  </a:lnTo>
                  <a:lnTo>
                    <a:pt x="174" y="542"/>
                  </a:lnTo>
                  <a:lnTo>
                    <a:pt x="186" y="570"/>
                  </a:lnTo>
                  <a:lnTo>
                    <a:pt x="134" y="548"/>
                  </a:lnTo>
                  <a:lnTo>
                    <a:pt x="128" y="556"/>
                  </a:lnTo>
                  <a:lnTo>
                    <a:pt x="130" y="562"/>
                  </a:lnTo>
                  <a:lnTo>
                    <a:pt x="140" y="574"/>
                  </a:lnTo>
                  <a:lnTo>
                    <a:pt x="146" y="570"/>
                  </a:lnTo>
                  <a:lnTo>
                    <a:pt x="152" y="588"/>
                  </a:lnTo>
                  <a:lnTo>
                    <a:pt x="142" y="590"/>
                  </a:lnTo>
                  <a:lnTo>
                    <a:pt x="106" y="568"/>
                  </a:lnTo>
                  <a:lnTo>
                    <a:pt x="106" y="556"/>
                  </a:lnTo>
                  <a:lnTo>
                    <a:pt x="100" y="542"/>
                  </a:lnTo>
                  <a:lnTo>
                    <a:pt x="104" y="540"/>
                  </a:lnTo>
                  <a:lnTo>
                    <a:pt x="104" y="524"/>
                  </a:lnTo>
                  <a:lnTo>
                    <a:pt x="76" y="498"/>
                  </a:lnTo>
                  <a:lnTo>
                    <a:pt x="70" y="486"/>
                  </a:lnTo>
                  <a:lnTo>
                    <a:pt x="74" y="482"/>
                  </a:lnTo>
                  <a:lnTo>
                    <a:pt x="88" y="496"/>
                  </a:lnTo>
                  <a:lnTo>
                    <a:pt x="100" y="496"/>
                  </a:lnTo>
                  <a:lnTo>
                    <a:pt x="100" y="502"/>
                  </a:lnTo>
                  <a:lnTo>
                    <a:pt x="158" y="518"/>
                  </a:lnTo>
                  <a:lnTo>
                    <a:pt x="176" y="512"/>
                  </a:lnTo>
                  <a:lnTo>
                    <a:pt x="190" y="494"/>
                  </a:lnTo>
                  <a:lnTo>
                    <a:pt x="192" y="482"/>
                  </a:lnTo>
                  <a:lnTo>
                    <a:pt x="190" y="480"/>
                  </a:lnTo>
                  <a:lnTo>
                    <a:pt x="188" y="466"/>
                  </a:lnTo>
                  <a:lnTo>
                    <a:pt x="118" y="410"/>
                  </a:lnTo>
                  <a:lnTo>
                    <a:pt x="80" y="404"/>
                  </a:lnTo>
                  <a:lnTo>
                    <a:pt x="80" y="400"/>
                  </a:lnTo>
                  <a:lnTo>
                    <a:pt x="68" y="396"/>
                  </a:lnTo>
                  <a:lnTo>
                    <a:pt x="70" y="388"/>
                  </a:lnTo>
                  <a:lnTo>
                    <a:pt x="80" y="394"/>
                  </a:lnTo>
                  <a:lnTo>
                    <a:pt x="82" y="388"/>
                  </a:lnTo>
                  <a:lnTo>
                    <a:pt x="66" y="380"/>
                  </a:lnTo>
                  <a:lnTo>
                    <a:pt x="66" y="386"/>
                  </a:lnTo>
                  <a:lnTo>
                    <a:pt x="62" y="392"/>
                  </a:lnTo>
                  <a:lnTo>
                    <a:pt x="52" y="386"/>
                  </a:lnTo>
                  <a:lnTo>
                    <a:pt x="52" y="394"/>
                  </a:lnTo>
                  <a:lnTo>
                    <a:pt x="44" y="392"/>
                  </a:lnTo>
                  <a:lnTo>
                    <a:pt x="42" y="400"/>
                  </a:lnTo>
                  <a:lnTo>
                    <a:pt x="32" y="406"/>
                  </a:lnTo>
                  <a:lnTo>
                    <a:pt x="28" y="414"/>
                  </a:lnTo>
                  <a:lnTo>
                    <a:pt x="20" y="430"/>
                  </a:lnTo>
                  <a:lnTo>
                    <a:pt x="24" y="444"/>
                  </a:lnTo>
                  <a:lnTo>
                    <a:pt x="32" y="448"/>
                  </a:lnTo>
                  <a:lnTo>
                    <a:pt x="40" y="462"/>
                  </a:lnTo>
                  <a:lnTo>
                    <a:pt x="40" y="466"/>
                  </a:lnTo>
                  <a:lnTo>
                    <a:pt x="30" y="490"/>
                  </a:lnTo>
                  <a:lnTo>
                    <a:pt x="42" y="528"/>
                  </a:lnTo>
                  <a:lnTo>
                    <a:pt x="38" y="544"/>
                  </a:lnTo>
                  <a:lnTo>
                    <a:pt x="38" y="558"/>
                  </a:lnTo>
                  <a:lnTo>
                    <a:pt x="42" y="558"/>
                  </a:lnTo>
                  <a:lnTo>
                    <a:pt x="42" y="568"/>
                  </a:lnTo>
                  <a:lnTo>
                    <a:pt x="48" y="576"/>
                  </a:lnTo>
                  <a:lnTo>
                    <a:pt x="44" y="592"/>
                  </a:lnTo>
                  <a:lnTo>
                    <a:pt x="60" y="612"/>
                  </a:lnTo>
                  <a:lnTo>
                    <a:pt x="60" y="622"/>
                  </a:lnTo>
                  <a:lnTo>
                    <a:pt x="40" y="652"/>
                  </a:lnTo>
                  <a:lnTo>
                    <a:pt x="8" y="682"/>
                  </a:lnTo>
                  <a:lnTo>
                    <a:pt x="22" y="678"/>
                  </a:lnTo>
                  <a:lnTo>
                    <a:pt x="22" y="684"/>
                  </a:lnTo>
                  <a:lnTo>
                    <a:pt x="20" y="682"/>
                  </a:lnTo>
                  <a:lnTo>
                    <a:pt x="20" y="688"/>
                  </a:lnTo>
                  <a:lnTo>
                    <a:pt x="38" y="692"/>
                  </a:lnTo>
                  <a:lnTo>
                    <a:pt x="44" y="698"/>
                  </a:lnTo>
                  <a:lnTo>
                    <a:pt x="14" y="704"/>
                  </a:lnTo>
                  <a:lnTo>
                    <a:pt x="14" y="708"/>
                  </a:lnTo>
                  <a:lnTo>
                    <a:pt x="16" y="712"/>
                  </a:lnTo>
                  <a:lnTo>
                    <a:pt x="12" y="720"/>
                  </a:lnTo>
                  <a:lnTo>
                    <a:pt x="0" y="724"/>
                  </a:lnTo>
                  <a:lnTo>
                    <a:pt x="10" y="752"/>
                  </a:lnTo>
                  <a:lnTo>
                    <a:pt x="6" y="758"/>
                  </a:lnTo>
                  <a:lnTo>
                    <a:pt x="12" y="766"/>
                  </a:lnTo>
                  <a:lnTo>
                    <a:pt x="10" y="774"/>
                  </a:lnTo>
                  <a:lnTo>
                    <a:pt x="16" y="784"/>
                  </a:lnTo>
                  <a:lnTo>
                    <a:pt x="18" y="794"/>
                  </a:lnTo>
                  <a:lnTo>
                    <a:pt x="30" y="796"/>
                  </a:lnTo>
                  <a:lnTo>
                    <a:pt x="34" y="798"/>
                  </a:lnTo>
                  <a:lnTo>
                    <a:pt x="32" y="804"/>
                  </a:lnTo>
                  <a:lnTo>
                    <a:pt x="46" y="800"/>
                  </a:lnTo>
                  <a:lnTo>
                    <a:pt x="52" y="806"/>
                  </a:lnTo>
                  <a:lnTo>
                    <a:pt x="54" y="816"/>
                  </a:lnTo>
                  <a:lnTo>
                    <a:pt x="52" y="826"/>
                  </a:lnTo>
                  <a:lnTo>
                    <a:pt x="64" y="842"/>
                  </a:lnTo>
                  <a:lnTo>
                    <a:pt x="66" y="848"/>
                  </a:lnTo>
                  <a:lnTo>
                    <a:pt x="72" y="848"/>
                  </a:lnTo>
                  <a:lnTo>
                    <a:pt x="78" y="852"/>
                  </a:lnTo>
                  <a:lnTo>
                    <a:pt x="78" y="856"/>
                  </a:lnTo>
                  <a:lnTo>
                    <a:pt x="70" y="862"/>
                  </a:lnTo>
                  <a:lnTo>
                    <a:pt x="62" y="860"/>
                  </a:lnTo>
                  <a:lnTo>
                    <a:pt x="58" y="864"/>
                  </a:lnTo>
                  <a:lnTo>
                    <a:pt x="64" y="886"/>
                  </a:lnTo>
                  <a:lnTo>
                    <a:pt x="92" y="880"/>
                  </a:lnTo>
                  <a:lnTo>
                    <a:pt x="100" y="892"/>
                  </a:lnTo>
                  <a:lnTo>
                    <a:pt x="96" y="894"/>
                  </a:lnTo>
                  <a:lnTo>
                    <a:pt x="98" y="902"/>
                  </a:lnTo>
                  <a:lnTo>
                    <a:pt x="108" y="904"/>
                  </a:lnTo>
                  <a:lnTo>
                    <a:pt x="116" y="920"/>
                  </a:lnTo>
                  <a:lnTo>
                    <a:pt x="130" y="924"/>
                  </a:lnTo>
                  <a:lnTo>
                    <a:pt x="140" y="920"/>
                  </a:lnTo>
                  <a:lnTo>
                    <a:pt x="148" y="932"/>
                  </a:lnTo>
                  <a:lnTo>
                    <a:pt x="152" y="930"/>
                  </a:lnTo>
                  <a:lnTo>
                    <a:pt x="176" y="940"/>
                  </a:lnTo>
                  <a:lnTo>
                    <a:pt x="174" y="940"/>
                  </a:lnTo>
                  <a:lnTo>
                    <a:pt x="176" y="946"/>
                  </a:lnTo>
                  <a:lnTo>
                    <a:pt x="170" y="950"/>
                  </a:lnTo>
                  <a:lnTo>
                    <a:pt x="174" y="954"/>
                  </a:lnTo>
                  <a:lnTo>
                    <a:pt x="170" y="956"/>
                  </a:lnTo>
                  <a:lnTo>
                    <a:pt x="172" y="962"/>
                  </a:lnTo>
                  <a:lnTo>
                    <a:pt x="174" y="966"/>
                  </a:lnTo>
                  <a:lnTo>
                    <a:pt x="170" y="974"/>
                  </a:lnTo>
                  <a:lnTo>
                    <a:pt x="160" y="974"/>
                  </a:lnTo>
                  <a:lnTo>
                    <a:pt x="150" y="982"/>
                  </a:lnTo>
                  <a:lnTo>
                    <a:pt x="150" y="988"/>
                  </a:lnTo>
                  <a:lnTo>
                    <a:pt x="164" y="988"/>
                  </a:lnTo>
                  <a:lnTo>
                    <a:pt x="166" y="990"/>
                  </a:lnTo>
                  <a:lnTo>
                    <a:pt x="154" y="996"/>
                  </a:lnTo>
                  <a:lnTo>
                    <a:pt x="156" y="998"/>
                  </a:lnTo>
                  <a:lnTo>
                    <a:pt x="146" y="998"/>
                  </a:lnTo>
                  <a:lnTo>
                    <a:pt x="144" y="1000"/>
                  </a:lnTo>
                  <a:lnTo>
                    <a:pt x="154" y="1010"/>
                  </a:lnTo>
                  <a:lnTo>
                    <a:pt x="148" y="1012"/>
                  </a:lnTo>
                  <a:lnTo>
                    <a:pt x="140" y="1024"/>
                  </a:lnTo>
                  <a:lnTo>
                    <a:pt x="134" y="1022"/>
                  </a:lnTo>
                  <a:lnTo>
                    <a:pt x="130" y="1026"/>
                  </a:lnTo>
                  <a:lnTo>
                    <a:pt x="140" y="1036"/>
                  </a:lnTo>
                  <a:lnTo>
                    <a:pt x="158" y="1046"/>
                  </a:lnTo>
                  <a:lnTo>
                    <a:pt x="172" y="1058"/>
                  </a:lnTo>
                  <a:lnTo>
                    <a:pt x="182" y="1056"/>
                  </a:lnTo>
                  <a:lnTo>
                    <a:pt x="196" y="1062"/>
                  </a:lnTo>
                  <a:lnTo>
                    <a:pt x="212" y="1064"/>
                  </a:lnTo>
                  <a:lnTo>
                    <a:pt x="228" y="1074"/>
                  </a:lnTo>
                  <a:lnTo>
                    <a:pt x="244" y="1072"/>
                  </a:lnTo>
                  <a:lnTo>
                    <a:pt x="250" y="1076"/>
                  </a:lnTo>
                  <a:lnTo>
                    <a:pt x="250" y="1082"/>
                  </a:lnTo>
                  <a:lnTo>
                    <a:pt x="260" y="1086"/>
                  </a:lnTo>
                  <a:lnTo>
                    <a:pt x="270" y="1092"/>
                  </a:lnTo>
                  <a:lnTo>
                    <a:pt x="272" y="1098"/>
                  </a:lnTo>
                  <a:lnTo>
                    <a:pt x="278" y="1098"/>
                  </a:lnTo>
                  <a:lnTo>
                    <a:pt x="288" y="1088"/>
                  </a:lnTo>
                  <a:lnTo>
                    <a:pt x="276" y="1066"/>
                  </a:lnTo>
                  <a:lnTo>
                    <a:pt x="276" y="1050"/>
                  </a:lnTo>
                  <a:lnTo>
                    <a:pt x="274" y="1056"/>
                  </a:lnTo>
                  <a:lnTo>
                    <a:pt x="264" y="1038"/>
                  </a:lnTo>
                  <a:lnTo>
                    <a:pt x="272" y="1024"/>
                  </a:lnTo>
                  <a:lnTo>
                    <a:pt x="274" y="1016"/>
                  </a:lnTo>
                  <a:lnTo>
                    <a:pt x="276" y="1016"/>
                  </a:lnTo>
                  <a:lnTo>
                    <a:pt x="276" y="1008"/>
                  </a:lnTo>
                  <a:lnTo>
                    <a:pt x="274" y="1006"/>
                  </a:lnTo>
                  <a:lnTo>
                    <a:pt x="280" y="1006"/>
                  </a:lnTo>
                  <a:lnTo>
                    <a:pt x="282" y="1014"/>
                  </a:lnTo>
                  <a:lnTo>
                    <a:pt x="286" y="1014"/>
                  </a:lnTo>
                  <a:lnTo>
                    <a:pt x="292" y="1006"/>
                  </a:lnTo>
                  <a:lnTo>
                    <a:pt x="282" y="1000"/>
                  </a:lnTo>
                  <a:lnTo>
                    <a:pt x="284" y="996"/>
                  </a:lnTo>
                  <a:lnTo>
                    <a:pt x="290" y="996"/>
                  </a:lnTo>
                  <a:lnTo>
                    <a:pt x="288" y="982"/>
                  </a:lnTo>
                  <a:lnTo>
                    <a:pt x="282" y="976"/>
                  </a:lnTo>
                  <a:lnTo>
                    <a:pt x="272" y="978"/>
                  </a:lnTo>
                  <a:lnTo>
                    <a:pt x="268" y="966"/>
                  </a:lnTo>
                  <a:lnTo>
                    <a:pt x="262" y="964"/>
                  </a:lnTo>
                  <a:lnTo>
                    <a:pt x="264" y="952"/>
                  </a:lnTo>
                  <a:lnTo>
                    <a:pt x="268" y="948"/>
                  </a:lnTo>
                  <a:lnTo>
                    <a:pt x="266" y="944"/>
                  </a:lnTo>
                  <a:lnTo>
                    <a:pt x="268" y="934"/>
                  </a:lnTo>
                  <a:lnTo>
                    <a:pt x="272" y="930"/>
                  </a:lnTo>
                  <a:lnTo>
                    <a:pt x="274" y="920"/>
                  </a:lnTo>
                  <a:lnTo>
                    <a:pt x="286" y="936"/>
                  </a:lnTo>
                  <a:lnTo>
                    <a:pt x="292" y="930"/>
                  </a:lnTo>
                  <a:lnTo>
                    <a:pt x="288" y="918"/>
                  </a:lnTo>
                  <a:lnTo>
                    <a:pt x="300" y="912"/>
                  </a:lnTo>
                  <a:lnTo>
                    <a:pt x="300" y="908"/>
                  </a:lnTo>
                  <a:lnTo>
                    <a:pt x="310" y="904"/>
                  </a:lnTo>
                  <a:lnTo>
                    <a:pt x="316" y="896"/>
                  </a:lnTo>
                  <a:lnTo>
                    <a:pt x="324" y="894"/>
                  </a:lnTo>
                  <a:lnTo>
                    <a:pt x="330" y="900"/>
                  </a:lnTo>
                  <a:lnTo>
                    <a:pt x="334" y="894"/>
                  </a:lnTo>
                  <a:lnTo>
                    <a:pt x="340" y="894"/>
                  </a:lnTo>
                  <a:lnTo>
                    <a:pt x="342" y="898"/>
                  </a:lnTo>
                  <a:lnTo>
                    <a:pt x="356" y="898"/>
                  </a:lnTo>
                  <a:lnTo>
                    <a:pt x="364" y="908"/>
                  </a:lnTo>
                  <a:lnTo>
                    <a:pt x="368" y="918"/>
                  </a:lnTo>
                  <a:lnTo>
                    <a:pt x="370" y="918"/>
                  </a:lnTo>
                  <a:lnTo>
                    <a:pt x="370" y="910"/>
                  </a:lnTo>
                  <a:lnTo>
                    <a:pt x="372" y="910"/>
                  </a:lnTo>
                  <a:lnTo>
                    <a:pt x="384" y="918"/>
                  </a:lnTo>
                  <a:lnTo>
                    <a:pt x="398" y="908"/>
                  </a:lnTo>
                  <a:lnTo>
                    <a:pt x="408" y="912"/>
                  </a:lnTo>
                  <a:lnTo>
                    <a:pt x="412" y="910"/>
                  </a:lnTo>
                  <a:lnTo>
                    <a:pt x="418" y="908"/>
                  </a:lnTo>
                  <a:lnTo>
                    <a:pt x="426" y="918"/>
                  </a:lnTo>
                  <a:lnTo>
                    <a:pt x="434" y="920"/>
                  </a:lnTo>
                  <a:lnTo>
                    <a:pt x="442" y="914"/>
                  </a:lnTo>
                  <a:lnTo>
                    <a:pt x="456" y="916"/>
                  </a:lnTo>
                  <a:lnTo>
                    <a:pt x="460" y="914"/>
                  </a:lnTo>
                  <a:lnTo>
                    <a:pt x="464" y="904"/>
                  </a:lnTo>
                  <a:lnTo>
                    <a:pt x="464" y="902"/>
                  </a:lnTo>
                  <a:lnTo>
                    <a:pt x="456" y="900"/>
                  </a:lnTo>
                  <a:lnTo>
                    <a:pt x="448" y="896"/>
                  </a:lnTo>
                  <a:lnTo>
                    <a:pt x="442" y="888"/>
                  </a:lnTo>
                  <a:lnTo>
                    <a:pt x="454" y="882"/>
                  </a:lnTo>
                  <a:lnTo>
                    <a:pt x="456" y="878"/>
                  </a:lnTo>
                  <a:lnTo>
                    <a:pt x="452" y="872"/>
                  </a:lnTo>
                  <a:lnTo>
                    <a:pt x="456" y="866"/>
                  </a:lnTo>
                  <a:lnTo>
                    <a:pt x="472" y="864"/>
                  </a:lnTo>
                  <a:lnTo>
                    <a:pt x="458" y="860"/>
                  </a:lnTo>
                  <a:lnTo>
                    <a:pt x="458" y="856"/>
                  </a:lnTo>
                  <a:lnTo>
                    <a:pt x="462" y="854"/>
                  </a:lnTo>
                  <a:lnTo>
                    <a:pt x="456" y="854"/>
                  </a:lnTo>
                  <a:lnTo>
                    <a:pt x="458" y="848"/>
                  </a:lnTo>
                  <a:lnTo>
                    <a:pt x="454" y="844"/>
                  </a:lnTo>
                  <a:lnTo>
                    <a:pt x="476" y="846"/>
                  </a:lnTo>
                  <a:lnTo>
                    <a:pt x="490" y="838"/>
                  </a:lnTo>
                  <a:lnTo>
                    <a:pt x="496" y="840"/>
                  </a:lnTo>
                  <a:lnTo>
                    <a:pt x="506" y="834"/>
                  </a:lnTo>
                  <a:lnTo>
                    <a:pt x="514" y="830"/>
                  </a:lnTo>
                  <a:lnTo>
                    <a:pt x="552" y="822"/>
                  </a:lnTo>
                  <a:lnTo>
                    <a:pt x="552" y="816"/>
                  </a:lnTo>
                  <a:lnTo>
                    <a:pt x="562" y="812"/>
                  </a:lnTo>
                  <a:lnTo>
                    <a:pt x="588" y="816"/>
                  </a:lnTo>
                  <a:lnTo>
                    <a:pt x="590" y="826"/>
                  </a:lnTo>
                  <a:lnTo>
                    <a:pt x="592" y="828"/>
                  </a:lnTo>
                  <a:lnTo>
                    <a:pt x="590" y="838"/>
                  </a:lnTo>
                  <a:lnTo>
                    <a:pt x="592" y="842"/>
                  </a:lnTo>
                  <a:lnTo>
                    <a:pt x="604" y="840"/>
                  </a:lnTo>
                  <a:lnTo>
                    <a:pt x="604" y="836"/>
                  </a:lnTo>
                  <a:lnTo>
                    <a:pt x="608" y="840"/>
                  </a:lnTo>
                  <a:lnTo>
                    <a:pt x="608" y="844"/>
                  </a:lnTo>
                  <a:lnTo>
                    <a:pt x="612" y="846"/>
                  </a:lnTo>
                  <a:lnTo>
                    <a:pt x="610" y="842"/>
                  </a:lnTo>
                  <a:lnTo>
                    <a:pt x="612" y="842"/>
                  </a:lnTo>
                  <a:lnTo>
                    <a:pt x="620" y="846"/>
                  </a:lnTo>
                  <a:lnTo>
                    <a:pt x="624" y="842"/>
                  </a:lnTo>
                  <a:lnTo>
                    <a:pt x="626" y="846"/>
                  </a:lnTo>
                  <a:lnTo>
                    <a:pt x="620" y="852"/>
                  </a:lnTo>
                  <a:lnTo>
                    <a:pt x="622" y="856"/>
                  </a:lnTo>
                  <a:lnTo>
                    <a:pt x="636" y="854"/>
                  </a:lnTo>
                  <a:lnTo>
                    <a:pt x="650" y="840"/>
                  </a:lnTo>
                  <a:lnTo>
                    <a:pt x="666" y="834"/>
                  </a:lnTo>
                  <a:lnTo>
                    <a:pt x="668" y="838"/>
                  </a:lnTo>
                  <a:lnTo>
                    <a:pt x="662" y="840"/>
                  </a:lnTo>
                  <a:lnTo>
                    <a:pt x="664" y="844"/>
                  </a:lnTo>
                  <a:lnTo>
                    <a:pt x="682" y="860"/>
                  </a:lnTo>
                  <a:lnTo>
                    <a:pt x="712" y="914"/>
                  </a:lnTo>
                  <a:lnTo>
                    <a:pt x="720" y="904"/>
                  </a:lnTo>
                  <a:lnTo>
                    <a:pt x="726" y="908"/>
                  </a:lnTo>
                  <a:lnTo>
                    <a:pt x="728" y="916"/>
                  </a:lnTo>
                  <a:lnTo>
                    <a:pt x="744" y="916"/>
                  </a:lnTo>
                  <a:lnTo>
                    <a:pt x="756" y="910"/>
                  </a:lnTo>
                  <a:lnTo>
                    <a:pt x="780" y="938"/>
                  </a:lnTo>
                  <a:lnTo>
                    <a:pt x="794" y="942"/>
                  </a:lnTo>
                  <a:lnTo>
                    <a:pt x="798" y="938"/>
                  </a:lnTo>
                  <a:lnTo>
                    <a:pt x="806" y="948"/>
                  </a:lnTo>
                  <a:lnTo>
                    <a:pt x="804" y="956"/>
                  </a:lnTo>
                  <a:lnTo>
                    <a:pt x="810" y="958"/>
                  </a:lnTo>
                  <a:lnTo>
                    <a:pt x="814" y="954"/>
                  </a:lnTo>
                  <a:lnTo>
                    <a:pt x="822" y="944"/>
                  </a:lnTo>
                  <a:lnTo>
                    <a:pt x="844" y="932"/>
                  </a:lnTo>
                  <a:lnTo>
                    <a:pt x="844" y="934"/>
                  </a:lnTo>
                  <a:lnTo>
                    <a:pt x="868" y="920"/>
                  </a:lnTo>
                  <a:lnTo>
                    <a:pt x="900" y="924"/>
                  </a:lnTo>
                  <a:lnTo>
                    <a:pt x="908" y="934"/>
                  </a:lnTo>
                  <a:lnTo>
                    <a:pt x="948" y="932"/>
                  </a:lnTo>
                  <a:lnTo>
                    <a:pt x="950" y="932"/>
                  </a:lnTo>
                  <a:lnTo>
                    <a:pt x="950" y="924"/>
                  </a:lnTo>
                  <a:lnTo>
                    <a:pt x="952" y="920"/>
                  </a:lnTo>
                  <a:lnTo>
                    <a:pt x="950" y="902"/>
                  </a:lnTo>
                  <a:lnTo>
                    <a:pt x="966" y="888"/>
                  </a:lnTo>
                  <a:lnTo>
                    <a:pt x="1002" y="902"/>
                  </a:lnTo>
                  <a:lnTo>
                    <a:pt x="1006" y="918"/>
                  </a:lnTo>
                  <a:lnTo>
                    <a:pt x="1016" y="926"/>
                  </a:lnTo>
                  <a:lnTo>
                    <a:pt x="1026" y="928"/>
                  </a:lnTo>
                  <a:lnTo>
                    <a:pt x="1044" y="920"/>
                  </a:lnTo>
                  <a:lnTo>
                    <a:pt x="1052" y="922"/>
                  </a:lnTo>
                  <a:lnTo>
                    <a:pt x="1084" y="936"/>
                  </a:lnTo>
                  <a:lnTo>
                    <a:pt x="1094" y="946"/>
                  </a:lnTo>
                  <a:lnTo>
                    <a:pt x="1122" y="950"/>
                  </a:lnTo>
                  <a:lnTo>
                    <a:pt x="1150" y="942"/>
                  </a:lnTo>
                  <a:lnTo>
                    <a:pt x="1172" y="930"/>
                  </a:lnTo>
                  <a:lnTo>
                    <a:pt x="1188" y="936"/>
                  </a:lnTo>
                  <a:lnTo>
                    <a:pt x="1196" y="934"/>
                  </a:lnTo>
                  <a:lnTo>
                    <a:pt x="1216" y="942"/>
                  </a:lnTo>
                  <a:lnTo>
                    <a:pt x="1234" y="932"/>
                  </a:lnTo>
                  <a:lnTo>
                    <a:pt x="1244" y="900"/>
                  </a:lnTo>
                  <a:lnTo>
                    <a:pt x="1254" y="892"/>
                  </a:lnTo>
                  <a:lnTo>
                    <a:pt x="1254" y="882"/>
                  </a:lnTo>
                  <a:lnTo>
                    <a:pt x="1246" y="882"/>
                  </a:lnTo>
                  <a:lnTo>
                    <a:pt x="1246" y="878"/>
                  </a:lnTo>
                  <a:lnTo>
                    <a:pt x="1258" y="866"/>
                  </a:lnTo>
                  <a:lnTo>
                    <a:pt x="1266" y="864"/>
                  </a:lnTo>
                  <a:lnTo>
                    <a:pt x="1294" y="860"/>
                  </a:lnTo>
                  <a:lnTo>
                    <a:pt x="1304" y="868"/>
                  </a:lnTo>
                  <a:lnTo>
                    <a:pt x="1320" y="870"/>
                  </a:lnTo>
                  <a:lnTo>
                    <a:pt x="1330" y="884"/>
                  </a:lnTo>
                  <a:lnTo>
                    <a:pt x="1342" y="916"/>
                  </a:lnTo>
                  <a:lnTo>
                    <a:pt x="1346" y="936"/>
                  </a:lnTo>
                  <a:lnTo>
                    <a:pt x="1346" y="940"/>
                  </a:lnTo>
                  <a:lnTo>
                    <a:pt x="1368" y="944"/>
                  </a:lnTo>
                  <a:lnTo>
                    <a:pt x="1372" y="946"/>
                  </a:lnTo>
                  <a:lnTo>
                    <a:pt x="1386" y="956"/>
                  </a:lnTo>
                  <a:lnTo>
                    <a:pt x="1394" y="980"/>
                  </a:lnTo>
                  <a:lnTo>
                    <a:pt x="1408" y="980"/>
                  </a:lnTo>
                  <a:lnTo>
                    <a:pt x="1412" y="978"/>
                  </a:lnTo>
                  <a:lnTo>
                    <a:pt x="1444" y="964"/>
                  </a:lnTo>
                  <a:lnTo>
                    <a:pt x="1442" y="982"/>
                  </a:lnTo>
                  <a:lnTo>
                    <a:pt x="1436" y="988"/>
                  </a:lnTo>
                  <a:lnTo>
                    <a:pt x="1430" y="1012"/>
                  </a:lnTo>
                  <a:lnTo>
                    <a:pt x="1422" y="1030"/>
                  </a:lnTo>
                  <a:lnTo>
                    <a:pt x="1418" y="1032"/>
                  </a:lnTo>
                  <a:lnTo>
                    <a:pt x="1418" y="1032"/>
                  </a:lnTo>
                  <a:lnTo>
                    <a:pt x="1414" y="1036"/>
                  </a:lnTo>
                  <a:lnTo>
                    <a:pt x="1414" y="1038"/>
                  </a:lnTo>
                  <a:lnTo>
                    <a:pt x="1412" y="1042"/>
                  </a:lnTo>
                  <a:lnTo>
                    <a:pt x="1408" y="1038"/>
                  </a:lnTo>
                  <a:lnTo>
                    <a:pt x="1406" y="1036"/>
                  </a:lnTo>
                  <a:lnTo>
                    <a:pt x="1408" y="1034"/>
                  </a:lnTo>
                  <a:lnTo>
                    <a:pt x="1406" y="1028"/>
                  </a:lnTo>
                  <a:lnTo>
                    <a:pt x="1404" y="1028"/>
                  </a:lnTo>
                  <a:lnTo>
                    <a:pt x="1392" y="1038"/>
                  </a:lnTo>
                  <a:lnTo>
                    <a:pt x="1396" y="1048"/>
                  </a:lnTo>
                  <a:lnTo>
                    <a:pt x="1396" y="1062"/>
                  </a:lnTo>
                  <a:lnTo>
                    <a:pt x="1388" y="1072"/>
                  </a:lnTo>
                  <a:lnTo>
                    <a:pt x="1388" y="1078"/>
                  </a:lnTo>
                  <a:lnTo>
                    <a:pt x="1388" y="1080"/>
                  </a:lnTo>
                  <a:lnTo>
                    <a:pt x="1390" y="1080"/>
                  </a:lnTo>
                  <a:lnTo>
                    <a:pt x="1390" y="1076"/>
                  </a:lnTo>
                  <a:lnTo>
                    <a:pt x="1396" y="1076"/>
                  </a:lnTo>
                  <a:lnTo>
                    <a:pt x="1404" y="1062"/>
                  </a:lnTo>
                  <a:lnTo>
                    <a:pt x="1406" y="1068"/>
                  </a:lnTo>
                  <a:lnTo>
                    <a:pt x="1412" y="1064"/>
                  </a:lnTo>
                  <a:lnTo>
                    <a:pt x="1412" y="1072"/>
                  </a:lnTo>
                  <a:lnTo>
                    <a:pt x="1424" y="1076"/>
                  </a:lnTo>
                  <a:lnTo>
                    <a:pt x="1448" y="1062"/>
                  </a:lnTo>
                  <a:lnTo>
                    <a:pt x="1484" y="1016"/>
                  </a:lnTo>
                  <a:lnTo>
                    <a:pt x="1494" y="994"/>
                  </a:lnTo>
                  <a:lnTo>
                    <a:pt x="1516" y="964"/>
                  </a:lnTo>
                  <a:lnTo>
                    <a:pt x="1522" y="932"/>
                  </a:lnTo>
                  <a:lnTo>
                    <a:pt x="1520" y="918"/>
                  </a:lnTo>
                  <a:lnTo>
                    <a:pt x="1524" y="904"/>
                  </a:lnTo>
                  <a:lnTo>
                    <a:pt x="1532" y="888"/>
                  </a:lnTo>
                  <a:lnTo>
                    <a:pt x="1528" y="882"/>
                  </a:lnTo>
                  <a:lnTo>
                    <a:pt x="1530" y="878"/>
                  </a:lnTo>
                  <a:lnTo>
                    <a:pt x="1528" y="872"/>
                  </a:lnTo>
                  <a:lnTo>
                    <a:pt x="1512" y="864"/>
                  </a:lnTo>
                  <a:lnTo>
                    <a:pt x="1528" y="868"/>
                  </a:lnTo>
                  <a:lnTo>
                    <a:pt x="1532" y="862"/>
                  </a:lnTo>
                  <a:lnTo>
                    <a:pt x="1518" y="852"/>
                  </a:lnTo>
                  <a:lnTo>
                    <a:pt x="1510" y="840"/>
                  </a:lnTo>
                  <a:lnTo>
                    <a:pt x="1496" y="840"/>
                  </a:lnTo>
                  <a:lnTo>
                    <a:pt x="1496" y="852"/>
                  </a:lnTo>
                  <a:lnTo>
                    <a:pt x="1492" y="858"/>
                  </a:lnTo>
                  <a:lnTo>
                    <a:pt x="1492" y="848"/>
                  </a:lnTo>
                  <a:lnTo>
                    <a:pt x="1488" y="854"/>
                  </a:lnTo>
                  <a:lnTo>
                    <a:pt x="1476" y="856"/>
                  </a:lnTo>
                  <a:lnTo>
                    <a:pt x="1482" y="850"/>
                  </a:lnTo>
                  <a:lnTo>
                    <a:pt x="1478" y="844"/>
                  </a:lnTo>
                  <a:lnTo>
                    <a:pt x="1482" y="840"/>
                  </a:lnTo>
                  <a:lnTo>
                    <a:pt x="1476" y="842"/>
                  </a:lnTo>
                  <a:lnTo>
                    <a:pt x="1476" y="848"/>
                  </a:lnTo>
                  <a:lnTo>
                    <a:pt x="1470" y="852"/>
                  </a:lnTo>
                  <a:lnTo>
                    <a:pt x="1470" y="832"/>
                  </a:lnTo>
                  <a:lnTo>
                    <a:pt x="1456" y="834"/>
                  </a:lnTo>
                  <a:lnTo>
                    <a:pt x="1450" y="830"/>
                  </a:lnTo>
                  <a:lnTo>
                    <a:pt x="1450" y="826"/>
                  </a:lnTo>
                  <a:lnTo>
                    <a:pt x="1482" y="796"/>
                  </a:lnTo>
                  <a:lnTo>
                    <a:pt x="1492" y="780"/>
                  </a:lnTo>
                  <a:lnTo>
                    <a:pt x="1518" y="756"/>
                  </a:lnTo>
                  <a:lnTo>
                    <a:pt x="1524" y="744"/>
                  </a:lnTo>
                  <a:lnTo>
                    <a:pt x="1544" y="724"/>
                  </a:lnTo>
                  <a:lnTo>
                    <a:pt x="1556" y="716"/>
                  </a:lnTo>
                  <a:lnTo>
                    <a:pt x="1588" y="716"/>
                  </a:lnTo>
                  <a:lnTo>
                    <a:pt x="1594" y="722"/>
                  </a:lnTo>
                  <a:lnTo>
                    <a:pt x="1600" y="714"/>
                  </a:lnTo>
                  <a:lnTo>
                    <a:pt x="1614" y="720"/>
                  </a:lnTo>
                  <a:lnTo>
                    <a:pt x="1626" y="716"/>
                  </a:lnTo>
                  <a:lnTo>
                    <a:pt x="1628" y="720"/>
                  </a:lnTo>
                  <a:lnTo>
                    <a:pt x="1632" y="720"/>
                  </a:lnTo>
                  <a:lnTo>
                    <a:pt x="1630" y="714"/>
                  </a:lnTo>
                  <a:lnTo>
                    <a:pt x="1636" y="714"/>
                  </a:lnTo>
                  <a:lnTo>
                    <a:pt x="1634" y="708"/>
                  </a:lnTo>
                  <a:lnTo>
                    <a:pt x="1636" y="706"/>
                  </a:lnTo>
                  <a:lnTo>
                    <a:pt x="1660" y="714"/>
                  </a:lnTo>
                  <a:lnTo>
                    <a:pt x="1666" y="712"/>
                  </a:lnTo>
                  <a:lnTo>
                    <a:pt x="1676" y="718"/>
                  </a:lnTo>
                  <a:lnTo>
                    <a:pt x="1662" y="724"/>
                  </a:lnTo>
                  <a:lnTo>
                    <a:pt x="1666" y="730"/>
                  </a:lnTo>
                  <a:lnTo>
                    <a:pt x="1680" y="726"/>
                  </a:lnTo>
                  <a:lnTo>
                    <a:pt x="1686" y="728"/>
                  </a:lnTo>
                  <a:lnTo>
                    <a:pt x="1696" y="720"/>
                  </a:lnTo>
                  <a:lnTo>
                    <a:pt x="1712" y="722"/>
                  </a:lnTo>
                  <a:lnTo>
                    <a:pt x="1716" y="722"/>
                  </a:lnTo>
                  <a:lnTo>
                    <a:pt x="1716" y="716"/>
                  </a:lnTo>
                  <a:lnTo>
                    <a:pt x="1704" y="714"/>
                  </a:lnTo>
                  <a:lnTo>
                    <a:pt x="1706" y="710"/>
                  </a:lnTo>
                  <a:lnTo>
                    <a:pt x="1702" y="704"/>
                  </a:lnTo>
                  <a:lnTo>
                    <a:pt x="1744" y="652"/>
                  </a:lnTo>
                  <a:lnTo>
                    <a:pt x="1768" y="646"/>
                  </a:lnTo>
                  <a:lnTo>
                    <a:pt x="1778" y="652"/>
                  </a:lnTo>
                  <a:lnTo>
                    <a:pt x="1786" y="646"/>
                  </a:lnTo>
                  <a:lnTo>
                    <a:pt x="1780" y="664"/>
                  </a:lnTo>
                  <a:lnTo>
                    <a:pt x="1780" y="668"/>
                  </a:lnTo>
                  <a:lnTo>
                    <a:pt x="1778" y="672"/>
                  </a:lnTo>
                  <a:lnTo>
                    <a:pt x="1786" y="672"/>
                  </a:lnTo>
                  <a:lnTo>
                    <a:pt x="1784" y="684"/>
                  </a:lnTo>
                  <a:lnTo>
                    <a:pt x="1812" y="656"/>
                  </a:lnTo>
                  <a:lnTo>
                    <a:pt x="1818" y="652"/>
                  </a:lnTo>
                  <a:lnTo>
                    <a:pt x="1822" y="656"/>
                  </a:lnTo>
                  <a:lnTo>
                    <a:pt x="1824" y="652"/>
                  </a:lnTo>
                  <a:lnTo>
                    <a:pt x="1822" y="650"/>
                  </a:lnTo>
                  <a:lnTo>
                    <a:pt x="1826" y="632"/>
                  </a:lnTo>
                  <a:lnTo>
                    <a:pt x="1840" y="624"/>
                  </a:lnTo>
                  <a:lnTo>
                    <a:pt x="1848" y="628"/>
                  </a:lnTo>
                  <a:lnTo>
                    <a:pt x="1836" y="638"/>
                  </a:lnTo>
                  <a:lnTo>
                    <a:pt x="1832" y="664"/>
                  </a:lnTo>
                  <a:lnTo>
                    <a:pt x="1828" y="670"/>
                  </a:lnTo>
                  <a:lnTo>
                    <a:pt x="1830" y="676"/>
                  </a:lnTo>
                  <a:lnTo>
                    <a:pt x="1806" y="686"/>
                  </a:lnTo>
                  <a:lnTo>
                    <a:pt x="1806" y="694"/>
                  </a:lnTo>
                  <a:lnTo>
                    <a:pt x="1786" y="712"/>
                  </a:lnTo>
                  <a:lnTo>
                    <a:pt x="1760" y="750"/>
                  </a:lnTo>
                  <a:lnTo>
                    <a:pt x="1746" y="756"/>
                  </a:lnTo>
                  <a:lnTo>
                    <a:pt x="1740" y="756"/>
                  </a:lnTo>
                  <a:lnTo>
                    <a:pt x="1742" y="764"/>
                  </a:lnTo>
                  <a:lnTo>
                    <a:pt x="1738" y="774"/>
                  </a:lnTo>
                  <a:lnTo>
                    <a:pt x="1726" y="784"/>
                  </a:lnTo>
                  <a:lnTo>
                    <a:pt x="1722" y="802"/>
                  </a:lnTo>
                  <a:lnTo>
                    <a:pt x="1722" y="832"/>
                  </a:lnTo>
                  <a:lnTo>
                    <a:pt x="1738" y="914"/>
                  </a:lnTo>
                  <a:lnTo>
                    <a:pt x="1758" y="894"/>
                  </a:lnTo>
                  <a:lnTo>
                    <a:pt x="1760" y="878"/>
                  </a:lnTo>
                  <a:lnTo>
                    <a:pt x="1764" y="872"/>
                  </a:lnTo>
                  <a:lnTo>
                    <a:pt x="1776" y="864"/>
                  </a:lnTo>
                  <a:lnTo>
                    <a:pt x="1780" y="866"/>
                  </a:lnTo>
                  <a:lnTo>
                    <a:pt x="1780" y="846"/>
                  </a:lnTo>
                  <a:lnTo>
                    <a:pt x="1794" y="834"/>
                  </a:lnTo>
                  <a:lnTo>
                    <a:pt x="1802" y="836"/>
                  </a:lnTo>
                  <a:lnTo>
                    <a:pt x="1808" y="830"/>
                  </a:lnTo>
                  <a:lnTo>
                    <a:pt x="1802" y="812"/>
                  </a:lnTo>
                  <a:lnTo>
                    <a:pt x="1806" y="802"/>
                  </a:lnTo>
                  <a:lnTo>
                    <a:pt x="1812" y="796"/>
                  </a:lnTo>
                  <a:lnTo>
                    <a:pt x="1812" y="794"/>
                  </a:lnTo>
                  <a:lnTo>
                    <a:pt x="1810" y="792"/>
                  </a:lnTo>
                  <a:lnTo>
                    <a:pt x="1820" y="788"/>
                  </a:lnTo>
                  <a:lnTo>
                    <a:pt x="1816" y="794"/>
                  </a:lnTo>
                  <a:lnTo>
                    <a:pt x="1820" y="800"/>
                  </a:lnTo>
                  <a:lnTo>
                    <a:pt x="1824" y="794"/>
                  </a:lnTo>
                  <a:lnTo>
                    <a:pt x="1824" y="786"/>
                  </a:lnTo>
                  <a:lnTo>
                    <a:pt x="1818" y="782"/>
                  </a:lnTo>
                  <a:lnTo>
                    <a:pt x="1818" y="772"/>
                  </a:lnTo>
                  <a:lnTo>
                    <a:pt x="1824" y="756"/>
                  </a:lnTo>
                  <a:lnTo>
                    <a:pt x="1816" y="752"/>
                  </a:lnTo>
                  <a:lnTo>
                    <a:pt x="1812" y="758"/>
                  </a:lnTo>
                  <a:lnTo>
                    <a:pt x="1808" y="754"/>
                  </a:lnTo>
                  <a:lnTo>
                    <a:pt x="1812" y="738"/>
                  </a:lnTo>
                  <a:lnTo>
                    <a:pt x="1820" y="724"/>
                  </a:lnTo>
                  <a:lnTo>
                    <a:pt x="1822" y="724"/>
                  </a:lnTo>
                  <a:lnTo>
                    <a:pt x="1828" y="702"/>
                  </a:lnTo>
                  <a:lnTo>
                    <a:pt x="1842" y="698"/>
                  </a:lnTo>
                  <a:lnTo>
                    <a:pt x="1848" y="704"/>
                  </a:lnTo>
                  <a:lnTo>
                    <a:pt x="1848" y="698"/>
                  </a:lnTo>
                  <a:lnTo>
                    <a:pt x="1864" y="686"/>
                  </a:lnTo>
                  <a:lnTo>
                    <a:pt x="1864" y="704"/>
                  </a:lnTo>
                  <a:lnTo>
                    <a:pt x="1874" y="688"/>
                  </a:lnTo>
                  <a:lnTo>
                    <a:pt x="1890" y="682"/>
                  </a:lnTo>
                  <a:lnTo>
                    <a:pt x="1906" y="686"/>
                  </a:lnTo>
                  <a:lnTo>
                    <a:pt x="1918" y="700"/>
                  </a:lnTo>
                  <a:lnTo>
                    <a:pt x="1922" y="688"/>
                  </a:lnTo>
                  <a:lnTo>
                    <a:pt x="1946" y="672"/>
                  </a:lnTo>
                  <a:lnTo>
                    <a:pt x="1946" y="666"/>
                  </a:lnTo>
                  <a:lnTo>
                    <a:pt x="1956" y="660"/>
                  </a:lnTo>
                  <a:lnTo>
                    <a:pt x="1962" y="652"/>
                  </a:lnTo>
                  <a:lnTo>
                    <a:pt x="1966" y="654"/>
                  </a:lnTo>
                  <a:lnTo>
                    <a:pt x="1982" y="644"/>
                  </a:lnTo>
                  <a:lnTo>
                    <a:pt x="1982" y="640"/>
                  </a:lnTo>
                  <a:lnTo>
                    <a:pt x="2012" y="628"/>
                  </a:lnTo>
                  <a:lnTo>
                    <a:pt x="2014" y="628"/>
                  </a:lnTo>
                  <a:lnTo>
                    <a:pt x="2036" y="634"/>
                  </a:lnTo>
                  <a:lnTo>
                    <a:pt x="2042" y="622"/>
                  </a:lnTo>
                  <a:lnTo>
                    <a:pt x="2036" y="614"/>
                  </a:lnTo>
                  <a:lnTo>
                    <a:pt x="2040" y="612"/>
                  </a:lnTo>
                  <a:lnTo>
                    <a:pt x="2032" y="602"/>
                  </a:lnTo>
                  <a:lnTo>
                    <a:pt x="2030" y="586"/>
                  </a:lnTo>
                  <a:lnTo>
                    <a:pt x="2028" y="582"/>
                  </a:lnTo>
                  <a:lnTo>
                    <a:pt x="2026" y="574"/>
                  </a:lnTo>
                  <a:lnTo>
                    <a:pt x="2022" y="578"/>
                  </a:lnTo>
                  <a:lnTo>
                    <a:pt x="2016" y="574"/>
                  </a:lnTo>
                  <a:lnTo>
                    <a:pt x="2014" y="562"/>
                  </a:lnTo>
                  <a:lnTo>
                    <a:pt x="2030" y="566"/>
                  </a:lnTo>
                  <a:lnTo>
                    <a:pt x="2048" y="552"/>
                  </a:lnTo>
                  <a:lnTo>
                    <a:pt x="2048" y="552"/>
                  </a:lnTo>
                  <a:lnTo>
                    <a:pt x="2058" y="536"/>
                  </a:lnTo>
                  <a:lnTo>
                    <a:pt x="2058" y="534"/>
                  </a:lnTo>
                  <a:lnTo>
                    <a:pt x="2050" y="526"/>
                  </a:lnTo>
                  <a:lnTo>
                    <a:pt x="2048" y="518"/>
                  </a:lnTo>
                  <a:lnTo>
                    <a:pt x="2048" y="518"/>
                  </a:lnTo>
                  <a:lnTo>
                    <a:pt x="2058" y="516"/>
                  </a:lnTo>
                  <a:lnTo>
                    <a:pt x="2056" y="510"/>
                  </a:lnTo>
                  <a:lnTo>
                    <a:pt x="2060" y="510"/>
                  </a:lnTo>
                  <a:lnTo>
                    <a:pt x="2062" y="516"/>
                  </a:lnTo>
                  <a:lnTo>
                    <a:pt x="2068" y="510"/>
                  </a:lnTo>
                  <a:lnTo>
                    <a:pt x="2068" y="518"/>
                  </a:lnTo>
                  <a:lnTo>
                    <a:pt x="2062" y="520"/>
                  </a:lnTo>
                  <a:lnTo>
                    <a:pt x="2066" y="528"/>
                  </a:lnTo>
                  <a:lnTo>
                    <a:pt x="2068" y="528"/>
                  </a:lnTo>
                  <a:lnTo>
                    <a:pt x="2068" y="536"/>
                  </a:lnTo>
                  <a:lnTo>
                    <a:pt x="2078" y="538"/>
                  </a:lnTo>
                  <a:lnTo>
                    <a:pt x="2094" y="534"/>
                  </a:lnTo>
                  <a:lnTo>
                    <a:pt x="2102" y="540"/>
                  </a:lnTo>
                  <a:lnTo>
                    <a:pt x="2104" y="552"/>
                  </a:lnTo>
                  <a:lnTo>
                    <a:pt x="2110" y="560"/>
                  </a:lnTo>
                  <a:lnTo>
                    <a:pt x="2116" y="562"/>
                  </a:lnTo>
                  <a:lnTo>
                    <a:pt x="2116" y="558"/>
                  </a:lnTo>
                  <a:lnTo>
                    <a:pt x="2120" y="560"/>
                  </a:lnTo>
                  <a:lnTo>
                    <a:pt x="2120" y="556"/>
                  </a:lnTo>
                  <a:lnTo>
                    <a:pt x="2120" y="556"/>
                  </a:lnTo>
                  <a:lnTo>
                    <a:pt x="2120" y="560"/>
                  </a:lnTo>
                  <a:lnTo>
                    <a:pt x="2118" y="562"/>
                  </a:lnTo>
                  <a:lnTo>
                    <a:pt x="2126" y="566"/>
                  </a:lnTo>
                  <a:lnTo>
                    <a:pt x="2126" y="568"/>
                  </a:lnTo>
                  <a:lnTo>
                    <a:pt x="2128" y="572"/>
                  </a:lnTo>
                  <a:lnTo>
                    <a:pt x="2132" y="570"/>
                  </a:lnTo>
                  <a:lnTo>
                    <a:pt x="2132" y="574"/>
                  </a:lnTo>
                  <a:lnTo>
                    <a:pt x="2134" y="574"/>
                  </a:lnTo>
                  <a:lnTo>
                    <a:pt x="2136" y="574"/>
                  </a:lnTo>
                  <a:lnTo>
                    <a:pt x="2138" y="568"/>
                  </a:lnTo>
                  <a:lnTo>
                    <a:pt x="2140" y="568"/>
                  </a:lnTo>
                  <a:lnTo>
                    <a:pt x="2136" y="576"/>
                  </a:lnTo>
                  <a:lnTo>
                    <a:pt x="2142" y="578"/>
                  </a:lnTo>
                  <a:lnTo>
                    <a:pt x="2144" y="576"/>
                  </a:lnTo>
                  <a:lnTo>
                    <a:pt x="2144" y="572"/>
                  </a:lnTo>
                  <a:lnTo>
                    <a:pt x="2150" y="572"/>
                  </a:lnTo>
                  <a:lnTo>
                    <a:pt x="2148" y="564"/>
                  </a:lnTo>
                  <a:lnTo>
                    <a:pt x="2142" y="564"/>
                  </a:lnTo>
                  <a:lnTo>
                    <a:pt x="2146" y="562"/>
                  </a:lnTo>
                  <a:lnTo>
                    <a:pt x="2140" y="560"/>
                  </a:lnTo>
                  <a:lnTo>
                    <a:pt x="2154" y="552"/>
                  </a:lnTo>
                  <a:lnTo>
                    <a:pt x="2152" y="548"/>
                  </a:lnTo>
                  <a:lnTo>
                    <a:pt x="2154" y="546"/>
                  </a:lnTo>
                  <a:lnTo>
                    <a:pt x="2154" y="540"/>
                  </a:lnTo>
                  <a:lnTo>
                    <a:pt x="2158" y="538"/>
                  </a:lnTo>
                  <a:lnTo>
                    <a:pt x="2168" y="538"/>
                  </a:lnTo>
                  <a:lnTo>
                    <a:pt x="2168" y="538"/>
                  </a:lnTo>
                  <a:lnTo>
                    <a:pt x="2168" y="534"/>
                  </a:lnTo>
                  <a:lnTo>
                    <a:pt x="2164" y="532"/>
                  </a:lnTo>
                  <a:lnTo>
                    <a:pt x="2164" y="528"/>
                  </a:lnTo>
                  <a:lnTo>
                    <a:pt x="2164" y="526"/>
                  </a:lnTo>
                  <a:lnTo>
                    <a:pt x="2174" y="534"/>
                  </a:lnTo>
                  <a:lnTo>
                    <a:pt x="2176" y="524"/>
                  </a:lnTo>
                  <a:lnTo>
                    <a:pt x="2186" y="518"/>
                  </a:lnTo>
                  <a:lnTo>
                    <a:pt x="2180" y="516"/>
                  </a:lnTo>
                  <a:close/>
                  <a:moveTo>
                    <a:pt x="60" y="744"/>
                  </a:moveTo>
                  <a:lnTo>
                    <a:pt x="58" y="744"/>
                  </a:lnTo>
                  <a:lnTo>
                    <a:pt x="52" y="746"/>
                  </a:lnTo>
                  <a:lnTo>
                    <a:pt x="50" y="744"/>
                  </a:lnTo>
                  <a:lnTo>
                    <a:pt x="54" y="740"/>
                  </a:lnTo>
                  <a:lnTo>
                    <a:pt x="56" y="738"/>
                  </a:lnTo>
                  <a:lnTo>
                    <a:pt x="60" y="740"/>
                  </a:lnTo>
                  <a:lnTo>
                    <a:pt x="60" y="746"/>
                  </a:lnTo>
                  <a:lnTo>
                    <a:pt x="60" y="744"/>
                  </a:lnTo>
                  <a:close/>
                  <a:moveTo>
                    <a:pt x="74" y="684"/>
                  </a:moveTo>
                  <a:lnTo>
                    <a:pt x="72" y="688"/>
                  </a:lnTo>
                  <a:lnTo>
                    <a:pt x="70" y="692"/>
                  </a:lnTo>
                  <a:lnTo>
                    <a:pt x="62" y="692"/>
                  </a:lnTo>
                  <a:lnTo>
                    <a:pt x="58" y="694"/>
                  </a:lnTo>
                  <a:lnTo>
                    <a:pt x="56" y="700"/>
                  </a:lnTo>
                  <a:lnTo>
                    <a:pt x="52" y="700"/>
                  </a:lnTo>
                  <a:lnTo>
                    <a:pt x="50" y="686"/>
                  </a:lnTo>
                  <a:lnTo>
                    <a:pt x="44" y="678"/>
                  </a:lnTo>
                  <a:lnTo>
                    <a:pt x="44" y="676"/>
                  </a:lnTo>
                  <a:lnTo>
                    <a:pt x="42" y="670"/>
                  </a:lnTo>
                  <a:lnTo>
                    <a:pt x="38" y="670"/>
                  </a:lnTo>
                  <a:lnTo>
                    <a:pt x="38" y="662"/>
                  </a:lnTo>
                  <a:lnTo>
                    <a:pt x="44" y="654"/>
                  </a:lnTo>
                  <a:lnTo>
                    <a:pt x="50" y="652"/>
                  </a:lnTo>
                  <a:lnTo>
                    <a:pt x="56" y="654"/>
                  </a:lnTo>
                  <a:lnTo>
                    <a:pt x="62" y="662"/>
                  </a:lnTo>
                  <a:lnTo>
                    <a:pt x="70" y="664"/>
                  </a:lnTo>
                  <a:lnTo>
                    <a:pt x="72" y="674"/>
                  </a:lnTo>
                  <a:lnTo>
                    <a:pt x="74" y="674"/>
                  </a:lnTo>
                  <a:lnTo>
                    <a:pt x="74" y="682"/>
                  </a:lnTo>
                  <a:lnTo>
                    <a:pt x="74" y="684"/>
                  </a:lnTo>
                  <a:close/>
                  <a:moveTo>
                    <a:pt x="122" y="668"/>
                  </a:moveTo>
                  <a:lnTo>
                    <a:pt x="120" y="668"/>
                  </a:lnTo>
                  <a:lnTo>
                    <a:pt x="116" y="674"/>
                  </a:lnTo>
                  <a:lnTo>
                    <a:pt x="112" y="672"/>
                  </a:lnTo>
                  <a:lnTo>
                    <a:pt x="112" y="670"/>
                  </a:lnTo>
                  <a:lnTo>
                    <a:pt x="114" y="668"/>
                  </a:lnTo>
                  <a:lnTo>
                    <a:pt x="112" y="664"/>
                  </a:lnTo>
                  <a:lnTo>
                    <a:pt x="108" y="658"/>
                  </a:lnTo>
                  <a:lnTo>
                    <a:pt x="100" y="652"/>
                  </a:lnTo>
                  <a:lnTo>
                    <a:pt x="96" y="648"/>
                  </a:lnTo>
                  <a:lnTo>
                    <a:pt x="96" y="646"/>
                  </a:lnTo>
                  <a:lnTo>
                    <a:pt x="98" y="648"/>
                  </a:lnTo>
                  <a:lnTo>
                    <a:pt x="100" y="646"/>
                  </a:lnTo>
                  <a:lnTo>
                    <a:pt x="96" y="638"/>
                  </a:lnTo>
                  <a:lnTo>
                    <a:pt x="102" y="642"/>
                  </a:lnTo>
                  <a:lnTo>
                    <a:pt x="98" y="628"/>
                  </a:lnTo>
                  <a:lnTo>
                    <a:pt x="98" y="626"/>
                  </a:lnTo>
                  <a:lnTo>
                    <a:pt x="102" y="630"/>
                  </a:lnTo>
                  <a:lnTo>
                    <a:pt x="102" y="638"/>
                  </a:lnTo>
                  <a:lnTo>
                    <a:pt x="106" y="640"/>
                  </a:lnTo>
                  <a:lnTo>
                    <a:pt x="108" y="640"/>
                  </a:lnTo>
                  <a:lnTo>
                    <a:pt x="106" y="634"/>
                  </a:lnTo>
                  <a:lnTo>
                    <a:pt x="110" y="638"/>
                  </a:lnTo>
                  <a:lnTo>
                    <a:pt x="112" y="636"/>
                  </a:lnTo>
                  <a:lnTo>
                    <a:pt x="110" y="626"/>
                  </a:lnTo>
                  <a:lnTo>
                    <a:pt x="104" y="624"/>
                  </a:lnTo>
                  <a:lnTo>
                    <a:pt x="104" y="626"/>
                  </a:lnTo>
                  <a:lnTo>
                    <a:pt x="98" y="616"/>
                  </a:lnTo>
                  <a:lnTo>
                    <a:pt x="116" y="628"/>
                  </a:lnTo>
                  <a:lnTo>
                    <a:pt x="116" y="630"/>
                  </a:lnTo>
                  <a:lnTo>
                    <a:pt x="114" y="642"/>
                  </a:lnTo>
                  <a:lnTo>
                    <a:pt x="116" y="644"/>
                  </a:lnTo>
                  <a:lnTo>
                    <a:pt x="116" y="646"/>
                  </a:lnTo>
                  <a:lnTo>
                    <a:pt x="118" y="652"/>
                  </a:lnTo>
                  <a:lnTo>
                    <a:pt x="124" y="658"/>
                  </a:lnTo>
                  <a:lnTo>
                    <a:pt x="124" y="662"/>
                  </a:lnTo>
                  <a:lnTo>
                    <a:pt x="122" y="664"/>
                  </a:lnTo>
                  <a:lnTo>
                    <a:pt x="124" y="666"/>
                  </a:lnTo>
                  <a:lnTo>
                    <a:pt x="122" y="668"/>
                  </a:lnTo>
                  <a:close/>
                  <a:moveTo>
                    <a:pt x="136" y="690"/>
                  </a:moveTo>
                  <a:lnTo>
                    <a:pt x="144" y="688"/>
                  </a:lnTo>
                  <a:lnTo>
                    <a:pt x="146" y="694"/>
                  </a:lnTo>
                  <a:lnTo>
                    <a:pt x="144" y="696"/>
                  </a:lnTo>
                  <a:lnTo>
                    <a:pt x="138" y="696"/>
                  </a:lnTo>
                  <a:lnTo>
                    <a:pt x="136" y="696"/>
                  </a:lnTo>
                  <a:lnTo>
                    <a:pt x="134" y="692"/>
                  </a:lnTo>
                  <a:lnTo>
                    <a:pt x="136" y="690"/>
                  </a:lnTo>
                  <a:close/>
                  <a:moveTo>
                    <a:pt x="156" y="744"/>
                  </a:moveTo>
                  <a:lnTo>
                    <a:pt x="156" y="748"/>
                  </a:lnTo>
                  <a:lnTo>
                    <a:pt x="154" y="744"/>
                  </a:lnTo>
                  <a:lnTo>
                    <a:pt x="154" y="746"/>
                  </a:lnTo>
                  <a:lnTo>
                    <a:pt x="152" y="748"/>
                  </a:lnTo>
                  <a:lnTo>
                    <a:pt x="150" y="746"/>
                  </a:lnTo>
                  <a:lnTo>
                    <a:pt x="150" y="750"/>
                  </a:lnTo>
                  <a:lnTo>
                    <a:pt x="148" y="748"/>
                  </a:lnTo>
                  <a:lnTo>
                    <a:pt x="148" y="744"/>
                  </a:lnTo>
                  <a:lnTo>
                    <a:pt x="144" y="742"/>
                  </a:lnTo>
                  <a:lnTo>
                    <a:pt x="134" y="732"/>
                  </a:lnTo>
                  <a:lnTo>
                    <a:pt x="134" y="730"/>
                  </a:lnTo>
                  <a:lnTo>
                    <a:pt x="136" y="730"/>
                  </a:lnTo>
                  <a:lnTo>
                    <a:pt x="140" y="736"/>
                  </a:lnTo>
                  <a:lnTo>
                    <a:pt x="142" y="734"/>
                  </a:lnTo>
                  <a:lnTo>
                    <a:pt x="146" y="736"/>
                  </a:lnTo>
                  <a:lnTo>
                    <a:pt x="144" y="728"/>
                  </a:lnTo>
                  <a:lnTo>
                    <a:pt x="140" y="726"/>
                  </a:lnTo>
                  <a:lnTo>
                    <a:pt x="142" y="724"/>
                  </a:lnTo>
                  <a:lnTo>
                    <a:pt x="146" y="724"/>
                  </a:lnTo>
                  <a:lnTo>
                    <a:pt x="152" y="734"/>
                  </a:lnTo>
                  <a:lnTo>
                    <a:pt x="158" y="736"/>
                  </a:lnTo>
                  <a:lnTo>
                    <a:pt x="160" y="742"/>
                  </a:lnTo>
                  <a:lnTo>
                    <a:pt x="156" y="744"/>
                  </a:lnTo>
                  <a:close/>
                  <a:moveTo>
                    <a:pt x="306" y="816"/>
                  </a:moveTo>
                  <a:lnTo>
                    <a:pt x="300" y="820"/>
                  </a:lnTo>
                  <a:lnTo>
                    <a:pt x="298" y="820"/>
                  </a:lnTo>
                  <a:lnTo>
                    <a:pt x="298" y="822"/>
                  </a:lnTo>
                  <a:lnTo>
                    <a:pt x="292" y="824"/>
                  </a:lnTo>
                  <a:lnTo>
                    <a:pt x="292" y="826"/>
                  </a:lnTo>
                  <a:lnTo>
                    <a:pt x="294" y="828"/>
                  </a:lnTo>
                  <a:lnTo>
                    <a:pt x="292" y="834"/>
                  </a:lnTo>
                  <a:lnTo>
                    <a:pt x="286" y="838"/>
                  </a:lnTo>
                  <a:lnTo>
                    <a:pt x="286" y="842"/>
                  </a:lnTo>
                  <a:lnTo>
                    <a:pt x="292" y="848"/>
                  </a:lnTo>
                  <a:lnTo>
                    <a:pt x="302" y="842"/>
                  </a:lnTo>
                  <a:lnTo>
                    <a:pt x="296" y="846"/>
                  </a:lnTo>
                  <a:lnTo>
                    <a:pt x="296" y="852"/>
                  </a:lnTo>
                  <a:lnTo>
                    <a:pt x="294" y="850"/>
                  </a:lnTo>
                  <a:lnTo>
                    <a:pt x="294" y="856"/>
                  </a:lnTo>
                  <a:lnTo>
                    <a:pt x="300" y="858"/>
                  </a:lnTo>
                  <a:lnTo>
                    <a:pt x="292" y="860"/>
                  </a:lnTo>
                  <a:lnTo>
                    <a:pt x="294" y="858"/>
                  </a:lnTo>
                  <a:lnTo>
                    <a:pt x="290" y="856"/>
                  </a:lnTo>
                  <a:lnTo>
                    <a:pt x="292" y="850"/>
                  </a:lnTo>
                  <a:lnTo>
                    <a:pt x="290" y="846"/>
                  </a:lnTo>
                  <a:lnTo>
                    <a:pt x="284" y="842"/>
                  </a:lnTo>
                  <a:lnTo>
                    <a:pt x="286" y="832"/>
                  </a:lnTo>
                  <a:lnTo>
                    <a:pt x="286" y="830"/>
                  </a:lnTo>
                  <a:lnTo>
                    <a:pt x="290" y="830"/>
                  </a:lnTo>
                  <a:lnTo>
                    <a:pt x="292" y="822"/>
                  </a:lnTo>
                  <a:lnTo>
                    <a:pt x="296" y="820"/>
                  </a:lnTo>
                  <a:lnTo>
                    <a:pt x="294" y="814"/>
                  </a:lnTo>
                  <a:lnTo>
                    <a:pt x="294" y="812"/>
                  </a:lnTo>
                  <a:lnTo>
                    <a:pt x="296" y="816"/>
                  </a:lnTo>
                  <a:lnTo>
                    <a:pt x="302" y="812"/>
                  </a:lnTo>
                  <a:lnTo>
                    <a:pt x="304" y="814"/>
                  </a:lnTo>
                  <a:lnTo>
                    <a:pt x="308" y="812"/>
                  </a:lnTo>
                  <a:lnTo>
                    <a:pt x="314" y="812"/>
                  </a:lnTo>
                  <a:lnTo>
                    <a:pt x="314" y="814"/>
                  </a:lnTo>
                  <a:lnTo>
                    <a:pt x="306" y="816"/>
                  </a:lnTo>
                  <a:close/>
                  <a:moveTo>
                    <a:pt x="872" y="818"/>
                  </a:moveTo>
                  <a:lnTo>
                    <a:pt x="870" y="820"/>
                  </a:lnTo>
                  <a:lnTo>
                    <a:pt x="858" y="824"/>
                  </a:lnTo>
                  <a:lnTo>
                    <a:pt x="856" y="826"/>
                  </a:lnTo>
                  <a:lnTo>
                    <a:pt x="856" y="830"/>
                  </a:lnTo>
                  <a:lnTo>
                    <a:pt x="858" y="832"/>
                  </a:lnTo>
                  <a:lnTo>
                    <a:pt x="862" y="842"/>
                  </a:lnTo>
                  <a:lnTo>
                    <a:pt x="864" y="850"/>
                  </a:lnTo>
                  <a:lnTo>
                    <a:pt x="862" y="852"/>
                  </a:lnTo>
                  <a:lnTo>
                    <a:pt x="862" y="850"/>
                  </a:lnTo>
                  <a:lnTo>
                    <a:pt x="862" y="842"/>
                  </a:lnTo>
                  <a:lnTo>
                    <a:pt x="858" y="838"/>
                  </a:lnTo>
                  <a:lnTo>
                    <a:pt x="856" y="834"/>
                  </a:lnTo>
                  <a:lnTo>
                    <a:pt x="854" y="830"/>
                  </a:lnTo>
                  <a:lnTo>
                    <a:pt x="854" y="826"/>
                  </a:lnTo>
                  <a:lnTo>
                    <a:pt x="856" y="820"/>
                  </a:lnTo>
                  <a:lnTo>
                    <a:pt x="868" y="818"/>
                  </a:lnTo>
                  <a:lnTo>
                    <a:pt x="874" y="812"/>
                  </a:lnTo>
                  <a:lnTo>
                    <a:pt x="872" y="818"/>
                  </a:lnTo>
                  <a:close/>
                  <a:moveTo>
                    <a:pt x="1016" y="800"/>
                  </a:moveTo>
                  <a:lnTo>
                    <a:pt x="1014" y="796"/>
                  </a:lnTo>
                  <a:lnTo>
                    <a:pt x="1012" y="796"/>
                  </a:lnTo>
                  <a:lnTo>
                    <a:pt x="1004" y="798"/>
                  </a:lnTo>
                  <a:lnTo>
                    <a:pt x="1002" y="806"/>
                  </a:lnTo>
                  <a:lnTo>
                    <a:pt x="1008" y="810"/>
                  </a:lnTo>
                  <a:lnTo>
                    <a:pt x="1008" y="812"/>
                  </a:lnTo>
                  <a:lnTo>
                    <a:pt x="1002" y="810"/>
                  </a:lnTo>
                  <a:lnTo>
                    <a:pt x="1000" y="804"/>
                  </a:lnTo>
                  <a:lnTo>
                    <a:pt x="996" y="802"/>
                  </a:lnTo>
                  <a:lnTo>
                    <a:pt x="994" y="800"/>
                  </a:lnTo>
                  <a:lnTo>
                    <a:pt x="1000" y="800"/>
                  </a:lnTo>
                  <a:lnTo>
                    <a:pt x="998" y="796"/>
                  </a:lnTo>
                  <a:lnTo>
                    <a:pt x="1000" y="792"/>
                  </a:lnTo>
                  <a:lnTo>
                    <a:pt x="1002" y="794"/>
                  </a:lnTo>
                  <a:lnTo>
                    <a:pt x="1002" y="796"/>
                  </a:lnTo>
                  <a:lnTo>
                    <a:pt x="1010" y="792"/>
                  </a:lnTo>
                  <a:lnTo>
                    <a:pt x="1016" y="796"/>
                  </a:lnTo>
                  <a:lnTo>
                    <a:pt x="1016" y="798"/>
                  </a:lnTo>
                  <a:lnTo>
                    <a:pt x="1016" y="800"/>
                  </a:lnTo>
                  <a:close/>
                  <a:moveTo>
                    <a:pt x="1104" y="844"/>
                  </a:moveTo>
                  <a:lnTo>
                    <a:pt x="1102" y="848"/>
                  </a:lnTo>
                  <a:lnTo>
                    <a:pt x="1098" y="856"/>
                  </a:lnTo>
                  <a:lnTo>
                    <a:pt x="1098" y="852"/>
                  </a:lnTo>
                  <a:lnTo>
                    <a:pt x="1094" y="854"/>
                  </a:lnTo>
                  <a:lnTo>
                    <a:pt x="1092" y="858"/>
                  </a:lnTo>
                  <a:lnTo>
                    <a:pt x="1096" y="858"/>
                  </a:lnTo>
                  <a:lnTo>
                    <a:pt x="1096" y="862"/>
                  </a:lnTo>
                  <a:lnTo>
                    <a:pt x="1090" y="866"/>
                  </a:lnTo>
                  <a:lnTo>
                    <a:pt x="1084" y="876"/>
                  </a:lnTo>
                  <a:lnTo>
                    <a:pt x="1072" y="880"/>
                  </a:lnTo>
                  <a:lnTo>
                    <a:pt x="1070" y="884"/>
                  </a:lnTo>
                  <a:lnTo>
                    <a:pt x="1064" y="886"/>
                  </a:lnTo>
                  <a:lnTo>
                    <a:pt x="1058" y="896"/>
                  </a:lnTo>
                  <a:lnTo>
                    <a:pt x="1052" y="900"/>
                  </a:lnTo>
                  <a:lnTo>
                    <a:pt x="1040" y="904"/>
                  </a:lnTo>
                  <a:lnTo>
                    <a:pt x="1030" y="902"/>
                  </a:lnTo>
                  <a:lnTo>
                    <a:pt x="1028" y="900"/>
                  </a:lnTo>
                  <a:lnTo>
                    <a:pt x="1028" y="898"/>
                  </a:lnTo>
                  <a:lnTo>
                    <a:pt x="1032" y="898"/>
                  </a:lnTo>
                  <a:lnTo>
                    <a:pt x="1042" y="894"/>
                  </a:lnTo>
                  <a:lnTo>
                    <a:pt x="1046" y="894"/>
                  </a:lnTo>
                  <a:lnTo>
                    <a:pt x="1050" y="892"/>
                  </a:lnTo>
                  <a:lnTo>
                    <a:pt x="1058" y="880"/>
                  </a:lnTo>
                  <a:lnTo>
                    <a:pt x="1078" y="864"/>
                  </a:lnTo>
                  <a:lnTo>
                    <a:pt x="1080" y="862"/>
                  </a:lnTo>
                  <a:lnTo>
                    <a:pt x="1070" y="868"/>
                  </a:lnTo>
                  <a:lnTo>
                    <a:pt x="1072" y="864"/>
                  </a:lnTo>
                  <a:lnTo>
                    <a:pt x="1076" y="862"/>
                  </a:lnTo>
                  <a:lnTo>
                    <a:pt x="1086" y="850"/>
                  </a:lnTo>
                  <a:lnTo>
                    <a:pt x="1100" y="818"/>
                  </a:lnTo>
                  <a:lnTo>
                    <a:pt x="1102" y="810"/>
                  </a:lnTo>
                  <a:lnTo>
                    <a:pt x="1106" y="806"/>
                  </a:lnTo>
                  <a:lnTo>
                    <a:pt x="1108" y="808"/>
                  </a:lnTo>
                  <a:lnTo>
                    <a:pt x="1108" y="810"/>
                  </a:lnTo>
                  <a:lnTo>
                    <a:pt x="1104" y="84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5" name="Freeform 825"/>
            <p:cNvSpPr>
              <a:spLocks noEditPoints="1"/>
            </p:cNvSpPr>
            <p:nvPr/>
          </p:nvSpPr>
          <p:spPr bwMode="auto">
            <a:xfrm>
              <a:off x="2611221" y="3226584"/>
              <a:ext cx="865873" cy="464341"/>
            </a:xfrm>
            <a:custGeom>
              <a:avLst/>
              <a:gdLst/>
              <a:ahLst/>
              <a:cxnLst>
                <a:cxn ang="0">
                  <a:pos x="754" y="42"/>
                </a:cxn>
                <a:cxn ang="0">
                  <a:pos x="724" y="78"/>
                </a:cxn>
                <a:cxn ang="0">
                  <a:pos x="648" y="108"/>
                </a:cxn>
                <a:cxn ang="0">
                  <a:pos x="582" y="146"/>
                </a:cxn>
                <a:cxn ang="0">
                  <a:pos x="564" y="120"/>
                </a:cxn>
                <a:cxn ang="0">
                  <a:pos x="550" y="86"/>
                </a:cxn>
                <a:cxn ang="0">
                  <a:pos x="520" y="86"/>
                </a:cxn>
                <a:cxn ang="0">
                  <a:pos x="504" y="146"/>
                </a:cxn>
                <a:cxn ang="0">
                  <a:pos x="502" y="82"/>
                </a:cxn>
                <a:cxn ang="0">
                  <a:pos x="526" y="66"/>
                </a:cxn>
                <a:cxn ang="0">
                  <a:pos x="528" y="54"/>
                </a:cxn>
                <a:cxn ang="0">
                  <a:pos x="492" y="40"/>
                </a:cxn>
                <a:cxn ang="0">
                  <a:pos x="466" y="30"/>
                </a:cxn>
                <a:cxn ang="0">
                  <a:pos x="24" y="10"/>
                </a:cxn>
                <a:cxn ang="0">
                  <a:pos x="28" y="32"/>
                </a:cxn>
                <a:cxn ang="0">
                  <a:pos x="0" y="28"/>
                </a:cxn>
                <a:cxn ang="0">
                  <a:pos x="8" y="60"/>
                </a:cxn>
                <a:cxn ang="0">
                  <a:pos x="8" y="164"/>
                </a:cxn>
                <a:cxn ang="0">
                  <a:pos x="30" y="210"/>
                </a:cxn>
                <a:cxn ang="0">
                  <a:pos x="38" y="236"/>
                </a:cxn>
                <a:cxn ang="0">
                  <a:pos x="82" y="278"/>
                </a:cxn>
                <a:cxn ang="0">
                  <a:pos x="164" y="312"/>
                </a:cxn>
                <a:cxn ang="0">
                  <a:pos x="264" y="332"/>
                </a:cxn>
                <a:cxn ang="0">
                  <a:pos x="324" y="366"/>
                </a:cxn>
                <a:cxn ang="0">
                  <a:pos x="370" y="402"/>
                </a:cxn>
                <a:cxn ang="0">
                  <a:pos x="370" y="372"/>
                </a:cxn>
                <a:cxn ang="0">
                  <a:pos x="384" y="362"/>
                </a:cxn>
                <a:cxn ang="0">
                  <a:pos x="400" y="348"/>
                </a:cxn>
                <a:cxn ang="0">
                  <a:pos x="438" y="344"/>
                </a:cxn>
                <a:cxn ang="0">
                  <a:pos x="472" y="356"/>
                </a:cxn>
                <a:cxn ang="0">
                  <a:pos x="460" y="340"/>
                </a:cxn>
                <a:cxn ang="0">
                  <a:pos x="498" y="336"/>
                </a:cxn>
                <a:cxn ang="0">
                  <a:pos x="540" y="340"/>
                </a:cxn>
                <a:cxn ang="0">
                  <a:pos x="564" y="372"/>
                </a:cxn>
                <a:cxn ang="0">
                  <a:pos x="582" y="414"/>
                </a:cxn>
                <a:cxn ang="0">
                  <a:pos x="576" y="330"/>
                </a:cxn>
                <a:cxn ang="0">
                  <a:pos x="608" y="292"/>
                </a:cxn>
                <a:cxn ang="0">
                  <a:pos x="642" y="262"/>
                </a:cxn>
                <a:cxn ang="0">
                  <a:pos x="644" y="248"/>
                </a:cxn>
                <a:cxn ang="0">
                  <a:pos x="652" y="232"/>
                </a:cxn>
                <a:cxn ang="0">
                  <a:pos x="644" y="204"/>
                </a:cxn>
                <a:cxn ang="0">
                  <a:pos x="650" y="202"/>
                </a:cxn>
                <a:cxn ang="0">
                  <a:pos x="658" y="188"/>
                </a:cxn>
                <a:cxn ang="0">
                  <a:pos x="678" y="166"/>
                </a:cxn>
                <a:cxn ang="0">
                  <a:pos x="718" y="150"/>
                </a:cxn>
                <a:cxn ang="0">
                  <a:pos x="724" y="146"/>
                </a:cxn>
                <a:cxn ang="0">
                  <a:pos x="736" y="108"/>
                </a:cxn>
                <a:cxn ang="0">
                  <a:pos x="772" y="90"/>
                </a:cxn>
                <a:cxn ang="0">
                  <a:pos x="138" y="244"/>
                </a:cxn>
                <a:cxn ang="0">
                  <a:pos x="156" y="152"/>
                </a:cxn>
                <a:cxn ang="0">
                  <a:pos x="168" y="158"/>
                </a:cxn>
                <a:cxn ang="0">
                  <a:pos x="178" y="228"/>
                </a:cxn>
                <a:cxn ang="0">
                  <a:pos x="190" y="220"/>
                </a:cxn>
                <a:cxn ang="0">
                  <a:pos x="224" y="38"/>
                </a:cxn>
                <a:cxn ang="0">
                  <a:pos x="324" y="96"/>
                </a:cxn>
                <a:cxn ang="0">
                  <a:pos x="322" y="76"/>
                </a:cxn>
                <a:cxn ang="0">
                  <a:pos x="326" y="76"/>
                </a:cxn>
                <a:cxn ang="0">
                  <a:pos x="584" y="390"/>
                </a:cxn>
              </a:cxnLst>
              <a:rect l="0" t="0" r="r" b="b"/>
              <a:pathLst>
                <a:path w="772" h="414">
                  <a:moveTo>
                    <a:pt x="770" y="90"/>
                  </a:moveTo>
                  <a:lnTo>
                    <a:pt x="772" y="88"/>
                  </a:lnTo>
                  <a:lnTo>
                    <a:pt x="772" y="84"/>
                  </a:lnTo>
                  <a:lnTo>
                    <a:pt x="770" y="84"/>
                  </a:lnTo>
                  <a:lnTo>
                    <a:pt x="768" y="84"/>
                  </a:lnTo>
                  <a:lnTo>
                    <a:pt x="764" y="82"/>
                  </a:lnTo>
                  <a:lnTo>
                    <a:pt x="764" y="76"/>
                  </a:lnTo>
                  <a:lnTo>
                    <a:pt x="762" y="74"/>
                  </a:lnTo>
                  <a:lnTo>
                    <a:pt x="762" y="48"/>
                  </a:lnTo>
                  <a:lnTo>
                    <a:pt x="754" y="42"/>
                  </a:lnTo>
                  <a:lnTo>
                    <a:pt x="746" y="46"/>
                  </a:lnTo>
                  <a:lnTo>
                    <a:pt x="744" y="44"/>
                  </a:lnTo>
                  <a:lnTo>
                    <a:pt x="744" y="44"/>
                  </a:lnTo>
                  <a:lnTo>
                    <a:pt x="740" y="40"/>
                  </a:lnTo>
                  <a:lnTo>
                    <a:pt x="738" y="42"/>
                  </a:lnTo>
                  <a:lnTo>
                    <a:pt x="732" y="52"/>
                  </a:lnTo>
                  <a:lnTo>
                    <a:pt x="730" y="58"/>
                  </a:lnTo>
                  <a:lnTo>
                    <a:pt x="726" y="66"/>
                  </a:lnTo>
                  <a:lnTo>
                    <a:pt x="726" y="76"/>
                  </a:lnTo>
                  <a:lnTo>
                    <a:pt x="724" y="78"/>
                  </a:lnTo>
                  <a:lnTo>
                    <a:pt x="724" y="82"/>
                  </a:lnTo>
                  <a:lnTo>
                    <a:pt x="716" y="82"/>
                  </a:lnTo>
                  <a:lnTo>
                    <a:pt x="712" y="82"/>
                  </a:lnTo>
                  <a:lnTo>
                    <a:pt x="710" y="88"/>
                  </a:lnTo>
                  <a:lnTo>
                    <a:pt x="664" y="88"/>
                  </a:lnTo>
                  <a:lnTo>
                    <a:pt x="656" y="94"/>
                  </a:lnTo>
                  <a:lnTo>
                    <a:pt x="652" y="100"/>
                  </a:lnTo>
                  <a:lnTo>
                    <a:pt x="646" y="104"/>
                  </a:lnTo>
                  <a:lnTo>
                    <a:pt x="650" y="106"/>
                  </a:lnTo>
                  <a:lnTo>
                    <a:pt x="648" y="108"/>
                  </a:lnTo>
                  <a:lnTo>
                    <a:pt x="648" y="110"/>
                  </a:lnTo>
                  <a:lnTo>
                    <a:pt x="648" y="114"/>
                  </a:lnTo>
                  <a:lnTo>
                    <a:pt x="638" y="118"/>
                  </a:lnTo>
                  <a:lnTo>
                    <a:pt x="630" y="120"/>
                  </a:lnTo>
                  <a:lnTo>
                    <a:pt x="622" y="118"/>
                  </a:lnTo>
                  <a:lnTo>
                    <a:pt x="610" y="120"/>
                  </a:lnTo>
                  <a:lnTo>
                    <a:pt x="612" y="128"/>
                  </a:lnTo>
                  <a:lnTo>
                    <a:pt x="600" y="138"/>
                  </a:lnTo>
                  <a:lnTo>
                    <a:pt x="590" y="142"/>
                  </a:lnTo>
                  <a:lnTo>
                    <a:pt x="582" y="146"/>
                  </a:lnTo>
                  <a:lnTo>
                    <a:pt x="574" y="150"/>
                  </a:lnTo>
                  <a:lnTo>
                    <a:pt x="564" y="152"/>
                  </a:lnTo>
                  <a:lnTo>
                    <a:pt x="552" y="148"/>
                  </a:lnTo>
                  <a:lnTo>
                    <a:pt x="556" y="142"/>
                  </a:lnTo>
                  <a:lnTo>
                    <a:pt x="556" y="140"/>
                  </a:lnTo>
                  <a:lnTo>
                    <a:pt x="558" y="136"/>
                  </a:lnTo>
                  <a:lnTo>
                    <a:pt x="558" y="132"/>
                  </a:lnTo>
                  <a:lnTo>
                    <a:pt x="564" y="132"/>
                  </a:lnTo>
                  <a:lnTo>
                    <a:pt x="564" y="122"/>
                  </a:lnTo>
                  <a:lnTo>
                    <a:pt x="564" y="120"/>
                  </a:lnTo>
                  <a:lnTo>
                    <a:pt x="562" y="110"/>
                  </a:lnTo>
                  <a:lnTo>
                    <a:pt x="558" y="104"/>
                  </a:lnTo>
                  <a:lnTo>
                    <a:pt x="552" y="106"/>
                  </a:lnTo>
                  <a:lnTo>
                    <a:pt x="548" y="112"/>
                  </a:lnTo>
                  <a:lnTo>
                    <a:pt x="546" y="112"/>
                  </a:lnTo>
                  <a:lnTo>
                    <a:pt x="544" y="110"/>
                  </a:lnTo>
                  <a:lnTo>
                    <a:pt x="546" y="106"/>
                  </a:lnTo>
                  <a:lnTo>
                    <a:pt x="550" y="104"/>
                  </a:lnTo>
                  <a:lnTo>
                    <a:pt x="552" y="98"/>
                  </a:lnTo>
                  <a:lnTo>
                    <a:pt x="550" y="86"/>
                  </a:lnTo>
                  <a:lnTo>
                    <a:pt x="552" y="86"/>
                  </a:lnTo>
                  <a:lnTo>
                    <a:pt x="550" y="82"/>
                  </a:lnTo>
                  <a:lnTo>
                    <a:pt x="540" y="76"/>
                  </a:lnTo>
                  <a:lnTo>
                    <a:pt x="530" y="74"/>
                  </a:lnTo>
                  <a:lnTo>
                    <a:pt x="530" y="78"/>
                  </a:lnTo>
                  <a:lnTo>
                    <a:pt x="530" y="80"/>
                  </a:lnTo>
                  <a:lnTo>
                    <a:pt x="524" y="82"/>
                  </a:lnTo>
                  <a:lnTo>
                    <a:pt x="524" y="88"/>
                  </a:lnTo>
                  <a:lnTo>
                    <a:pt x="522" y="90"/>
                  </a:lnTo>
                  <a:lnTo>
                    <a:pt x="520" y="86"/>
                  </a:lnTo>
                  <a:lnTo>
                    <a:pt x="516" y="90"/>
                  </a:lnTo>
                  <a:lnTo>
                    <a:pt x="514" y="94"/>
                  </a:lnTo>
                  <a:lnTo>
                    <a:pt x="512" y="102"/>
                  </a:lnTo>
                  <a:lnTo>
                    <a:pt x="512" y="102"/>
                  </a:lnTo>
                  <a:lnTo>
                    <a:pt x="510" y="112"/>
                  </a:lnTo>
                  <a:lnTo>
                    <a:pt x="514" y="120"/>
                  </a:lnTo>
                  <a:lnTo>
                    <a:pt x="514" y="122"/>
                  </a:lnTo>
                  <a:lnTo>
                    <a:pt x="514" y="130"/>
                  </a:lnTo>
                  <a:lnTo>
                    <a:pt x="508" y="144"/>
                  </a:lnTo>
                  <a:lnTo>
                    <a:pt x="504" y="146"/>
                  </a:lnTo>
                  <a:lnTo>
                    <a:pt x="502" y="148"/>
                  </a:lnTo>
                  <a:lnTo>
                    <a:pt x="496" y="148"/>
                  </a:lnTo>
                  <a:lnTo>
                    <a:pt x="496" y="146"/>
                  </a:lnTo>
                  <a:lnTo>
                    <a:pt x="492" y="138"/>
                  </a:lnTo>
                  <a:lnTo>
                    <a:pt x="492" y="134"/>
                  </a:lnTo>
                  <a:lnTo>
                    <a:pt x="492" y="120"/>
                  </a:lnTo>
                  <a:lnTo>
                    <a:pt x="494" y="112"/>
                  </a:lnTo>
                  <a:lnTo>
                    <a:pt x="498" y="96"/>
                  </a:lnTo>
                  <a:lnTo>
                    <a:pt x="502" y="84"/>
                  </a:lnTo>
                  <a:lnTo>
                    <a:pt x="502" y="82"/>
                  </a:lnTo>
                  <a:lnTo>
                    <a:pt x="498" y="86"/>
                  </a:lnTo>
                  <a:lnTo>
                    <a:pt x="498" y="90"/>
                  </a:lnTo>
                  <a:lnTo>
                    <a:pt x="490" y="96"/>
                  </a:lnTo>
                  <a:lnTo>
                    <a:pt x="492" y="90"/>
                  </a:lnTo>
                  <a:lnTo>
                    <a:pt x="496" y="86"/>
                  </a:lnTo>
                  <a:lnTo>
                    <a:pt x="504" y="74"/>
                  </a:lnTo>
                  <a:lnTo>
                    <a:pt x="508" y="72"/>
                  </a:lnTo>
                  <a:lnTo>
                    <a:pt x="508" y="76"/>
                  </a:lnTo>
                  <a:lnTo>
                    <a:pt x="514" y="72"/>
                  </a:lnTo>
                  <a:lnTo>
                    <a:pt x="526" y="66"/>
                  </a:lnTo>
                  <a:lnTo>
                    <a:pt x="532" y="70"/>
                  </a:lnTo>
                  <a:lnTo>
                    <a:pt x="534" y="70"/>
                  </a:lnTo>
                  <a:lnTo>
                    <a:pt x="536" y="68"/>
                  </a:lnTo>
                  <a:lnTo>
                    <a:pt x="538" y="70"/>
                  </a:lnTo>
                  <a:lnTo>
                    <a:pt x="544" y="68"/>
                  </a:lnTo>
                  <a:lnTo>
                    <a:pt x="540" y="64"/>
                  </a:lnTo>
                  <a:lnTo>
                    <a:pt x="538" y="58"/>
                  </a:lnTo>
                  <a:lnTo>
                    <a:pt x="532" y="58"/>
                  </a:lnTo>
                  <a:lnTo>
                    <a:pt x="530" y="58"/>
                  </a:lnTo>
                  <a:lnTo>
                    <a:pt x="528" y="54"/>
                  </a:lnTo>
                  <a:lnTo>
                    <a:pt x="514" y="56"/>
                  </a:lnTo>
                  <a:lnTo>
                    <a:pt x="508" y="60"/>
                  </a:lnTo>
                  <a:lnTo>
                    <a:pt x="500" y="60"/>
                  </a:lnTo>
                  <a:lnTo>
                    <a:pt x="494" y="54"/>
                  </a:lnTo>
                  <a:lnTo>
                    <a:pt x="490" y="52"/>
                  </a:lnTo>
                  <a:lnTo>
                    <a:pt x="486" y="52"/>
                  </a:lnTo>
                  <a:lnTo>
                    <a:pt x="484" y="54"/>
                  </a:lnTo>
                  <a:lnTo>
                    <a:pt x="484" y="50"/>
                  </a:lnTo>
                  <a:lnTo>
                    <a:pt x="492" y="40"/>
                  </a:lnTo>
                  <a:lnTo>
                    <a:pt x="492" y="40"/>
                  </a:lnTo>
                  <a:lnTo>
                    <a:pt x="484" y="42"/>
                  </a:lnTo>
                  <a:lnTo>
                    <a:pt x="472" y="52"/>
                  </a:lnTo>
                  <a:lnTo>
                    <a:pt x="458" y="56"/>
                  </a:lnTo>
                  <a:lnTo>
                    <a:pt x="452" y="58"/>
                  </a:lnTo>
                  <a:lnTo>
                    <a:pt x="452" y="52"/>
                  </a:lnTo>
                  <a:lnTo>
                    <a:pt x="450" y="50"/>
                  </a:lnTo>
                  <a:lnTo>
                    <a:pt x="442" y="56"/>
                  </a:lnTo>
                  <a:lnTo>
                    <a:pt x="436" y="56"/>
                  </a:lnTo>
                  <a:lnTo>
                    <a:pt x="446" y="44"/>
                  </a:lnTo>
                  <a:lnTo>
                    <a:pt x="466" y="30"/>
                  </a:lnTo>
                  <a:lnTo>
                    <a:pt x="452" y="26"/>
                  </a:lnTo>
                  <a:lnTo>
                    <a:pt x="444" y="28"/>
                  </a:lnTo>
                  <a:lnTo>
                    <a:pt x="426" y="16"/>
                  </a:lnTo>
                  <a:lnTo>
                    <a:pt x="416" y="18"/>
                  </a:lnTo>
                  <a:lnTo>
                    <a:pt x="408" y="14"/>
                  </a:lnTo>
                  <a:lnTo>
                    <a:pt x="402" y="14"/>
                  </a:lnTo>
                  <a:lnTo>
                    <a:pt x="398" y="2"/>
                  </a:lnTo>
                  <a:lnTo>
                    <a:pt x="394" y="0"/>
                  </a:lnTo>
                  <a:lnTo>
                    <a:pt x="394" y="10"/>
                  </a:lnTo>
                  <a:lnTo>
                    <a:pt x="24" y="10"/>
                  </a:lnTo>
                  <a:lnTo>
                    <a:pt x="28" y="14"/>
                  </a:lnTo>
                  <a:lnTo>
                    <a:pt x="32" y="14"/>
                  </a:lnTo>
                  <a:lnTo>
                    <a:pt x="30" y="14"/>
                  </a:lnTo>
                  <a:lnTo>
                    <a:pt x="30" y="18"/>
                  </a:lnTo>
                  <a:lnTo>
                    <a:pt x="28" y="20"/>
                  </a:lnTo>
                  <a:lnTo>
                    <a:pt x="30" y="22"/>
                  </a:lnTo>
                  <a:lnTo>
                    <a:pt x="32" y="30"/>
                  </a:lnTo>
                  <a:lnTo>
                    <a:pt x="32" y="34"/>
                  </a:lnTo>
                  <a:lnTo>
                    <a:pt x="30" y="32"/>
                  </a:lnTo>
                  <a:lnTo>
                    <a:pt x="28" y="32"/>
                  </a:lnTo>
                  <a:lnTo>
                    <a:pt x="24" y="38"/>
                  </a:lnTo>
                  <a:lnTo>
                    <a:pt x="24" y="40"/>
                  </a:lnTo>
                  <a:lnTo>
                    <a:pt x="22" y="40"/>
                  </a:lnTo>
                  <a:lnTo>
                    <a:pt x="22" y="38"/>
                  </a:lnTo>
                  <a:lnTo>
                    <a:pt x="26" y="30"/>
                  </a:lnTo>
                  <a:lnTo>
                    <a:pt x="26" y="26"/>
                  </a:lnTo>
                  <a:lnTo>
                    <a:pt x="12" y="24"/>
                  </a:lnTo>
                  <a:lnTo>
                    <a:pt x="2" y="20"/>
                  </a:lnTo>
                  <a:lnTo>
                    <a:pt x="0" y="22"/>
                  </a:lnTo>
                  <a:lnTo>
                    <a:pt x="0" y="28"/>
                  </a:lnTo>
                  <a:lnTo>
                    <a:pt x="4" y="36"/>
                  </a:lnTo>
                  <a:lnTo>
                    <a:pt x="8" y="48"/>
                  </a:lnTo>
                  <a:lnTo>
                    <a:pt x="8" y="46"/>
                  </a:lnTo>
                  <a:lnTo>
                    <a:pt x="10" y="48"/>
                  </a:lnTo>
                  <a:lnTo>
                    <a:pt x="8" y="52"/>
                  </a:lnTo>
                  <a:lnTo>
                    <a:pt x="10" y="54"/>
                  </a:lnTo>
                  <a:lnTo>
                    <a:pt x="10" y="58"/>
                  </a:lnTo>
                  <a:lnTo>
                    <a:pt x="10" y="60"/>
                  </a:lnTo>
                  <a:lnTo>
                    <a:pt x="8" y="56"/>
                  </a:lnTo>
                  <a:lnTo>
                    <a:pt x="8" y="60"/>
                  </a:lnTo>
                  <a:lnTo>
                    <a:pt x="10" y="66"/>
                  </a:lnTo>
                  <a:lnTo>
                    <a:pt x="8" y="100"/>
                  </a:lnTo>
                  <a:lnTo>
                    <a:pt x="6" y="114"/>
                  </a:lnTo>
                  <a:lnTo>
                    <a:pt x="8" y="116"/>
                  </a:lnTo>
                  <a:lnTo>
                    <a:pt x="4" y="120"/>
                  </a:lnTo>
                  <a:lnTo>
                    <a:pt x="4" y="126"/>
                  </a:lnTo>
                  <a:lnTo>
                    <a:pt x="4" y="136"/>
                  </a:lnTo>
                  <a:lnTo>
                    <a:pt x="6" y="142"/>
                  </a:lnTo>
                  <a:lnTo>
                    <a:pt x="8" y="154"/>
                  </a:lnTo>
                  <a:lnTo>
                    <a:pt x="8" y="164"/>
                  </a:lnTo>
                  <a:lnTo>
                    <a:pt x="4" y="168"/>
                  </a:lnTo>
                  <a:lnTo>
                    <a:pt x="4" y="170"/>
                  </a:lnTo>
                  <a:lnTo>
                    <a:pt x="12" y="184"/>
                  </a:lnTo>
                  <a:lnTo>
                    <a:pt x="12" y="188"/>
                  </a:lnTo>
                  <a:lnTo>
                    <a:pt x="14" y="198"/>
                  </a:lnTo>
                  <a:lnTo>
                    <a:pt x="22" y="206"/>
                  </a:lnTo>
                  <a:lnTo>
                    <a:pt x="24" y="210"/>
                  </a:lnTo>
                  <a:lnTo>
                    <a:pt x="26" y="212"/>
                  </a:lnTo>
                  <a:lnTo>
                    <a:pt x="30" y="214"/>
                  </a:lnTo>
                  <a:lnTo>
                    <a:pt x="30" y="210"/>
                  </a:lnTo>
                  <a:lnTo>
                    <a:pt x="36" y="210"/>
                  </a:lnTo>
                  <a:lnTo>
                    <a:pt x="32" y="214"/>
                  </a:lnTo>
                  <a:lnTo>
                    <a:pt x="34" y="220"/>
                  </a:lnTo>
                  <a:lnTo>
                    <a:pt x="30" y="216"/>
                  </a:lnTo>
                  <a:lnTo>
                    <a:pt x="32" y="226"/>
                  </a:lnTo>
                  <a:lnTo>
                    <a:pt x="34" y="228"/>
                  </a:lnTo>
                  <a:lnTo>
                    <a:pt x="38" y="230"/>
                  </a:lnTo>
                  <a:lnTo>
                    <a:pt x="38" y="232"/>
                  </a:lnTo>
                  <a:lnTo>
                    <a:pt x="38" y="234"/>
                  </a:lnTo>
                  <a:lnTo>
                    <a:pt x="38" y="236"/>
                  </a:lnTo>
                  <a:lnTo>
                    <a:pt x="38" y="240"/>
                  </a:lnTo>
                  <a:lnTo>
                    <a:pt x="52" y="256"/>
                  </a:lnTo>
                  <a:lnTo>
                    <a:pt x="52" y="258"/>
                  </a:lnTo>
                  <a:lnTo>
                    <a:pt x="54" y="260"/>
                  </a:lnTo>
                  <a:lnTo>
                    <a:pt x="56" y="270"/>
                  </a:lnTo>
                  <a:lnTo>
                    <a:pt x="66" y="272"/>
                  </a:lnTo>
                  <a:lnTo>
                    <a:pt x="68" y="272"/>
                  </a:lnTo>
                  <a:lnTo>
                    <a:pt x="80" y="278"/>
                  </a:lnTo>
                  <a:lnTo>
                    <a:pt x="80" y="278"/>
                  </a:lnTo>
                  <a:lnTo>
                    <a:pt x="82" y="278"/>
                  </a:lnTo>
                  <a:lnTo>
                    <a:pt x="84" y="282"/>
                  </a:lnTo>
                  <a:lnTo>
                    <a:pt x="92" y="284"/>
                  </a:lnTo>
                  <a:lnTo>
                    <a:pt x="98" y="292"/>
                  </a:lnTo>
                  <a:lnTo>
                    <a:pt x="100" y="294"/>
                  </a:lnTo>
                  <a:lnTo>
                    <a:pt x="102" y="302"/>
                  </a:lnTo>
                  <a:lnTo>
                    <a:pt x="112" y="302"/>
                  </a:lnTo>
                  <a:lnTo>
                    <a:pt x="122" y="300"/>
                  </a:lnTo>
                  <a:lnTo>
                    <a:pt x="132" y="302"/>
                  </a:lnTo>
                  <a:lnTo>
                    <a:pt x="144" y="306"/>
                  </a:lnTo>
                  <a:lnTo>
                    <a:pt x="164" y="312"/>
                  </a:lnTo>
                  <a:lnTo>
                    <a:pt x="182" y="320"/>
                  </a:lnTo>
                  <a:lnTo>
                    <a:pt x="218" y="320"/>
                  </a:lnTo>
                  <a:lnTo>
                    <a:pt x="218" y="312"/>
                  </a:lnTo>
                  <a:lnTo>
                    <a:pt x="230" y="312"/>
                  </a:lnTo>
                  <a:lnTo>
                    <a:pt x="240" y="312"/>
                  </a:lnTo>
                  <a:lnTo>
                    <a:pt x="244" y="314"/>
                  </a:lnTo>
                  <a:lnTo>
                    <a:pt x="246" y="318"/>
                  </a:lnTo>
                  <a:lnTo>
                    <a:pt x="250" y="318"/>
                  </a:lnTo>
                  <a:lnTo>
                    <a:pt x="256" y="326"/>
                  </a:lnTo>
                  <a:lnTo>
                    <a:pt x="264" y="332"/>
                  </a:lnTo>
                  <a:lnTo>
                    <a:pt x="266" y="344"/>
                  </a:lnTo>
                  <a:lnTo>
                    <a:pt x="270" y="348"/>
                  </a:lnTo>
                  <a:lnTo>
                    <a:pt x="280" y="356"/>
                  </a:lnTo>
                  <a:lnTo>
                    <a:pt x="286" y="356"/>
                  </a:lnTo>
                  <a:lnTo>
                    <a:pt x="292" y="344"/>
                  </a:lnTo>
                  <a:lnTo>
                    <a:pt x="296" y="344"/>
                  </a:lnTo>
                  <a:lnTo>
                    <a:pt x="310" y="344"/>
                  </a:lnTo>
                  <a:lnTo>
                    <a:pt x="312" y="346"/>
                  </a:lnTo>
                  <a:lnTo>
                    <a:pt x="320" y="354"/>
                  </a:lnTo>
                  <a:lnTo>
                    <a:pt x="324" y="366"/>
                  </a:lnTo>
                  <a:lnTo>
                    <a:pt x="328" y="370"/>
                  </a:lnTo>
                  <a:lnTo>
                    <a:pt x="330" y="374"/>
                  </a:lnTo>
                  <a:lnTo>
                    <a:pt x="334" y="378"/>
                  </a:lnTo>
                  <a:lnTo>
                    <a:pt x="338" y="390"/>
                  </a:lnTo>
                  <a:lnTo>
                    <a:pt x="342" y="396"/>
                  </a:lnTo>
                  <a:lnTo>
                    <a:pt x="346" y="398"/>
                  </a:lnTo>
                  <a:lnTo>
                    <a:pt x="354" y="400"/>
                  </a:lnTo>
                  <a:lnTo>
                    <a:pt x="360" y="400"/>
                  </a:lnTo>
                  <a:lnTo>
                    <a:pt x="364" y="404"/>
                  </a:lnTo>
                  <a:lnTo>
                    <a:pt x="370" y="402"/>
                  </a:lnTo>
                  <a:lnTo>
                    <a:pt x="366" y="400"/>
                  </a:lnTo>
                  <a:lnTo>
                    <a:pt x="364" y="390"/>
                  </a:lnTo>
                  <a:lnTo>
                    <a:pt x="366" y="384"/>
                  </a:lnTo>
                  <a:lnTo>
                    <a:pt x="364" y="384"/>
                  </a:lnTo>
                  <a:lnTo>
                    <a:pt x="366" y="382"/>
                  </a:lnTo>
                  <a:lnTo>
                    <a:pt x="368" y="378"/>
                  </a:lnTo>
                  <a:lnTo>
                    <a:pt x="366" y="376"/>
                  </a:lnTo>
                  <a:lnTo>
                    <a:pt x="370" y="374"/>
                  </a:lnTo>
                  <a:lnTo>
                    <a:pt x="370" y="372"/>
                  </a:lnTo>
                  <a:lnTo>
                    <a:pt x="370" y="372"/>
                  </a:lnTo>
                  <a:lnTo>
                    <a:pt x="370" y="370"/>
                  </a:lnTo>
                  <a:lnTo>
                    <a:pt x="372" y="370"/>
                  </a:lnTo>
                  <a:lnTo>
                    <a:pt x="374" y="366"/>
                  </a:lnTo>
                  <a:lnTo>
                    <a:pt x="378" y="366"/>
                  </a:lnTo>
                  <a:lnTo>
                    <a:pt x="378" y="362"/>
                  </a:lnTo>
                  <a:lnTo>
                    <a:pt x="380" y="362"/>
                  </a:lnTo>
                  <a:lnTo>
                    <a:pt x="380" y="362"/>
                  </a:lnTo>
                  <a:lnTo>
                    <a:pt x="382" y="362"/>
                  </a:lnTo>
                  <a:lnTo>
                    <a:pt x="382" y="360"/>
                  </a:lnTo>
                  <a:lnTo>
                    <a:pt x="384" y="362"/>
                  </a:lnTo>
                  <a:lnTo>
                    <a:pt x="388" y="362"/>
                  </a:lnTo>
                  <a:lnTo>
                    <a:pt x="382" y="366"/>
                  </a:lnTo>
                  <a:lnTo>
                    <a:pt x="384" y="364"/>
                  </a:lnTo>
                  <a:lnTo>
                    <a:pt x="390" y="362"/>
                  </a:lnTo>
                  <a:lnTo>
                    <a:pt x="392" y="360"/>
                  </a:lnTo>
                  <a:lnTo>
                    <a:pt x="394" y="358"/>
                  </a:lnTo>
                  <a:lnTo>
                    <a:pt x="396" y="354"/>
                  </a:lnTo>
                  <a:lnTo>
                    <a:pt x="398" y="344"/>
                  </a:lnTo>
                  <a:lnTo>
                    <a:pt x="400" y="344"/>
                  </a:lnTo>
                  <a:lnTo>
                    <a:pt x="400" y="348"/>
                  </a:lnTo>
                  <a:lnTo>
                    <a:pt x="402" y="348"/>
                  </a:lnTo>
                  <a:lnTo>
                    <a:pt x="400" y="350"/>
                  </a:lnTo>
                  <a:lnTo>
                    <a:pt x="408" y="346"/>
                  </a:lnTo>
                  <a:lnTo>
                    <a:pt x="412" y="346"/>
                  </a:lnTo>
                  <a:lnTo>
                    <a:pt x="420" y="344"/>
                  </a:lnTo>
                  <a:lnTo>
                    <a:pt x="428" y="348"/>
                  </a:lnTo>
                  <a:lnTo>
                    <a:pt x="432" y="348"/>
                  </a:lnTo>
                  <a:lnTo>
                    <a:pt x="434" y="346"/>
                  </a:lnTo>
                  <a:lnTo>
                    <a:pt x="436" y="344"/>
                  </a:lnTo>
                  <a:lnTo>
                    <a:pt x="438" y="344"/>
                  </a:lnTo>
                  <a:lnTo>
                    <a:pt x="444" y="348"/>
                  </a:lnTo>
                  <a:lnTo>
                    <a:pt x="448" y="352"/>
                  </a:lnTo>
                  <a:lnTo>
                    <a:pt x="452" y="354"/>
                  </a:lnTo>
                  <a:lnTo>
                    <a:pt x="454" y="352"/>
                  </a:lnTo>
                  <a:lnTo>
                    <a:pt x="460" y="354"/>
                  </a:lnTo>
                  <a:lnTo>
                    <a:pt x="462" y="350"/>
                  </a:lnTo>
                  <a:lnTo>
                    <a:pt x="464" y="350"/>
                  </a:lnTo>
                  <a:lnTo>
                    <a:pt x="468" y="352"/>
                  </a:lnTo>
                  <a:lnTo>
                    <a:pt x="472" y="356"/>
                  </a:lnTo>
                  <a:lnTo>
                    <a:pt x="472" y="356"/>
                  </a:lnTo>
                  <a:lnTo>
                    <a:pt x="474" y="354"/>
                  </a:lnTo>
                  <a:lnTo>
                    <a:pt x="474" y="354"/>
                  </a:lnTo>
                  <a:lnTo>
                    <a:pt x="468" y="348"/>
                  </a:lnTo>
                  <a:lnTo>
                    <a:pt x="472" y="344"/>
                  </a:lnTo>
                  <a:lnTo>
                    <a:pt x="472" y="340"/>
                  </a:lnTo>
                  <a:lnTo>
                    <a:pt x="472" y="338"/>
                  </a:lnTo>
                  <a:lnTo>
                    <a:pt x="466" y="342"/>
                  </a:lnTo>
                  <a:lnTo>
                    <a:pt x="466" y="342"/>
                  </a:lnTo>
                  <a:lnTo>
                    <a:pt x="466" y="338"/>
                  </a:lnTo>
                  <a:lnTo>
                    <a:pt x="460" y="340"/>
                  </a:lnTo>
                  <a:lnTo>
                    <a:pt x="458" y="338"/>
                  </a:lnTo>
                  <a:lnTo>
                    <a:pt x="458" y="336"/>
                  </a:lnTo>
                  <a:lnTo>
                    <a:pt x="462" y="334"/>
                  </a:lnTo>
                  <a:lnTo>
                    <a:pt x="468" y="338"/>
                  </a:lnTo>
                  <a:lnTo>
                    <a:pt x="476" y="334"/>
                  </a:lnTo>
                  <a:lnTo>
                    <a:pt x="484" y="334"/>
                  </a:lnTo>
                  <a:lnTo>
                    <a:pt x="488" y="334"/>
                  </a:lnTo>
                  <a:lnTo>
                    <a:pt x="490" y="326"/>
                  </a:lnTo>
                  <a:lnTo>
                    <a:pt x="490" y="338"/>
                  </a:lnTo>
                  <a:lnTo>
                    <a:pt x="498" y="336"/>
                  </a:lnTo>
                  <a:lnTo>
                    <a:pt x="502" y="332"/>
                  </a:lnTo>
                  <a:lnTo>
                    <a:pt x="502" y="334"/>
                  </a:lnTo>
                  <a:lnTo>
                    <a:pt x="512" y="334"/>
                  </a:lnTo>
                  <a:lnTo>
                    <a:pt x="512" y="334"/>
                  </a:lnTo>
                  <a:lnTo>
                    <a:pt x="512" y="336"/>
                  </a:lnTo>
                  <a:lnTo>
                    <a:pt x="522" y="340"/>
                  </a:lnTo>
                  <a:lnTo>
                    <a:pt x="526" y="346"/>
                  </a:lnTo>
                  <a:lnTo>
                    <a:pt x="530" y="344"/>
                  </a:lnTo>
                  <a:lnTo>
                    <a:pt x="538" y="342"/>
                  </a:lnTo>
                  <a:lnTo>
                    <a:pt x="540" y="340"/>
                  </a:lnTo>
                  <a:lnTo>
                    <a:pt x="546" y="340"/>
                  </a:lnTo>
                  <a:lnTo>
                    <a:pt x="550" y="346"/>
                  </a:lnTo>
                  <a:lnTo>
                    <a:pt x="552" y="348"/>
                  </a:lnTo>
                  <a:lnTo>
                    <a:pt x="560" y="354"/>
                  </a:lnTo>
                  <a:lnTo>
                    <a:pt x="560" y="362"/>
                  </a:lnTo>
                  <a:lnTo>
                    <a:pt x="560" y="372"/>
                  </a:lnTo>
                  <a:lnTo>
                    <a:pt x="560" y="374"/>
                  </a:lnTo>
                  <a:lnTo>
                    <a:pt x="560" y="374"/>
                  </a:lnTo>
                  <a:lnTo>
                    <a:pt x="562" y="372"/>
                  </a:lnTo>
                  <a:lnTo>
                    <a:pt x="564" y="372"/>
                  </a:lnTo>
                  <a:lnTo>
                    <a:pt x="562" y="380"/>
                  </a:lnTo>
                  <a:lnTo>
                    <a:pt x="566" y="388"/>
                  </a:lnTo>
                  <a:lnTo>
                    <a:pt x="568" y="388"/>
                  </a:lnTo>
                  <a:lnTo>
                    <a:pt x="570" y="392"/>
                  </a:lnTo>
                  <a:lnTo>
                    <a:pt x="570" y="392"/>
                  </a:lnTo>
                  <a:lnTo>
                    <a:pt x="570" y="394"/>
                  </a:lnTo>
                  <a:lnTo>
                    <a:pt x="574" y="402"/>
                  </a:lnTo>
                  <a:lnTo>
                    <a:pt x="578" y="404"/>
                  </a:lnTo>
                  <a:lnTo>
                    <a:pt x="580" y="410"/>
                  </a:lnTo>
                  <a:lnTo>
                    <a:pt x="582" y="414"/>
                  </a:lnTo>
                  <a:lnTo>
                    <a:pt x="586" y="414"/>
                  </a:lnTo>
                  <a:lnTo>
                    <a:pt x="590" y="412"/>
                  </a:lnTo>
                  <a:lnTo>
                    <a:pt x="592" y="414"/>
                  </a:lnTo>
                  <a:lnTo>
                    <a:pt x="596" y="400"/>
                  </a:lnTo>
                  <a:lnTo>
                    <a:pt x="596" y="388"/>
                  </a:lnTo>
                  <a:lnTo>
                    <a:pt x="590" y="372"/>
                  </a:lnTo>
                  <a:lnTo>
                    <a:pt x="588" y="362"/>
                  </a:lnTo>
                  <a:lnTo>
                    <a:pt x="582" y="352"/>
                  </a:lnTo>
                  <a:lnTo>
                    <a:pt x="578" y="342"/>
                  </a:lnTo>
                  <a:lnTo>
                    <a:pt x="576" y="330"/>
                  </a:lnTo>
                  <a:lnTo>
                    <a:pt x="576" y="326"/>
                  </a:lnTo>
                  <a:lnTo>
                    <a:pt x="580" y="320"/>
                  </a:lnTo>
                  <a:lnTo>
                    <a:pt x="580" y="318"/>
                  </a:lnTo>
                  <a:lnTo>
                    <a:pt x="582" y="312"/>
                  </a:lnTo>
                  <a:lnTo>
                    <a:pt x="586" y="310"/>
                  </a:lnTo>
                  <a:lnTo>
                    <a:pt x="586" y="308"/>
                  </a:lnTo>
                  <a:lnTo>
                    <a:pt x="590" y="306"/>
                  </a:lnTo>
                  <a:lnTo>
                    <a:pt x="588" y="302"/>
                  </a:lnTo>
                  <a:lnTo>
                    <a:pt x="596" y="300"/>
                  </a:lnTo>
                  <a:lnTo>
                    <a:pt x="608" y="292"/>
                  </a:lnTo>
                  <a:lnTo>
                    <a:pt x="608" y="288"/>
                  </a:lnTo>
                  <a:lnTo>
                    <a:pt x="616" y="280"/>
                  </a:lnTo>
                  <a:lnTo>
                    <a:pt x="622" y="280"/>
                  </a:lnTo>
                  <a:lnTo>
                    <a:pt x="626" y="278"/>
                  </a:lnTo>
                  <a:lnTo>
                    <a:pt x="632" y="270"/>
                  </a:lnTo>
                  <a:lnTo>
                    <a:pt x="636" y="268"/>
                  </a:lnTo>
                  <a:lnTo>
                    <a:pt x="642" y="268"/>
                  </a:lnTo>
                  <a:lnTo>
                    <a:pt x="646" y="266"/>
                  </a:lnTo>
                  <a:lnTo>
                    <a:pt x="646" y="262"/>
                  </a:lnTo>
                  <a:lnTo>
                    <a:pt x="642" y="262"/>
                  </a:lnTo>
                  <a:lnTo>
                    <a:pt x="646" y="258"/>
                  </a:lnTo>
                  <a:lnTo>
                    <a:pt x="640" y="256"/>
                  </a:lnTo>
                  <a:lnTo>
                    <a:pt x="646" y="254"/>
                  </a:lnTo>
                  <a:lnTo>
                    <a:pt x="648" y="256"/>
                  </a:lnTo>
                  <a:lnTo>
                    <a:pt x="650" y="256"/>
                  </a:lnTo>
                  <a:lnTo>
                    <a:pt x="656" y="252"/>
                  </a:lnTo>
                  <a:lnTo>
                    <a:pt x="654" y="246"/>
                  </a:lnTo>
                  <a:lnTo>
                    <a:pt x="652" y="250"/>
                  </a:lnTo>
                  <a:lnTo>
                    <a:pt x="650" y="246"/>
                  </a:lnTo>
                  <a:lnTo>
                    <a:pt x="644" y="248"/>
                  </a:lnTo>
                  <a:lnTo>
                    <a:pt x="642" y="248"/>
                  </a:lnTo>
                  <a:lnTo>
                    <a:pt x="642" y="246"/>
                  </a:lnTo>
                  <a:lnTo>
                    <a:pt x="642" y="242"/>
                  </a:lnTo>
                  <a:lnTo>
                    <a:pt x="644" y="246"/>
                  </a:lnTo>
                  <a:lnTo>
                    <a:pt x="650" y="242"/>
                  </a:lnTo>
                  <a:lnTo>
                    <a:pt x="654" y="242"/>
                  </a:lnTo>
                  <a:lnTo>
                    <a:pt x="654" y="244"/>
                  </a:lnTo>
                  <a:lnTo>
                    <a:pt x="652" y="238"/>
                  </a:lnTo>
                  <a:lnTo>
                    <a:pt x="652" y="234"/>
                  </a:lnTo>
                  <a:lnTo>
                    <a:pt x="652" y="232"/>
                  </a:lnTo>
                  <a:lnTo>
                    <a:pt x="644" y="230"/>
                  </a:lnTo>
                  <a:lnTo>
                    <a:pt x="644" y="228"/>
                  </a:lnTo>
                  <a:lnTo>
                    <a:pt x="648" y="228"/>
                  </a:lnTo>
                  <a:lnTo>
                    <a:pt x="646" y="224"/>
                  </a:lnTo>
                  <a:lnTo>
                    <a:pt x="648" y="224"/>
                  </a:lnTo>
                  <a:lnTo>
                    <a:pt x="646" y="218"/>
                  </a:lnTo>
                  <a:lnTo>
                    <a:pt x="648" y="214"/>
                  </a:lnTo>
                  <a:lnTo>
                    <a:pt x="646" y="210"/>
                  </a:lnTo>
                  <a:lnTo>
                    <a:pt x="646" y="206"/>
                  </a:lnTo>
                  <a:lnTo>
                    <a:pt x="644" y="204"/>
                  </a:lnTo>
                  <a:lnTo>
                    <a:pt x="646" y="204"/>
                  </a:lnTo>
                  <a:lnTo>
                    <a:pt x="644" y="192"/>
                  </a:lnTo>
                  <a:lnTo>
                    <a:pt x="650" y="186"/>
                  </a:lnTo>
                  <a:lnTo>
                    <a:pt x="652" y="186"/>
                  </a:lnTo>
                  <a:lnTo>
                    <a:pt x="652" y="188"/>
                  </a:lnTo>
                  <a:lnTo>
                    <a:pt x="650" y="190"/>
                  </a:lnTo>
                  <a:lnTo>
                    <a:pt x="650" y="194"/>
                  </a:lnTo>
                  <a:lnTo>
                    <a:pt x="648" y="196"/>
                  </a:lnTo>
                  <a:lnTo>
                    <a:pt x="650" y="198"/>
                  </a:lnTo>
                  <a:lnTo>
                    <a:pt x="650" y="202"/>
                  </a:lnTo>
                  <a:lnTo>
                    <a:pt x="648" y="204"/>
                  </a:lnTo>
                  <a:lnTo>
                    <a:pt x="650" y="208"/>
                  </a:lnTo>
                  <a:lnTo>
                    <a:pt x="652" y="208"/>
                  </a:lnTo>
                  <a:lnTo>
                    <a:pt x="654" y="212"/>
                  </a:lnTo>
                  <a:lnTo>
                    <a:pt x="660" y="212"/>
                  </a:lnTo>
                  <a:lnTo>
                    <a:pt x="660" y="210"/>
                  </a:lnTo>
                  <a:lnTo>
                    <a:pt x="664" y="204"/>
                  </a:lnTo>
                  <a:lnTo>
                    <a:pt x="664" y="204"/>
                  </a:lnTo>
                  <a:lnTo>
                    <a:pt x="662" y="198"/>
                  </a:lnTo>
                  <a:lnTo>
                    <a:pt x="658" y="188"/>
                  </a:lnTo>
                  <a:lnTo>
                    <a:pt x="660" y="190"/>
                  </a:lnTo>
                  <a:lnTo>
                    <a:pt x="666" y="192"/>
                  </a:lnTo>
                  <a:lnTo>
                    <a:pt x="666" y="196"/>
                  </a:lnTo>
                  <a:lnTo>
                    <a:pt x="668" y="194"/>
                  </a:lnTo>
                  <a:lnTo>
                    <a:pt x="676" y="184"/>
                  </a:lnTo>
                  <a:lnTo>
                    <a:pt x="676" y="180"/>
                  </a:lnTo>
                  <a:lnTo>
                    <a:pt x="678" y="178"/>
                  </a:lnTo>
                  <a:lnTo>
                    <a:pt x="680" y="174"/>
                  </a:lnTo>
                  <a:lnTo>
                    <a:pt x="676" y="168"/>
                  </a:lnTo>
                  <a:lnTo>
                    <a:pt x="678" y="166"/>
                  </a:lnTo>
                  <a:lnTo>
                    <a:pt x="678" y="160"/>
                  </a:lnTo>
                  <a:lnTo>
                    <a:pt x="682" y="158"/>
                  </a:lnTo>
                  <a:lnTo>
                    <a:pt x="682" y="160"/>
                  </a:lnTo>
                  <a:lnTo>
                    <a:pt x="690" y="158"/>
                  </a:lnTo>
                  <a:lnTo>
                    <a:pt x="694" y="156"/>
                  </a:lnTo>
                  <a:lnTo>
                    <a:pt x="700" y="154"/>
                  </a:lnTo>
                  <a:lnTo>
                    <a:pt x="706" y="154"/>
                  </a:lnTo>
                  <a:lnTo>
                    <a:pt x="714" y="152"/>
                  </a:lnTo>
                  <a:lnTo>
                    <a:pt x="716" y="148"/>
                  </a:lnTo>
                  <a:lnTo>
                    <a:pt x="718" y="150"/>
                  </a:lnTo>
                  <a:lnTo>
                    <a:pt x="722" y="148"/>
                  </a:lnTo>
                  <a:lnTo>
                    <a:pt x="726" y="150"/>
                  </a:lnTo>
                  <a:lnTo>
                    <a:pt x="730" y="150"/>
                  </a:lnTo>
                  <a:lnTo>
                    <a:pt x="734" y="148"/>
                  </a:lnTo>
                  <a:lnTo>
                    <a:pt x="732" y="144"/>
                  </a:lnTo>
                  <a:lnTo>
                    <a:pt x="732" y="144"/>
                  </a:lnTo>
                  <a:lnTo>
                    <a:pt x="732" y="144"/>
                  </a:lnTo>
                  <a:lnTo>
                    <a:pt x="732" y="148"/>
                  </a:lnTo>
                  <a:lnTo>
                    <a:pt x="726" y="148"/>
                  </a:lnTo>
                  <a:lnTo>
                    <a:pt x="724" y="146"/>
                  </a:lnTo>
                  <a:lnTo>
                    <a:pt x="722" y="140"/>
                  </a:lnTo>
                  <a:lnTo>
                    <a:pt x="718" y="136"/>
                  </a:lnTo>
                  <a:lnTo>
                    <a:pt x="722" y="132"/>
                  </a:lnTo>
                  <a:lnTo>
                    <a:pt x="720" y="126"/>
                  </a:lnTo>
                  <a:lnTo>
                    <a:pt x="722" y="122"/>
                  </a:lnTo>
                  <a:lnTo>
                    <a:pt x="724" y="120"/>
                  </a:lnTo>
                  <a:lnTo>
                    <a:pt x="732" y="110"/>
                  </a:lnTo>
                  <a:lnTo>
                    <a:pt x="734" y="108"/>
                  </a:lnTo>
                  <a:lnTo>
                    <a:pt x="736" y="110"/>
                  </a:lnTo>
                  <a:lnTo>
                    <a:pt x="736" y="108"/>
                  </a:lnTo>
                  <a:lnTo>
                    <a:pt x="738" y="108"/>
                  </a:lnTo>
                  <a:lnTo>
                    <a:pt x="742" y="106"/>
                  </a:lnTo>
                  <a:lnTo>
                    <a:pt x="744" y="106"/>
                  </a:lnTo>
                  <a:lnTo>
                    <a:pt x="748" y="96"/>
                  </a:lnTo>
                  <a:lnTo>
                    <a:pt x="750" y="96"/>
                  </a:lnTo>
                  <a:lnTo>
                    <a:pt x="750" y="100"/>
                  </a:lnTo>
                  <a:lnTo>
                    <a:pt x="754" y="102"/>
                  </a:lnTo>
                  <a:lnTo>
                    <a:pt x="762" y="96"/>
                  </a:lnTo>
                  <a:lnTo>
                    <a:pt x="772" y="92"/>
                  </a:lnTo>
                  <a:lnTo>
                    <a:pt x="772" y="90"/>
                  </a:lnTo>
                  <a:lnTo>
                    <a:pt x="770" y="90"/>
                  </a:lnTo>
                  <a:close/>
                  <a:moveTo>
                    <a:pt x="146" y="250"/>
                  </a:moveTo>
                  <a:lnTo>
                    <a:pt x="142" y="244"/>
                  </a:lnTo>
                  <a:lnTo>
                    <a:pt x="140" y="248"/>
                  </a:lnTo>
                  <a:lnTo>
                    <a:pt x="134" y="246"/>
                  </a:lnTo>
                  <a:lnTo>
                    <a:pt x="132" y="246"/>
                  </a:lnTo>
                  <a:lnTo>
                    <a:pt x="130" y="246"/>
                  </a:lnTo>
                  <a:lnTo>
                    <a:pt x="136" y="244"/>
                  </a:lnTo>
                  <a:lnTo>
                    <a:pt x="136" y="244"/>
                  </a:lnTo>
                  <a:lnTo>
                    <a:pt x="138" y="244"/>
                  </a:lnTo>
                  <a:lnTo>
                    <a:pt x="142" y="244"/>
                  </a:lnTo>
                  <a:lnTo>
                    <a:pt x="148" y="250"/>
                  </a:lnTo>
                  <a:lnTo>
                    <a:pt x="146" y="250"/>
                  </a:lnTo>
                  <a:close/>
                  <a:moveTo>
                    <a:pt x="170" y="166"/>
                  </a:moveTo>
                  <a:lnTo>
                    <a:pt x="166" y="168"/>
                  </a:lnTo>
                  <a:lnTo>
                    <a:pt x="164" y="164"/>
                  </a:lnTo>
                  <a:lnTo>
                    <a:pt x="164" y="164"/>
                  </a:lnTo>
                  <a:lnTo>
                    <a:pt x="160" y="160"/>
                  </a:lnTo>
                  <a:lnTo>
                    <a:pt x="158" y="156"/>
                  </a:lnTo>
                  <a:lnTo>
                    <a:pt x="156" y="152"/>
                  </a:lnTo>
                  <a:lnTo>
                    <a:pt x="154" y="148"/>
                  </a:lnTo>
                  <a:lnTo>
                    <a:pt x="160" y="150"/>
                  </a:lnTo>
                  <a:lnTo>
                    <a:pt x="160" y="154"/>
                  </a:lnTo>
                  <a:lnTo>
                    <a:pt x="162" y="156"/>
                  </a:lnTo>
                  <a:lnTo>
                    <a:pt x="164" y="156"/>
                  </a:lnTo>
                  <a:lnTo>
                    <a:pt x="166" y="152"/>
                  </a:lnTo>
                  <a:lnTo>
                    <a:pt x="170" y="154"/>
                  </a:lnTo>
                  <a:lnTo>
                    <a:pt x="170" y="154"/>
                  </a:lnTo>
                  <a:lnTo>
                    <a:pt x="168" y="156"/>
                  </a:lnTo>
                  <a:lnTo>
                    <a:pt x="168" y="158"/>
                  </a:lnTo>
                  <a:lnTo>
                    <a:pt x="172" y="162"/>
                  </a:lnTo>
                  <a:lnTo>
                    <a:pt x="170" y="166"/>
                  </a:lnTo>
                  <a:close/>
                  <a:moveTo>
                    <a:pt x="190" y="220"/>
                  </a:moveTo>
                  <a:lnTo>
                    <a:pt x="184" y="226"/>
                  </a:lnTo>
                  <a:lnTo>
                    <a:pt x="188" y="226"/>
                  </a:lnTo>
                  <a:lnTo>
                    <a:pt x="186" y="228"/>
                  </a:lnTo>
                  <a:lnTo>
                    <a:pt x="184" y="228"/>
                  </a:lnTo>
                  <a:lnTo>
                    <a:pt x="176" y="232"/>
                  </a:lnTo>
                  <a:lnTo>
                    <a:pt x="174" y="230"/>
                  </a:lnTo>
                  <a:lnTo>
                    <a:pt x="178" y="228"/>
                  </a:lnTo>
                  <a:lnTo>
                    <a:pt x="182" y="228"/>
                  </a:lnTo>
                  <a:lnTo>
                    <a:pt x="184" y="224"/>
                  </a:lnTo>
                  <a:lnTo>
                    <a:pt x="184" y="224"/>
                  </a:lnTo>
                  <a:lnTo>
                    <a:pt x="186" y="224"/>
                  </a:lnTo>
                  <a:lnTo>
                    <a:pt x="186" y="220"/>
                  </a:lnTo>
                  <a:lnTo>
                    <a:pt x="186" y="222"/>
                  </a:lnTo>
                  <a:lnTo>
                    <a:pt x="188" y="218"/>
                  </a:lnTo>
                  <a:lnTo>
                    <a:pt x="190" y="216"/>
                  </a:lnTo>
                  <a:lnTo>
                    <a:pt x="190" y="216"/>
                  </a:lnTo>
                  <a:lnTo>
                    <a:pt x="190" y="220"/>
                  </a:lnTo>
                  <a:close/>
                  <a:moveTo>
                    <a:pt x="246" y="40"/>
                  </a:moveTo>
                  <a:lnTo>
                    <a:pt x="246" y="34"/>
                  </a:lnTo>
                  <a:lnTo>
                    <a:pt x="244" y="32"/>
                  </a:lnTo>
                  <a:lnTo>
                    <a:pt x="240" y="36"/>
                  </a:lnTo>
                  <a:lnTo>
                    <a:pt x="228" y="38"/>
                  </a:lnTo>
                  <a:lnTo>
                    <a:pt x="224" y="42"/>
                  </a:lnTo>
                  <a:lnTo>
                    <a:pt x="222" y="38"/>
                  </a:lnTo>
                  <a:lnTo>
                    <a:pt x="220" y="38"/>
                  </a:lnTo>
                  <a:lnTo>
                    <a:pt x="222" y="38"/>
                  </a:lnTo>
                  <a:lnTo>
                    <a:pt x="224" y="38"/>
                  </a:lnTo>
                  <a:lnTo>
                    <a:pt x="232" y="36"/>
                  </a:lnTo>
                  <a:lnTo>
                    <a:pt x="238" y="36"/>
                  </a:lnTo>
                  <a:lnTo>
                    <a:pt x="236" y="34"/>
                  </a:lnTo>
                  <a:lnTo>
                    <a:pt x="242" y="32"/>
                  </a:lnTo>
                  <a:lnTo>
                    <a:pt x="240" y="30"/>
                  </a:lnTo>
                  <a:lnTo>
                    <a:pt x="244" y="30"/>
                  </a:lnTo>
                  <a:lnTo>
                    <a:pt x="244" y="32"/>
                  </a:lnTo>
                  <a:lnTo>
                    <a:pt x="246" y="34"/>
                  </a:lnTo>
                  <a:lnTo>
                    <a:pt x="246" y="40"/>
                  </a:lnTo>
                  <a:close/>
                  <a:moveTo>
                    <a:pt x="324" y="96"/>
                  </a:moveTo>
                  <a:lnTo>
                    <a:pt x="324" y="98"/>
                  </a:lnTo>
                  <a:lnTo>
                    <a:pt x="322" y="98"/>
                  </a:lnTo>
                  <a:lnTo>
                    <a:pt x="320" y="94"/>
                  </a:lnTo>
                  <a:lnTo>
                    <a:pt x="314" y="94"/>
                  </a:lnTo>
                  <a:lnTo>
                    <a:pt x="320" y="90"/>
                  </a:lnTo>
                  <a:lnTo>
                    <a:pt x="324" y="90"/>
                  </a:lnTo>
                  <a:lnTo>
                    <a:pt x="324" y="88"/>
                  </a:lnTo>
                  <a:lnTo>
                    <a:pt x="326" y="86"/>
                  </a:lnTo>
                  <a:lnTo>
                    <a:pt x="326" y="82"/>
                  </a:lnTo>
                  <a:lnTo>
                    <a:pt x="322" y="76"/>
                  </a:lnTo>
                  <a:lnTo>
                    <a:pt x="324" y="76"/>
                  </a:lnTo>
                  <a:lnTo>
                    <a:pt x="324" y="72"/>
                  </a:lnTo>
                  <a:lnTo>
                    <a:pt x="320" y="66"/>
                  </a:lnTo>
                  <a:lnTo>
                    <a:pt x="322" y="58"/>
                  </a:lnTo>
                  <a:lnTo>
                    <a:pt x="320" y="56"/>
                  </a:lnTo>
                  <a:lnTo>
                    <a:pt x="322" y="58"/>
                  </a:lnTo>
                  <a:lnTo>
                    <a:pt x="322" y="68"/>
                  </a:lnTo>
                  <a:lnTo>
                    <a:pt x="322" y="70"/>
                  </a:lnTo>
                  <a:lnTo>
                    <a:pt x="326" y="72"/>
                  </a:lnTo>
                  <a:lnTo>
                    <a:pt x="326" y="76"/>
                  </a:lnTo>
                  <a:lnTo>
                    <a:pt x="324" y="78"/>
                  </a:lnTo>
                  <a:lnTo>
                    <a:pt x="326" y="80"/>
                  </a:lnTo>
                  <a:lnTo>
                    <a:pt x="326" y="88"/>
                  </a:lnTo>
                  <a:lnTo>
                    <a:pt x="322" y="96"/>
                  </a:lnTo>
                  <a:lnTo>
                    <a:pt x="324" y="96"/>
                  </a:lnTo>
                  <a:close/>
                  <a:moveTo>
                    <a:pt x="588" y="386"/>
                  </a:moveTo>
                  <a:lnTo>
                    <a:pt x="590" y="388"/>
                  </a:lnTo>
                  <a:lnTo>
                    <a:pt x="590" y="390"/>
                  </a:lnTo>
                  <a:lnTo>
                    <a:pt x="588" y="394"/>
                  </a:lnTo>
                  <a:lnTo>
                    <a:pt x="584" y="390"/>
                  </a:lnTo>
                  <a:lnTo>
                    <a:pt x="584" y="388"/>
                  </a:lnTo>
                  <a:lnTo>
                    <a:pt x="588" y="38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6" name="Freeform 826"/>
            <p:cNvSpPr>
              <a:spLocks noEditPoints="1"/>
            </p:cNvSpPr>
            <p:nvPr/>
          </p:nvSpPr>
          <p:spPr bwMode="auto">
            <a:xfrm>
              <a:off x="2364470" y="2502032"/>
              <a:ext cx="1283107" cy="886062"/>
            </a:xfrm>
            <a:custGeom>
              <a:avLst/>
              <a:gdLst/>
              <a:ahLst/>
              <a:cxnLst>
                <a:cxn ang="0">
                  <a:pos x="1104" y="546"/>
                </a:cxn>
                <a:cxn ang="0">
                  <a:pos x="1090" y="526"/>
                </a:cxn>
                <a:cxn ang="0">
                  <a:pos x="1062" y="484"/>
                </a:cxn>
                <a:cxn ang="0">
                  <a:pos x="1028" y="426"/>
                </a:cxn>
                <a:cxn ang="0">
                  <a:pos x="1008" y="418"/>
                </a:cxn>
                <a:cxn ang="0">
                  <a:pos x="954" y="436"/>
                </a:cxn>
                <a:cxn ang="0">
                  <a:pos x="938" y="372"/>
                </a:cxn>
                <a:cxn ang="0">
                  <a:pos x="876" y="338"/>
                </a:cxn>
                <a:cxn ang="0">
                  <a:pos x="854" y="400"/>
                </a:cxn>
                <a:cxn ang="0">
                  <a:pos x="832" y="548"/>
                </a:cxn>
                <a:cxn ang="0">
                  <a:pos x="804" y="612"/>
                </a:cxn>
                <a:cxn ang="0">
                  <a:pos x="690" y="482"/>
                </a:cxn>
                <a:cxn ang="0">
                  <a:pos x="626" y="376"/>
                </a:cxn>
                <a:cxn ang="0">
                  <a:pos x="654" y="298"/>
                </a:cxn>
                <a:cxn ang="0">
                  <a:pos x="712" y="274"/>
                </a:cxn>
                <a:cxn ang="0">
                  <a:pos x="758" y="210"/>
                </a:cxn>
                <a:cxn ang="0">
                  <a:pos x="800" y="130"/>
                </a:cxn>
                <a:cxn ang="0">
                  <a:pos x="740" y="130"/>
                </a:cxn>
                <a:cxn ang="0">
                  <a:pos x="676" y="134"/>
                </a:cxn>
                <a:cxn ang="0">
                  <a:pos x="644" y="48"/>
                </a:cxn>
                <a:cxn ang="0">
                  <a:pos x="596" y="64"/>
                </a:cxn>
                <a:cxn ang="0">
                  <a:pos x="630" y="116"/>
                </a:cxn>
                <a:cxn ang="0">
                  <a:pos x="596" y="152"/>
                </a:cxn>
                <a:cxn ang="0">
                  <a:pos x="588" y="156"/>
                </a:cxn>
                <a:cxn ang="0">
                  <a:pos x="486" y="144"/>
                </a:cxn>
                <a:cxn ang="0">
                  <a:pos x="468" y="134"/>
                </a:cxn>
                <a:cxn ang="0">
                  <a:pos x="440" y="176"/>
                </a:cxn>
                <a:cxn ang="0">
                  <a:pos x="348" y="158"/>
                </a:cxn>
                <a:cxn ang="0">
                  <a:pos x="230" y="104"/>
                </a:cxn>
                <a:cxn ang="0">
                  <a:pos x="178" y="70"/>
                </a:cxn>
                <a:cxn ang="0">
                  <a:pos x="152" y="80"/>
                </a:cxn>
                <a:cxn ang="0">
                  <a:pos x="62" y="120"/>
                </a:cxn>
                <a:cxn ang="0">
                  <a:pos x="88" y="430"/>
                </a:cxn>
                <a:cxn ang="0">
                  <a:pos x="146" y="548"/>
                </a:cxn>
                <a:cxn ang="0">
                  <a:pos x="186" y="616"/>
                </a:cxn>
                <a:cxn ang="0">
                  <a:pos x="228" y="636"/>
                </a:cxn>
                <a:cxn ang="0">
                  <a:pos x="620" y="642"/>
                </a:cxn>
                <a:cxn ang="0">
                  <a:pos x="686" y="676"/>
                </a:cxn>
                <a:cxn ang="0">
                  <a:pos x="758" y="700"/>
                </a:cxn>
                <a:cxn ang="0">
                  <a:pos x="804" y="738"/>
                </a:cxn>
                <a:cxn ang="0">
                  <a:pos x="802" y="776"/>
                </a:cxn>
                <a:cxn ang="0">
                  <a:pos x="936" y="728"/>
                </a:cxn>
                <a:cxn ang="0">
                  <a:pos x="1028" y="660"/>
                </a:cxn>
                <a:cxn ang="0">
                  <a:pos x="1002" y="630"/>
                </a:cxn>
                <a:cxn ang="0">
                  <a:pos x="264" y="264"/>
                </a:cxn>
                <a:cxn ang="0">
                  <a:pos x="256" y="216"/>
                </a:cxn>
                <a:cxn ang="0">
                  <a:pos x="294" y="194"/>
                </a:cxn>
                <a:cxn ang="0">
                  <a:pos x="370" y="364"/>
                </a:cxn>
                <a:cxn ang="0">
                  <a:pos x="344" y="356"/>
                </a:cxn>
                <a:cxn ang="0">
                  <a:pos x="360" y="326"/>
                </a:cxn>
                <a:cxn ang="0">
                  <a:pos x="392" y="342"/>
                </a:cxn>
                <a:cxn ang="0">
                  <a:pos x="446" y="414"/>
                </a:cxn>
                <a:cxn ang="0">
                  <a:pos x="578" y="466"/>
                </a:cxn>
                <a:cxn ang="0">
                  <a:pos x="538" y="574"/>
                </a:cxn>
                <a:cxn ang="0">
                  <a:pos x="544" y="558"/>
                </a:cxn>
                <a:cxn ang="0">
                  <a:pos x="564" y="606"/>
                </a:cxn>
                <a:cxn ang="0">
                  <a:pos x="590" y="604"/>
                </a:cxn>
                <a:cxn ang="0">
                  <a:pos x="570" y="542"/>
                </a:cxn>
                <a:cxn ang="0">
                  <a:pos x="700" y="644"/>
                </a:cxn>
                <a:cxn ang="0">
                  <a:pos x="966" y="602"/>
                </a:cxn>
                <a:cxn ang="0">
                  <a:pos x="1014" y="554"/>
                </a:cxn>
              </a:cxnLst>
              <a:rect l="0" t="0" r="r" b="b"/>
              <a:pathLst>
                <a:path w="1144" h="790">
                  <a:moveTo>
                    <a:pt x="1144" y="584"/>
                  </a:moveTo>
                  <a:lnTo>
                    <a:pt x="1144" y="580"/>
                  </a:lnTo>
                  <a:lnTo>
                    <a:pt x="1140" y="580"/>
                  </a:lnTo>
                  <a:lnTo>
                    <a:pt x="1142" y="578"/>
                  </a:lnTo>
                  <a:lnTo>
                    <a:pt x="1140" y="574"/>
                  </a:lnTo>
                  <a:lnTo>
                    <a:pt x="1142" y="572"/>
                  </a:lnTo>
                  <a:lnTo>
                    <a:pt x="1140" y="570"/>
                  </a:lnTo>
                  <a:lnTo>
                    <a:pt x="1138" y="568"/>
                  </a:lnTo>
                  <a:lnTo>
                    <a:pt x="1136" y="566"/>
                  </a:lnTo>
                  <a:lnTo>
                    <a:pt x="1140" y="568"/>
                  </a:lnTo>
                  <a:lnTo>
                    <a:pt x="1144" y="566"/>
                  </a:lnTo>
                  <a:lnTo>
                    <a:pt x="1144" y="564"/>
                  </a:lnTo>
                  <a:lnTo>
                    <a:pt x="1138" y="560"/>
                  </a:lnTo>
                  <a:lnTo>
                    <a:pt x="1140" y="558"/>
                  </a:lnTo>
                  <a:lnTo>
                    <a:pt x="1132" y="554"/>
                  </a:lnTo>
                  <a:lnTo>
                    <a:pt x="1132" y="552"/>
                  </a:lnTo>
                  <a:lnTo>
                    <a:pt x="1128" y="552"/>
                  </a:lnTo>
                  <a:lnTo>
                    <a:pt x="1122" y="560"/>
                  </a:lnTo>
                  <a:lnTo>
                    <a:pt x="1122" y="554"/>
                  </a:lnTo>
                  <a:lnTo>
                    <a:pt x="1124" y="552"/>
                  </a:lnTo>
                  <a:lnTo>
                    <a:pt x="1122" y="542"/>
                  </a:lnTo>
                  <a:lnTo>
                    <a:pt x="1112" y="542"/>
                  </a:lnTo>
                  <a:lnTo>
                    <a:pt x="1106" y="544"/>
                  </a:lnTo>
                  <a:lnTo>
                    <a:pt x="1104" y="546"/>
                  </a:lnTo>
                  <a:lnTo>
                    <a:pt x="1082" y="564"/>
                  </a:lnTo>
                  <a:lnTo>
                    <a:pt x="1082" y="558"/>
                  </a:lnTo>
                  <a:lnTo>
                    <a:pt x="1072" y="554"/>
                  </a:lnTo>
                  <a:lnTo>
                    <a:pt x="1072" y="552"/>
                  </a:lnTo>
                  <a:lnTo>
                    <a:pt x="1074" y="552"/>
                  </a:lnTo>
                  <a:lnTo>
                    <a:pt x="1084" y="556"/>
                  </a:lnTo>
                  <a:lnTo>
                    <a:pt x="1088" y="550"/>
                  </a:lnTo>
                  <a:lnTo>
                    <a:pt x="1092" y="548"/>
                  </a:lnTo>
                  <a:lnTo>
                    <a:pt x="1094" y="546"/>
                  </a:lnTo>
                  <a:lnTo>
                    <a:pt x="1106" y="542"/>
                  </a:lnTo>
                  <a:lnTo>
                    <a:pt x="1114" y="538"/>
                  </a:lnTo>
                  <a:lnTo>
                    <a:pt x="1118" y="538"/>
                  </a:lnTo>
                  <a:lnTo>
                    <a:pt x="1120" y="534"/>
                  </a:lnTo>
                  <a:lnTo>
                    <a:pt x="1120" y="532"/>
                  </a:lnTo>
                  <a:lnTo>
                    <a:pt x="1114" y="530"/>
                  </a:lnTo>
                  <a:lnTo>
                    <a:pt x="1114" y="528"/>
                  </a:lnTo>
                  <a:lnTo>
                    <a:pt x="1112" y="526"/>
                  </a:lnTo>
                  <a:lnTo>
                    <a:pt x="1108" y="530"/>
                  </a:lnTo>
                  <a:lnTo>
                    <a:pt x="1102" y="528"/>
                  </a:lnTo>
                  <a:lnTo>
                    <a:pt x="1100" y="526"/>
                  </a:lnTo>
                  <a:lnTo>
                    <a:pt x="1098" y="520"/>
                  </a:lnTo>
                  <a:lnTo>
                    <a:pt x="1096" y="522"/>
                  </a:lnTo>
                  <a:lnTo>
                    <a:pt x="1096" y="520"/>
                  </a:lnTo>
                  <a:lnTo>
                    <a:pt x="1090" y="526"/>
                  </a:lnTo>
                  <a:lnTo>
                    <a:pt x="1092" y="520"/>
                  </a:lnTo>
                  <a:lnTo>
                    <a:pt x="1090" y="518"/>
                  </a:lnTo>
                  <a:lnTo>
                    <a:pt x="1090" y="516"/>
                  </a:lnTo>
                  <a:lnTo>
                    <a:pt x="1086" y="518"/>
                  </a:lnTo>
                  <a:lnTo>
                    <a:pt x="1082" y="516"/>
                  </a:lnTo>
                  <a:lnTo>
                    <a:pt x="1080" y="518"/>
                  </a:lnTo>
                  <a:lnTo>
                    <a:pt x="1082" y="514"/>
                  </a:lnTo>
                  <a:lnTo>
                    <a:pt x="1080" y="510"/>
                  </a:lnTo>
                  <a:lnTo>
                    <a:pt x="1082" y="506"/>
                  </a:lnTo>
                  <a:lnTo>
                    <a:pt x="1078" y="508"/>
                  </a:lnTo>
                  <a:lnTo>
                    <a:pt x="1076" y="504"/>
                  </a:lnTo>
                  <a:lnTo>
                    <a:pt x="1068" y="504"/>
                  </a:lnTo>
                  <a:lnTo>
                    <a:pt x="1070" y="502"/>
                  </a:lnTo>
                  <a:lnTo>
                    <a:pt x="1068" y="496"/>
                  </a:lnTo>
                  <a:lnTo>
                    <a:pt x="1060" y="496"/>
                  </a:lnTo>
                  <a:lnTo>
                    <a:pt x="1060" y="494"/>
                  </a:lnTo>
                  <a:lnTo>
                    <a:pt x="1062" y="494"/>
                  </a:lnTo>
                  <a:lnTo>
                    <a:pt x="1058" y="490"/>
                  </a:lnTo>
                  <a:lnTo>
                    <a:pt x="1062" y="488"/>
                  </a:lnTo>
                  <a:lnTo>
                    <a:pt x="1062" y="486"/>
                  </a:lnTo>
                  <a:lnTo>
                    <a:pt x="1056" y="484"/>
                  </a:lnTo>
                  <a:lnTo>
                    <a:pt x="1054" y="482"/>
                  </a:lnTo>
                  <a:lnTo>
                    <a:pt x="1054" y="480"/>
                  </a:lnTo>
                  <a:lnTo>
                    <a:pt x="1062" y="484"/>
                  </a:lnTo>
                  <a:lnTo>
                    <a:pt x="1062" y="480"/>
                  </a:lnTo>
                  <a:lnTo>
                    <a:pt x="1066" y="476"/>
                  </a:lnTo>
                  <a:lnTo>
                    <a:pt x="1066" y="472"/>
                  </a:lnTo>
                  <a:lnTo>
                    <a:pt x="1060" y="470"/>
                  </a:lnTo>
                  <a:lnTo>
                    <a:pt x="1062" y="468"/>
                  </a:lnTo>
                  <a:lnTo>
                    <a:pt x="1060" y="466"/>
                  </a:lnTo>
                  <a:lnTo>
                    <a:pt x="1054" y="466"/>
                  </a:lnTo>
                  <a:lnTo>
                    <a:pt x="1060" y="462"/>
                  </a:lnTo>
                  <a:lnTo>
                    <a:pt x="1056" y="454"/>
                  </a:lnTo>
                  <a:lnTo>
                    <a:pt x="1052" y="454"/>
                  </a:lnTo>
                  <a:lnTo>
                    <a:pt x="1054" y="452"/>
                  </a:lnTo>
                  <a:lnTo>
                    <a:pt x="1052" y="448"/>
                  </a:lnTo>
                  <a:lnTo>
                    <a:pt x="1042" y="450"/>
                  </a:lnTo>
                  <a:lnTo>
                    <a:pt x="1050" y="446"/>
                  </a:lnTo>
                  <a:lnTo>
                    <a:pt x="1048" y="444"/>
                  </a:lnTo>
                  <a:lnTo>
                    <a:pt x="1052" y="442"/>
                  </a:lnTo>
                  <a:lnTo>
                    <a:pt x="1050" y="440"/>
                  </a:lnTo>
                  <a:lnTo>
                    <a:pt x="1038" y="438"/>
                  </a:lnTo>
                  <a:lnTo>
                    <a:pt x="1048" y="436"/>
                  </a:lnTo>
                  <a:lnTo>
                    <a:pt x="1046" y="434"/>
                  </a:lnTo>
                  <a:lnTo>
                    <a:pt x="1046" y="432"/>
                  </a:lnTo>
                  <a:lnTo>
                    <a:pt x="1042" y="432"/>
                  </a:lnTo>
                  <a:lnTo>
                    <a:pt x="1042" y="424"/>
                  </a:lnTo>
                  <a:lnTo>
                    <a:pt x="1028" y="426"/>
                  </a:lnTo>
                  <a:lnTo>
                    <a:pt x="1032" y="424"/>
                  </a:lnTo>
                  <a:lnTo>
                    <a:pt x="1038" y="424"/>
                  </a:lnTo>
                  <a:lnTo>
                    <a:pt x="1040" y="422"/>
                  </a:lnTo>
                  <a:lnTo>
                    <a:pt x="1040" y="420"/>
                  </a:lnTo>
                  <a:lnTo>
                    <a:pt x="1038" y="420"/>
                  </a:lnTo>
                  <a:lnTo>
                    <a:pt x="1038" y="416"/>
                  </a:lnTo>
                  <a:lnTo>
                    <a:pt x="1036" y="418"/>
                  </a:lnTo>
                  <a:lnTo>
                    <a:pt x="1032" y="416"/>
                  </a:lnTo>
                  <a:lnTo>
                    <a:pt x="1036" y="412"/>
                  </a:lnTo>
                  <a:lnTo>
                    <a:pt x="1030" y="412"/>
                  </a:lnTo>
                  <a:lnTo>
                    <a:pt x="1032" y="410"/>
                  </a:lnTo>
                  <a:lnTo>
                    <a:pt x="1028" y="408"/>
                  </a:lnTo>
                  <a:lnTo>
                    <a:pt x="1028" y="404"/>
                  </a:lnTo>
                  <a:lnTo>
                    <a:pt x="1026" y="404"/>
                  </a:lnTo>
                  <a:lnTo>
                    <a:pt x="1026" y="398"/>
                  </a:lnTo>
                  <a:lnTo>
                    <a:pt x="1026" y="396"/>
                  </a:lnTo>
                  <a:lnTo>
                    <a:pt x="1024" y="394"/>
                  </a:lnTo>
                  <a:lnTo>
                    <a:pt x="1026" y="394"/>
                  </a:lnTo>
                  <a:lnTo>
                    <a:pt x="1024" y="392"/>
                  </a:lnTo>
                  <a:lnTo>
                    <a:pt x="1020" y="392"/>
                  </a:lnTo>
                  <a:lnTo>
                    <a:pt x="1010" y="406"/>
                  </a:lnTo>
                  <a:lnTo>
                    <a:pt x="1016" y="414"/>
                  </a:lnTo>
                  <a:lnTo>
                    <a:pt x="1010" y="420"/>
                  </a:lnTo>
                  <a:lnTo>
                    <a:pt x="1008" y="418"/>
                  </a:lnTo>
                  <a:lnTo>
                    <a:pt x="1010" y="422"/>
                  </a:lnTo>
                  <a:lnTo>
                    <a:pt x="1010" y="426"/>
                  </a:lnTo>
                  <a:lnTo>
                    <a:pt x="1008" y="426"/>
                  </a:lnTo>
                  <a:lnTo>
                    <a:pt x="1006" y="428"/>
                  </a:lnTo>
                  <a:lnTo>
                    <a:pt x="1008" y="428"/>
                  </a:lnTo>
                  <a:lnTo>
                    <a:pt x="1006" y="430"/>
                  </a:lnTo>
                  <a:lnTo>
                    <a:pt x="1002" y="428"/>
                  </a:lnTo>
                  <a:lnTo>
                    <a:pt x="1008" y="434"/>
                  </a:lnTo>
                  <a:lnTo>
                    <a:pt x="1004" y="440"/>
                  </a:lnTo>
                  <a:lnTo>
                    <a:pt x="1006" y="436"/>
                  </a:lnTo>
                  <a:lnTo>
                    <a:pt x="1004" y="434"/>
                  </a:lnTo>
                  <a:lnTo>
                    <a:pt x="1000" y="430"/>
                  </a:lnTo>
                  <a:lnTo>
                    <a:pt x="996" y="438"/>
                  </a:lnTo>
                  <a:lnTo>
                    <a:pt x="984" y="446"/>
                  </a:lnTo>
                  <a:lnTo>
                    <a:pt x="982" y="450"/>
                  </a:lnTo>
                  <a:lnTo>
                    <a:pt x="980" y="440"/>
                  </a:lnTo>
                  <a:lnTo>
                    <a:pt x="978" y="442"/>
                  </a:lnTo>
                  <a:lnTo>
                    <a:pt x="980" y="436"/>
                  </a:lnTo>
                  <a:lnTo>
                    <a:pt x="974" y="450"/>
                  </a:lnTo>
                  <a:lnTo>
                    <a:pt x="974" y="448"/>
                  </a:lnTo>
                  <a:lnTo>
                    <a:pt x="976" y="440"/>
                  </a:lnTo>
                  <a:lnTo>
                    <a:pt x="972" y="430"/>
                  </a:lnTo>
                  <a:lnTo>
                    <a:pt x="960" y="430"/>
                  </a:lnTo>
                  <a:lnTo>
                    <a:pt x="954" y="436"/>
                  </a:lnTo>
                  <a:lnTo>
                    <a:pt x="948" y="432"/>
                  </a:lnTo>
                  <a:lnTo>
                    <a:pt x="952" y="432"/>
                  </a:lnTo>
                  <a:lnTo>
                    <a:pt x="952" y="426"/>
                  </a:lnTo>
                  <a:lnTo>
                    <a:pt x="954" y="426"/>
                  </a:lnTo>
                  <a:lnTo>
                    <a:pt x="956" y="430"/>
                  </a:lnTo>
                  <a:lnTo>
                    <a:pt x="962" y="426"/>
                  </a:lnTo>
                  <a:lnTo>
                    <a:pt x="962" y="422"/>
                  </a:lnTo>
                  <a:lnTo>
                    <a:pt x="958" y="422"/>
                  </a:lnTo>
                  <a:lnTo>
                    <a:pt x="962" y="418"/>
                  </a:lnTo>
                  <a:lnTo>
                    <a:pt x="956" y="418"/>
                  </a:lnTo>
                  <a:lnTo>
                    <a:pt x="960" y="410"/>
                  </a:lnTo>
                  <a:lnTo>
                    <a:pt x="958" y="406"/>
                  </a:lnTo>
                  <a:lnTo>
                    <a:pt x="952" y="402"/>
                  </a:lnTo>
                  <a:lnTo>
                    <a:pt x="954" y="400"/>
                  </a:lnTo>
                  <a:lnTo>
                    <a:pt x="960" y="398"/>
                  </a:lnTo>
                  <a:lnTo>
                    <a:pt x="956" y="390"/>
                  </a:lnTo>
                  <a:lnTo>
                    <a:pt x="956" y="382"/>
                  </a:lnTo>
                  <a:lnTo>
                    <a:pt x="960" y="376"/>
                  </a:lnTo>
                  <a:lnTo>
                    <a:pt x="956" y="372"/>
                  </a:lnTo>
                  <a:lnTo>
                    <a:pt x="954" y="372"/>
                  </a:lnTo>
                  <a:lnTo>
                    <a:pt x="954" y="374"/>
                  </a:lnTo>
                  <a:lnTo>
                    <a:pt x="950" y="376"/>
                  </a:lnTo>
                  <a:lnTo>
                    <a:pt x="948" y="370"/>
                  </a:lnTo>
                  <a:lnTo>
                    <a:pt x="938" y="372"/>
                  </a:lnTo>
                  <a:lnTo>
                    <a:pt x="936" y="368"/>
                  </a:lnTo>
                  <a:lnTo>
                    <a:pt x="930" y="368"/>
                  </a:lnTo>
                  <a:lnTo>
                    <a:pt x="930" y="366"/>
                  </a:lnTo>
                  <a:lnTo>
                    <a:pt x="926" y="364"/>
                  </a:lnTo>
                  <a:lnTo>
                    <a:pt x="926" y="360"/>
                  </a:lnTo>
                  <a:lnTo>
                    <a:pt x="930" y="356"/>
                  </a:lnTo>
                  <a:lnTo>
                    <a:pt x="926" y="354"/>
                  </a:lnTo>
                  <a:lnTo>
                    <a:pt x="922" y="358"/>
                  </a:lnTo>
                  <a:lnTo>
                    <a:pt x="920" y="356"/>
                  </a:lnTo>
                  <a:lnTo>
                    <a:pt x="924" y="354"/>
                  </a:lnTo>
                  <a:lnTo>
                    <a:pt x="920" y="350"/>
                  </a:lnTo>
                  <a:lnTo>
                    <a:pt x="920" y="346"/>
                  </a:lnTo>
                  <a:lnTo>
                    <a:pt x="916" y="346"/>
                  </a:lnTo>
                  <a:lnTo>
                    <a:pt x="916" y="350"/>
                  </a:lnTo>
                  <a:lnTo>
                    <a:pt x="914" y="350"/>
                  </a:lnTo>
                  <a:lnTo>
                    <a:pt x="916" y="344"/>
                  </a:lnTo>
                  <a:lnTo>
                    <a:pt x="916" y="340"/>
                  </a:lnTo>
                  <a:lnTo>
                    <a:pt x="900" y="332"/>
                  </a:lnTo>
                  <a:lnTo>
                    <a:pt x="888" y="336"/>
                  </a:lnTo>
                  <a:lnTo>
                    <a:pt x="888" y="340"/>
                  </a:lnTo>
                  <a:lnTo>
                    <a:pt x="882" y="340"/>
                  </a:lnTo>
                  <a:lnTo>
                    <a:pt x="884" y="338"/>
                  </a:lnTo>
                  <a:lnTo>
                    <a:pt x="882" y="336"/>
                  </a:lnTo>
                  <a:lnTo>
                    <a:pt x="876" y="338"/>
                  </a:lnTo>
                  <a:lnTo>
                    <a:pt x="876" y="336"/>
                  </a:lnTo>
                  <a:lnTo>
                    <a:pt x="866" y="332"/>
                  </a:lnTo>
                  <a:lnTo>
                    <a:pt x="850" y="330"/>
                  </a:lnTo>
                  <a:lnTo>
                    <a:pt x="850" y="328"/>
                  </a:lnTo>
                  <a:lnTo>
                    <a:pt x="840" y="338"/>
                  </a:lnTo>
                  <a:lnTo>
                    <a:pt x="840" y="346"/>
                  </a:lnTo>
                  <a:lnTo>
                    <a:pt x="842" y="350"/>
                  </a:lnTo>
                  <a:lnTo>
                    <a:pt x="848" y="354"/>
                  </a:lnTo>
                  <a:lnTo>
                    <a:pt x="852" y="352"/>
                  </a:lnTo>
                  <a:lnTo>
                    <a:pt x="850" y="356"/>
                  </a:lnTo>
                  <a:lnTo>
                    <a:pt x="846" y="362"/>
                  </a:lnTo>
                  <a:lnTo>
                    <a:pt x="846" y="364"/>
                  </a:lnTo>
                  <a:lnTo>
                    <a:pt x="842" y="374"/>
                  </a:lnTo>
                  <a:lnTo>
                    <a:pt x="842" y="378"/>
                  </a:lnTo>
                  <a:lnTo>
                    <a:pt x="844" y="380"/>
                  </a:lnTo>
                  <a:lnTo>
                    <a:pt x="850" y="380"/>
                  </a:lnTo>
                  <a:lnTo>
                    <a:pt x="846" y="382"/>
                  </a:lnTo>
                  <a:lnTo>
                    <a:pt x="848" y="384"/>
                  </a:lnTo>
                  <a:lnTo>
                    <a:pt x="846" y="388"/>
                  </a:lnTo>
                  <a:lnTo>
                    <a:pt x="850" y="396"/>
                  </a:lnTo>
                  <a:lnTo>
                    <a:pt x="850" y="398"/>
                  </a:lnTo>
                  <a:lnTo>
                    <a:pt x="848" y="398"/>
                  </a:lnTo>
                  <a:lnTo>
                    <a:pt x="848" y="400"/>
                  </a:lnTo>
                  <a:lnTo>
                    <a:pt x="854" y="400"/>
                  </a:lnTo>
                  <a:lnTo>
                    <a:pt x="852" y="404"/>
                  </a:lnTo>
                  <a:lnTo>
                    <a:pt x="852" y="408"/>
                  </a:lnTo>
                  <a:lnTo>
                    <a:pt x="856" y="410"/>
                  </a:lnTo>
                  <a:lnTo>
                    <a:pt x="852" y="412"/>
                  </a:lnTo>
                  <a:lnTo>
                    <a:pt x="848" y="410"/>
                  </a:lnTo>
                  <a:lnTo>
                    <a:pt x="846" y="412"/>
                  </a:lnTo>
                  <a:lnTo>
                    <a:pt x="848" y="420"/>
                  </a:lnTo>
                  <a:lnTo>
                    <a:pt x="834" y="424"/>
                  </a:lnTo>
                  <a:lnTo>
                    <a:pt x="834" y="430"/>
                  </a:lnTo>
                  <a:lnTo>
                    <a:pt x="834" y="432"/>
                  </a:lnTo>
                  <a:lnTo>
                    <a:pt x="844" y="442"/>
                  </a:lnTo>
                  <a:lnTo>
                    <a:pt x="850" y="444"/>
                  </a:lnTo>
                  <a:lnTo>
                    <a:pt x="860" y="478"/>
                  </a:lnTo>
                  <a:lnTo>
                    <a:pt x="860" y="494"/>
                  </a:lnTo>
                  <a:lnTo>
                    <a:pt x="864" y="488"/>
                  </a:lnTo>
                  <a:lnTo>
                    <a:pt x="866" y="494"/>
                  </a:lnTo>
                  <a:lnTo>
                    <a:pt x="868" y="496"/>
                  </a:lnTo>
                  <a:lnTo>
                    <a:pt x="864" y="498"/>
                  </a:lnTo>
                  <a:lnTo>
                    <a:pt x="860" y="498"/>
                  </a:lnTo>
                  <a:lnTo>
                    <a:pt x="850" y="514"/>
                  </a:lnTo>
                  <a:lnTo>
                    <a:pt x="846" y="520"/>
                  </a:lnTo>
                  <a:lnTo>
                    <a:pt x="822" y="534"/>
                  </a:lnTo>
                  <a:lnTo>
                    <a:pt x="826" y="538"/>
                  </a:lnTo>
                  <a:lnTo>
                    <a:pt x="832" y="548"/>
                  </a:lnTo>
                  <a:lnTo>
                    <a:pt x="834" y="574"/>
                  </a:lnTo>
                  <a:lnTo>
                    <a:pt x="834" y="574"/>
                  </a:lnTo>
                  <a:lnTo>
                    <a:pt x="834" y="576"/>
                  </a:lnTo>
                  <a:lnTo>
                    <a:pt x="834" y="580"/>
                  </a:lnTo>
                  <a:lnTo>
                    <a:pt x="840" y="586"/>
                  </a:lnTo>
                  <a:lnTo>
                    <a:pt x="846" y="586"/>
                  </a:lnTo>
                  <a:lnTo>
                    <a:pt x="844" y="588"/>
                  </a:lnTo>
                  <a:lnTo>
                    <a:pt x="840" y="588"/>
                  </a:lnTo>
                  <a:lnTo>
                    <a:pt x="834" y="596"/>
                  </a:lnTo>
                  <a:lnTo>
                    <a:pt x="830" y="596"/>
                  </a:lnTo>
                  <a:lnTo>
                    <a:pt x="836" y="602"/>
                  </a:lnTo>
                  <a:lnTo>
                    <a:pt x="834" y="606"/>
                  </a:lnTo>
                  <a:lnTo>
                    <a:pt x="832" y="608"/>
                  </a:lnTo>
                  <a:lnTo>
                    <a:pt x="832" y="608"/>
                  </a:lnTo>
                  <a:lnTo>
                    <a:pt x="830" y="604"/>
                  </a:lnTo>
                  <a:lnTo>
                    <a:pt x="828" y="600"/>
                  </a:lnTo>
                  <a:lnTo>
                    <a:pt x="824" y="600"/>
                  </a:lnTo>
                  <a:lnTo>
                    <a:pt x="822" y="604"/>
                  </a:lnTo>
                  <a:lnTo>
                    <a:pt x="822" y="616"/>
                  </a:lnTo>
                  <a:lnTo>
                    <a:pt x="822" y="616"/>
                  </a:lnTo>
                  <a:lnTo>
                    <a:pt x="824" y="618"/>
                  </a:lnTo>
                  <a:lnTo>
                    <a:pt x="820" y="612"/>
                  </a:lnTo>
                  <a:lnTo>
                    <a:pt x="812" y="606"/>
                  </a:lnTo>
                  <a:lnTo>
                    <a:pt x="804" y="612"/>
                  </a:lnTo>
                  <a:lnTo>
                    <a:pt x="810" y="604"/>
                  </a:lnTo>
                  <a:lnTo>
                    <a:pt x="808" y="598"/>
                  </a:lnTo>
                  <a:lnTo>
                    <a:pt x="800" y="590"/>
                  </a:lnTo>
                  <a:lnTo>
                    <a:pt x="788" y="590"/>
                  </a:lnTo>
                  <a:lnTo>
                    <a:pt x="798" y="586"/>
                  </a:lnTo>
                  <a:lnTo>
                    <a:pt x="786" y="570"/>
                  </a:lnTo>
                  <a:lnTo>
                    <a:pt x="786" y="566"/>
                  </a:lnTo>
                  <a:lnTo>
                    <a:pt x="788" y="564"/>
                  </a:lnTo>
                  <a:lnTo>
                    <a:pt x="788" y="550"/>
                  </a:lnTo>
                  <a:lnTo>
                    <a:pt x="784" y="544"/>
                  </a:lnTo>
                  <a:lnTo>
                    <a:pt x="786" y="528"/>
                  </a:lnTo>
                  <a:lnTo>
                    <a:pt x="786" y="522"/>
                  </a:lnTo>
                  <a:lnTo>
                    <a:pt x="784" y="522"/>
                  </a:lnTo>
                  <a:lnTo>
                    <a:pt x="774" y="518"/>
                  </a:lnTo>
                  <a:lnTo>
                    <a:pt x="746" y="518"/>
                  </a:lnTo>
                  <a:lnTo>
                    <a:pt x="742" y="528"/>
                  </a:lnTo>
                  <a:lnTo>
                    <a:pt x="746" y="516"/>
                  </a:lnTo>
                  <a:lnTo>
                    <a:pt x="738" y="510"/>
                  </a:lnTo>
                  <a:lnTo>
                    <a:pt x="724" y="504"/>
                  </a:lnTo>
                  <a:lnTo>
                    <a:pt x="716" y="502"/>
                  </a:lnTo>
                  <a:lnTo>
                    <a:pt x="714" y="502"/>
                  </a:lnTo>
                  <a:lnTo>
                    <a:pt x="708" y="490"/>
                  </a:lnTo>
                  <a:lnTo>
                    <a:pt x="696" y="482"/>
                  </a:lnTo>
                  <a:lnTo>
                    <a:pt x="690" y="482"/>
                  </a:lnTo>
                  <a:lnTo>
                    <a:pt x="680" y="476"/>
                  </a:lnTo>
                  <a:lnTo>
                    <a:pt x="674" y="472"/>
                  </a:lnTo>
                  <a:lnTo>
                    <a:pt x="668" y="470"/>
                  </a:lnTo>
                  <a:lnTo>
                    <a:pt x="652" y="478"/>
                  </a:lnTo>
                  <a:lnTo>
                    <a:pt x="652" y="476"/>
                  </a:lnTo>
                  <a:lnTo>
                    <a:pt x="646" y="480"/>
                  </a:lnTo>
                  <a:lnTo>
                    <a:pt x="650" y="474"/>
                  </a:lnTo>
                  <a:lnTo>
                    <a:pt x="650" y="466"/>
                  </a:lnTo>
                  <a:lnTo>
                    <a:pt x="646" y="460"/>
                  </a:lnTo>
                  <a:lnTo>
                    <a:pt x="646" y="452"/>
                  </a:lnTo>
                  <a:lnTo>
                    <a:pt x="642" y="442"/>
                  </a:lnTo>
                  <a:lnTo>
                    <a:pt x="640" y="434"/>
                  </a:lnTo>
                  <a:lnTo>
                    <a:pt x="628" y="432"/>
                  </a:lnTo>
                  <a:lnTo>
                    <a:pt x="626" y="438"/>
                  </a:lnTo>
                  <a:lnTo>
                    <a:pt x="624" y="432"/>
                  </a:lnTo>
                  <a:lnTo>
                    <a:pt x="624" y="432"/>
                  </a:lnTo>
                  <a:lnTo>
                    <a:pt x="620" y="426"/>
                  </a:lnTo>
                  <a:lnTo>
                    <a:pt x="616" y="426"/>
                  </a:lnTo>
                  <a:lnTo>
                    <a:pt x="620" y="422"/>
                  </a:lnTo>
                  <a:lnTo>
                    <a:pt x="620" y="400"/>
                  </a:lnTo>
                  <a:lnTo>
                    <a:pt x="620" y="386"/>
                  </a:lnTo>
                  <a:lnTo>
                    <a:pt x="622" y="386"/>
                  </a:lnTo>
                  <a:lnTo>
                    <a:pt x="624" y="376"/>
                  </a:lnTo>
                  <a:lnTo>
                    <a:pt x="626" y="376"/>
                  </a:lnTo>
                  <a:lnTo>
                    <a:pt x="628" y="368"/>
                  </a:lnTo>
                  <a:lnTo>
                    <a:pt x="622" y="362"/>
                  </a:lnTo>
                  <a:lnTo>
                    <a:pt x="630" y="360"/>
                  </a:lnTo>
                  <a:lnTo>
                    <a:pt x="636" y="356"/>
                  </a:lnTo>
                  <a:lnTo>
                    <a:pt x="638" y="350"/>
                  </a:lnTo>
                  <a:lnTo>
                    <a:pt x="636" y="348"/>
                  </a:lnTo>
                  <a:lnTo>
                    <a:pt x="640" y="348"/>
                  </a:lnTo>
                  <a:lnTo>
                    <a:pt x="644" y="340"/>
                  </a:lnTo>
                  <a:lnTo>
                    <a:pt x="644" y="338"/>
                  </a:lnTo>
                  <a:lnTo>
                    <a:pt x="648" y="344"/>
                  </a:lnTo>
                  <a:lnTo>
                    <a:pt x="648" y="336"/>
                  </a:lnTo>
                  <a:lnTo>
                    <a:pt x="648" y="328"/>
                  </a:lnTo>
                  <a:lnTo>
                    <a:pt x="656" y="328"/>
                  </a:lnTo>
                  <a:lnTo>
                    <a:pt x="652" y="326"/>
                  </a:lnTo>
                  <a:lnTo>
                    <a:pt x="650" y="322"/>
                  </a:lnTo>
                  <a:lnTo>
                    <a:pt x="650" y="320"/>
                  </a:lnTo>
                  <a:lnTo>
                    <a:pt x="664" y="322"/>
                  </a:lnTo>
                  <a:lnTo>
                    <a:pt x="674" y="318"/>
                  </a:lnTo>
                  <a:lnTo>
                    <a:pt x="676" y="316"/>
                  </a:lnTo>
                  <a:lnTo>
                    <a:pt x="674" y="308"/>
                  </a:lnTo>
                  <a:lnTo>
                    <a:pt x="672" y="302"/>
                  </a:lnTo>
                  <a:lnTo>
                    <a:pt x="670" y="302"/>
                  </a:lnTo>
                  <a:lnTo>
                    <a:pt x="660" y="294"/>
                  </a:lnTo>
                  <a:lnTo>
                    <a:pt x="654" y="298"/>
                  </a:lnTo>
                  <a:lnTo>
                    <a:pt x="656" y="294"/>
                  </a:lnTo>
                  <a:lnTo>
                    <a:pt x="650" y="292"/>
                  </a:lnTo>
                  <a:lnTo>
                    <a:pt x="650" y="294"/>
                  </a:lnTo>
                  <a:lnTo>
                    <a:pt x="648" y="292"/>
                  </a:lnTo>
                  <a:lnTo>
                    <a:pt x="640" y="288"/>
                  </a:lnTo>
                  <a:lnTo>
                    <a:pt x="640" y="290"/>
                  </a:lnTo>
                  <a:lnTo>
                    <a:pt x="638" y="290"/>
                  </a:lnTo>
                  <a:lnTo>
                    <a:pt x="636" y="288"/>
                  </a:lnTo>
                  <a:lnTo>
                    <a:pt x="638" y="284"/>
                  </a:lnTo>
                  <a:lnTo>
                    <a:pt x="654" y="292"/>
                  </a:lnTo>
                  <a:lnTo>
                    <a:pt x="664" y="290"/>
                  </a:lnTo>
                  <a:lnTo>
                    <a:pt x="664" y="294"/>
                  </a:lnTo>
                  <a:lnTo>
                    <a:pt x="676" y="302"/>
                  </a:lnTo>
                  <a:lnTo>
                    <a:pt x="682" y="296"/>
                  </a:lnTo>
                  <a:lnTo>
                    <a:pt x="684" y="290"/>
                  </a:lnTo>
                  <a:lnTo>
                    <a:pt x="682" y="290"/>
                  </a:lnTo>
                  <a:lnTo>
                    <a:pt x="684" y="286"/>
                  </a:lnTo>
                  <a:lnTo>
                    <a:pt x="686" y="288"/>
                  </a:lnTo>
                  <a:lnTo>
                    <a:pt x="686" y="280"/>
                  </a:lnTo>
                  <a:lnTo>
                    <a:pt x="696" y="286"/>
                  </a:lnTo>
                  <a:lnTo>
                    <a:pt x="696" y="284"/>
                  </a:lnTo>
                  <a:lnTo>
                    <a:pt x="702" y="286"/>
                  </a:lnTo>
                  <a:lnTo>
                    <a:pt x="710" y="280"/>
                  </a:lnTo>
                  <a:lnTo>
                    <a:pt x="712" y="274"/>
                  </a:lnTo>
                  <a:lnTo>
                    <a:pt x="712" y="270"/>
                  </a:lnTo>
                  <a:lnTo>
                    <a:pt x="716" y="268"/>
                  </a:lnTo>
                  <a:lnTo>
                    <a:pt x="724" y="256"/>
                  </a:lnTo>
                  <a:lnTo>
                    <a:pt x="726" y="248"/>
                  </a:lnTo>
                  <a:lnTo>
                    <a:pt x="696" y="244"/>
                  </a:lnTo>
                  <a:lnTo>
                    <a:pt x="686" y="230"/>
                  </a:lnTo>
                  <a:lnTo>
                    <a:pt x="682" y="228"/>
                  </a:lnTo>
                  <a:lnTo>
                    <a:pt x="682" y="226"/>
                  </a:lnTo>
                  <a:lnTo>
                    <a:pt x="690" y="226"/>
                  </a:lnTo>
                  <a:lnTo>
                    <a:pt x="700" y="232"/>
                  </a:lnTo>
                  <a:lnTo>
                    <a:pt x="710" y="244"/>
                  </a:lnTo>
                  <a:lnTo>
                    <a:pt x="722" y="242"/>
                  </a:lnTo>
                  <a:lnTo>
                    <a:pt x="736" y="220"/>
                  </a:lnTo>
                  <a:lnTo>
                    <a:pt x="738" y="216"/>
                  </a:lnTo>
                  <a:lnTo>
                    <a:pt x="736" y="214"/>
                  </a:lnTo>
                  <a:lnTo>
                    <a:pt x="728" y="210"/>
                  </a:lnTo>
                  <a:lnTo>
                    <a:pt x="728" y="208"/>
                  </a:lnTo>
                  <a:lnTo>
                    <a:pt x="730" y="204"/>
                  </a:lnTo>
                  <a:lnTo>
                    <a:pt x="740" y="206"/>
                  </a:lnTo>
                  <a:lnTo>
                    <a:pt x="746" y="204"/>
                  </a:lnTo>
                  <a:lnTo>
                    <a:pt x="748" y="214"/>
                  </a:lnTo>
                  <a:lnTo>
                    <a:pt x="758" y="216"/>
                  </a:lnTo>
                  <a:lnTo>
                    <a:pt x="758" y="210"/>
                  </a:lnTo>
                  <a:lnTo>
                    <a:pt x="758" y="210"/>
                  </a:lnTo>
                  <a:lnTo>
                    <a:pt x="768" y="216"/>
                  </a:lnTo>
                  <a:lnTo>
                    <a:pt x="766" y="208"/>
                  </a:lnTo>
                  <a:lnTo>
                    <a:pt x="762" y="204"/>
                  </a:lnTo>
                  <a:lnTo>
                    <a:pt x="762" y="200"/>
                  </a:lnTo>
                  <a:lnTo>
                    <a:pt x="764" y="198"/>
                  </a:lnTo>
                  <a:lnTo>
                    <a:pt x="774" y="210"/>
                  </a:lnTo>
                  <a:lnTo>
                    <a:pt x="778" y="204"/>
                  </a:lnTo>
                  <a:lnTo>
                    <a:pt x="782" y="202"/>
                  </a:lnTo>
                  <a:lnTo>
                    <a:pt x="794" y="188"/>
                  </a:lnTo>
                  <a:lnTo>
                    <a:pt x="798" y="186"/>
                  </a:lnTo>
                  <a:lnTo>
                    <a:pt x="800" y="182"/>
                  </a:lnTo>
                  <a:lnTo>
                    <a:pt x="798" y="176"/>
                  </a:lnTo>
                  <a:lnTo>
                    <a:pt x="800" y="172"/>
                  </a:lnTo>
                  <a:lnTo>
                    <a:pt x="790" y="158"/>
                  </a:lnTo>
                  <a:lnTo>
                    <a:pt x="792" y="146"/>
                  </a:lnTo>
                  <a:lnTo>
                    <a:pt x="786" y="148"/>
                  </a:lnTo>
                  <a:lnTo>
                    <a:pt x="786" y="144"/>
                  </a:lnTo>
                  <a:lnTo>
                    <a:pt x="786" y="144"/>
                  </a:lnTo>
                  <a:lnTo>
                    <a:pt x="786" y="142"/>
                  </a:lnTo>
                  <a:lnTo>
                    <a:pt x="784" y="138"/>
                  </a:lnTo>
                  <a:lnTo>
                    <a:pt x="784" y="136"/>
                  </a:lnTo>
                  <a:lnTo>
                    <a:pt x="790" y="134"/>
                  </a:lnTo>
                  <a:lnTo>
                    <a:pt x="792" y="140"/>
                  </a:lnTo>
                  <a:lnTo>
                    <a:pt x="800" y="130"/>
                  </a:lnTo>
                  <a:lnTo>
                    <a:pt x="800" y="124"/>
                  </a:lnTo>
                  <a:lnTo>
                    <a:pt x="792" y="122"/>
                  </a:lnTo>
                  <a:lnTo>
                    <a:pt x="800" y="114"/>
                  </a:lnTo>
                  <a:lnTo>
                    <a:pt x="794" y="108"/>
                  </a:lnTo>
                  <a:lnTo>
                    <a:pt x="786" y="108"/>
                  </a:lnTo>
                  <a:lnTo>
                    <a:pt x="788" y="108"/>
                  </a:lnTo>
                  <a:lnTo>
                    <a:pt x="786" y="104"/>
                  </a:lnTo>
                  <a:lnTo>
                    <a:pt x="782" y="100"/>
                  </a:lnTo>
                  <a:lnTo>
                    <a:pt x="784" y="100"/>
                  </a:lnTo>
                  <a:lnTo>
                    <a:pt x="782" y="90"/>
                  </a:lnTo>
                  <a:lnTo>
                    <a:pt x="770" y="92"/>
                  </a:lnTo>
                  <a:lnTo>
                    <a:pt x="756" y="86"/>
                  </a:lnTo>
                  <a:lnTo>
                    <a:pt x="744" y="86"/>
                  </a:lnTo>
                  <a:lnTo>
                    <a:pt x="744" y="92"/>
                  </a:lnTo>
                  <a:lnTo>
                    <a:pt x="746" y="102"/>
                  </a:lnTo>
                  <a:lnTo>
                    <a:pt x="744" y="106"/>
                  </a:lnTo>
                  <a:lnTo>
                    <a:pt x="748" y="112"/>
                  </a:lnTo>
                  <a:lnTo>
                    <a:pt x="754" y="116"/>
                  </a:lnTo>
                  <a:lnTo>
                    <a:pt x="754" y="118"/>
                  </a:lnTo>
                  <a:lnTo>
                    <a:pt x="750" y="118"/>
                  </a:lnTo>
                  <a:lnTo>
                    <a:pt x="748" y="122"/>
                  </a:lnTo>
                  <a:lnTo>
                    <a:pt x="754" y="126"/>
                  </a:lnTo>
                  <a:lnTo>
                    <a:pt x="746" y="126"/>
                  </a:lnTo>
                  <a:lnTo>
                    <a:pt x="740" y="130"/>
                  </a:lnTo>
                  <a:lnTo>
                    <a:pt x="740" y="142"/>
                  </a:lnTo>
                  <a:lnTo>
                    <a:pt x="736" y="154"/>
                  </a:lnTo>
                  <a:lnTo>
                    <a:pt x="730" y="164"/>
                  </a:lnTo>
                  <a:lnTo>
                    <a:pt x="728" y="174"/>
                  </a:lnTo>
                  <a:lnTo>
                    <a:pt x="722" y="174"/>
                  </a:lnTo>
                  <a:lnTo>
                    <a:pt x="722" y="180"/>
                  </a:lnTo>
                  <a:lnTo>
                    <a:pt x="720" y="180"/>
                  </a:lnTo>
                  <a:lnTo>
                    <a:pt x="704" y="156"/>
                  </a:lnTo>
                  <a:lnTo>
                    <a:pt x="706" y="150"/>
                  </a:lnTo>
                  <a:lnTo>
                    <a:pt x="704" y="144"/>
                  </a:lnTo>
                  <a:lnTo>
                    <a:pt x="706" y="140"/>
                  </a:lnTo>
                  <a:lnTo>
                    <a:pt x="708" y="144"/>
                  </a:lnTo>
                  <a:lnTo>
                    <a:pt x="712" y="144"/>
                  </a:lnTo>
                  <a:lnTo>
                    <a:pt x="708" y="122"/>
                  </a:lnTo>
                  <a:lnTo>
                    <a:pt x="700" y="116"/>
                  </a:lnTo>
                  <a:lnTo>
                    <a:pt x="696" y="108"/>
                  </a:lnTo>
                  <a:lnTo>
                    <a:pt x="690" y="108"/>
                  </a:lnTo>
                  <a:lnTo>
                    <a:pt x="686" y="116"/>
                  </a:lnTo>
                  <a:lnTo>
                    <a:pt x="686" y="128"/>
                  </a:lnTo>
                  <a:lnTo>
                    <a:pt x="684" y="128"/>
                  </a:lnTo>
                  <a:lnTo>
                    <a:pt x="684" y="136"/>
                  </a:lnTo>
                  <a:lnTo>
                    <a:pt x="682" y="140"/>
                  </a:lnTo>
                  <a:lnTo>
                    <a:pt x="678" y="142"/>
                  </a:lnTo>
                  <a:lnTo>
                    <a:pt x="676" y="134"/>
                  </a:lnTo>
                  <a:lnTo>
                    <a:pt x="678" y="124"/>
                  </a:lnTo>
                  <a:lnTo>
                    <a:pt x="672" y="114"/>
                  </a:lnTo>
                  <a:lnTo>
                    <a:pt x="664" y="104"/>
                  </a:lnTo>
                  <a:lnTo>
                    <a:pt x="670" y="106"/>
                  </a:lnTo>
                  <a:lnTo>
                    <a:pt x="672" y="102"/>
                  </a:lnTo>
                  <a:lnTo>
                    <a:pt x="672" y="98"/>
                  </a:lnTo>
                  <a:lnTo>
                    <a:pt x="670" y="100"/>
                  </a:lnTo>
                  <a:lnTo>
                    <a:pt x="664" y="98"/>
                  </a:lnTo>
                  <a:lnTo>
                    <a:pt x="666" y="94"/>
                  </a:lnTo>
                  <a:lnTo>
                    <a:pt x="658" y="98"/>
                  </a:lnTo>
                  <a:lnTo>
                    <a:pt x="652" y="92"/>
                  </a:lnTo>
                  <a:lnTo>
                    <a:pt x="648" y="92"/>
                  </a:lnTo>
                  <a:lnTo>
                    <a:pt x="646" y="90"/>
                  </a:lnTo>
                  <a:lnTo>
                    <a:pt x="650" y="86"/>
                  </a:lnTo>
                  <a:lnTo>
                    <a:pt x="656" y="80"/>
                  </a:lnTo>
                  <a:lnTo>
                    <a:pt x="650" y="76"/>
                  </a:lnTo>
                  <a:lnTo>
                    <a:pt x="650" y="72"/>
                  </a:lnTo>
                  <a:lnTo>
                    <a:pt x="662" y="74"/>
                  </a:lnTo>
                  <a:lnTo>
                    <a:pt x="658" y="66"/>
                  </a:lnTo>
                  <a:lnTo>
                    <a:pt x="656" y="68"/>
                  </a:lnTo>
                  <a:lnTo>
                    <a:pt x="652" y="54"/>
                  </a:lnTo>
                  <a:lnTo>
                    <a:pt x="646" y="52"/>
                  </a:lnTo>
                  <a:lnTo>
                    <a:pt x="646" y="48"/>
                  </a:lnTo>
                  <a:lnTo>
                    <a:pt x="644" y="48"/>
                  </a:lnTo>
                  <a:lnTo>
                    <a:pt x="644" y="34"/>
                  </a:lnTo>
                  <a:lnTo>
                    <a:pt x="642" y="26"/>
                  </a:lnTo>
                  <a:lnTo>
                    <a:pt x="634" y="16"/>
                  </a:lnTo>
                  <a:lnTo>
                    <a:pt x="632" y="14"/>
                  </a:lnTo>
                  <a:lnTo>
                    <a:pt x="634" y="8"/>
                  </a:lnTo>
                  <a:lnTo>
                    <a:pt x="630" y="10"/>
                  </a:lnTo>
                  <a:lnTo>
                    <a:pt x="628" y="6"/>
                  </a:lnTo>
                  <a:lnTo>
                    <a:pt x="624" y="10"/>
                  </a:lnTo>
                  <a:lnTo>
                    <a:pt x="624" y="6"/>
                  </a:lnTo>
                  <a:lnTo>
                    <a:pt x="622" y="6"/>
                  </a:lnTo>
                  <a:lnTo>
                    <a:pt x="624" y="2"/>
                  </a:lnTo>
                  <a:lnTo>
                    <a:pt x="614" y="0"/>
                  </a:lnTo>
                  <a:lnTo>
                    <a:pt x="606" y="16"/>
                  </a:lnTo>
                  <a:lnTo>
                    <a:pt x="610" y="20"/>
                  </a:lnTo>
                  <a:lnTo>
                    <a:pt x="608" y="28"/>
                  </a:lnTo>
                  <a:lnTo>
                    <a:pt x="604" y="24"/>
                  </a:lnTo>
                  <a:lnTo>
                    <a:pt x="598" y="28"/>
                  </a:lnTo>
                  <a:lnTo>
                    <a:pt x="600" y="36"/>
                  </a:lnTo>
                  <a:lnTo>
                    <a:pt x="598" y="46"/>
                  </a:lnTo>
                  <a:lnTo>
                    <a:pt x="602" y="54"/>
                  </a:lnTo>
                  <a:lnTo>
                    <a:pt x="602" y="52"/>
                  </a:lnTo>
                  <a:lnTo>
                    <a:pt x="602" y="58"/>
                  </a:lnTo>
                  <a:lnTo>
                    <a:pt x="600" y="56"/>
                  </a:lnTo>
                  <a:lnTo>
                    <a:pt x="596" y="64"/>
                  </a:lnTo>
                  <a:lnTo>
                    <a:pt x="596" y="76"/>
                  </a:lnTo>
                  <a:lnTo>
                    <a:pt x="602" y="82"/>
                  </a:lnTo>
                  <a:lnTo>
                    <a:pt x="602" y="84"/>
                  </a:lnTo>
                  <a:lnTo>
                    <a:pt x="602" y="86"/>
                  </a:lnTo>
                  <a:lnTo>
                    <a:pt x="612" y="88"/>
                  </a:lnTo>
                  <a:lnTo>
                    <a:pt x="612" y="92"/>
                  </a:lnTo>
                  <a:lnTo>
                    <a:pt x="618" y="96"/>
                  </a:lnTo>
                  <a:lnTo>
                    <a:pt x="620" y="92"/>
                  </a:lnTo>
                  <a:lnTo>
                    <a:pt x="624" y="100"/>
                  </a:lnTo>
                  <a:lnTo>
                    <a:pt x="634" y="98"/>
                  </a:lnTo>
                  <a:lnTo>
                    <a:pt x="634" y="104"/>
                  </a:lnTo>
                  <a:lnTo>
                    <a:pt x="634" y="108"/>
                  </a:lnTo>
                  <a:lnTo>
                    <a:pt x="630" y="108"/>
                  </a:lnTo>
                  <a:lnTo>
                    <a:pt x="632" y="102"/>
                  </a:lnTo>
                  <a:lnTo>
                    <a:pt x="628" y="104"/>
                  </a:lnTo>
                  <a:lnTo>
                    <a:pt x="624" y="112"/>
                  </a:lnTo>
                  <a:lnTo>
                    <a:pt x="626" y="114"/>
                  </a:lnTo>
                  <a:lnTo>
                    <a:pt x="624" y="120"/>
                  </a:lnTo>
                  <a:lnTo>
                    <a:pt x="622" y="120"/>
                  </a:lnTo>
                  <a:lnTo>
                    <a:pt x="620" y="126"/>
                  </a:lnTo>
                  <a:lnTo>
                    <a:pt x="628" y="126"/>
                  </a:lnTo>
                  <a:lnTo>
                    <a:pt x="632" y="120"/>
                  </a:lnTo>
                  <a:lnTo>
                    <a:pt x="628" y="122"/>
                  </a:lnTo>
                  <a:lnTo>
                    <a:pt x="630" y="116"/>
                  </a:lnTo>
                  <a:lnTo>
                    <a:pt x="632" y="118"/>
                  </a:lnTo>
                  <a:lnTo>
                    <a:pt x="634" y="130"/>
                  </a:lnTo>
                  <a:lnTo>
                    <a:pt x="636" y="132"/>
                  </a:lnTo>
                  <a:lnTo>
                    <a:pt x="628" y="138"/>
                  </a:lnTo>
                  <a:lnTo>
                    <a:pt x="626" y="144"/>
                  </a:lnTo>
                  <a:lnTo>
                    <a:pt x="620" y="152"/>
                  </a:lnTo>
                  <a:lnTo>
                    <a:pt x="608" y="150"/>
                  </a:lnTo>
                  <a:lnTo>
                    <a:pt x="610" y="154"/>
                  </a:lnTo>
                  <a:lnTo>
                    <a:pt x="608" y="162"/>
                  </a:lnTo>
                  <a:lnTo>
                    <a:pt x="612" y="168"/>
                  </a:lnTo>
                  <a:lnTo>
                    <a:pt x="614" y="176"/>
                  </a:lnTo>
                  <a:lnTo>
                    <a:pt x="612" y="180"/>
                  </a:lnTo>
                  <a:lnTo>
                    <a:pt x="608" y="178"/>
                  </a:lnTo>
                  <a:lnTo>
                    <a:pt x="610" y="174"/>
                  </a:lnTo>
                  <a:lnTo>
                    <a:pt x="602" y="178"/>
                  </a:lnTo>
                  <a:lnTo>
                    <a:pt x="602" y="172"/>
                  </a:lnTo>
                  <a:lnTo>
                    <a:pt x="598" y="172"/>
                  </a:lnTo>
                  <a:lnTo>
                    <a:pt x="598" y="168"/>
                  </a:lnTo>
                  <a:lnTo>
                    <a:pt x="602" y="166"/>
                  </a:lnTo>
                  <a:lnTo>
                    <a:pt x="600" y="162"/>
                  </a:lnTo>
                  <a:lnTo>
                    <a:pt x="602" y="154"/>
                  </a:lnTo>
                  <a:lnTo>
                    <a:pt x="602" y="144"/>
                  </a:lnTo>
                  <a:lnTo>
                    <a:pt x="596" y="148"/>
                  </a:lnTo>
                  <a:lnTo>
                    <a:pt x="596" y="152"/>
                  </a:lnTo>
                  <a:lnTo>
                    <a:pt x="594" y="152"/>
                  </a:lnTo>
                  <a:lnTo>
                    <a:pt x="592" y="150"/>
                  </a:lnTo>
                  <a:lnTo>
                    <a:pt x="596" y="142"/>
                  </a:lnTo>
                  <a:lnTo>
                    <a:pt x="590" y="142"/>
                  </a:lnTo>
                  <a:lnTo>
                    <a:pt x="592" y="140"/>
                  </a:lnTo>
                  <a:lnTo>
                    <a:pt x="586" y="136"/>
                  </a:lnTo>
                  <a:lnTo>
                    <a:pt x="582" y="136"/>
                  </a:lnTo>
                  <a:lnTo>
                    <a:pt x="584" y="138"/>
                  </a:lnTo>
                  <a:lnTo>
                    <a:pt x="578" y="134"/>
                  </a:lnTo>
                  <a:lnTo>
                    <a:pt x="576" y="134"/>
                  </a:lnTo>
                  <a:lnTo>
                    <a:pt x="580" y="140"/>
                  </a:lnTo>
                  <a:lnTo>
                    <a:pt x="572" y="138"/>
                  </a:lnTo>
                  <a:lnTo>
                    <a:pt x="570" y="142"/>
                  </a:lnTo>
                  <a:lnTo>
                    <a:pt x="566" y="138"/>
                  </a:lnTo>
                  <a:lnTo>
                    <a:pt x="572" y="146"/>
                  </a:lnTo>
                  <a:lnTo>
                    <a:pt x="572" y="150"/>
                  </a:lnTo>
                  <a:lnTo>
                    <a:pt x="570" y="148"/>
                  </a:lnTo>
                  <a:lnTo>
                    <a:pt x="576" y="158"/>
                  </a:lnTo>
                  <a:lnTo>
                    <a:pt x="578" y="160"/>
                  </a:lnTo>
                  <a:lnTo>
                    <a:pt x="576" y="156"/>
                  </a:lnTo>
                  <a:lnTo>
                    <a:pt x="578" y="154"/>
                  </a:lnTo>
                  <a:lnTo>
                    <a:pt x="582" y="154"/>
                  </a:lnTo>
                  <a:lnTo>
                    <a:pt x="584" y="158"/>
                  </a:lnTo>
                  <a:lnTo>
                    <a:pt x="588" y="156"/>
                  </a:lnTo>
                  <a:lnTo>
                    <a:pt x="588" y="164"/>
                  </a:lnTo>
                  <a:lnTo>
                    <a:pt x="586" y="166"/>
                  </a:lnTo>
                  <a:lnTo>
                    <a:pt x="574" y="162"/>
                  </a:lnTo>
                  <a:lnTo>
                    <a:pt x="568" y="150"/>
                  </a:lnTo>
                  <a:lnTo>
                    <a:pt x="566" y="152"/>
                  </a:lnTo>
                  <a:lnTo>
                    <a:pt x="572" y="162"/>
                  </a:lnTo>
                  <a:lnTo>
                    <a:pt x="562" y="162"/>
                  </a:lnTo>
                  <a:lnTo>
                    <a:pt x="556" y="160"/>
                  </a:lnTo>
                  <a:lnTo>
                    <a:pt x="544" y="158"/>
                  </a:lnTo>
                  <a:lnTo>
                    <a:pt x="538" y="162"/>
                  </a:lnTo>
                  <a:lnTo>
                    <a:pt x="534" y="162"/>
                  </a:lnTo>
                  <a:lnTo>
                    <a:pt x="528" y="164"/>
                  </a:lnTo>
                  <a:lnTo>
                    <a:pt x="522" y="162"/>
                  </a:lnTo>
                  <a:lnTo>
                    <a:pt x="518" y="164"/>
                  </a:lnTo>
                  <a:lnTo>
                    <a:pt x="512" y="162"/>
                  </a:lnTo>
                  <a:lnTo>
                    <a:pt x="506" y="152"/>
                  </a:lnTo>
                  <a:lnTo>
                    <a:pt x="506" y="148"/>
                  </a:lnTo>
                  <a:lnTo>
                    <a:pt x="502" y="146"/>
                  </a:lnTo>
                  <a:lnTo>
                    <a:pt x="502" y="150"/>
                  </a:lnTo>
                  <a:lnTo>
                    <a:pt x="498" y="150"/>
                  </a:lnTo>
                  <a:lnTo>
                    <a:pt x="498" y="152"/>
                  </a:lnTo>
                  <a:lnTo>
                    <a:pt x="496" y="152"/>
                  </a:lnTo>
                  <a:lnTo>
                    <a:pt x="486" y="150"/>
                  </a:lnTo>
                  <a:lnTo>
                    <a:pt x="486" y="144"/>
                  </a:lnTo>
                  <a:lnTo>
                    <a:pt x="474" y="136"/>
                  </a:lnTo>
                  <a:lnTo>
                    <a:pt x="478" y="134"/>
                  </a:lnTo>
                  <a:lnTo>
                    <a:pt x="474" y="128"/>
                  </a:lnTo>
                  <a:lnTo>
                    <a:pt x="474" y="126"/>
                  </a:lnTo>
                  <a:lnTo>
                    <a:pt x="466" y="118"/>
                  </a:lnTo>
                  <a:lnTo>
                    <a:pt x="446" y="128"/>
                  </a:lnTo>
                  <a:lnTo>
                    <a:pt x="438" y="130"/>
                  </a:lnTo>
                  <a:lnTo>
                    <a:pt x="432" y="140"/>
                  </a:lnTo>
                  <a:lnTo>
                    <a:pt x="432" y="144"/>
                  </a:lnTo>
                  <a:lnTo>
                    <a:pt x="434" y="144"/>
                  </a:lnTo>
                  <a:lnTo>
                    <a:pt x="436" y="146"/>
                  </a:lnTo>
                  <a:lnTo>
                    <a:pt x="442" y="148"/>
                  </a:lnTo>
                  <a:lnTo>
                    <a:pt x="446" y="146"/>
                  </a:lnTo>
                  <a:lnTo>
                    <a:pt x="442" y="142"/>
                  </a:lnTo>
                  <a:lnTo>
                    <a:pt x="448" y="140"/>
                  </a:lnTo>
                  <a:lnTo>
                    <a:pt x="452" y="142"/>
                  </a:lnTo>
                  <a:lnTo>
                    <a:pt x="458" y="138"/>
                  </a:lnTo>
                  <a:lnTo>
                    <a:pt x="460" y="142"/>
                  </a:lnTo>
                  <a:lnTo>
                    <a:pt x="460" y="138"/>
                  </a:lnTo>
                  <a:lnTo>
                    <a:pt x="458" y="134"/>
                  </a:lnTo>
                  <a:lnTo>
                    <a:pt x="462" y="134"/>
                  </a:lnTo>
                  <a:lnTo>
                    <a:pt x="460" y="132"/>
                  </a:lnTo>
                  <a:lnTo>
                    <a:pt x="470" y="128"/>
                  </a:lnTo>
                  <a:lnTo>
                    <a:pt x="468" y="134"/>
                  </a:lnTo>
                  <a:lnTo>
                    <a:pt x="470" y="134"/>
                  </a:lnTo>
                  <a:lnTo>
                    <a:pt x="466" y="136"/>
                  </a:lnTo>
                  <a:lnTo>
                    <a:pt x="468" y="138"/>
                  </a:lnTo>
                  <a:lnTo>
                    <a:pt x="464" y="144"/>
                  </a:lnTo>
                  <a:lnTo>
                    <a:pt x="462" y="140"/>
                  </a:lnTo>
                  <a:lnTo>
                    <a:pt x="462" y="144"/>
                  </a:lnTo>
                  <a:lnTo>
                    <a:pt x="446" y="150"/>
                  </a:lnTo>
                  <a:lnTo>
                    <a:pt x="444" y="154"/>
                  </a:lnTo>
                  <a:lnTo>
                    <a:pt x="446" y="156"/>
                  </a:lnTo>
                  <a:lnTo>
                    <a:pt x="440" y="162"/>
                  </a:lnTo>
                  <a:lnTo>
                    <a:pt x="446" y="166"/>
                  </a:lnTo>
                  <a:lnTo>
                    <a:pt x="446" y="168"/>
                  </a:lnTo>
                  <a:lnTo>
                    <a:pt x="446" y="174"/>
                  </a:lnTo>
                  <a:lnTo>
                    <a:pt x="450" y="184"/>
                  </a:lnTo>
                  <a:lnTo>
                    <a:pt x="452" y="184"/>
                  </a:lnTo>
                  <a:lnTo>
                    <a:pt x="450" y="186"/>
                  </a:lnTo>
                  <a:lnTo>
                    <a:pt x="452" y="190"/>
                  </a:lnTo>
                  <a:lnTo>
                    <a:pt x="446" y="192"/>
                  </a:lnTo>
                  <a:lnTo>
                    <a:pt x="444" y="196"/>
                  </a:lnTo>
                  <a:lnTo>
                    <a:pt x="440" y="192"/>
                  </a:lnTo>
                  <a:lnTo>
                    <a:pt x="436" y="186"/>
                  </a:lnTo>
                  <a:lnTo>
                    <a:pt x="444" y="184"/>
                  </a:lnTo>
                  <a:lnTo>
                    <a:pt x="442" y="176"/>
                  </a:lnTo>
                  <a:lnTo>
                    <a:pt x="440" y="176"/>
                  </a:lnTo>
                  <a:lnTo>
                    <a:pt x="438" y="172"/>
                  </a:lnTo>
                  <a:lnTo>
                    <a:pt x="434" y="174"/>
                  </a:lnTo>
                  <a:lnTo>
                    <a:pt x="434" y="168"/>
                  </a:lnTo>
                  <a:lnTo>
                    <a:pt x="432" y="166"/>
                  </a:lnTo>
                  <a:lnTo>
                    <a:pt x="430" y="174"/>
                  </a:lnTo>
                  <a:lnTo>
                    <a:pt x="430" y="172"/>
                  </a:lnTo>
                  <a:lnTo>
                    <a:pt x="430" y="168"/>
                  </a:lnTo>
                  <a:lnTo>
                    <a:pt x="428" y="166"/>
                  </a:lnTo>
                  <a:lnTo>
                    <a:pt x="430" y="162"/>
                  </a:lnTo>
                  <a:lnTo>
                    <a:pt x="418" y="162"/>
                  </a:lnTo>
                  <a:lnTo>
                    <a:pt x="420" y="160"/>
                  </a:lnTo>
                  <a:lnTo>
                    <a:pt x="418" y="156"/>
                  </a:lnTo>
                  <a:lnTo>
                    <a:pt x="416" y="156"/>
                  </a:lnTo>
                  <a:lnTo>
                    <a:pt x="416" y="154"/>
                  </a:lnTo>
                  <a:lnTo>
                    <a:pt x="414" y="152"/>
                  </a:lnTo>
                  <a:lnTo>
                    <a:pt x="402" y="162"/>
                  </a:lnTo>
                  <a:lnTo>
                    <a:pt x="400" y="162"/>
                  </a:lnTo>
                  <a:lnTo>
                    <a:pt x="400" y="156"/>
                  </a:lnTo>
                  <a:lnTo>
                    <a:pt x="398" y="158"/>
                  </a:lnTo>
                  <a:lnTo>
                    <a:pt x="396" y="162"/>
                  </a:lnTo>
                  <a:lnTo>
                    <a:pt x="392" y="160"/>
                  </a:lnTo>
                  <a:lnTo>
                    <a:pt x="390" y="164"/>
                  </a:lnTo>
                  <a:lnTo>
                    <a:pt x="352" y="162"/>
                  </a:lnTo>
                  <a:lnTo>
                    <a:pt x="348" y="158"/>
                  </a:lnTo>
                  <a:lnTo>
                    <a:pt x="340" y="154"/>
                  </a:lnTo>
                  <a:lnTo>
                    <a:pt x="344" y="152"/>
                  </a:lnTo>
                  <a:lnTo>
                    <a:pt x="344" y="146"/>
                  </a:lnTo>
                  <a:lnTo>
                    <a:pt x="348" y="144"/>
                  </a:lnTo>
                  <a:lnTo>
                    <a:pt x="362" y="144"/>
                  </a:lnTo>
                  <a:lnTo>
                    <a:pt x="362" y="136"/>
                  </a:lnTo>
                  <a:lnTo>
                    <a:pt x="360" y="138"/>
                  </a:lnTo>
                  <a:lnTo>
                    <a:pt x="360" y="134"/>
                  </a:lnTo>
                  <a:lnTo>
                    <a:pt x="350" y="122"/>
                  </a:lnTo>
                  <a:lnTo>
                    <a:pt x="348" y="124"/>
                  </a:lnTo>
                  <a:lnTo>
                    <a:pt x="346" y="118"/>
                  </a:lnTo>
                  <a:lnTo>
                    <a:pt x="332" y="118"/>
                  </a:lnTo>
                  <a:lnTo>
                    <a:pt x="336" y="122"/>
                  </a:lnTo>
                  <a:lnTo>
                    <a:pt x="336" y="124"/>
                  </a:lnTo>
                  <a:lnTo>
                    <a:pt x="332" y="120"/>
                  </a:lnTo>
                  <a:lnTo>
                    <a:pt x="314" y="118"/>
                  </a:lnTo>
                  <a:lnTo>
                    <a:pt x="300" y="108"/>
                  </a:lnTo>
                  <a:lnTo>
                    <a:pt x="276" y="100"/>
                  </a:lnTo>
                  <a:lnTo>
                    <a:pt x="270" y="94"/>
                  </a:lnTo>
                  <a:lnTo>
                    <a:pt x="258" y="86"/>
                  </a:lnTo>
                  <a:lnTo>
                    <a:pt x="240" y="86"/>
                  </a:lnTo>
                  <a:lnTo>
                    <a:pt x="238" y="98"/>
                  </a:lnTo>
                  <a:lnTo>
                    <a:pt x="236" y="102"/>
                  </a:lnTo>
                  <a:lnTo>
                    <a:pt x="230" y="104"/>
                  </a:lnTo>
                  <a:lnTo>
                    <a:pt x="222" y="104"/>
                  </a:lnTo>
                  <a:lnTo>
                    <a:pt x="222" y="100"/>
                  </a:lnTo>
                  <a:lnTo>
                    <a:pt x="228" y="90"/>
                  </a:lnTo>
                  <a:lnTo>
                    <a:pt x="222" y="90"/>
                  </a:lnTo>
                  <a:lnTo>
                    <a:pt x="224" y="76"/>
                  </a:lnTo>
                  <a:lnTo>
                    <a:pt x="222" y="74"/>
                  </a:lnTo>
                  <a:lnTo>
                    <a:pt x="218" y="74"/>
                  </a:lnTo>
                  <a:lnTo>
                    <a:pt x="222" y="78"/>
                  </a:lnTo>
                  <a:lnTo>
                    <a:pt x="220" y="80"/>
                  </a:lnTo>
                  <a:lnTo>
                    <a:pt x="218" y="78"/>
                  </a:lnTo>
                  <a:lnTo>
                    <a:pt x="212" y="78"/>
                  </a:lnTo>
                  <a:lnTo>
                    <a:pt x="214" y="82"/>
                  </a:lnTo>
                  <a:lnTo>
                    <a:pt x="212" y="88"/>
                  </a:lnTo>
                  <a:lnTo>
                    <a:pt x="214" y="90"/>
                  </a:lnTo>
                  <a:lnTo>
                    <a:pt x="208" y="94"/>
                  </a:lnTo>
                  <a:lnTo>
                    <a:pt x="212" y="98"/>
                  </a:lnTo>
                  <a:lnTo>
                    <a:pt x="206" y="102"/>
                  </a:lnTo>
                  <a:lnTo>
                    <a:pt x="204" y="104"/>
                  </a:lnTo>
                  <a:lnTo>
                    <a:pt x="192" y="94"/>
                  </a:lnTo>
                  <a:lnTo>
                    <a:pt x="184" y="68"/>
                  </a:lnTo>
                  <a:lnTo>
                    <a:pt x="174" y="58"/>
                  </a:lnTo>
                  <a:lnTo>
                    <a:pt x="172" y="64"/>
                  </a:lnTo>
                  <a:lnTo>
                    <a:pt x="174" y="68"/>
                  </a:lnTo>
                  <a:lnTo>
                    <a:pt x="178" y="70"/>
                  </a:lnTo>
                  <a:lnTo>
                    <a:pt x="170" y="74"/>
                  </a:lnTo>
                  <a:lnTo>
                    <a:pt x="170" y="82"/>
                  </a:lnTo>
                  <a:lnTo>
                    <a:pt x="158" y="90"/>
                  </a:lnTo>
                  <a:lnTo>
                    <a:pt x="162" y="84"/>
                  </a:lnTo>
                  <a:lnTo>
                    <a:pt x="162" y="80"/>
                  </a:lnTo>
                  <a:lnTo>
                    <a:pt x="142" y="92"/>
                  </a:lnTo>
                  <a:lnTo>
                    <a:pt x="134" y="110"/>
                  </a:lnTo>
                  <a:lnTo>
                    <a:pt x="134" y="100"/>
                  </a:lnTo>
                  <a:lnTo>
                    <a:pt x="134" y="100"/>
                  </a:lnTo>
                  <a:lnTo>
                    <a:pt x="128" y="104"/>
                  </a:lnTo>
                  <a:lnTo>
                    <a:pt x="128" y="102"/>
                  </a:lnTo>
                  <a:lnTo>
                    <a:pt x="126" y="104"/>
                  </a:lnTo>
                  <a:lnTo>
                    <a:pt x="126" y="102"/>
                  </a:lnTo>
                  <a:lnTo>
                    <a:pt x="124" y="102"/>
                  </a:lnTo>
                  <a:lnTo>
                    <a:pt x="124" y="104"/>
                  </a:lnTo>
                  <a:lnTo>
                    <a:pt x="118" y="110"/>
                  </a:lnTo>
                  <a:lnTo>
                    <a:pt x="110" y="114"/>
                  </a:lnTo>
                  <a:lnTo>
                    <a:pt x="108" y="116"/>
                  </a:lnTo>
                  <a:lnTo>
                    <a:pt x="108" y="114"/>
                  </a:lnTo>
                  <a:lnTo>
                    <a:pt x="112" y="108"/>
                  </a:lnTo>
                  <a:lnTo>
                    <a:pt x="112" y="112"/>
                  </a:lnTo>
                  <a:lnTo>
                    <a:pt x="122" y="98"/>
                  </a:lnTo>
                  <a:lnTo>
                    <a:pt x="134" y="96"/>
                  </a:lnTo>
                  <a:lnTo>
                    <a:pt x="152" y="80"/>
                  </a:lnTo>
                  <a:lnTo>
                    <a:pt x="154" y="76"/>
                  </a:lnTo>
                  <a:lnTo>
                    <a:pt x="152" y="70"/>
                  </a:lnTo>
                  <a:lnTo>
                    <a:pt x="146" y="76"/>
                  </a:lnTo>
                  <a:lnTo>
                    <a:pt x="140" y="72"/>
                  </a:lnTo>
                  <a:lnTo>
                    <a:pt x="136" y="76"/>
                  </a:lnTo>
                  <a:lnTo>
                    <a:pt x="132" y="82"/>
                  </a:lnTo>
                  <a:lnTo>
                    <a:pt x="128" y="82"/>
                  </a:lnTo>
                  <a:lnTo>
                    <a:pt x="118" y="90"/>
                  </a:lnTo>
                  <a:lnTo>
                    <a:pt x="114" y="90"/>
                  </a:lnTo>
                  <a:lnTo>
                    <a:pt x="108" y="94"/>
                  </a:lnTo>
                  <a:lnTo>
                    <a:pt x="108" y="100"/>
                  </a:lnTo>
                  <a:lnTo>
                    <a:pt x="106" y="102"/>
                  </a:lnTo>
                  <a:lnTo>
                    <a:pt x="96" y="104"/>
                  </a:lnTo>
                  <a:lnTo>
                    <a:pt x="86" y="114"/>
                  </a:lnTo>
                  <a:lnTo>
                    <a:pt x="92" y="128"/>
                  </a:lnTo>
                  <a:lnTo>
                    <a:pt x="92" y="132"/>
                  </a:lnTo>
                  <a:lnTo>
                    <a:pt x="92" y="134"/>
                  </a:lnTo>
                  <a:lnTo>
                    <a:pt x="84" y="122"/>
                  </a:lnTo>
                  <a:lnTo>
                    <a:pt x="74" y="122"/>
                  </a:lnTo>
                  <a:lnTo>
                    <a:pt x="78" y="130"/>
                  </a:lnTo>
                  <a:lnTo>
                    <a:pt x="76" y="130"/>
                  </a:lnTo>
                  <a:lnTo>
                    <a:pt x="68" y="122"/>
                  </a:lnTo>
                  <a:lnTo>
                    <a:pt x="62" y="122"/>
                  </a:lnTo>
                  <a:lnTo>
                    <a:pt x="62" y="120"/>
                  </a:lnTo>
                  <a:lnTo>
                    <a:pt x="48" y="120"/>
                  </a:lnTo>
                  <a:lnTo>
                    <a:pt x="36" y="108"/>
                  </a:lnTo>
                  <a:lnTo>
                    <a:pt x="32" y="108"/>
                  </a:lnTo>
                  <a:lnTo>
                    <a:pt x="22" y="94"/>
                  </a:lnTo>
                  <a:lnTo>
                    <a:pt x="0" y="90"/>
                  </a:lnTo>
                  <a:lnTo>
                    <a:pt x="0" y="392"/>
                  </a:lnTo>
                  <a:lnTo>
                    <a:pt x="6" y="394"/>
                  </a:lnTo>
                  <a:lnTo>
                    <a:pt x="8" y="392"/>
                  </a:lnTo>
                  <a:lnTo>
                    <a:pt x="14" y="396"/>
                  </a:lnTo>
                  <a:lnTo>
                    <a:pt x="16" y="392"/>
                  </a:lnTo>
                  <a:lnTo>
                    <a:pt x="26" y="392"/>
                  </a:lnTo>
                  <a:lnTo>
                    <a:pt x="24" y="398"/>
                  </a:lnTo>
                  <a:lnTo>
                    <a:pt x="38" y="414"/>
                  </a:lnTo>
                  <a:lnTo>
                    <a:pt x="42" y="412"/>
                  </a:lnTo>
                  <a:lnTo>
                    <a:pt x="38" y="410"/>
                  </a:lnTo>
                  <a:lnTo>
                    <a:pt x="42" y="412"/>
                  </a:lnTo>
                  <a:lnTo>
                    <a:pt x="40" y="416"/>
                  </a:lnTo>
                  <a:lnTo>
                    <a:pt x="44" y="420"/>
                  </a:lnTo>
                  <a:lnTo>
                    <a:pt x="46" y="428"/>
                  </a:lnTo>
                  <a:lnTo>
                    <a:pt x="58" y="422"/>
                  </a:lnTo>
                  <a:lnTo>
                    <a:pt x="64" y="412"/>
                  </a:lnTo>
                  <a:lnTo>
                    <a:pt x="74" y="406"/>
                  </a:lnTo>
                  <a:lnTo>
                    <a:pt x="88" y="424"/>
                  </a:lnTo>
                  <a:lnTo>
                    <a:pt x="88" y="430"/>
                  </a:lnTo>
                  <a:lnTo>
                    <a:pt x="96" y="436"/>
                  </a:lnTo>
                  <a:lnTo>
                    <a:pt x="116" y="472"/>
                  </a:lnTo>
                  <a:lnTo>
                    <a:pt x="116" y="474"/>
                  </a:lnTo>
                  <a:lnTo>
                    <a:pt x="118" y="478"/>
                  </a:lnTo>
                  <a:lnTo>
                    <a:pt x="122" y="486"/>
                  </a:lnTo>
                  <a:lnTo>
                    <a:pt x="126" y="490"/>
                  </a:lnTo>
                  <a:lnTo>
                    <a:pt x="134" y="492"/>
                  </a:lnTo>
                  <a:lnTo>
                    <a:pt x="148" y="500"/>
                  </a:lnTo>
                  <a:lnTo>
                    <a:pt x="148" y="502"/>
                  </a:lnTo>
                  <a:lnTo>
                    <a:pt x="146" y="508"/>
                  </a:lnTo>
                  <a:lnTo>
                    <a:pt x="148" y="520"/>
                  </a:lnTo>
                  <a:lnTo>
                    <a:pt x="148" y="520"/>
                  </a:lnTo>
                  <a:lnTo>
                    <a:pt x="146" y="524"/>
                  </a:lnTo>
                  <a:lnTo>
                    <a:pt x="148" y="526"/>
                  </a:lnTo>
                  <a:lnTo>
                    <a:pt x="146" y="528"/>
                  </a:lnTo>
                  <a:lnTo>
                    <a:pt x="146" y="532"/>
                  </a:lnTo>
                  <a:lnTo>
                    <a:pt x="144" y="532"/>
                  </a:lnTo>
                  <a:lnTo>
                    <a:pt x="142" y="534"/>
                  </a:lnTo>
                  <a:lnTo>
                    <a:pt x="142" y="538"/>
                  </a:lnTo>
                  <a:lnTo>
                    <a:pt x="144" y="542"/>
                  </a:lnTo>
                  <a:lnTo>
                    <a:pt x="148" y="542"/>
                  </a:lnTo>
                  <a:lnTo>
                    <a:pt x="150" y="544"/>
                  </a:lnTo>
                  <a:lnTo>
                    <a:pt x="146" y="546"/>
                  </a:lnTo>
                  <a:lnTo>
                    <a:pt x="146" y="548"/>
                  </a:lnTo>
                  <a:lnTo>
                    <a:pt x="158" y="560"/>
                  </a:lnTo>
                  <a:lnTo>
                    <a:pt x="160" y="560"/>
                  </a:lnTo>
                  <a:lnTo>
                    <a:pt x="160" y="566"/>
                  </a:lnTo>
                  <a:lnTo>
                    <a:pt x="160" y="570"/>
                  </a:lnTo>
                  <a:lnTo>
                    <a:pt x="164" y="576"/>
                  </a:lnTo>
                  <a:lnTo>
                    <a:pt x="164" y="580"/>
                  </a:lnTo>
                  <a:lnTo>
                    <a:pt x="172" y="580"/>
                  </a:lnTo>
                  <a:lnTo>
                    <a:pt x="170" y="584"/>
                  </a:lnTo>
                  <a:lnTo>
                    <a:pt x="176" y="582"/>
                  </a:lnTo>
                  <a:lnTo>
                    <a:pt x="178" y="588"/>
                  </a:lnTo>
                  <a:lnTo>
                    <a:pt x="176" y="592"/>
                  </a:lnTo>
                  <a:lnTo>
                    <a:pt x="178" y="592"/>
                  </a:lnTo>
                  <a:lnTo>
                    <a:pt x="178" y="600"/>
                  </a:lnTo>
                  <a:lnTo>
                    <a:pt x="180" y="600"/>
                  </a:lnTo>
                  <a:lnTo>
                    <a:pt x="182" y="596"/>
                  </a:lnTo>
                  <a:lnTo>
                    <a:pt x="184" y="598"/>
                  </a:lnTo>
                  <a:lnTo>
                    <a:pt x="182" y="602"/>
                  </a:lnTo>
                  <a:lnTo>
                    <a:pt x="184" y="602"/>
                  </a:lnTo>
                  <a:lnTo>
                    <a:pt x="178" y="604"/>
                  </a:lnTo>
                  <a:lnTo>
                    <a:pt x="178" y="606"/>
                  </a:lnTo>
                  <a:lnTo>
                    <a:pt x="182" y="606"/>
                  </a:lnTo>
                  <a:lnTo>
                    <a:pt x="178" y="608"/>
                  </a:lnTo>
                  <a:lnTo>
                    <a:pt x="180" y="610"/>
                  </a:lnTo>
                  <a:lnTo>
                    <a:pt x="186" y="616"/>
                  </a:lnTo>
                  <a:lnTo>
                    <a:pt x="188" y="616"/>
                  </a:lnTo>
                  <a:lnTo>
                    <a:pt x="188" y="614"/>
                  </a:lnTo>
                  <a:lnTo>
                    <a:pt x="192" y="614"/>
                  </a:lnTo>
                  <a:lnTo>
                    <a:pt x="194" y="612"/>
                  </a:lnTo>
                  <a:lnTo>
                    <a:pt x="198" y="614"/>
                  </a:lnTo>
                  <a:lnTo>
                    <a:pt x="200" y="614"/>
                  </a:lnTo>
                  <a:lnTo>
                    <a:pt x="196" y="616"/>
                  </a:lnTo>
                  <a:lnTo>
                    <a:pt x="200" y="618"/>
                  </a:lnTo>
                  <a:lnTo>
                    <a:pt x="200" y="620"/>
                  </a:lnTo>
                  <a:lnTo>
                    <a:pt x="202" y="620"/>
                  </a:lnTo>
                  <a:lnTo>
                    <a:pt x="196" y="622"/>
                  </a:lnTo>
                  <a:lnTo>
                    <a:pt x="196" y="622"/>
                  </a:lnTo>
                  <a:lnTo>
                    <a:pt x="204" y="624"/>
                  </a:lnTo>
                  <a:lnTo>
                    <a:pt x="206" y="622"/>
                  </a:lnTo>
                  <a:lnTo>
                    <a:pt x="212" y="624"/>
                  </a:lnTo>
                  <a:lnTo>
                    <a:pt x="214" y="622"/>
                  </a:lnTo>
                  <a:lnTo>
                    <a:pt x="216" y="626"/>
                  </a:lnTo>
                  <a:lnTo>
                    <a:pt x="220" y="626"/>
                  </a:lnTo>
                  <a:lnTo>
                    <a:pt x="220" y="630"/>
                  </a:lnTo>
                  <a:lnTo>
                    <a:pt x="218" y="632"/>
                  </a:lnTo>
                  <a:lnTo>
                    <a:pt x="218" y="634"/>
                  </a:lnTo>
                  <a:lnTo>
                    <a:pt x="222" y="638"/>
                  </a:lnTo>
                  <a:lnTo>
                    <a:pt x="226" y="638"/>
                  </a:lnTo>
                  <a:lnTo>
                    <a:pt x="228" y="636"/>
                  </a:lnTo>
                  <a:lnTo>
                    <a:pt x="230" y="638"/>
                  </a:lnTo>
                  <a:lnTo>
                    <a:pt x="230" y="634"/>
                  </a:lnTo>
                  <a:lnTo>
                    <a:pt x="232" y="640"/>
                  </a:lnTo>
                  <a:lnTo>
                    <a:pt x="234" y="640"/>
                  </a:lnTo>
                  <a:lnTo>
                    <a:pt x="234" y="646"/>
                  </a:lnTo>
                  <a:lnTo>
                    <a:pt x="234" y="646"/>
                  </a:lnTo>
                  <a:lnTo>
                    <a:pt x="238" y="640"/>
                  </a:lnTo>
                  <a:lnTo>
                    <a:pt x="240" y="640"/>
                  </a:lnTo>
                  <a:lnTo>
                    <a:pt x="240" y="650"/>
                  </a:lnTo>
                  <a:lnTo>
                    <a:pt x="248" y="650"/>
                  </a:lnTo>
                  <a:lnTo>
                    <a:pt x="248" y="652"/>
                  </a:lnTo>
                  <a:lnTo>
                    <a:pt x="242" y="652"/>
                  </a:lnTo>
                  <a:lnTo>
                    <a:pt x="242" y="654"/>
                  </a:lnTo>
                  <a:lnTo>
                    <a:pt x="244" y="656"/>
                  </a:lnTo>
                  <a:lnTo>
                    <a:pt x="244" y="656"/>
                  </a:lnTo>
                  <a:lnTo>
                    <a:pt x="614" y="656"/>
                  </a:lnTo>
                  <a:lnTo>
                    <a:pt x="614" y="654"/>
                  </a:lnTo>
                  <a:lnTo>
                    <a:pt x="614" y="652"/>
                  </a:lnTo>
                  <a:lnTo>
                    <a:pt x="614" y="652"/>
                  </a:lnTo>
                  <a:lnTo>
                    <a:pt x="618" y="648"/>
                  </a:lnTo>
                  <a:lnTo>
                    <a:pt x="618" y="650"/>
                  </a:lnTo>
                  <a:lnTo>
                    <a:pt x="618" y="648"/>
                  </a:lnTo>
                  <a:lnTo>
                    <a:pt x="622" y="644"/>
                  </a:lnTo>
                  <a:lnTo>
                    <a:pt x="620" y="642"/>
                  </a:lnTo>
                  <a:lnTo>
                    <a:pt x="616" y="646"/>
                  </a:lnTo>
                  <a:lnTo>
                    <a:pt x="616" y="644"/>
                  </a:lnTo>
                  <a:lnTo>
                    <a:pt x="614" y="644"/>
                  </a:lnTo>
                  <a:lnTo>
                    <a:pt x="624" y="642"/>
                  </a:lnTo>
                  <a:lnTo>
                    <a:pt x="622" y="636"/>
                  </a:lnTo>
                  <a:lnTo>
                    <a:pt x="622" y="636"/>
                  </a:lnTo>
                  <a:lnTo>
                    <a:pt x="624" y="640"/>
                  </a:lnTo>
                  <a:lnTo>
                    <a:pt x="626" y="642"/>
                  </a:lnTo>
                  <a:lnTo>
                    <a:pt x="630" y="650"/>
                  </a:lnTo>
                  <a:lnTo>
                    <a:pt x="626" y="646"/>
                  </a:lnTo>
                  <a:lnTo>
                    <a:pt x="622" y="646"/>
                  </a:lnTo>
                  <a:lnTo>
                    <a:pt x="622" y="648"/>
                  </a:lnTo>
                  <a:lnTo>
                    <a:pt x="624" y="652"/>
                  </a:lnTo>
                  <a:lnTo>
                    <a:pt x="626" y="650"/>
                  </a:lnTo>
                  <a:lnTo>
                    <a:pt x="630" y="652"/>
                  </a:lnTo>
                  <a:lnTo>
                    <a:pt x="626" y="654"/>
                  </a:lnTo>
                  <a:lnTo>
                    <a:pt x="622" y="658"/>
                  </a:lnTo>
                  <a:lnTo>
                    <a:pt x="622" y="660"/>
                  </a:lnTo>
                  <a:lnTo>
                    <a:pt x="628" y="660"/>
                  </a:lnTo>
                  <a:lnTo>
                    <a:pt x="636" y="664"/>
                  </a:lnTo>
                  <a:lnTo>
                    <a:pt x="646" y="662"/>
                  </a:lnTo>
                  <a:lnTo>
                    <a:pt x="664" y="674"/>
                  </a:lnTo>
                  <a:lnTo>
                    <a:pt x="672" y="672"/>
                  </a:lnTo>
                  <a:lnTo>
                    <a:pt x="686" y="676"/>
                  </a:lnTo>
                  <a:lnTo>
                    <a:pt x="692" y="674"/>
                  </a:lnTo>
                  <a:lnTo>
                    <a:pt x="698" y="664"/>
                  </a:lnTo>
                  <a:lnTo>
                    <a:pt x="698" y="668"/>
                  </a:lnTo>
                  <a:lnTo>
                    <a:pt x="700" y="668"/>
                  </a:lnTo>
                  <a:lnTo>
                    <a:pt x="704" y="658"/>
                  </a:lnTo>
                  <a:lnTo>
                    <a:pt x="702" y="664"/>
                  </a:lnTo>
                  <a:lnTo>
                    <a:pt x="704" y="666"/>
                  </a:lnTo>
                  <a:lnTo>
                    <a:pt x="708" y="662"/>
                  </a:lnTo>
                  <a:lnTo>
                    <a:pt x="708" y="656"/>
                  </a:lnTo>
                  <a:lnTo>
                    <a:pt x="710" y="656"/>
                  </a:lnTo>
                  <a:lnTo>
                    <a:pt x="718" y="658"/>
                  </a:lnTo>
                  <a:lnTo>
                    <a:pt x="722" y="668"/>
                  </a:lnTo>
                  <a:lnTo>
                    <a:pt x="722" y="660"/>
                  </a:lnTo>
                  <a:lnTo>
                    <a:pt x="732" y="660"/>
                  </a:lnTo>
                  <a:lnTo>
                    <a:pt x="738" y="674"/>
                  </a:lnTo>
                  <a:lnTo>
                    <a:pt x="740" y="676"/>
                  </a:lnTo>
                  <a:lnTo>
                    <a:pt x="752" y="676"/>
                  </a:lnTo>
                  <a:lnTo>
                    <a:pt x="750" y="682"/>
                  </a:lnTo>
                  <a:lnTo>
                    <a:pt x="754" y="688"/>
                  </a:lnTo>
                  <a:lnTo>
                    <a:pt x="754" y="692"/>
                  </a:lnTo>
                  <a:lnTo>
                    <a:pt x="754" y="696"/>
                  </a:lnTo>
                  <a:lnTo>
                    <a:pt x="758" y="698"/>
                  </a:lnTo>
                  <a:lnTo>
                    <a:pt x="756" y="700"/>
                  </a:lnTo>
                  <a:lnTo>
                    <a:pt x="758" y="700"/>
                  </a:lnTo>
                  <a:lnTo>
                    <a:pt x="756" y="704"/>
                  </a:lnTo>
                  <a:lnTo>
                    <a:pt x="758" y="704"/>
                  </a:lnTo>
                  <a:lnTo>
                    <a:pt x="760" y="702"/>
                  </a:lnTo>
                  <a:lnTo>
                    <a:pt x="762" y="708"/>
                  </a:lnTo>
                  <a:lnTo>
                    <a:pt x="766" y="708"/>
                  </a:lnTo>
                  <a:lnTo>
                    <a:pt x="776" y="712"/>
                  </a:lnTo>
                  <a:lnTo>
                    <a:pt x="780" y="710"/>
                  </a:lnTo>
                  <a:lnTo>
                    <a:pt x="796" y="712"/>
                  </a:lnTo>
                  <a:lnTo>
                    <a:pt x="796" y="716"/>
                  </a:lnTo>
                  <a:lnTo>
                    <a:pt x="806" y="716"/>
                  </a:lnTo>
                  <a:lnTo>
                    <a:pt x="808" y="718"/>
                  </a:lnTo>
                  <a:lnTo>
                    <a:pt x="810" y="722"/>
                  </a:lnTo>
                  <a:lnTo>
                    <a:pt x="814" y="726"/>
                  </a:lnTo>
                  <a:lnTo>
                    <a:pt x="816" y="726"/>
                  </a:lnTo>
                  <a:lnTo>
                    <a:pt x="816" y="730"/>
                  </a:lnTo>
                  <a:lnTo>
                    <a:pt x="822" y="736"/>
                  </a:lnTo>
                  <a:lnTo>
                    <a:pt x="822" y="736"/>
                  </a:lnTo>
                  <a:lnTo>
                    <a:pt x="816" y="736"/>
                  </a:lnTo>
                  <a:lnTo>
                    <a:pt x="818" y="740"/>
                  </a:lnTo>
                  <a:lnTo>
                    <a:pt x="816" y="742"/>
                  </a:lnTo>
                  <a:lnTo>
                    <a:pt x="810" y="742"/>
                  </a:lnTo>
                  <a:lnTo>
                    <a:pt x="808" y="738"/>
                  </a:lnTo>
                  <a:lnTo>
                    <a:pt x="804" y="740"/>
                  </a:lnTo>
                  <a:lnTo>
                    <a:pt x="804" y="738"/>
                  </a:lnTo>
                  <a:lnTo>
                    <a:pt x="804" y="738"/>
                  </a:lnTo>
                  <a:lnTo>
                    <a:pt x="804" y="734"/>
                  </a:lnTo>
                  <a:lnTo>
                    <a:pt x="802" y="736"/>
                  </a:lnTo>
                  <a:lnTo>
                    <a:pt x="800" y="728"/>
                  </a:lnTo>
                  <a:lnTo>
                    <a:pt x="796" y="728"/>
                  </a:lnTo>
                  <a:lnTo>
                    <a:pt x="798" y="734"/>
                  </a:lnTo>
                  <a:lnTo>
                    <a:pt x="798" y="738"/>
                  </a:lnTo>
                  <a:lnTo>
                    <a:pt x="794" y="750"/>
                  </a:lnTo>
                  <a:lnTo>
                    <a:pt x="794" y="760"/>
                  </a:lnTo>
                  <a:lnTo>
                    <a:pt x="794" y="764"/>
                  </a:lnTo>
                  <a:lnTo>
                    <a:pt x="788" y="768"/>
                  </a:lnTo>
                  <a:lnTo>
                    <a:pt x="784" y="768"/>
                  </a:lnTo>
                  <a:lnTo>
                    <a:pt x="784" y="778"/>
                  </a:lnTo>
                  <a:lnTo>
                    <a:pt x="784" y="780"/>
                  </a:lnTo>
                  <a:lnTo>
                    <a:pt x="784" y="782"/>
                  </a:lnTo>
                  <a:lnTo>
                    <a:pt x="782" y="784"/>
                  </a:lnTo>
                  <a:lnTo>
                    <a:pt x="778" y="782"/>
                  </a:lnTo>
                  <a:lnTo>
                    <a:pt x="776" y="786"/>
                  </a:lnTo>
                  <a:lnTo>
                    <a:pt x="776" y="788"/>
                  </a:lnTo>
                  <a:lnTo>
                    <a:pt x="784" y="790"/>
                  </a:lnTo>
                  <a:lnTo>
                    <a:pt x="790" y="784"/>
                  </a:lnTo>
                  <a:lnTo>
                    <a:pt x="794" y="784"/>
                  </a:lnTo>
                  <a:lnTo>
                    <a:pt x="796" y="778"/>
                  </a:lnTo>
                  <a:lnTo>
                    <a:pt x="802" y="776"/>
                  </a:lnTo>
                  <a:lnTo>
                    <a:pt x="810" y="778"/>
                  </a:lnTo>
                  <a:lnTo>
                    <a:pt x="814" y="774"/>
                  </a:lnTo>
                  <a:lnTo>
                    <a:pt x="822" y="772"/>
                  </a:lnTo>
                  <a:lnTo>
                    <a:pt x="828" y="772"/>
                  </a:lnTo>
                  <a:lnTo>
                    <a:pt x="832" y="774"/>
                  </a:lnTo>
                  <a:lnTo>
                    <a:pt x="830" y="766"/>
                  </a:lnTo>
                  <a:lnTo>
                    <a:pt x="828" y="766"/>
                  </a:lnTo>
                  <a:lnTo>
                    <a:pt x="826" y="766"/>
                  </a:lnTo>
                  <a:lnTo>
                    <a:pt x="820" y="766"/>
                  </a:lnTo>
                  <a:lnTo>
                    <a:pt x="828" y="756"/>
                  </a:lnTo>
                  <a:lnTo>
                    <a:pt x="842" y="752"/>
                  </a:lnTo>
                  <a:lnTo>
                    <a:pt x="850" y="752"/>
                  </a:lnTo>
                  <a:lnTo>
                    <a:pt x="858" y="754"/>
                  </a:lnTo>
                  <a:lnTo>
                    <a:pt x="854" y="750"/>
                  </a:lnTo>
                  <a:lnTo>
                    <a:pt x="858" y="748"/>
                  </a:lnTo>
                  <a:lnTo>
                    <a:pt x="858" y="750"/>
                  </a:lnTo>
                  <a:lnTo>
                    <a:pt x="872" y="746"/>
                  </a:lnTo>
                  <a:lnTo>
                    <a:pt x="876" y="740"/>
                  </a:lnTo>
                  <a:lnTo>
                    <a:pt x="884" y="734"/>
                  </a:lnTo>
                  <a:lnTo>
                    <a:pt x="884" y="734"/>
                  </a:lnTo>
                  <a:lnTo>
                    <a:pt x="918" y="734"/>
                  </a:lnTo>
                  <a:lnTo>
                    <a:pt x="930" y="734"/>
                  </a:lnTo>
                  <a:lnTo>
                    <a:pt x="932" y="728"/>
                  </a:lnTo>
                  <a:lnTo>
                    <a:pt x="936" y="728"/>
                  </a:lnTo>
                  <a:lnTo>
                    <a:pt x="944" y="728"/>
                  </a:lnTo>
                  <a:lnTo>
                    <a:pt x="944" y="724"/>
                  </a:lnTo>
                  <a:lnTo>
                    <a:pt x="946" y="722"/>
                  </a:lnTo>
                  <a:lnTo>
                    <a:pt x="946" y="712"/>
                  </a:lnTo>
                  <a:lnTo>
                    <a:pt x="950" y="704"/>
                  </a:lnTo>
                  <a:lnTo>
                    <a:pt x="952" y="698"/>
                  </a:lnTo>
                  <a:lnTo>
                    <a:pt x="958" y="688"/>
                  </a:lnTo>
                  <a:lnTo>
                    <a:pt x="960" y="686"/>
                  </a:lnTo>
                  <a:lnTo>
                    <a:pt x="964" y="690"/>
                  </a:lnTo>
                  <a:lnTo>
                    <a:pt x="970" y="686"/>
                  </a:lnTo>
                  <a:lnTo>
                    <a:pt x="972" y="684"/>
                  </a:lnTo>
                  <a:lnTo>
                    <a:pt x="972" y="676"/>
                  </a:lnTo>
                  <a:lnTo>
                    <a:pt x="976" y="676"/>
                  </a:lnTo>
                  <a:lnTo>
                    <a:pt x="976" y="676"/>
                  </a:lnTo>
                  <a:lnTo>
                    <a:pt x="982" y="676"/>
                  </a:lnTo>
                  <a:lnTo>
                    <a:pt x="986" y="678"/>
                  </a:lnTo>
                  <a:lnTo>
                    <a:pt x="992" y="678"/>
                  </a:lnTo>
                  <a:lnTo>
                    <a:pt x="994" y="676"/>
                  </a:lnTo>
                  <a:lnTo>
                    <a:pt x="1002" y="674"/>
                  </a:lnTo>
                  <a:lnTo>
                    <a:pt x="1008" y="676"/>
                  </a:lnTo>
                  <a:lnTo>
                    <a:pt x="1008" y="672"/>
                  </a:lnTo>
                  <a:lnTo>
                    <a:pt x="1016" y="674"/>
                  </a:lnTo>
                  <a:lnTo>
                    <a:pt x="1028" y="664"/>
                  </a:lnTo>
                  <a:lnTo>
                    <a:pt x="1028" y="660"/>
                  </a:lnTo>
                  <a:lnTo>
                    <a:pt x="1028" y="658"/>
                  </a:lnTo>
                  <a:lnTo>
                    <a:pt x="1030" y="658"/>
                  </a:lnTo>
                  <a:lnTo>
                    <a:pt x="1028" y="654"/>
                  </a:lnTo>
                  <a:lnTo>
                    <a:pt x="1018" y="650"/>
                  </a:lnTo>
                  <a:lnTo>
                    <a:pt x="1010" y="648"/>
                  </a:lnTo>
                  <a:lnTo>
                    <a:pt x="998" y="652"/>
                  </a:lnTo>
                  <a:lnTo>
                    <a:pt x="966" y="666"/>
                  </a:lnTo>
                  <a:lnTo>
                    <a:pt x="958" y="676"/>
                  </a:lnTo>
                  <a:lnTo>
                    <a:pt x="954" y="682"/>
                  </a:lnTo>
                  <a:lnTo>
                    <a:pt x="942" y="696"/>
                  </a:lnTo>
                  <a:lnTo>
                    <a:pt x="936" y="698"/>
                  </a:lnTo>
                  <a:lnTo>
                    <a:pt x="950" y="686"/>
                  </a:lnTo>
                  <a:lnTo>
                    <a:pt x="954" y="676"/>
                  </a:lnTo>
                  <a:lnTo>
                    <a:pt x="954" y="672"/>
                  </a:lnTo>
                  <a:lnTo>
                    <a:pt x="960" y="668"/>
                  </a:lnTo>
                  <a:lnTo>
                    <a:pt x="966" y="658"/>
                  </a:lnTo>
                  <a:lnTo>
                    <a:pt x="974" y="652"/>
                  </a:lnTo>
                  <a:lnTo>
                    <a:pt x="978" y="648"/>
                  </a:lnTo>
                  <a:lnTo>
                    <a:pt x="988" y="648"/>
                  </a:lnTo>
                  <a:lnTo>
                    <a:pt x="992" y="638"/>
                  </a:lnTo>
                  <a:lnTo>
                    <a:pt x="996" y="632"/>
                  </a:lnTo>
                  <a:lnTo>
                    <a:pt x="998" y="632"/>
                  </a:lnTo>
                  <a:lnTo>
                    <a:pt x="1000" y="632"/>
                  </a:lnTo>
                  <a:lnTo>
                    <a:pt x="1002" y="630"/>
                  </a:lnTo>
                  <a:lnTo>
                    <a:pt x="1026" y="628"/>
                  </a:lnTo>
                  <a:lnTo>
                    <a:pt x="1060" y="628"/>
                  </a:lnTo>
                  <a:lnTo>
                    <a:pt x="1064" y="632"/>
                  </a:lnTo>
                  <a:lnTo>
                    <a:pt x="1080" y="628"/>
                  </a:lnTo>
                  <a:lnTo>
                    <a:pt x="1084" y="624"/>
                  </a:lnTo>
                  <a:lnTo>
                    <a:pt x="1082" y="628"/>
                  </a:lnTo>
                  <a:lnTo>
                    <a:pt x="1086" y="628"/>
                  </a:lnTo>
                  <a:lnTo>
                    <a:pt x="1092" y="624"/>
                  </a:lnTo>
                  <a:lnTo>
                    <a:pt x="1094" y="622"/>
                  </a:lnTo>
                  <a:lnTo>
                    <a:pt x="1100" y="612"/>
                  </a:lnTo>
                  <a:lnTo>
                    <a:pt x="1102" y="612"/>
                  </a:lnTo>
                  <a:lnTo>
                    <a:pt x="1108" y="606"/>
                  </a:lnTo>
                  <a:lnTo>
                    <a:pt x="1124" y="604"/>
                  </a:lnTo>
                  <a:lnTo>
                    <a:pt x="1128" y="604"/>
                  </a:lnTo>
                  <a:lnTo>
                    <a:pt x="1132" y="602"/>
                  </a:lnTo>
                  <a:lnTo>
                    <a:pt x="1144" y="588"/>
                  </a:lnTo>
                  <a:lnTo>
                    <a:pt x="1140" y="582"/>
                  </a:lnTo>
                  <a:lnTo>
                    <a:pt x="1144" y="584"/>
                  </a:lnTo>
                  <a:close/>
                  <a:moveTo>
                    <a:pt x="288" y="242"/>
                  </a:moveTo>
                  <a:lnTo>
                    <a:pt x="288" y="246"/>
                  </a:lnTo>
                  <a:lnTo>
                    <a:pt x="284" y="246"/>
                  </a:lnTo>
                  <a:lnTo>
                    <a:pt x="282" y="248"/>
                  </a:lnTo>
                  <a:lnTo>
                    <a:pt x="282" y="250"/>
                  </a:lnTo>
                  <a:lnTo>
                    <a:pt x="264" y="264"/>
                  </a:lnTo>
                  <a:lnTo>
                    <a:pt x="262" y="258"/>
                  </a:lnTo>
                  <a:lnTo>
                    <a:pt x="268" y="254"/>
                  </a:lnTo>
                  <a:lnTo>
                    <a:pt x="270" y="252"/>
                  </a:lnTo>
                  <a:lnTo>
                    <a:pt x="274" y="248"/>
                  </a:lnTo>
                  <a:lnTo>
                    <a:pt x="276" y="244"/>
                  </a:lnTo>
                  <a:lnTo>
                    <a:pt x="274" y="238"/>
                  </a:lnTo>
                  <a:lnTo>
                    <a:pt x="268" y="238"/>
                  </a:lnTo>
                  <a:lnTo>
                    <a:pt x="262" y="244"/>
                  </a:lnTo>
                  <a:lnTo>
                    <a:pt x="260" y="252"/>
                  </a:lnTo>
                  <a:lnTo>
                    <a:pt x="254" y="258"/>
                  </a:lnTo>
                  <a:lnTo>
                    <a:pt x="242" y="256"/>
                  </a:lnTo>
                  <a:lnTo>
                    <a:pt x="236" y="250"/>
                  </a:lnTo>
                  <a:lnTo>
                    <a:pt x="242" y="248"/>
                  </a:lnTo>
                  <a:lnTo>
                    <a:pt x="244" y="244"/>
                  </a:lnTo>
                  <a:lnTo>
                    <a:pt x="244" y="240"/>
                  </a:lnTo>
                  <a:lnTo>
                    <a:pt x="252" y="236"/>
                  </a:lnTo>
                  <a:lnTo>
                    <a:pt x="252" y="230"/>
                  </a:lnTo>
                  <a:lnTo>
                    <a:pt x="248" y="226"/>
                  </a:lnTo>
                  <a:lnTo>
                    <a:pt x="248" y="224"/>
                  </a:lnTo>
                  <a:lnTo>
                    <a:pt x="262" y="226"/>
                  </a:lnTo>
                  <a:lnTo>
                    <a:pt x="264" y="224"/>
                  </a:lnTo>
                  <a:lnTo>
                    <a:pt x="264" y="222"/>
                  </a:lnTo>
                  <a:lnTo>
                    <a:pt x="260" y="222"/>
                  </a:lnTo>
                  <a:lnTo>
                    <a:pt x="256" y="216"/>
                  </a:lnTo>
                  <a:lnTo>
                    <a:pt x="240" y="216"/>
                  </a:lnTo>
                  <a:lnTo>
                    <a:pt x="240" y="220"/>
                  </a:lnTo>
                  <a:lnTo>
                    <a:pt x="238" y="222"/>
                  </a:lnTo>
                  <a:lnTo>
                    <a:pt x="236" y="218"/>
                  </a:lnTo>
                  <a:lnTo>
                    <a:pt x="230" y="220"/>
                  </a:lnTo>
                  <a:lnTo>
                    <a:pt x="226" y="220"/>
                  </a:lnTo>
                  <a:lnTo>
                    <a:pt x="224" y="216"/>
                  </a:lnTo>
                  <a:lnTo>
                    <a:pt x="220" y="218"/>
                  </a:lnTo>
                  <a:lnTo>
                    <a:pt x="218" y="224"/>
                  </a:lnTo>
                  <a:lnTo>
                    <a:pt x="216" y="222"/>
                  </a:lnTo>
                  <a:lnTo>
                    <a:pt x="216" y="226"/>
                  </a:lnTo>
                  <a:lnTo>
                    <a:pt x="212" y="220"/>
                  </a:lnTo>
                  <a:lnTo>
                    <a:pt x="214" y="212"/>
                  </a:lnTo>
                  <a:lnTo>
                    <a:pt x="220" y="214"/>
                  </a:lnTo>
                  <a:lnTo>
                    <a:pt x="224" y="210"/>
                  </a:lnTo>
                  <a:lnTo>
                    <a:pt x="228" y="214"/>
                  </a:lnTo>
                  <a:lnTo>
                    <a:pt x="240" y="206"/>
                  </a:lnTo>
                  <a:lnTo>
                    <a:pt x="242" y="208"/>
                  </a:lnTo>
                  <a:lnTo>
                    <a:pt x="256" y="204"/>
                  </a:lnTo>
                  <a:lnTo>
                    <a:pt x="264" y="202"/>
                  </a:lnTo>
                  <a:lnTo>
                    <a:pt x="268" y="196"/>
                  </a:lnTo>
                  <a:lnTo>
                    <a:pt x="276" y="196"/>
                  </a:lnTo>
                  <a:lnTo>
                    <a:pt x="282" y="188"/>
                  </a:lnTo>
                  <a:lnTo>
                    <a:pt x="294" y="194"/>
                  </a:lnTo>
                  <a:lnTo>
                    <a:pt x="278" y="204"/>
                  </a:lnTo>
                  <a:lnTo>
                    <a:pt x="278" y="208"/>
                  </a:lnTo>
                  <a:lnTo>
                    <a:pt x="276" y="208"/>
                  </a:lnTo>
                  <a:lnTo>
                    <a:pt x="278" y="212"/>
                  </a:lnTo>
                  <a:lnTo>
                    <a:pt x="302" y="212"/>
                  </a:lnTo>
                  <a:lnTo>
                    <a:pt x="310" y="202"/>
                  </a:lnTo>
                  <a:lnTo>
                    <a:pt x="314" y="202"/>
                  </a:lnTo>
                  <a:lnTo>
                    <a:pt x="312" y="208"/>
                  </a:lnTo>
                  <a:lnTo>
                    <a:pt x="316" y="206"/>
                  </a:lnTo>
                  <a:lnTo>
                    <a:pt x="312" y="214"/>
                  </a:lnTo>
                  <a:lnTo>
                    <a:pt x="314" y="216"/>
                  </a:lnTo>
                  <a:lnTo>
                    <a:pt x="302" y="234"/>
                  </a:lnTo>
                  <a:lnTo>
                    <a:pt x="308" y="232"/>
                  </a:lnTo>
                  <a:lnTo>
                    <a:pt x="310" y="234"/>
                  </a:lnTo>
                  <a:lnTo>
                    <a:pt x="300" y="236"/>
                  </a:lnTo>
                  <a:lnTo>
                    <a:pt x="294" y="230"/>
                  </a:lnTo>
                  <a:lnTo>
                    <a:pt x="288" y="230"/>
                  </a:lnTo>
                  <a:lnTo>
                    <a:pt x="282" y="238"/>
                  </a:lnTo>
                  <a:lnTo>
                    <a:pt x="288" y="242"/>
                  </a:lnTo>
                  <a:close/>
                  <a:moveTo>
                    <a:pt x="392" y="348"/>
                  </a:moveTo>
                  <a:lnTo>
                    <a:pt x="384" y="356"/>
                  </a:lnTo>
                  <a:lnTo>
                    <a:pt x="378" y="360"/>
                  </a:lnTo>
                  <a:lnTo>
                    <a:pt x="372" y="360"/>
                  </a:lnTo>
                  <a:lnTo>
                    <a:pt x="370" y="364"/>
                  </a:lnTo>
                  <a:lnTo>
                    <a:pt x="366" y="364"/>
                  </a:lnTo>
                  <a:lnTo>
                    <a:pt x="364" y="372"/>
                  </a:lnTo>
                  <a:lnTo>
                    <a:pt x="358" y="372"/>
                  </a:lnTo>
                  <a:lnTo>
                    <a:pt x="342" y="378"/>
                  </a:lnTo>
                  <a:lnTo>
                    <a:pt x="338" y="376"/>
                  </a:lnTo>
                  <a:lnTo>
                    <a:pt x="332" y="378"/>
                  </a:lnTo>
                  <a:lnTo>
                    <a:pt x="328" y="372"/>
                  </a:lnTo>
                  <a:lnTo>
                    <a:pt x="316" y="368"/>
                  </a:lnTo>
                  <a:lnTo>
                    <a:pt x="312" y="362"/>
                  </a:lnTo>
                  <a:lnTo>
                    <a:pt x="306" y="362"/>
                  </a:lnTo>
                  <a:lnTo>
                    <a:pt x="308" y="366"/>
                  </a:lnTo>
                  <a:lnTo>
                    <a:pt x="300" y="362"/>
                  </a:lnTo>
                  <a:lnTo>
                    <a:pt x="304" y="358"/>
                  </a:lnTo>
                  <a:lnTo>
                    <a:pt x="308" y="356"/>
                  </a:lnTo>
                  <a:lnTo>
                    <a:pt x="320" y="364"/>
                  </a:lnTo>
                  <a:lnTo>
                    <a:pt x="326" y="364"/>
                  </a:lnTo>
                  <a:lnTo>
                    <a:pt x="328" y="362"/>
                  </a:lnTo>
                  <a:lnTo>
                    <a:pt x="330" y="362"/>
                  </a:lnTo>
                  <a:lnTo>
                    <a:pt x="338" y="366"/>
                  </a:lnTo>
                  <a:lnTo>
                    <a:pt x="340" y="364"/>
                  </a:lnTo>
                  <a:lnTo>
                    <a:pt x="338" y="362"/>
                  </a:lnTo>
                  <a:lnTo>
                    <a:pt x="338" y="360"/>
                  </a:lnTo>
                  <a:lnTo>
                    <a:pt x="346" y="360"/>
                  </a:lnTo>
                  <a:lnTo>
                    <a:pt x="344" y="356"/>
                  </a:lnTo>
                  <a:lnTo>
                    <a:pt x="346" y="352"/>
                  </a:lnTo>
                  <a:lnTo>
                    <a:pt x="346" y="350"/>
                  </a:lnTo>
                  <a:lnTo>
                    <a:pt x="346" y="350"/>
                  </a:lnTo>
                  <a:lnTo>
                    <a:pt x="354" y="350"/>
                  </a:lnTo>
                  <a:lnTo>
                    <a:pt x="352" y="346"/>
                  </a:lnTo>
                  <a:lnTo>
                    <a:pt x="356" y="346"/>
                  </a:lnTo>
                  <a:lnTo>
                    <a:pt x="356" y="342"/>
                  </a:lnTo>
                  <a:lnTo>
                    <a:pt x="348" y="342"/>
                  </a:lnTo>
                  <a:lnTo>
                    <a:pt x="350" y="338"/>
                  </a:lnTo>
                  <a:lnTo>
                    <a:pt x="348" y="338"/>
                  </a:lnTo>
                  <a:lnTo>
                    <a:pt x="344" y="330"/>
                  </a:lnTo>
                  <a:lnTo>
                    <a:pt x="338" y="330"/>
                  </a:lnTo>
                  <a:lnTo>
                    <a:pt x="338" y="326"/>
                  </a:lnTo>
                  <a:lnTo>
                    <a:pt x="334" y="322"/>
                  </a:lnTo>
                  <a:lnTo>
                    <a:pt x="334" y="320"/>
                  </a:lnTo>
                  <a:lnTo>
                    <a:pt x="330" y="316"/>
                  </a:lnTo>
                  <a:lnTo>
                    <a:pt x="338" y="316"/>
                  </a:lnTo>
                  <a:lnTo>
                    <a:pt x="340" y="314"/>
                  </a:lnTo>
                  <a:lnTo>
                    <a:pt x="338" y="320"/>
                  </a:lnTo>
                  <a:lnTo>
                    <a:pt x="340" y="324"/>
                  </a:lnTo>
                  <a:lnTo>
                    <a:pt x="354" y="334"/>
                  </a:lnTo>
                  <a:lnTo>
                    <a:pt x="358" y="330"/>
                  </a:lnTo>
                  <a:lnTo>
                    <a:pt x="356" y="320"/>
                  </a:lnTo>
                  <a:lnTo>
                    <a:pt x="360" y="326"/>
                  </a:lnTo>
                  <a:lnTo>
                    <a:pt x="360" y="332"/>
                  </a:lnTo>
                  <a:lnTo>
                    <a:pt x="364" y="338"/>
                  </a:lnTo>
                  <a:lnTo>
                    <a:pt x="368" y="340"/>
                  </a:lnTo>
                  <a:lnTo>
                    <a:pt x="370" y="334"/>
                  </a:lnTo>
                  <a:lnTo>
                    <a:pt x="370" y="336"/>
                  </a:lnTo>
                  <a:lnTo>
                    <a:pt x="370" y="342"/>
                  </a:lnTo>
                  <a:lnTo>
                    <a:pt x="374" y="344"/>
                  </a:lnTo>
                  <a:lnTo>
                    <a:pt x="382" y="342"/>
                  </a:lnTo>
                  <a:lnTo>
                    <a:pt x="390" y="334"/>
                  </a:lnTo>
                  <a:lnTo>
                    <a:pt x="394" y="326"/>
                  </a:lnTo>
                  <a:lnTo>
                    <a:pt x="404" y="320"/>
                  </a:lnTo>
                  <a:lnTo>
                    <a:pt x="416" y="318"/>
                  </a:lnTo>
                  <a:lnTo>
                    <a:pt x="426" y="320"/>
                  </a:lnTo>
                  <a:lnTo>
                    <a:pt x="428" y="324"/>
                  </a:lnTo>
                  <a:lnTo>
                    <a:pt x="424" y="328"/>
                  </a:lnTo>
                  <a:lnTo>
                    <a:pt x="418" y="324"/>
                  </a:lnTo>
                  <a:lnTo>
                    <a:pt x="416" y="326"/>
                  </a:lnTo>
                  <a:lnTo>
                    <a:pt x="412" y="328"/>
                  </a:lnTo>
                  <a:lnTo>
                    <a:pt x="418" y="330"/>
                  </a:lnTo>
                  <a:lnTo>
                    <a:pt x="418" y="332"/>
                  </a:lnTo>
                  <a:lnTo>
                    <a:pt x="408" y="332"/>
                  </a:lnTo>
                  <a:lnTo>
                    <a:pt x="402" y="330"/>
                  </a:lnTo>
                  <a:lnTo>
                    <a:pt x="404" y="336"/>
                  </a:lnTo>
                  <a:lnTo>
                    <a:pt x="392" y="342"/>
                  </a:lnTo>
                  <a:lnTo>
                    <a:pt x="392" y="348"/>
                  </a:lnTo>
                  <a:close/>
                  <a:moveTo>
                    <a:pt x="450" y="422"/>
                  </a:moveTo>
                  <a:lnTo>
                    <a:pt x="440" y="424"/>
                  </a:lnTo>
                  <a:lnTo>
                    <a:pt x="428" y="422"/>
                  </a:lnTo>
                  <a:lnTo>
                    <a:pt x="414" y="428"/>
                  </a:lnTo>
                  <a:lnTo>
                    <a:pt x="414" y="434"/>
                  </a:lnTo>
                  <a:lnTo>
                    <a:pt x="412" y="434"/>
                  </a:lnTo>
                  <a:lnTo>
                    <a:pt x="404" y="436"/>
                  </a:lnTo>
                  <a:lnTo>
                    <a:pt x="400" y="434"/>
                  </a:lnTo>
                  <a:lnTo>
                    <a:pt x="402" y="430"/>
                  </a:lnTo>
                  <a:lnTo>
                    <a:pt x="404" y="430"/>
                  </a:lnTo>
                  <a:lnTo>
                    <a:pt x="410" y="422"/>
                  </a:lnTo>
                  <a:lnTo>
                    <a:pt x="412" y="422"/>
                  </a:lnTo>
                  <a:lnTo>
                    <a:pt x="418" y="414"/>
                  </a:lnTo>
                  <a:lnTo>
                    <a:pt x="420" y="410"/>
                  </a:lnTo>
                  <a:lnTo>
                    <a:pt x="426" y="408"/>
                  </a:lnTo>
                  <a:lnTo>
                    <a:pt x="424" y="404"/>
                  </a:lnTo>
                  <a:lnTo>
                    <a:pt x="426" y="402"/>
                  </a:lnTo>
                  <a:lnTo>
                    <a:pt x="436" y="402"/>
                  </a:lnTo>
                  <a:lnTo>
                    <a:pt x="428" y="408"/>
                  </a:lnTo>
                  <a:lnTo>
                    <a:pt x="428" y="412"/>
                  </a:lnTo>
                  <a:lnTo>
                    <a:pt x="434" y="412"/>
                  </a:lnTo>
                  <a:lnTo>
                    <a:pt x="432" y="416"/>
                  </a:lnTo>
                  <a:lnTo>
                    <a:pt x="446" y="414"/>
                  </a:lnTo>
                  <a:lnTo>
                    <a:pt x="450" y="418"/>
                  </a:lnTo>
                  <a:lnTo>
                    <a:pt x="464" y="418"/>
                  </a:lnTo>
                  <a:lnTo>
                    <a:pt x="450" y="422"/>
                  </a:lnTo>
                  <a:close/>
                  <a:moveTo>
                    <a:pt x="588" y="468"/>
                  </a:moveTo>
                  <a:lnTo>
                    <a:pt x="588" y="470"/>
                  </a:lnTo>
                  <a:lnTo>
                    <a:pt x="586" y="470"/>
                  </a:lnTo>
                  <a:lnTo>
                    <a:pt x="582" y="468"/>
                  </a:lnTo>
                  <a:lnTo>
                    <a:pt x="588" y="468"/>
                  </a:lnTo>
                  <a:close/>
                  <a:moveTo>
                    <a:pt x="558" y="478"/>
                  </a:moveTo>
                  <a:lnTo>
                    <a:pt x="562" y="478"/>
                  </a:lnTo>
                  <a:lnTo>
                    <a:pt x="564" y="474"/>
                  </a:lnTo>
                  <a:lnTo>
                    <a:pt x="562" y="478"/>
                  </a:lnTo>
                  <a:lnTo>
                    <a:pt x="566" y="478"/>
                  </a:lnTo>
                  <a:lnTo>
                    <a:pt x="564" y="474"/>
                  </a:lnTo>
                  <a:lnTo>
                    <a:pt x="568" y="476"/>
                  </a:lnTo>
                  <a:lnTo>
                    <a:pt x="568" y="472"/>
                  </a:lnTo>
                  <a:lnTo>
                    <a:pt x="568" y="470"/>
                  </a:lnTo>
                  <a:lnTo>
                    <a:pt x="570" y="470"/>
                  </a:lnTo>
                  <a:lnTo>
                    <a:pt x="568" y="464"/>
                  </a:lnTo>
                  <a:lnTo>
                    <a:pt x="572" y="460"/>
                  </a:lnTo>
                  <a:lnTo>
                    <a:pt x="576" y="460"/>
                  </a:lnTo>
                  <a:lnTo>
                    <a:pt x="572" y="466"/>
                  </a:lnTo>
                  <a:lnTo>
                    <a:pt x="574" y="468"/>
                  </a:lnTo>
                  <a:lnTo>
                    <a:pt x="578" y="466"/>
                  </a:lnTo>
                  <a:lnTo>
                    <a:pt x="572" y="474"/>
                  </a:lnTo>
                  <a:lnTo>
                    <a:pt x="568" y="476"/>
                  </a:lnTo>
                  <a:lnTo>
                    <a:pt x="564" y="482"/>
                  </a:lnTo>
                  <a:lnTo>
                    <a:pt x="562" y="480"/>
                  </a:lnTo>
                  <a:lnTo>
                    <a:pt x="560" y="484"/>
                  </a:lnTo>
                  <a:lnTo>
                    <a:pt x="556" y="484"/>
                  </a:lnTo>
                  <a:lnTo>
                    <a:pt x="556" y="486"/>
                  </a:lnTo>
                  <a:lnTo>
                    <a:pt x="554" y="486"/>
                  </a:lnTo>
                  <a:lnTo>
                    <a:pt x="554" y="484"/>
                  </a:lnTo>
                  <a:lnTo>
                    <a:pt x="558" y="478"/>
                  </a:lnTo>
                  <a:close/>
                  <a:moveTo>
                    <a:pt x="550" y="600"/>
                  </a:moveTo>
                  <a:lnTo>
                    <a:pt x="548" y="586"/>
                  </a:lnTo>
                  <a:lnTo>
                    <a:pt x="550" y="582"/>
                  </a:lnTo>
                  <a:lnTo>
                    <a:pt x="550" y="574"/>
                  </a:lnTo>
                  <a:lnTo>
                    <a:pt x="546" y="572"/>
                  </a:lnTo>
                  <a:lnTo>
                    <a:pt x="548" y="578"/>
                  </a:lnTo>
                  <a:lnTo>
                    <a:pt x="546" y="578"/>
                  </a:lnTo>
                  <a:lnTo>
                    <a:pt x="544" y="570"/>
                  </a:lnTo>
                  <a:lnTo>
                    <a:pt x="542" y="570"/>
                  </a:lnTo>
                  <a:lnTo>
                    <a:pt x="542" y="572"/>
                  </a:lnTo>
                  <a:lnTo>
                    <a:pt x="542" y="574"/>
                  </a:lnTo>
                  <a:lnTo>
                    <a:pt x="540" y="576"/>
                  </a:lnTo>
                  <a:lnTo>
                    <a:pt x="538" y="576"/>
                  </a:lnTo>
                  <a:lnTo>
                    <a:pt x="538" y="574"/>
                  </a:lnTo>
                  <a:lnTo>
                    <a:pt x="538" y="570"/>
                  </a:lnTo>
                  <a:lnTo>
                    <a:pt x="534" y="568"/>
                  </a:lnTo>
                  <a:lnTo>
                    <a:pt x="544" y="566"/>
                  </a:lnTo>
                  <a:lnTo>
                    <a:pt x="554" y="572"/>
                  </a:lnTo>
                  <a:lnTo>
                    <a:pt x="554" y="580"/>
                  </a:lnTo>
                  <a:lnTo>
                    <a:pt x="552" y="586"/>
                  </a:lnTo>
                  <a:lnTo>
                    <a:pt x="554" y="596"/>
                  </a:lnTo>
                  <a:lnTo>
                    <a:pt x="556" y="596"/>
                  </a:lnTo>
                  <a:lnTo>
                    <a:pt x="556" y="600"/>
                  </a:lnTo>
                  <a:lnTo>
                    <a:pt x="552" y="602"/>
                  </a:lnTo>
                  <a:lnTo>
                    <a:pt x="550" y="598"/>
                  </a:lnTo>
                  <a:lnTo>
                    <a:pt x="550" y="600"/>
                  </a:lnTo>
                  <a:close/>
                  <a:moveTo>
                    <a:pt x="552" y="610"/>
                  </a:moveTo>
                  <a:lnTo>
                    <a:pt x="550" y="604"/>
                  </a:lnTo>
                  <a:lnTo>
                    <a:pt x="552" y="604"/>
                  </a:lnTo>
                  <a:lnTo>
                    <a:pt x="556" y="610"/>
                  </a:lnTo>
                  <a:lnTo>
                    <a:pt x="552" y="610"/>
                  </a:lnTo>
                  <a:close/>
                  <a:moveTo>
                    <a:pt x="556" y="566"/>
                  </a:moveTo>
                  <a:lnTo>
                    <a:pt x="550" y="568"/>
                  </a:lnTo>
                  <a:lnTo>
                    <a:pt x="546" y="566"/>
                  </a:lnTo>
                  <a:lnTo>
                    <a:pt x="544" y="564"/>
                  </a:lnTo>
                  <a:lnTo>
                    <a:pt x="544" y="564"/>
                  </a:lnTo>
                  <a:lnTo>
                    <a:pt x="538" y="560"/>
                  </a:lnTo>
                  <a:lnTo>
                    <a:pt x="544" y="558"/>
                  </a:lnTo>
                  <a:lnTo>
                    <a:pt x="550" y="558"/>
                  </a:lnTo>
                  <a:lnTo>
                    <a:pt x="552" y="562"/>
                  </a:lnTo>
                  <a:lnTo>
                    <a:pt x="550" y="564"/>
                  </a:lnTo>
                  <a:lnTo>
                    <a:pt x="558" y="562"/>
                  </a:lnTo>
                  <a:lnTo>
                    <a:pt x="560" y="568"/>
                  </a:lnTo>
                  <a:lnTo>
                    <a:pt x="558" y="570"/>
                  </a:lnTo>
                  <a:lnTo>
                    <a:pt x="556" y="568"/>
                  </a:lnTo>
                  <a:lnTo>
                    <a:pt x="556" y="566"/>
                  </a:lnTo>
                  <a:close/>
                  <a:moveTo>
                    <a:pt x="570" y="630"/>
                  </a:moveTo>
                  <a:lnTo>
                    <a:pt x="568" y="620"/>
                  </a:lnTo>
                  <a:lnTo>
                    <a:pt x="564" y="612"/>
                  </a:lnTo>
                  <a:lnTo>
                    <a:pt x="564" y="610"/>
                  </a:lnTo>
                  <a:lnTo>
                    <a:pt x="562" y="606"/>
                  </a:lnTo>
                  <a:lnTo>
                    <a:pt x="562" y="602"/>
                  </a:lnTo>
                  <a:lnTo>
                    <a:pt x="560" y="602"/>
                  </a:lnTo>
                  <a:lnTo>
                    <a:pt x="560" y="600"/>
                  </a:lnTo>
                  <a:lnTo>
                    <a:pt x="558" y="600"/>
                  </a:lnTo>
                  <a:lnTo>
                    <a:pt x="556" y="604"/>
                  </a:lnTo>
                  <a:lnTo>
                    <a:pt x="556" y="600"/>
                  </a:lnTo>
                  <a:lnTo>
                    <a:pt x="558" y="596"/>
                  </a:lnTo>
                  <a:lnTo>
                    <a:pt x="560" y="600"/>
                  </a:lnTo>
                  <a:lnTo>
                    <a:pt x="562" y="600"/>
                  </a:lnTo>
                  <a:lnTo>
                    <a:pt x="562" y="598"/>
                  </a:lnTo>
                  <a:lnTo>
                    <a:pt x="564" y="606"/>
                  </a:lnTo>
                  <a:lnTo>
                    <a:pt x="564" y="600"/>
                  </a:lnTo>
                  <a:lnTo>
                    <a:pt x="566" y="600"/>
                  </a:lnTo>
                  <a:lnTo>
                    <a:pt x="568" y="602"/>
                  </a:lnTo>
                  <a:lnTo>
                    <a:pt x="566" y="606"/>
                  </a:lnTo>
                  <a:lnTo>
                    <a:pt x="570" y="610"/>
                  </a:lnTo>
                  <a:lnTo>
                    <a:pt x="566" y="614"/>
                  </a:lnTo>
                  <a:lnTo>
                    <a:pt x="568" y="616"/>
                  </a:lnTo>
                  <a:lnTo>
                    <a:pt x="572" y="618"/>
                  </a:lnTo>
                  <a:lnTo>
                    <a:pt x="576" y="624"/>
                  </a:lnTo>
                  <a:lnTo>
                    <a:pt x="578" y="628"/>
                  </a:lnTo>
                  <a:lnTo>
                    <a:pt x="570" y="630"/>
                  </a:lnTo>
                  <a:close/>
                  <a:moveTo>
                    <a:pt x="600" y="612"/>
                  </a:moveTo>
                  <a:lnTo>
                    <a:pt x="600" y="624"/>
                  </a:lnTo>
                  <a:lnTo>
                    <a:pt x="598" y="622"/>
                  </a:lnTo>
                  <a:lnTo>
                    <a:pt x="596" y="626"/>
                  </a:lnTo>
                  <a:lnTo>
                    <a:pt x="594" y="628"/>
                  </a:lnTo>
                  <a:lnTo>
                    <a:pt x="592" y="620"/>
                  </a:lnTo>
                  <a:lnTo>
                    <a:pt x="594" y="614"/>
                  </a:lnTo>
                  <a:lnTo>
                    <a:pt x="596" y="608"/>
                  </a:lnTo>
                  <a:lnTo>
                    <a:pt x="594" y="610"/>
                  </a:lnTo>
                  <a:lnTo>
                    <a:pt x="596" y="600"/>
                  </a:lnTo>
                  <a:lnTo>
                    <a:pt x="592" y="598"/>
                  </a:lnTo>
                  <a:lnTo>
                    <a:pt x="592" y="598"/>
                  </a:lnTo>
                  <a:lnTo>
                    <a:pt x="590" y="604"/>
                  </a:lnTo>
                  <a:lnTo>
                    <a:pt x="588" y="604"/>
                  </a:lnTo>
                  <a:lnTo>
                    <a:pt x="586" y="600"/>
                  </a:lnTo>
                  <a:lnTo>
                    <a:pt x="588" y="596"/>
                  </a:lnTo>
                  <a:lnTo>
                    <a:pt x="582" y="592"/>
                  </a:lnTo>
                  <a:lnTo>
                    <a:pt x="584" y="590"/>
                  </a:lnTo>
                  <a:lnTo>
                    <a:pt x="582" y="590"/>
                  </a:lnTo>
                  <a:lnTo>
                    <a:pt x="582" y="594"/>
                  </a:lnTo>
                  <a:lnTo>
                    <a:pt x="576" y="594"/>
                  </a:lnTo>
                  <a:lnTo>
                    <a:pt x="576" y="586"/>
                  </a:lnTo>
                  <a:lnTo>
                    <a:pt x="572" y="584"/>
                  </a:lnTo>
                  <a:lnTo>
                    <a:pt x="568" y="578"/>
                  </a:lnTo>
                  <a:lnTo>
                    <a:pt x="566" y="572"/>
                  </a:lnTo>
                  <a:lnTo>
                    <a:pt x="572" y="570"/>
                  </a:lnTo>
                  <a:lnTo>
                    <a:pt x="564" y="570"/>
                  </a:lnTo>
                  <a:lnTo>
                    <a:pt x="562" y="566"/>
                  </a:lnTo>
                  <a:lnTo>
                    <a:pt x="562" y="566"/>
                  </a:lnTo>
                  <a:lnTo>
                    <a:pt x="562" y="562"/>
                  </a:lnTo>
                  <a:lnTo>
                    <a:pt x="566" y="552"/>
                  </a:lnTo>
                  <a:lnTo>
                    <a:pt x="578" y="554"/>
                  </a:lnTo>
                  <a:lnTo>
                    <a:pt x="574" y="548"/>
                  </a:lnTo>
                  <a:lnTo>
                    <a:pt x="576" y="544"/>
                  </a:lnTo>
                  <a:lnTo>
                    <a:pt x="574" y="544"/>
                  </a:lnTo>
                  <a:lnTo>
                    <a:pt x="574" y="542"/>
                  </a:lnTo>
                  <a:lnTo>
                    <a:pt x="570" y="542"/>
                  </a:lnTo>
                  <a:lnTo>
                    <a:pt x="570" y="540"/>
                  </a:lnTo>
                  <a:lnTo>
                    <a:pt x="576" y="538"/>
                  </a:lnTo>
                  <a:lnTo>
                    <a:pt x="578" y="540"/>
                  </a:lnTo>
                  <a:lnTo>
                    <a:pt x="578" y="540"/>
                  </a:lnTo>
                  <a:lnTo>
                    <a:pt x="580" y="544"/>
                  </a:lnTo>
                  <a:lnTo>
                    <a:pt x="576" y="548"/>
                  </a:lnTo>
                  <a:lnTo>
                    <a:pt x="582" y="546"/>
                  </a:lnTo>
                  <a:lnTo>
                    <a:pt x="584" y="548"/>
                  </a:lnTo>
                  <a:lnTo>
                    <a:pt x="580" y="550"/>
                  </a:lnTo>
                  <a:lnTo>
                    <a:pt x="580" y="554"/>
                  </a:lnTo>
                  <a:lnTo>
                    <a:pt x="584" y="566"/>
                  </a:lnTo>
                  <a:lnTo>
                    <a:pt x="588" y="570"/>
                  </a:lnTo>
                  <a:lnTo>
                    <a:pt x="586" y="572"/>
                  </a:lnTo>
                  <a:lnTo>
                    <a:pt x="590" y="582"/>
                  </a:lnTo>
                  <a:lnTo>
                    <a:pt x="590" y="588"/>
                  </a:lnTo>
                  <a:lnTo>
                    <a:pt x="602" y="608"/>
                  </a:lnTo>
                  <a:lnTo>
                    <a:pt x="600" y="612"/>
                  </a:lnTo>
                  <a:close/>
                  <a:moveTo>
                    <a:pt x="710" y="642"/>
                  </a:moveTo>
                  <a:lnTo>
                    <a:pt x="708" y="646"/>
                  </a:lnTo>
                  <a:lnTo>
                    <a:pt x="706" y="646"/>
                  </a:lnTo>
                  <a:lnTo>
                    <a:pt x="706" y="648"/>
                  </a:lnTo>
                  <a:lnTo>
                    <a:pt x="704" y="646"/>
                  </a:lnTo>
                  <a:lnTo>
                    <a:pt x="700" y="646"/>
                  </a:lnTo>
                  <a:lnTo>
                    <a:pt x="700" y="644"/>
                  </a:lnTo>
                  <a:lnTo>
                    <a:pt x="698" y="646"/>
                  </a:lnTo>
                  <a:lnTo>
                    <a:pt x="698" y="644"/>
                  </a:lnTo>
                  <a:lnTo>
                    <a:pt x="700" y="644"/>
                  </a:lnTo>
                  <a:lnTo>
                    <a:pt x="700" y="642"/>
                  </a:lnTo>
                  <a:lnTo>
                    <a:pt x="696" y="640"/>
                  </a:lnTo>
                  <a:lnTo>
                    <a:pt x="696" y="638"/>
                  </a:lnTo>
                  <a:lnTo>
                    <a:pt x="700" y="636"/>
                  </a:lnTo>
                  <a:lnTo>
                    <a:pt x="698" y="634"/>
                  </a:lnTo>
                  <a:lnTo>
                    <a:pt x="700" y="630"/>
                  </a:lnTo>
                  <a:lnTo>
                    <a:pt x="706" y="628"/>
                  </a:lnTo>
                  <a:lnTo>
                    <a:pt x="712" y="636"/>
                  </a:lnTo>
                  <a:lnTo>
                    <a:pt x="710" y="642"/>
                  </a:lnTo>
                  <a:close/>
                  <a:moveTo>
                    <a:pt x="972" y="614"/>
                  </a:moveTo>
                  <a:lnTo>
                    <a:pt x="970" y="620"/>
                  </a:lnTo>
                  <a:lnTo>
                    <a:pt x="970" y="616"/>
                  </a:lnTo>
                  <a:lnTo>
                    <a:pt x="966" y="608"/>
                  </a:lnTo>
                  <a:lnTo>
                    <a:pt x="964" y="606"/>
                  </a:lnTo>
                  <a:lnTo>
                    <a:pt x="964" y="602"/>
                  </a:lnTo>
                  <a:lnTo>
                    <a:pt x="962" y="596"/>
                  </a:lnTo>
                  <a:lnTo>
                    <a:pt x="964" y="596"/>
                  </a:lnTo>
                  <a:lnTo>
                    <a:pt x="962" y="598"/>
                  </a:lnTo>
                  <a:lnTo>
                    <a:pt x="966" y="600"/>
                  </a:lnTo>
                  <a:lnTo>
                    <a:pt x="966" y="594"/>
                  </a:lnTo>
                  <a:lnTo>
                    <a:pt x="966" y="602"/>
                  </a:lnTo>
                  <a:lnTo>
                    <a:pt x="972" y="598"/>
                  </a:lnTo>
                  <a:lnTo>
                    <a:pt x="974" y="592"/>
                  </a:lnTo>
                  <a:lnTo>
                    <a:pt x="974" y="594"/>
                  </a:lnTo>
                  <a:lnTo>
                    <a:pt x="974" y="598"/>
                  </a:lnTo>
                  <a:lnTo>
                    <a:pt x="976" y="600"/>
                  </a:lnTo>
                  <a:lnTo>
                    <a:pt x="978" y="608"/>
                  </a:lnTo>
                  <a:lnTo>
                    <a:pt x="972" y="614"/>
                  </a:lnTo>
                  <a:close/>
                  <a:moveTo>
                    <a:pt x="1046" y="548"/>
                  </a:moveTo>
                  <a:lnTo>
                    <a:pt x="1040" y="548"/>
                  </a:lnTo>
                  <a:lnTo>
                    <a:pt x="1038" y="552"/>
                  </a:lnTo>
                  <a:lnTo>
                    <a:pt x="1032" y="552"/>
                  </a:lnTo>
                  <a:lnTo>
                    <a:pt x="1032" y="548"/>
                  </a:lnTo>
                  <a:lnTo>
                    <a:pt x="1024" y="546"/>
                  </a:lnTo>
                  <a:lnTo>
                    <a:pt x="1024" y="550"/>
                  </a:lnTo>
                  <a:lnTo>
                    <a:pt x="1018" y="552"/>
                  </a:lnTo>
                  <a:lnTo>
                    <a:pt x="1016" y="554"/>
                  </a:lnTo>
                  <a:lnTo>
                    <a:pt x="1018" y="558"/>
                  </a:lnTo>
                  <a:lnTo>
                    <a:pt x="1026" y="560"/>
                  </a:lnTo>
                  <a:lnTo>
                    <a:pt x="1026" y="570"/>
                  </a:lnTo>
                  <a:lnTo>
                    <a:pt x="1024" y="564"/>
                  </a:lnTo>
                  <a:lnTo>
                    <a:pt x="1022" y="562"/>
                  </a:lnTo>
                  <a:lnTo>
                    <a:pt x="1012" y="558"/>
                  </a:lnTo>
                  <a:lnTo>
                    <a:pt x="1016" y="558"/>
                  </a:lnTo>
                  <a:lnTo>
                    <a:pt x="1014" y="554"/>
                  </a:lnTo>
                  <a:lnTo>
                    <a:pt x="1016" y="546"/>
                  </a:lnTo>
                  <a:lnTo>
                    <a:pt x="1018" y="548"/>
                  </a:lnTo>
                  <a:lnTo>
                    <a:pt x="1022" y="546"/>
                  </a:lnTo>
                  <a:lnTo>
                    <a:pt x="1020" y="544"/>
                  </a:lnTo>
                  <a:lnTo>
                    <a:pt x="1018" y="536"/>
                  </a:lnTo>
                  <a:lnTo>
                    <a:pt x="1018" y="536"/>
                  </a:lnTo>
                  <a:lnTo>
                    <a:pt x="1022" y="544"/>
                  </a:lnTo>
                  <a:lnTo>
                    <a:pt x="1028" y="542"/>
                  </a:lnTo>
                  <a:lnTo>
                    <a:pt x="1028" y="532"/>
                  </a:lnTo>
                  <a:lnTo>
                    <a:pt x="1030" y="534"/>
                  </a:lnTo>
                  <a:lnTo>
                    <a:pt x="1030" y="536"/>
                  </a:lnTo>
                  <a:lnTo>
                    <a:pt x="1036" y="546"/>
                  </a:lnTo>
                  <a:lnTo>
                    <a:pt x="1038" y="546"/>
                  </a:lnTo>
                  <a:lnTo>
                    <a:pt x="1042" y="546"/>
                  </a:lnTo>
                  <a:lnTo>
                    <a:pt x="1042" y="544"/>
                  </a:lnTo>
                  <a:lnTo>
                    <a:pt x="1046" y="546"/>
                  </a:lnTo>
                  <a:lnTo>
                    <a:pt x="1044" y="546"/>
                  </a:lnTo>
                  <a:lnTo>
                    <a:pt x="1046" y="5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7" name="Freeform 827"/>
            <p:cNvSpPr>
              <a:spLocks/>
            </p:cNvSpPr>
            <p:nvPr/>
          </p:nvSpPr>
          <p:spPr bwMode="auto">
            <a:xfrm>
              <a:off x="3403069" y="2771215"/>
              <a:ext cx="24675" cy="31405"/>
            </a:xfrm>
            <a:custGeom>
              <a:avLst/>
              <a:gdLst/>
              <a:ahLst/>
              <a:cxnLst>
                <a:cxn ang="0">
                  <a:pos x="4" y="0"/>
                </a:cxn>
                <a:cxn ang="0">
                  <a:pos x="4" y="2"/>
                </a:cxn>
                <a:cxn ang="0">
                  <a:pos x="4" y="6"/>
                </a:cxn>
                <a:cxn ang="0">
                  <a:pos x="4" y="8"/>
                </a:cxn>
                <a:cxn ang="0">
                  <a:pos x="6" y="8"/>
                </a:cxn>
                <a:cxn ang="0">
                  <a:pos x="6" y="12"/>
                </a:cxn>
                <a:cxn ang="0">
                  <a:pos x="4" y="14"/>
                </a:cxn>
                <a:cxn ang="0">
                  <a:pos x="8" y="18"/>
                </a:cxn>
                <a:cxn ang="0">
                  <a:pos x="4" y="20"/>
                </a:cxn>
                <a:cxn ang="0">
                  <a:pos x="0" y="16"/>
                </a:cxn>
                <a:cxn ang="0">
                  <a:pos x="0" y="18"/>
                </a:cxn>
                <a:cxn ang="0">
                  <a:pos x="2" y="22"/>
                </a:cxn>
                <a:cxn ang="0">
                  <a:pos x="6" y="26"/>
                </a:cxn>
                <a:cxn ang="0">
                  <a:pos x="12" y="26"/>
                </a:cxn>
                <a:cxn ang="0">
                  <a:pos x="12" y="22"/>
                </a:cxn>
                <a:cxn ang="0">
                  <a:pos x="16" y="20"/>
                </a:cxn>
                <a:cxn ang="0">
                  <a:pos x="18" y="22"/>
                </a:cxn>
                <a:cxn ang="0">
                  <a:pos x="18" y="26"/>
                </a:cxn>
                <a:cxn ang="0">
                  <a:pos x="22" y="28"/>
                </a:cxn>
                <a:cxn ang="0">
                  <a:pos x="20" y="26"/>
                </a:cxn>
                <a:cxn ang="0">
                  <a:pos x="22" y="24"/>
                </a:cxn>
                <a:cxn ang="0">
                  <a:pos x="18" y="12"/>
                </a:cxn>
                <a:cxn ang="0">
                  <a:pos x="4" y="0"/>
                </a:cxn>
                <a:cxn ang="0">
                  <a:pos x="4" y="0"/>
                </a:cxn>
              </a:cxnLst>
              <a:rect l="0" t="0" r="r" b="b"/>
              <a:pathLst>
                <a:path w="22" h="28">
                  <a:moveTo>
                    <a:pt x="4" y="0"/>
                  </a:moveTo>
                  <a:lnTo>
                    <a:pt x="4" y="2"/>
                  </a:lnTo>
                  <a:lnTo>
                    <a:pt x="4" y="6"/>
                  </a:lnTo>
                  <a:lnTo>
                    <a:pt x="4" y="8"/>
                  </a:lnTo>
                  <a:lnTo>
                    <a:pt x="6" y="8"/>
                  </a:lnTo>
                  <a:lnTo>
                    <a:pt x="6" y="12"/>
                  </a:lnTo>
                  <a:lnTo>
                    <a:pt x="4" y="14"/>
                  </a:lnTo>
                  <a:lnTo>
                    <a:pt x="8" y="18"/>
                  </a:lnTo>
                  <a:lnTo>
                    <a:pt x="4" y="20"/>
                  </a:lnTo>
                  <a:lnTo>
                    <a:pt x="0" y="16"/>
                  </a:lnTo>
                  <a:lnTo>
                    <a:pt x="0" y="18"/>
                  </a:lnTo>
                  <a:lnTo>
                    <a:pt x="2" y="22"/>
                  </a:lnTo>
                  <a:lnTo>
                    <a:pt x="6" y="26"/>
                  </a:lnTo>
                  <a:lnTo>
                    <a:pt x="12" y="26"/>
                  </a:lnTo>
                  <a:lnTo>
                    <a:pt x="12" y="22"/>
                  </a:lnTo>
                  <a:lnTo>
                    <a:pt x="16" y="20"/>
                  </a:lnTo>
                  <a:lnTo>
                    <a:pt x="18" y="22"/>
                  </a:lnTo>
                  <a:lnTo>
                    <a:pt x="18" y="26"/>
                  </a:lnTo>
                  <a:lnTo>
                    <a:pt x="22" y="28"/>
                  </a:lnTo>
                  <a:lnTo>
                    <a:pt x="20" y="26"/>
                  </a:lnTo>
                  <a:lnTo>
                    <a:pt x="22" y="24"/>
                  </a:lnTo>
                  <a:lnTo>
                    <a:pt x="18" y="1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8" name="Freeform 828"/>
            <p:cNvSpPr>
              <a:spLocks/>
            </p:cNvSpPr>
            <p:nvPr/>
          </p:nvSpPr>
          <p:spPr bwMode="auto">
            <a:xfrm>
              <a:off x="5816744" y="3639332"/>
              <a:ext cx="51593" cy="26918"/>
            </a:xfrm>
            <a:custGeom>
              <a:avLst/>
              <a:gdLst/>
              <a:ahLst/>
              <a:cxnLst>
                <a:cxn ang="0">
                  <a:pos x="16" y="0"/>
                </a:cxn>
                <a:cxn ang="0">
                  <a:pos x="10" y="4"/>
                </a:cxn>
                <a:cxn ang="0">
                  <a:pos x="2" y="14"/>
                </a:cxn>
                <a:cxn ang="0">
                  <a:pos x="0" y="16"/>
                </a:cxn>
                <a:cxn ang="0">
                  <a:pos x="2" y="22"/>
                </a:cxn>
                <a:cxn ang="0">
                  <a:pos x="12" y="24"/>
                </a:cxn>
                <a:cxn ang="0">
                  <a:pos x="16" y="22"/>
                </a:cxn>
                <a:cxn ang="0">
                  <a:pos x="42" y="20"/>
                </a:cxn>
                <a:cxn ang="0">
                  <a:pos x="44" y="18"/>
                </a:cxn>
                <a:cxn ang="0">
                  <a:pos x="46" y="14"/>
                </a:cxn>
                <a:cxn ang="0">
                  <a:pos x="40" y="10"/>
                </a:cxn>
                <a:cxn ang="0">
                  <a:pos x="40" y="8"/>
                </a:cxn>
                <a:cxn ang="0">
                  <a:pos x="34" y="4"/>
                </a:cxn>
                <a:cxn ang="0">
                  <a:pos x="30" y="4"/>
                </a:cxn>
                <a:cxn ang="0">
                  <a:pos x="24" y="2"/>
                </a:cxn>
                <a:cxn ang="0">
                  <a:pos x="20" y="0"/>
                </a:cxn>
                <a:cxn ang="0">
                  <a:pos x="16" y="0"/>
                </a:cxn>
                <a:cxn ang="0">
                  <a:pos x="16" y="0"/>
                </a:cxn>
                <a:cxn ang="0">
                  <a:pos x="16" y="0"/>
                </a:cxn>
              </a:cxnLst>
              <a:rect l="0" t="0" r="r" b="b"/>
              <a:pathLst>
                <a:path w="46" h="24">
                  <a:moveTo>
                    <a:pt x="16" y="0"/>
                  </a:moveTo>
                  <a:lnTo>
                    <a:pt x="10" y="4"/>
                  </a:lnTo>
                  <a:lnTo>
                    <a:pt x="2" y="14"/>
                  </a:lnTo>
                  <a:lnTo>
                    <a:pt x="0" y="16"/>
                  </a:lnTo>
                  <a:lnTo>
                    <a:pt x="2" y="22"/>
                  </a:lnTo>
                  <a:lnTo>
                    <a:pt x="12" y="24"/>
                  </a:lnTo>
                  <a:lnTo>
                    <a:pt x="16" y="22"/>
                  </a:lnTo>
                  <a:lnTo>
                    <a:pt x="42" y="20"/>
                  </a:lnTo>
                  <a:lnTo>
                    <a:pt x="44" y="18"/>
                  </a:lnTo>
                  <a:lnTo>
                    <a:pt x="46" y="14"/>
                  </a:lnTo>
                  <a:lnTo>
                    <a:pt x="40" y="10"/>
                  </a:lnTo>
                  <a:lnTo>
                    <a:pt x="40" y="8"/>
                  </a:lnTo>
                  <a:lnTo>
                    <a:pt x="34" y="4"/>
                  </a:lnTo>
                  <a:lnTo>
                    <a:pt x="30" y="4"/>
                  </a:lnTo>
                  <a:lnTo>
                    <a:pt x="24" y="2"/>
                  </a:lnTo>
                  <a:lnTo>
                    <a:pt x="20" y="0"/>
                  </a:lnTo>
                  <a:lnTo>
                    <a:pt x="16" y="0"/>
                  </a:lnTo>
                  <a:lnTo>
                    <a:pt x="16" y="0"/>
                  </a:lnTo>
                  <a:lnTo>
                    <a:pt x="1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9" name="Freeform 829"/>
            <p:cNvSpPr>
              <a:spLocks/>
            </p:cNvSpPr>
            <p:nvPr/>
          </p:nvSpPr>
          <p:spPr bwMode="auto">
            <a:xfrm>
              <a:off x="5803285" y="3668493"/>
              <a:ext cx="71783" cy="91971"/>
            </a:xfrm>
            <a:custGeom>
              <a:avLst/>
              <a:gdLst/>
              <a:ahLst/>
              <a:cxnLst>
                <a:cxn ang="0">
                  <a:pos x="28" y="64"/>
                </a:cxn>
                <a:cxn ang="0">
                  <a:pos x="24" y="70"/>
                </a:cxn>
                <a:cxn ang="0">
                  <a:pos x="22" y="68"/>
                </a:cxn>
                <a:cxn ang="0">
                  <a:pos x="14" y="72"/>
                </a:cxn>
                <a:cxn ang="0">
                  <a:pos x="10" y="58"/>
                </a:cxn>
                <a:cxn ang="0">
                  <a:pos x="8" y="56"/>
                </a:cxn>
                <a:cxn ang="0">
                  <a:pos x="10" y="48"/>
                </a:cxn>
                <a:cxn ang="0">
                  <a:pos x="6" y="42"/>
                </a:cxn>
                <a:cxn ang="0">
                  <a:pos x="8" y="32"/>
                </a:cxn>
                <a:cxn ang="0">
                  <a:pos x="0" y="24"/>
                </a:cxn>
                <a:cxn ang="0">
                  <a:pos x="0" y="22"/>
                </a:cxn>
                <a:cxn ang="0">
                  <a:pos x="4" y="20"/>
                </a:cxn>
                <a:cxn ang="0">
                  <a:pos x="4" y="18"/>
                </a:cxn>
                <a:cxn ang="0">
                  <a:pos x="10" y="18"/>
                </a:cxn>
                <a:cxn ang="0">
                  <a:pos x="8" y="14"/>
                </a:cxn>
                <a:cxn ang="0">
                  <a:pos x="4" y="14"/>
                </a:cxn>
                <a:cxn ang="0">
                  <a:pos x="2" y="10"/>
                </a:cxn>
                <a:cxn ang="0">
                  <a:pos x="6" y="0"/>
                </a:cxn>
                <a:cxn ang="0">
                  <a:pos x="10" y="6"/>
                </a:cxn>
                <a:cxn ang="0">
                  <a:pos x="12" y="0"/>
                </a:cxn>
                <a:cxn ang="0">
                  <a:pos x="14" y="2"/>
                </a:cxn>
                <a:cxn ang="0">
                  <a:pos x="16" y="8"/>
                </a:cxn>
                <a:cxn ang="0">
                  <a:pos x="18" y="6"/>
                </a:cxn>
                <a:cxn ang="0">
                  <a:pos x="20" y="8"/>
                </a:cxn>
                <a:cxn ang="0">
                  <a:pos x="22" y="4"/>
                </a:cxn>
                <a:cxn ang="0">
                  <a:pos x="24" y="14"/>
                </a:cxn>
                <a:cxn ang="0">
                  <a:pos x="28" y="18"/>
                </a:cxn>
                <a:cxn ang="0">
                  <a:pos x="28" y="18"/>
                </a:cxn>
                <a:cxn ang="0">
                  <a:pos x="48" y="18"/>
                </a:cxn>
                <a:cxn ang="0">
                  <a:pos x="58" y="20"/>
                </a:cxn>
                <a:cxn ang="0">
                  <a:pos x="52" y="30"/>
                </a:cxn>
                <a:cxn ang="0">
                  <a:pos x="42" y="36"/>
                </a:cxn>
                <a:cxn ang="0">
                  <a:pos x="42" y="38"/>
                </a:cxn>
                <a:cxn ang="0">
                  <a:pos x="44" y="46"/>
                </a:cxn>
                <a:cxn ang="0">
                  <a:pos x="46" y="48"/>
                </a:cxn>
                <a:cxn ang="0">
                  <a:pos x="50" y="50"/>
                </a:cxn>
                <a:cxn ang="0">
                  <a:pos x="52" y="44"/>
                </a:cxn>
                <a:cxn ang="0">
                  <a:pos x="56" y="40"/>
                </a:cxn>
                <a:cxn ang="0">
                  <a:pos x="56" y="40"/>
                </a:cxn>
                <a:cxn ang="0">
                  <a:pos x="60" y="52"/>
                </a:cxn>
                <a:cxn ang="0">
                  <a:pos x="64" y="68"/>
                </a:cxn>
                <a:cxn ang="0">
                  <a:pos x="64" y="76"/>
                </a:cxn>
                <a:cxn ang="0">
                  <a:pos x="60" y="74"/>
                </a:cxn>
                <a:cxn ang="0">
                  <a:pos x="60" y="76"/>
                </a:cxn>
                <a:cxn ang="0">
                  <a:pos x="58" y="82"/>
                </a:cxn>
                <a:cxn ang="0">
                  <a:pos x="56" y="78"/>
                </a:cxn>
                <a:cxn ang="0">
                  <a:pos x="54" y="62"/>
                </a:cxn>
                <a:cxn ang="0">
                  <a:pos x="50" y="56"/>
                </a:cxn>
                <a:cxn ang="0">
                  <a:pos x="48" y="54"/>
                </a:cxn>
                <a:cxn ang="0">
                  <a:pos x="42" y="56"/>
                </a:cxn>
                <a:cxn ang="0">
                  <a:pos x="38" y="52"/>
                </a:cxn>
                <a:cxn ang="0">
                  <a:pos x="34" y="56"/>
                </a:cxn>
                <a:cxn ang="0">
                  <a:pos x="36" y="62"/>
                </a:cxn>
                <a:cxn ang="0">
                  <a:pos x="30" y="68"/>
                </a:cxn>
                <a:cxn ang="0">
                  <a:pos x="28" y="66"/>
                </a:cxn>
                <a:cxn ang="0">
                  <a:pos x="28" y="64"/>
                </a:cxn>
                <a:cxn ang="0">
                  <a:pos x="28" y="64"/>
                </a:cxn>
              </a:cxnLst>
              <a:rect l="0" t="0" r="r" b="b"/>
              <a:pathLst>
                <a:path w="64" h="82">
                  <a:moveTo>
                    <a:pt x="28" y="64"/>
                  </a:moveTo>
                  <a:lnTo>
                    <a:pt x="24" y="70"/>
                  </a:lnTo>
                  <a:lnTo>
                    <a:pt x="22" y="68"/>
                  </a:lnTo>
                  <a:lnTo>
                    <a:pt x="14" y="72"/>
                  </a:lnTo>
                  <a:lnTo>
                    <a:pt x="10" y="58"/>
                  </a:lnTo>
                  <a:lnTo>
                    <a:pt x="8" y="56"/>
                  </a:lnTo>
                  <a:lnTo>
                    <a:pt x="10" y="48"/>
                  </a:lnTo>
                  <a:lnTo>
                    <a:pt x="6" y="42"/>
                  </a:lnTo>
                  <a:lnTo>
                    <a:pt x="8" y="32"/>
                  </a:lnTo>
                  <a:lnTo>
                    <a:pt x="0" y="24"/>
                  </a:lnTo>
                  <a:lnTo>
                    <a:pt x="0" y="22"/>
                  </a:lnTo>
                  <a:lnTo>
                    <a:pt x="4" y="20"/>
                  </a:lnTo>
                  <a:lnTo>
                    <a:pt x="4" y="18"/>
                  </a:lnTo>
                  <a:lnTo>
                    <a:pt x="10" y="18"/>
                  </a:lnTo>
                  <a:lnTo>
                    <a:pt x="8" y="14"/>
                  </a:lnTo>
                  <a:lnTo>
                    <a:pt x="4" y="14"/>
                  </a:lnTo>
                  <a:lnTo>
                    <a:pt x="2" y="10"/>
                  </a:lnTo>
                  <a:lnTo>
                    <a:pt x="6" y="0"/>
                  </a:lnTo>
                  <a:lnTo>
                    <a:pt x="10" y="6"/>
                  </a:lnTo>
                  <a:lnTo>
                    <a:pt x="12" y="0"/>
                  </a:lnTo>
                  <a:lnTo>
                    <a:pt x="14" y="2"/>
                  </a:lnTo>
                  <a:lnTo>
                    <a:pt x="16" y="8"/>
                  </a:lnTo>
                  <a:lnTo>
                    <a:pt x="18" y="6"/>
                  </a:lnTo>
                  <a:lnTo>
                    <a:pt x="20" y="8"/>
                  </a:lnTo>
                  <a:lnTo>
                    <a:pt x="22" y="4"/>
                  </a:lnTo>
                  <a:lnTo>
                    <a:pt x="24" y="14"/>
                  </a:lnTo>
                  <a:lnTo>
                    <a:pt x="28" y="18"/>
                  </a:lnTo>
                  <a:lnTo>
                    <a:pt x="28" y="18"/>
                  </a:lnTo>
                  <a:lnTo>
                    <a:pt x="48" y="18"/>
                  </a:lnTo>
                  <a:lnTo>
                    <a:pt x="58" y="20"/>
                  </a:lnTo>
                  <a:lnTo>
                    <a:pt x="52" y="30"/>
                  </a:lnTo>
                  <a:lnTo>
                    <a:pt x="42" y="36"/>
                  </a:lnTo>
                  <a:lnTo>
                    <a:pt x="42" y="38"/>
                  </a:lnTo>
                  <a:lnTo>
                    <a:pt x="44" y="46"/>
                  </a:lnTo>
                  <a:lnTo>
                    <a:pt x="46" y="48"/>
                  </a:lnTo>
                  <a:lnTo>
                    <a:pt x="50" y="50"/>
                  </a:lnTo>
                  <a:lnTo>
                    <a:pt x="52" y="44"/>
                  </a:lnTo>
                  <a:lnTo>
                    <a:pt x="56" y="40"/>
                  </a:lnTo>
                  <a:lnTo>
                    <a:pt x="56" y="40"/>
                  </a:lnTo>
                  <a:lnTo>
                    <a:pt x="60" y="52"/>
                  </a:lnTo>
                  <a:lnTo>
                    <a:pt x="64" y="68"/>
                  </a:lnTo>
                  <a:lnTo>
                    <a:pt x="64" y="76"/>
                  </a:lnTo>
                  <a:lnTo>
                    <a:pt x="60" y="74"/>
                  </a:lnTo>
                  <a:lnTo>
                    <a:pt x="60" y="76"/>
                  </a:lnTo>
                  <a:lnTo>
                    <a:pt x="58" y="82"/>
                  </a:lnTo>
                  <a:lnTo>
                    <a:pt x="56" y="78"/>
                  </a:lnTo>
                  <a:lnTo>
                    <a:pt x="54" y="62"/>
                  </a:lnTo>
                  <a:lnTo>
                    <a:pt x="50" y="56"/>
                  </a:lnTo>
                  <a:lnTo>
                    <a:pt x="48" y="54"/>
                  </a:lnTo>
                  <a:lnTo>
                    <a:pt x="42" y="56"/>
                  </a:lnTo>
                  <a:lnTo>
                    <a:pt x="38" y="52"/>
                  </a:lnTo>
                  <a:lnTo>
                    <a:pt x="34" y="56"/>
                  </a:lnTo>
                  <a:lnTo>
                    <a:pt x="36" y="62"/>
                  </a:lnTo>
                  <a:lnTo>
                    <a:pt x="30" y="68"/>
                  </a:lnTo>
                  <a:lnTo>
                    <a:pt x="28" y="66"/>
                  </a:lnTo>
                  <a:lnTo>
                    <a:pt x="28" y="64"/>
                  </a:lnTo>
                  <a:lnTo>
                    <a:pt x="28" y="6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60" name="Freeform 830"/>
            <p:cNvSpPr>
              <a:spLocks/>
            </p:cNvSpPr>
            <p:nvPr/>
          </p:nvSpPr>
          <p:spPr bwMode="auto">
            <a:xfrm>
              <a:off x="5504941" y="3502496"/>
              <a:ext cx="441909" cy="455368"/>
            </a:xfrm>
            <a:custGeom>
              <a:avLst/>
              <a:gdLst/>
              <a:ahLst/>
              <a:cxnLst>
                <a:cxn ang="0">
                  <a:pos x="308" y="184"/>
                </a:cxn>
                <a:cxn ang="0">
                  <a:pos x="318" y="192"/>
                </a:cxn>
                <a:cxn ang="0">
                  <a:pos x="336" y="212"/>
                </a:cxn>
                <a:cxn ang="0">
                  <a:pos x="340" y="186"/>
                </a:cxn>
                <a:cxn ang="0">
                  <a:pos x="364" y="160"/>
                </a:cxn>
                <a:cxn ang="0">
                  <a:pos x="384" y="136"/>
                </a:cxn>
                <a:cxn ang="0">
                  <a:pos x="392" y="120"/>
                </a:cxn>
                <a:cxn ang="0">
                  <a:pos x="378" y="106"/>
                </a:cxn>
                <a:cxn ang="0">
                  <a:pos x="318" y="130"/>
                </a:cxn>
                <a:cxn ang="0">
                  <a:pos x="294" y="144"/>
                </a:cxn>
                <a:cxn ang="0">
                  <a:pos x="278" y="134"/>
                </a:cxn>
                <a:cxn ang="0">
                  <a:pos x="266" y="138"/>
                </a:cxn>
                <a:cxn ang="0">
                  <a:pos x="226" y="144"/>
                </a:cxn>
                <a:cxn ang="0">
                  <a:pos x="172" y="118"/>
                </a:cxn>
                <a:cxn ang="0">
                  <a:pos x="162" y="112"/>
                </a:cxn>
                <a:cxn ang="0">
                  <a:pos x="160" y="84"/>
                </a:cxn>
                <a:cxn ang="0">
                  <a:pos x="146" y="78"/>
                </a:cxn>
                <a:cxn ang="0">
                  <a:pos x="142" y="54"/>
                </a:cxn>
                <a:cxn ang="0">
                  <a:pos x="154" y="54"/>
                </a:cxn>
                <a:cxn ang="0">
                  <a:pos x="148" y="36"/>
                </a:cxn>
                <a:cxn ang="0">
                  <a:pos x="158" y="26"/>
                </a:cxn>
                <a:cxn ang="0">
                  <a:pos x="160" y="10"/>
                </a:cxn>
                <a:cxn ang="0">
                  <a:pos x="150" y="0"/>
                </a:cxn>
                <a:cxn ang="0">
                  <a:pos x="118" y="20"/>
                </a:cxn>
                <a:cxn ang="0">
                  <a:pos x="84" y="18"/>
                </a:cxn>
                <a:cxn ang="0">
                  <a:pos x="82" y="32"/>
                </a:cxn>
                <a:cxn ang="0">
                  <a:pos x="84" y="50"/>
                </a:cxn>
                <a:cxn ang="0">
                  <a:pos x="96" y="64"/>
                </a:cxn>
                <a:cxn ang="0">
                  <a:pos x="90" y="80"/>
                </a:cxn>
                <a:cxn ang="0">
                  <a:pos x="72" y="98"/>
                </a:cxn>
                <a:cxn ang="0">
                  <a:pos x="38" y="130"/>
                </a:cxn>
                <a:cxn ang="0">
                  <a:pos x="28" y="158"/>
                </a:cxn>
                <a:cxn ang="0">
                  <a:pos x="40" y="178"/>
                </a:cxn>
                <a:cxn ang="0">
                  <a:pos x="22" y="182"/>
                </a:cxn>
                <a:cxn ang="0">
                  <a:pos x="2" y="184"/>
                </a:cxn>
                <a:cxn ang="0">
                  <a:pos x="12" y="202"/>
                </a:cxn>
                <a:cxn ang="0">
                  <a:pos x="28" y="204"/>
                </a:cxn>
                <a:cxn ang="0">
                  <a:pos x="12" y="212"/>
                </a:cxn>
                <a:cxn ang="0">
                  <a:pos x="54" y="208"/>
                </a:cxn>
                <a:cxn ang="0">
                  <a:pos x="58" y="214"/>
                </a:cxn>
                <a:cxn ang="0">
                  <a:pos x="62" y="236"/>
                </a:cxn>
                <a:cxn ang="0">
                  <a:pos x="64" y="264"/>
                </a:cxn>
                <a:cxn ang="0">
                  <a:pos x="78" y="306"/>
                </a:cxn>
                <a:cxn ang="0">
                  <a:pos x="90" y="332"/>
                </a:cxn>
                <a:cxn ang="0">
                  <a:pos x="128" y="406"/>
                </a:cxn>
                <a:cxn ang="0">
                  <a:pos x="150" y="376"/>
                </a:cxn>
                <a:cxn ang="0">
                  <a:pos x="160" y="332"/>
                </a:cxn>
                <a:cxn ang="0">
                  <a:pos x="164" y="302"/>
                </a:cxn>
                <a:cxn ang="0">
                  <a:pos x="176" y="294"/>
                </a:cxn>
                <a:cxn ang="0">
                  <a:pos x="226" y="252"/>
                </a:cxn>
                <a:cxn ang="0">
                  <a:pos x="254" y="222"/>
                </a:cxn>
                <a:cxn ang="0">
                  <a:pos x="274" y="220"/>
                </a:cxn>
                <a:cxn ang="0">
                  <a:pos x="274" y="204"/>
                </a:cxn>
                <a:cxn ang="0">
                  <a:pos x="266" y="170"/>
                </a:cxn>
                <a:cxn ang="0">
                  <a:pos x="270" y="162"/>
                </a:cxn>
                <a:cxn ang="0">
                  <a:pos x="280" y="150"/>
                </a:cxn>
                <a:cxn ang="0">
                  <a:pos x="290" y="162"/>
                </a:cxn>
              </a:cxnLst>
              <a:rect l="0" t="0" r="r" b="b"/>
              <a:pathLst>
                <a:path w="394" h="406">
                  <a:moveTo>
                    <a:pt x="294" y="166"/>
                  </a:moveTo>
                  <a:lnTo>
                    <a:pt x="314" y="166"/>
                  </a:lnTo>
                  <a:lnTo>
                    <a:pt x="324" y="168"/>
                  </a:lnTo>
                  <a:lnTo>
                    <a:pt x="318" y="178"/>
                  </a:lnTo>
                  <a:lnTo>
                    <a:pt x="308" y="184"/>
                  </a:lnTo>
                  <a:lnTo>
                    <a:pt x="308" y="186"/>
                  </a:lnTo>
                  <a:lnTo>
                    <a:pt x="310" y="194"/>
                  </a:lnTo>
                  <a:lnTo>
                    <a:pt x="312" y="196"/>
                  </a:lnTo>
                  <a:lnTo>
                    <a:pt x="316" y="198"/>
                  </a:lnTo>
                  <a:lnTo>
                    <a:pt x="318" y="192"/>
                  </a:lnTo>
                  <a:lnTo>
                    <a:pt x="322" y="188"/>
                  </a:lnTo>
                  <a:lnTo>
                    <a:pt x="322" y="188"/>
                  </a:lnTo>
                  <a:lnTo>
                    <a:pt x="326" y="200"/>
                  </a:lnTo>
                  <a:lnTo>
                    <a:pt x="330" y="216"/>
                  </a:lnTo>
                  <a:lnTo>
                    <a:pt x="336" y="212"/>
                  </a:lnTo>
                  <a:lnTo>
                    <a:pt x="334" y="204"/>
                  </a:lnTo>
                  <a:lnTo>
                    <a:pt x="336" y="200"/>
                  </a:lnTo>
                  <a:lnTo>
                    <a:pt x="338" y="200"/>
                  </a:lnTo>
                  <a:lnTo>
                    <a:pt x="338" y="188"/>
                  </a:lnTo>
                  <a:lnTo>
                    <a:pt x="340" y="186"/>
                  </a:lnTo>
                  <a:lnTo>
                    <a:pt x="350" y="186"/>
                  </a:lnTo>
                  <a:lnTo>
                    <a:pt x="350" y="186"/>
                  </a:lnTo>
                  <a:lnTo>
                    <a:pt x="356" y="172"/>
                  </a:lnTo>
                  <a:lnTo>
                    <a:pt x="356" y="168"/>
                  </a:lnTo>
                  <a:lnTo>
                    <a:pt x="364" y="160"/>
                  </a:lnTo>
                  <a:lnTo>
                    <a:pt x="364" y="152"/>
                  </a:lnTo>
                  <a:lnTo>
                    <a:pt x="366" y="148"/>
                  </a:lnTo>
                  <a:lnTo>
                    <a:pt x="372" y="144"/>
                  </a:lnTo>
                  <a:lnTo>
                    <a:pt x="376" y="138"/>
                  </a:lnTo>
                  <a:lnTo>
                    <a:pt x="384" y="136"/>
                  </a:lnTo>
                  <a:lnTo>
                    <a:pt x="388" y="138"/>
                  </a:lnTo>
                  <a:lnTo>
                    <a:pt x="390" y="130"/>
                  </a:lnTo>
                  <a:lnTo>
                    <a:pt x="394" y="126"/>
                  </a:lnTo>
                  <a:lnTo>
                    <a:pt x="394" y="124"/>
                  </a:lnTo>
                  <a:lnTo>
                    <a:pt x="392" y="120"/>
                  </a:lnTo>
                  <a:lnTo>
                    <a:pt x="390" y="120"/>
                  </a:lnTo>
                  <a:lnTo>
                    <a:pt x="380" y="118"/>
                  </a:lnTo>
                  <a:lnTo>
                    <a:pt x="380" y="112"/>
                  </a:lnTo>
                  <a:lnTo>
                    <a:pt x="378" y="110"/>
                  </a:lnTo>
                  <a:lnTo>
                    <a:pt x="378" y="106"/>
                  </a:lnTo>
                  <a:lnTo>
                    <a:pt x="374" y="104"/>
                  </a:lnTo>
                  <a:lnTo>
                    <a:pt x="364" y="108"/>
                  </a:lnTo>
                  <a:lnTo>
                    <a:pt x="356" y="106"/>
                  </a:lnTo>
                  <a:lnTo>
                    <a:pt x="336" y="122"/>
                  </a:lnTo>
                  <a:lnTo>
                    <a:pt x="318" y="130"/>
                  </a:lnTo>
                  <a:lnTo>
                    <a:pt x="318" y="132"/>
                  </a:lnTo>
                  <a:lnTo>
                    <a:pt x="324" y="136"/>
                  </a:lnTo>
                  <a:lnTo>
                    <a:pt x="322" y="140"/>
                  </a:lnTo>
                  <a:lnTo>
                    <a:pt x="320" y="142"/>
                  </a:lnTo>
                  <a:lnTo>
                    <a:pt x="294" y="144"/>
                  </a:lnTo>
                  <a:lnTo>
                    <a:pt x="290" y="146"/>
                  </a:lnTo>
                  <a:lnTo>
                    <a:pt x="280" y="144"/>
                  </a:lnTo>
                  <a:lnTo>
                    <a:pt x="278" y="138"/>
                  </a:lnTo>
                  <a:lnTo>
                    <a:pt x="280" y="136"/>
                  </a:lnTo>
                  <a:lnTo>
                    <a:pt x="278" y="134"/>
                  </a:lnTo>
                  <a:lnTo>
                    <a:pt x="278" y="128"/>
                  </a:lnTo>
                  <a:lnTo>
                    <a:pt x="276" y="126"/>
                  </a:lnTo>
                  <a:lnTo>
                    <a:pt x="268" y="128"/>
                  </a:lnTo>
                  <a:lnTo>
                    <a:pt x="266" y="132"/>
                  </a:lnTo>
                  <a:lnTo>
                    <a:pt x="266" y="138"/>
                  </a:lnTo>
                  <a:lnTo>
                    <a:pt x="266" y="142"/>
                  </a:lnTo>
                  <a:lnTo>
                    <a:pt x="268" y="144"/>
                  </a:lnTo>
                  <a:lnTo>
                    <a:pt x="268" y="150"/>
                  </a:lnTo>
                  <a:lnTo>
                    <a:pt x="256" y="150"/>
                  </a:lnTo>
                  <a:lnTo>
                    <a:pt x="226" y="144"/>
                  </a:lnTo>
                  <a:lnTo>
                    <a:pt x="218" y="136"/>
                  </a:lnTo>
                  <a:lnTo>
                    <a:pt x="198" y="136"/>
                  </a:lnTo>
                  <a:lnTo>
                    <a:pt x="194" y="132"/>
                  </a:lnTo>
                  <a:lnTo>
                    <a:pt x="182" y="126"/>
                  </a:lnTo>
                  <a:lnTo>
                    <a:pt x="172" y="118"/>
                  </a:lnTo>
                  <a:lnTo>
                    <a:pt x="168" y="118"/>
                  </a:lnTo>
                  <a:lnTo>
                    <a:pt x="166" y="118"/>
                  </a:lnTo>
                  <a:lnTo>
                    <a:pt x="164" y="114"/>
                  </a:lnTo>
                  <a:lnTo>
                    <a:pt x="162" y="114"/>
                  </a:lnTo>
                  <a:lnTo>
                    <a:pt x="162" y="112"/>
                  </a:lnTo>
                  <a:lnTo>
                    <a:pt x="164" y="106"/>
                  </a:lnTo>
                  <a:lnTo>
                    <a:pt x="166" y="98"/>
                  </a:lnTo>
                  <a:lnTo>
                    <a:pt x="172" y="92"/>
                  </a:lnTo>
                  <a:lnTo>
                    <a:pt x="174" y="92"/>
                  </a:lnTo>
                  <a:lnTo>
                    <a:pt x="160" y="84"/>
                  </a:lnTo>
                  <a:lnTo>
                    <a:pt x="160" y="82"/>
                  </a:lnTo>
                  <a:lnTo>
                    <a:pt x="154" y="82"/>
                  </a:lnTo>
                  <a:lnTo>
                    <a:pt x="154" y="80"/>
                  </a:lnTo>
                  <a:lnTo>
                    <a:pt x="146" y="80"/>
                  </a:lnTo>
                  <a:lnTo>
                    <a:pt x="146" y="78"/>
                  </a:lnTo>
                  <a:lnTo>
                    <a:pt x="142" y="74"/>
                  </a:lnTo>
                  <a:lnTo>
                    <a:pt x="144" y="64"/>
                  </a:lnTo>
                  <a:lnTo>
                    <a:pt x="140" y="60"/>
                  </a:lnTo>
                  <a:lnTo>
                    <a:pt x="140" y="56"/>
                  </a:lnTo>
                  <a:lnTo>
                    <a:pt x="142" y="54"/>
                  </a:lnTo>
                  <a:lnTo>
                    <a:pt x="146" y="58"/>
                  </a:lnTo>
                  <a:lnTo>
                    <a:pt x="148" y="58"/>
                  </a:lnTo>
                  <a:lnTo>
                    <a:pt x="150" y="54"/>
                  </a:lnTo>
                  <a:lnTo>
                    <a:pt x="152" y="56"/>
                  </a:lnTo>
                  <a:lnTo>
                    <a:pt x="154" y="54"/>
                  </a:lnTo>
                  <a:lnTo>
                    <a:pt x="152" y="48"/>
                  </a:lnTo>
                  <a:lnTo>
                    <a:pt x="152" y="46"/>
                  </a:lnTo>
                  <a:lnTo>
                    <a:pt x="148" y="46"/>
                  </a:lnTo>
                  <a:lnTo>
                    <a:pt x="146" y="42"/>
                  </a:lnTo>
                  <a:lnTo>
                    <a:pt x="148" y="36"/>
                  </a:lnTo>
                  <a:lnTo>
                    <a:pt x="146" y="32"/>
                  </a:lnTo>
                  <a:lnTo>
                    <a:pt x="152" y="32"/>
                  </a:lnTo>
                  <a:lnTo>
                    <a:pt x="154" y="30"/>
                  </a:lnTo>
                  <a:lnTo>
                    <a:pt x="154" y="26"/>
                  </a:lnTo>
                  <a:lnTo>
                    <a:pt x="158" y="26"/>
                  </a:lnTo>
                  <a:lnTo>
                    <a:pt x="158" y="24"/>
                  </a:lnTo>
                  <a:lnTo>
                    <a:pt x="160" y="20"/>
                  </a:lnTo>
                  <a:lnTo>
                    <a:pt x="164" y="8"/>
                  </a:lnTo>
                  <a:lnTo>
                    <a:pt x="164" y="8"/>
                  </a:lnTo>
                  <a:lnTo>
                    <a:pt x="160" y="10"/>
                  </a:lnTo>
                  <a:lnTo>
                    <a:pt x="160" y="6"/>
                  </a:lnTo>
                  <a:lnTo>
                    <a:pt x="158" y="6"/>
                  </a:lnTo>
                  <a:lnTo>
                    <a:pt x="156" y="4"/>
                  </a:lnTo>
                  <a:lnTo>
                    <a:pt x="156" y="2"/>
                  </a:lnTo>
                  <a:lnTo>
                    <a:pt x="150" y="0"/>
                  </a:lnTo>
                  <a:lnTo>
                    <a:pt x="144" y="2"/>
                  </a:lnTo>
                  <a:lnTo>
                    <a:pt x="132" y="8"/>
                  </a:lnTo>
                  <a:lnTo>
                    <a:pt x="128" y="8"/>
                  </a:lnTo>
                  <a:lnTo>
                    <a:pt x="120" y="14"/>
                  </a:lnTo>
                  <a:lnTo>
                    <a:pt x="118" y="20"/>
                  </a:lnTo>
                  <a:lnTo>
                    <a:pt x="112" y="20"/>
                  </a:lnTo>
                  <a:lnTo>
                    <a:pt x="110" y="22"/>
                  </a:lnTo>
                  <a:lnTo>
                    <a:pt x="106" y="20"/>
                  </a:lnTo>
                  <a:lnTo>
                    <a:pt x="100" y="24"/>
                  </a:lnTo>
                  <a:lnTo>
                    <a:pt x="84" y="18"/>
                  </a:lnTo>
                  <a:lnTo>
                    <a:pt x="78" y="20"/>
                  </a:lnTo>
                  <a:lnTo>
                    <a:pt x="76" y="26"/>
                  </a:lnTo>
                  <a:lnTo>
                    <a:pt x="80" y="28"/>
                  </a:lnTo>
                  <a:lnTo>
                    <a:pt x="78" y="30"/>
                  </a:lnTo>
                  <a:lnTo>
                    <a:pt x="82" y="32"/>
                  </a:lnTo>
                  <a:lnTo>
                    <a:pt x="80" y="36"/>
                  </a:lnTo>
                  <a:lnTo>
                    <a:pt x="82" y="40"/>
                  </a:lnTo>
                  <a:lnTo>
                    <a:pt x="78" y="44"/>
                  </a:lnTo>
                  <a:lnTo>
                    <a:pt x="84" y="48"/>
                  </a:lnTo>
                  <a:lnTo>
                    <a:pt x="84" y="50"/>
                  </a:lnTo>
                  <a:lnTo>
                    <a:pt x="88" y="52"/>
                  </a:lnTo>
                  <a:lnTo>
                    <a:pt x="90" y="56"/>
                  </a:lnTo>
                  <a:lnTo>
                    <a:pt x="96" y="58"/>
                  </a:lnTo>
                  <a:lnTo>
                    <a:pt x="98" y="62"/>
                  </a:lnTo>
                  <a:lnTo>
                    <a:pt x="96" y="64"/>
                  </a:lnTo>
                  <a:lnTo>
                    <a:pt x="88" y="66"/>
                  </a:lnTo>
                  <a:lnTo>
                    <a:pt x="88" y="70"/>
                  </a:lnTo>
                  <a:lnTo>
                    <a:pt x="90" y="74"/>
                  </a:lnTo>
                  <a:lnTo>
                    <a:pt x="88" y="76"/>
                  </a:lnTo>
                  <a:lnTo>
                    <a:pt x="90" y="80"/>
                  </a:lnTo>
                  <a:lnTo>
                    <a:pt x="88" y="80"/>
                  </a:lnTo>
                  <a:lnTo>
                    <a:pt x="84" y="82"/>
                  </a:lnTo>
                  <a:lnTo>
                    <a:pt x="78" y="90"/>
                  </a:lnTo>
                  <a:lnTo>
                    <a:pt x="76" y="94"/>
                  </a:lnTo>
                  <a:lnTo>
                    <a:pt x="72" y="98"/>
                  </a:lnTo>
                  <a:lnTo>
                    <a:pt x="64" y="110"/>
                  </a:lnTo>
                  <a:lnTo>
                    <a:pt x="58" y="116"/>
                  </a:lnTo>
                  <a:lnTo>
                    <a:pt x="50" y="126"/>
                  </a:lnTo>
                  <a:lnTo>
                    <a:pt x="42" y="128"/>
                  </a:lnTo>
                  <a:lnTo>
                    <a:pt x="38" y="130"/>
                  </a:lnTo>
                  <a:lnTo>
                    <a:pt x="32" y="126"/>
                  </a:lnTo>
                  <a:lnTo>
                    <a:pt x="20" y="140"/>
                  </a:lnTo>
                  <a:lnTo>
                    <a:pt x="20" y="146"/>
                  </a:lnTo>
                  <a:lnTo>
                    <a:pt x="28" y="148"/>
                  </a:lnTo>
                  <a:lnTo>
                    <a:pt x="28" y="158"/>
                  </a:lnTo>
                  <a:lnTo>
                    <a:pt x="30" y="160"/>
                  </a:lnTo>
                  <a:lnTo>
                    <a:pt x="34" y="160"/>
                  </a:lnTo>
                  <a:lnTo>
                    <a:pt x="36" y="166"/>
                  </a:lnTo>
                  <a:lnTo>
                    <a:pt x="40" y="174"/>
                  </a:lnTo>
                  <a:lnTo>
                    <a:pt x="40" y="178"/>
                  </a:lnTo>
                  <a:lnTo>
                    <a:pt x="40" y="180"/>
                  </a:lnTo>
                  <a:lnTo>
                    <a:pt x="36" y="182"/>
                  </a:lnTo>
                  <a:lnTo>
                    <a:pt x="32" y="178"/>
                  </a:lnTo>
                  <a:lnTo>
                    <a:pt x="26" y="182"/>
                  </a:lnTo>
                  <a:lnTo>
                    <a:pt x="22" y="182"/>
                  </a:lnTo>
                  <a:lnTo>
                    <a:pt x="20" y="180"/>
                  </a:lnTo>
                  <a:lnTo>
                    <a:pt x="12" y="180"/>
                  </a:lnTo>
                  <a:lnTo>
                    <a:pt x="10" y="180"/>
                  </a:lnTo>
                  <a:lnTo>
                    <a:pt x="10" y="184"/>
                  </a:lnTo>
                  <a:lnTo>
                    <a:pt x="2" y="184"/>
                  </a:lnTo>
                  <a:lnTo>
                    <a:pt x="0" y="188"/>
                  </a:lnTo>
                  <a:lnTo>
                    <a:pt x="0" y="190"/>
                  </a:lnTo>
                  <a:lnTo>
                    <a:pt x="2" y="192"/>
                  </a:lnTo>
                  <a:lnTo>
                    <a:pt x="6" y="198"/>
                  </a:lnTo>
                  <a:lnTo>
                    <a:pt x="12" y="202"/>
                  </a:lnTo>
                  <a:lnTo>
                    <a:pt x="22" y="202"/>
                  </a:lnTo>
                  <a:lnTo>
                    <a:pt x="28" y="200"/>
                  </a:lnTo>
                  <a:lnTo>
                    <a:pt x="30" y="198"/>
                  </a:lnTo>
                  <a:lnTo>
                    <a:pt x="30" y="198"/>
                  </a:lnTo>
                  <a:lnTo>
                    <a:pt x="28" y="204"/>
                  </a:lnTo>
                  <a:lnTo>
                    <a:pt x="24" y="208"/>
                  </a:lnTo>
                  <a:lnTo>
                    <a:pt x="14" y="210"/>
                  </a:lnTo>
                  <a:lnTo>
                    <a:pt x="12" y="208"/>
                  </a:lnTo>
                  <a:lnTo>
                    <a:pt x="12" y="208"/>
                  </a:lnTo>
                  <a:lnTo>
                    <a:pt x="12" y="212"/>
                  </a:lnTo>
                  <a:lnTo>
                    <a:pt x="30" y="230"/>
                  </a:lnTo>
                  <a:lnTo>
                    <a:pt x="42" y="230"/>
                  </a:lnTo>
                  <a:lnTo>
                    <a:pt x="50" y="226"/>
                  </a:lnTo>
                  <a:lnTo>
                    <a:pt x="54" y="222"/>
                  </a:lnTo>
                  <a:lnTo>
                    <a:pt x="54" y="208"/>
                  </a:lnTo>
                  <a:lnTo>
                    <a:pt x="56" y="210"/>
                  </a:lnTo>
                  <a:lnTo>
                    <a:pt x="64" y="210"/>
                  </a:lnTo>
                  <a:lnTo>
                    <a:pt x="62" y="212"/>
                  </a:lnTo>
                  <a:lnTo>
                    <a:pt x="60" y="212"/>
                  </a:lnTo>
                  <a:lnTo>
                    <a:pt x="58" y="214"/>
                  </a:lnTo>
                  <a:lnTo>
                    <a:pt x="58" y="218"/>
                  </a:lnTo>
                  <a:lnTo>
                    <a:pt x="60" y="220"/>
                  </a:lnTo>
                  <a:lnTo>
                    <a:pt x="60" y="226"/>
                  </a:lnTo>
                  <a:lnTo>
                    <a:pt x="62" y="226"/>
                  </a:lnTo>
                  <a:lnTo>
                    <a:pt x="62" y="236"/>
                  </a:lnTo>
                  <a:lnTo>
                    <a:pt x="60" y="246"/>
                  </a:lnTo>
                  <a:lnTo>
                    <a:pt x="62" y="256"/>
                  </a:lnTo>
                  <a:lnTo>
                    <a:pt x="64" y="254"/>
                  </a:lnTo>
                  <a:lnTo>
                    <a:pt x="64" y="256"/>
                  </a:lnTo>
                  <a:lnTo>
                    <a:pt x="64" y="264"/>
                  </a:lnTo>
                  <a:lnTo>
                    <a:pt x="68" y="280"/>
                  </a:lnTo>
                  <a:lnTo>
                    <a:pt x="68" y="292"/>
                  </a:lnTo>
                  <a:lnTo>
                    <a:pt x="74" y="302"/>
                  </a:lnTo>
                  <a:lnTo>
                    <a:pt x="76" y="306"/>
                  </a:lnTo>
                  <a:lnTo>
                    <a:pt x="78" y="306"/>
                  </a:lnTo>
                  <a:lnTo>
                    <a:pt x="78" y="308"/>
                  </a:lnTo>
                  <a:lnTo>
                    <a:pt x="78" y="312"/>
                  </a:lnTo>
                  <a:lnTo>
                    <a:pt x="78" y="312"/>
                  </a:lnTo>
                  <a:lnTo>
                    <a:pt x="82" y="316"/>
                  </a:lnTo>
                  <a:lnTo>
                    <a:pt x="90" y="332"/>
                  </a:lnTo>
                  <a:lnTo>
                    <a:pt x="94" y="350"/>
                  </a:lnTo>
                  <a:lnTo>
                    <a:pt x="102" y="360"/>
                  </a:lnTo>
                  <a:lnTo>
                    <a:pt x="114" y="394"/>
                  </a:lnTo>
                  <a:lnTo>
                    <a:pt x="124" y="406"/>
                  </a:lnTo>
                  <a:lnTo>
                    <a:pt x="128" y="406"/>
                  </a:lnTo>
                  <a:lnTo>
                    <a:pt x="134" y="400"/>
                  </a:lnTo>
                  <a:lnTo>
                    <a:pt x="136" y="394"/>
                  </a:lnTo>
                  <a:lnTo>
                    <a:pt x="146" y="390"/>
                  </a:lnTo>
                  <a:lnTo>
                    <a:pt x="146" y="386"/>
                  </a:lnTo>
                  <a:lnTo>
                    <a:pt x="150" y="376"/>
                  </a:lnTo>
                  <a:lnTo>
                    <a:pt x="158" y="376"/>
                  </a:lnTo>
                  <a:lnTo>
                    <a:pt x="156" y="358"/>
                  </a:lnTo>
                  <a:lnTo>
                    <a:pt x="164" y="338"/>
                  </a:lnTo>
                  <a:lnTo>
                    <a:pt x="164" y="334"/>
                  </a:lnTo>
                  <a:lnTo>
                    <a:pt x="160" y="332"/>
                  </a:lnTo>
                  <a:lnTo>
                    <a:pt x="162" y="332"/>
                  </a:lnTo>
                  <a:lnTo>
                    <a:pt x="160" y="324"/>
                  </a:lnTo>
                  <a:lnTo>
                    <a:pt x="162" y="318"/>
                  </a:lnTo>
                  <a:lnTo>
                    <a:pt x="160" y="308"/>
                  </a:lnTo>
                  <a:lnTo>
                    <a:pt x="164" y="302"/>
                  </a:lnTo>
                  <a:lnTo>
                    <a:pt x="168" y="300"/>
                  </a:lnTo>
                  <a:lnTo>
                    <a:pt x="170" y="302"/>
                  </a:lnTo>
                  <a:lnTo>
                    <a:pt x="172" y="302"/>
                  </a:lnTo>
                  <a:lnTo>
                    <a:pt x="174" y="298"/>
                  </a:lnTo>
                  <a:lnTo>
                    <a:pt x="176" y="294"/>
                  </a:lnTo>
                  <a:lnTo>
                    <a:pt x="182" y="294"/>
                  </a:lnTo>
                  <a:lnTo>
                    <a:pt x="188" y="292"/>
                  </a:lnTo>
                  <a:lnTo>
                    <a:pt x="192" y="284"/>
                  </a:lnTo>
                  <a:lnTo>
                    <a:pt x="216" y="266"/>
                  </a:lnTo>
                  <a:lnTo>
                    <a:pt x="226" y="252"/>
                  </a:lnTo>
                  <a:lnTo>
                    <a:pt x="236" y="246"/>
                  </a:lnTo>
                  <a:lnTo>
                    <a:pt x="244" y="244"/>
                  </a:lnTo>
                  <a:lnTo>
                    <a:pt x="254" y="232"/>
                  </a:lnTo>
                  <a:lnTo>
                    <a:pt x="252" y="226"/>
                  </a:lnTo>
                  <a:lnTo>
                    <a:pt x="254" y="222"/>
                  </a:lnTo>
                  <a:lnTo>
                    <a:pt x="266" y="218"/>
                  </a:lnTo>
                  <a:lnTo>
                    <a:pt x="268" y="212"/>
                  </a:lnTo>
                  <a:lnTo>
                    <a:pt x="268" y="218"/>
                  </a:lnTo>
                  <a:lnTo>
                    <a:pt x="270" y="220"/>
                  </a:lnTo>
                  <a:lnTo>
                    <a:pt x="274" y="220"/>
                  </a:lnTo>
                  <a:lnTo>
                    <a:pt x="276" y="216"/>
                  </a:lnTo>
                  <a:lnTo>
                    <a:pt x="278" y="220"/>
                  </a:lnTo>
                  <a:lnTo>
                    <a:pt x="280" y="220"/>
                  </a:lnTo>
                  <a:lnTo>
                    <a:pt x="276" y="206"/>
                  </a:lnTo>
                  <a:lnTo>
                    <a:pt x="274" y="204"/>
                  </a:lnTo>
                  <a:lnTo>
                    <a:pt x="276" y="196"/>
                  </a:lnTo>
                  <a:lnTo>
                    <a:pt x="272" y="190"/>
                  </a:lnTo>
                  <a:lnTo>
                    <a:pt x="274" y="180"/>
                  </a:lnTo>
                  <a:lnTo>
                    <a:pt x="266" y="172"/>
                  </a:lnTo>
                  <a:lnTo>
                    <a:pt x="266" y="170"/>
                  </a:lnTo>
                  <a:lnTo>
                    <a:pt x="270" y="168"/>
                  </a:lnTo>
                  <a:lnTo>
                    <a:pt x="270" y="166"/>
                  </a:lnTo>
                  <a:lnTo>
                    <a:pt x="276" y="166"/>
                  </a:lnTo>
                  <a:lnTo>
                    <a:pt x="274" y="162"/>
                  </a:lnTo>
                  <a:lnTo>
                    <a:pt x="270" y="162"/>
                  </a:lnTo>
                  <a:lnTo>
                    <a:pt x="268" y="158"/>
                  </a:lnTo>
                  <a:lnTo>
                    <a:pt x="272" y="148"/>
                  </a:lnTo>
                  <a:lnTo>
                    <a:pt x="276" y="154"/>
                  </a:lnTo>
                  <a:lnTo>
                    <a:pt x="278" y="148"/>
                  </a:lnTo>
                  <a:lnTo>
                    <a:pt x="280" y="150"/>
                  </a:lnTo>
                  <a:lnTo>
                    <a:pt x="282" y="156"/>
                  </a:lnTo>
                  <a:lnTo>
                    <a:pt x="284" y="154"/>
                  </a:lnTo>
                  <a:lnTo>
                    <a:pt x="286" y="156"/>
                  </a:lnTo>
                  <a:lnTo>
                    <a:pt x="288" y="152"/>
                  </a:lnTo>
                  <a:lnTo>
                    <a:pt x="290" y="162"/>
                  </a:lnTo>
                  <a:lnTo>
                    <a:pt x="294" y="166"/>
                  </a:lnTo>
                  <a:lnTo>
                    <a:pt x="294" y="166"/>
                  </a:lnTo>
                  <a:lnTo>
                    <a:pt x="294" y="16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61" name="Freeform 831"/>
            <p:cNvSpPr>
              <a:spLocks/>
            </p:cNvSpPr>
            <p:nvPr/>
          </p:nvSpPr>
          <p:spPr bwMode="auto">
            <a:xfrm>
              <a:off x="5801042" y="3161532"/>
              <a:ext cx="475557" cy="233292"/>
            </a:xfrm>
            <a:custGeom>
              <a:avLst/>
              <a:gdLst/>
              <a:ahLst/>
              <a:cxnLst>
                <a:cxn ang="0">
                  <a:pos x="18" y="88"/>
                </a:cxn>
                <a:cxn ang="0">
                  <a:pos x="14" y="88"/>
                </a:cxn>
                <a:cxn ang="0">
                  <a:pos x="4" y="78"/>
                </a:cxn>
                <a:cxn ang="0">
                  <a:pos x="6" y="58"/>
                </a:cxn>
                <a:cxn ang="0">
                  <a:pos x="54" y="34"/>
                </a:cxn>
                <a:cxn ang="0">
                  <a:pos x="94" y="46"/>
                </a:cxn>
                <a:cxn ang="0">
                  <a:pos x="136" y="44"/>
                </a:cxn>
                <a:cxn ang="0">
                  <a:pos x="138" y="32"/>
                </a:cxn>
                <a:cxn ang="0">
                  <a:pos x="152" y="0"/>
                </a:cxn>
                <a:cxn ang="0">
                  <a:pos x="192" y="30"/>
                </a:cxn>
                <a:cxn ang="0">
                  <a:pos x="212" y="40"/>
                </a:cxn>
                <a:cxn ang="0">
                  <a:pos x="238" y="34"/>
                </a:cxn>
                <a:cxn ang="0">
                  <a:pos x="280" y="58"/>
                </a:cxn>
                <a:cxn ang="0">
                  <a:pos x="336" y="56"/>
                </a:cxn>
                <a:cxn ang="0">
                  <a:pos x="374" y="50"/>
                </a:cxn>
                <a:cxn ang="0">
                  <a:pos x="372" y="62"/>
                </a:cxn>
                <a:cxn ang="0">
                  <a:pos x="370" y="80"/>
                </a:cxn>
                <a:cxn ang="0">
                  <a:pos x="374" y="94"/>
                </a:cxn>
                <a:cxn ang="0">
                  <a:pos x="396" y="94"/>
                </a:cxn>
                <a:cxn ang="0">
                  <a:pos x="412" y="92"/>
                </a:cxn>
                <a:cxn ang="0">
                  <a:pos x="420" y="102"/>
                </a:cxn>
                <a:cxn ang="0">
                  <a:pos x="424" y="110"/>
                </a:cxn>
                <a:cxn ang="0">
                  <a:pos x="406" y="114"/>
                </a:cxn>
                <a:cxn ang="0">
                  <a:pos x="372" y="132"/>
                </a:cxn>
                <a:cxn ang="0">
                  <a:pos x="360" y="136"/>
                </a:cxn>
                <a:cxn ang="0">
                  <a:pos x="344" y="150"/>
                </a:cxn>
                <a:cxn ang="0">
                  <a:pos x="328" y="144"/>
                </a:cxn>
                <a:cxn ang="0">
                  <a:pos x="318" y="158"/>
                </a:cxn>
                <a:cxn ang="0">
                  <a:pos x="322" y="168"/>
                </a:cxn>
                <a:cxn ang="0">
                  <a:pos x="282" y="194"/>
                </a:cxn>
                <a:cxn ang="0">
                  <a:pos x="266" y="192"/>
                </a:cxn>
                <a:cxn ang="0">
                  <a:pos x="248" y="200"/>
                </a:cxn>
                <a:cxn ang="0">
                  <a:pos x="220" y="204"/>
                </a:cxn>
                <a:cxn ang="0">
                  <a:pos x="196" y="198"/>
                </a:cxn>
                <a:cxn ang="0">
                  <a:pos x="174" y="186"/>
                </a:cxn>
                <a:cxn ang="0">
                  <a:pos x="120" y="186"/>
                </a:cxn>
                <a:cxn ang="0">
                  <a:pos x="100" y="158"/>
                </a:cxn>
                <a:cxn ang="0">
                  <a:pos x="60" y="146"/>
                </a:cxn>
                <a:cxn ang="0">
                  <a:pos x="40" y="132"/>
                </a:cxn>
                <a:cxn ang="0">
                  <a:pos x="32" y="96"/>
                </a:cxn>
                <a:cxn ang="0">
                  <a:pos x="30" y="92"/>
                </a:cxn>
              </a:cxnLst>
              <a:rect l="0" t="0" r="r" b="b"/>
              <a:pathLst>
                <a:path w="424" h="208">
                  <a:moveTo>
                    <a:pt x="30" y="92"/>
                  </a:moveTo>
                  <a:lnTo>
                    <a:pt x="18" y="88"/>
                  </a:lnTo>
                  <a:lnTo>
                    <a:pt x="16" y="90"/>
                  </a:lnTo>
                  <a:lnTo>
                    <a:pt x="14" y="88"/>
                  </a:lnTo>
                  <a:lnTo>
                    <a:pt x="10" y="84"/>
                  </a:lnTo>
                  <a:lnTo>
                    <a:pt x="4" y="78"/>
                  </a:lnTo>
                  <a:lnTo>
                    <a:pt x="0" y="68"/>
                  </a:lnTo>
                  <a:lnTo>
                    <a:pt x="6" y="58"/>
                  </a:lnTo>
                  <a:lnTo>
                    <a:pt x="30" y="46"/>
                  </a:lnTo>
                  <a:lnTo>
                    <a:pt x="54" y="34"/>
                  </a:lnTo>
                  <a:lnTo>
                    <a:pt x="86" y="38"/>
                  </a:lnTo>
                  <a:lnTo>
                    <a:pt x="94" y="46"/>
                  </a:lnTo>
                  <a:lnTo>
                    <a:pt x="134" y="46"/>
                  </a:lnTo>
                  <a:lnTo>
                    <a:pt x="136" y="44"/>
                  </a:lnTo>
                  <a:lnTo>
                    <a:pt x="136" y="36"/>
                  </a:lnTo>
                  <a:lnTo>
                    <a:pt x="138" y="32"/>
                  </a:lnTo>
                  <a:lnTo>
                    <a:pt x="134" y="16"/>
                  </a:lnTo>
                  <a:lnTo>
                    <a:pt x="152" y="0"/>
                  </a:lnTo>
                  <a:lnTo>
                    <a:pt x="188" y="14"/>
                  </a:lnTo>
                  <a:lnTo>
                    <a:pt x="192" y="30"/>
                  </a:lnTo>
                  <a:lnTo>
                    <a:pt x="202" y="38"/>
                  </a:lnTo>
                  <a:lnTo>
                    <a:pt x="212" y="40"/>
                  </a:lnTo>
                  <a:lnTo>
                    <a:pt x="230" y="32"/>
                  </a:lnTo>
                  <a:lnTo>
                    <a:pt x="238" y="34"/>
                  </a:lnTo>
                  <a:lnTo>
                    <a:pt x="270" y="50"/>
                  </a:lnTo>
                  <a:lnTo>
                    <a:pt x="280" y="58"/>
                  </a:lnTo>
                  <a:lnTo>
                    <a:pt x="308" y="64"/>
                  </a:lnTo>
                  <a:lnTo>
                    <a:pt x="336" y="56"/>
                  </a:lnTo>
                  <a:lnTo>
                    <a:pt x="358" y="42"/>
                  </a:lnTo>
                  <a:lnTo>
                    <a:pt x="374" y="50"/>
                  </a:lnTo>
                  <a:lnTo>
                    <a:pt x="382" y="46"/>
                  </a:lnTo>
                  <a:lnTo>
                    <a:pt x="372" y="62"/>
                  </a:lnTo>
                  <a:lnTo>
                    <a:pt x="374" y="72"/>
                  </a:lnTo>
                  <a:lnTo>
                    <a:pt x="370" y="80"/>
                  </a:lnTo>
                  <a:lnTo>
                    <a:pt x="370" y="86"/>
                  </a:lnTo>
                  <a:lnTo>
                    <a:pt x="374" y="94"/>
                  </a:lnTo>
                  <a:lnTo>
                    <a:pt x="390" y="96"/>
                  </a:lnTo>
                  <a:lnTo>
                    <a:pt x="396" y="94"/>
                  </a:lnTo>
                  <a:lnTo>
                    <a:pt x="408" y="86"/>
                  </a:lnTo>
                  <a:lnTo>
                    <a:pt x="412" y="92"/>
                  </a:lnTo>
                  <a:lnTo>
                    <a:pt x="418" y="98"/>
                  </a:lnTo>
                  <a:lnTo>
                    <a:pt x="420" y="102"/>
                  </a:lnTo>
                  <a:lnTo>
                    <a:pt x="420" y="108"/>
                  </a:lnTo>
                  <a:lnTo>
                    <a:pt x="424" y="110"/>
                  </a:lnTo>
                  <a:lnTo>
                    <a:pt x="424" y="112"/>
                  </a:lnTo>
                  <a:lnTo>
                    <a:pt x="406" y="114"/>
                  </a:lnTo>
                  <a:lnTo>
                    <a:pt x="388" y="114"/>
                  </a:lnTo>
                  <a:lnTo>
                    <a:pt x="372" y="132"/>
                  </a:lnTo>
                  <a:lnTo>
                    <a:pt x="366" y="136"/>
                  </a:lnTo>
                  <a:lnTo>
                    <a:pt x="360" y="136"/>
                  </a:lnTo>
                  <a:lnTo>
                    <a:pt x="352" y="146"/>
                  </a:lnTo>
                  <a:lnTo>
                    <a:pt x="344" y="150"/>
                  </a:lnTo>
                  <a:lnTo>
                    <a:pt x="336" y="148"/>
                  </a:lnTo>
                  <a:lnTo>
                    <a:pt x="328" y="144"/>
                  </a:lnTo>
                  <a:lnTo>
                    <a:pt x="324" y="146"/>
                  </a:lnTo>
                  <a:lnTo>
                    <a:pt x="318" y="158"/>
                  </a:lnTo>
                  <a:lnTo>
                    <a:pt x="322" y="166"/>
                  </a:lnTo>
                  <a:lnTo>
                    <a:pt x="322" y="168"/>
                  </a:lnTo>
                  <a:lnTo>
                    <a:pt x="298" y="190"/>
                  </a:lnTo>
                  <a:lnTo>
                    <a:pt x="282" y="194"/>
                  </a:lnTo>
                  <a:lnTo>
                    <a:pt x="276" y="192"/>
                  </a:lnTo>
                  <a:lnTo>
                    <a:pt x="266" y="192"/>
                  </a:lnTo>
                  <a:lnTo>
                    <a:pt x="250" y="198"/>
                  </a:lnTo>
                  <a:lnTo>
                    <a:pt x="248" y="200"/>
                  </a:lnTo>
                  <a:lnTo>
                    <a:pt x="228" y="208"/>
                  </a:lnTo>
                  <a:lnTo>
                    <a:pt x="220" y="204"/>
                  </a:lnTo>
                  <a:lnTo>
                    <a:pt x="214" y="204"/>
                  </a:lnTo>
                  <a:lnTo>
                    <a:pt x="196" y="198"/>
                  </a:lnTo>
                  <a:lnTo>
                    <a:pt x="184" y="188"/>
                  </a:lnTo>
                  <a:lnTo>
                    <a:pt x="174" y="186"/>
                  </a:lnTo>
                  <a:lnTo>
                    <a:pt x="124" y="188"/>
                  </a:lnTo>
                  <a:lnTo>
                    <a:pt x="120" y="186"/>
                  </a:lnTo>
                  <a:lnTo>
                    <a:pt x="110" y="176"/>
                  </a:lnTo>
                  <a:lnTo>
                    <a:pt x="100" y="158"/>
                  </a:lnTo>
                  <a:lnTo>
                    <a:pt x="68" y="144"/>
                  </a:lnTo>
                  <a:lnTo>
                    <a:pt x="60" y="146"/>
                  </a:lnTo>
                  <a:lnTo>
                    <a:pt x="38" y="140"/>
                  </a:lnTo>
                  <a:lnTo>
                    <a:pt x="40" y="132"/>
                  </a:lnTo>
                  <a:lnTo>
                    <a:pt x="40" y="116"/>
                  </a:lnTo>
                  <a:lnTo>
                    <a:pt x="32" y="96"/>
                  </a:lnTo>
                  <a:lnTo>
                    <a:pt x="30" y="92"/>
                  </a:lnTo>
                  <a:lnTo>
                    <a:pt x="30" y="9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694781"/>
            <a:ext cx="2662217" cy="247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 y="4069081"/>
            <a:ext cx="9144000" cy="1074422"/>
          </a:xfrm>
          <a:prstGeom prst="rect">
            <a:avLst/>
          </a:prstGeom>
          <a:solidFill>
            <a:schemeClr val="accent1"/>
          </a:solidFill>
          <a:ln>
            <a:noFill/>
          </a:ln>
          <a:effectLst>
            <a:innerShdw blurRad="63500" dist="508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o-RO"/>
          </a:p>
        </p:txBody>
      </p:sp>
      <p:sp>
        <p:nvSpPr>
          <p:cNvPr id="3" name="Subtitle 2"/>
          <p:cNvSpPr>
            <a:spLocks noGrp="1"/>
          </p:cNvSpPr>
          <p:nvPr>
            <p:ph type="subTitle" idx="1"/>
          </p:nvPr>
        </p:nvSpPr>
        <p:spPr>
          <a:xfrm>
            <a:off x="3187977" y="4107181"/>
            <a:ext cx="5665538" cy="471488"/>
          </a:xfrm>
        </p:spPr>
        <p:txBody>
          <a:bodyPr anchor="t"/>
          <a:lstStyle>
            <a:lvl1pPr marL="0" indent="0" algn="r">
              <a:buNone/>
              <a:defRPr spc="-15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o-RO" dirty="0"/>
          </a:p>
        </p:txBody>
      </p:sp>
      <p:cxnSp>
        <p:nvCxnSpPr>
          <p:cNvPr id="10" name="Straight Connector 9"/>
          <p:cNvCxnSpPr/>
          <p:nvPr/>
        </p:nvCxnSpPr>
        <p:spPr>
          <a:xfrm>
            <a:off x="0" y="4069080"/>
            <a:ext cx="9144000" cy="0"/>
          </a:xfrm>
          <a:prstGeom prst="line">
            <a:avLst/>
          </a:prstGeom>
          <a:ln w="12700">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9" name="Chevron 8">
            <a:hlinkClick r:id="" action="ppaction://hlinkshowjump?jump=nextslide"/>
          </p:cNvPr>
          <p:cNvSpPr/>
          <p:nvPr/>
        </p:nvSpPr>
        <p:spPr>
          <a:xfrm>
            <a:off x="8896350" y="4905971"/>
            <a:ext cx="170772" cy="181655"/>
          </a:xfrm>
          <a:prstGeom prst="chevron">
            <a:avLst/>
          </a:prstGeom>
          <a:ln w="6350">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ro-RO">
              <a:solidFill>
                <a:schemeClr val="tx1"/>
              </a:solidFill>
            </a:endParaRPr>
          </a:p>
        </p:txBody>
      </p:sp>
      <p:sp>
        <p:nvSpPr>
          <p:cNvPr id="4" name="Rectangle 3"/>
          <p:cNvSpPr/>
          <p:nvPr/>
        </p:nvSpPr>
        <p:spPr>
          <a:xfrm>
            <a:off x="1" y="4981409"/>
            <a:ext cx="4572000" cy="184666"/>
          </a:xfrm>
          <a:prstGeom prst="rect">
            <a:avLst/>
          </a:prstGeom>
        </p:spPr>
        <p:txBody>
          <a:bodyPr anchor="b">
            <a:spAutoFit/>
          </a:bodyPr>
          <a:lstStyle/>
          <a:p>
            <a:r>
              <a:rPr lang="en-US" sz="600" dirty="0" smtClean="0">
                <a:solidFill>
                  <a:schemeClr val="accent1">
                    <a:lumMod val="60000"/>
                    <a:lumOff val="40000"/>
                  </a:schemeClr>
                </a:solidFill>
              </a:rPr>
              <a:t>© 2013 BELL</a:t>
            </a:r>
            <a:r>
              <a:rPr lang="en-US" sz="600" baseline="0" dirty="0" smtClean="0">
                <a:solidFill>
                  <a:schemeClr val="accent1">
                    <a:lumMod val="60000"/>
                    <a:lumOff val="40000"/>
                  </a:schemeClr>
                </a:solidFill>
              </a:rPr>
              <a:t> PERFORMANCE INC</a:t>
            </a:r>
            <a:r>
              <a:rPr lang="en-US" sz="600" dirty="0" smtClean="0">
                <a:solidFill>
                  <a:schemeClr val="accent1">
                    <a:lumMod val="60000"/>
                    <a:lumOff val="40000"/>
                  </a:schemeClr>
                </a:solidFill>
              </a:rPr>
              <a:t>. ALL RIGHTS RESERVED.</a:t>
            </a:r>
            <a:endParaRPr lang="en-US" sz="600" dirty="0">
              <a:solidFill>
                <a:schemeClr val="accent1">
                  <a:lumMod val="60000"/>
                  <a:lumOff val="40000"/>
                </a:schemeClr>
              </a:solidFill>
            </a:endParaRPr>
          </a:p>
        </p:txBody>
      </p:sp>
      <p:sp>
        <p:nvSpPr>
          <p:cNvPr id="5" name="AutoShape 4" descr="https://ws.elance.com/php/files/main/download.php?crypted=Y3R4JTNEcG1iJTI2ZmlkJTNEODU0Njk4NDQlMjZyaWQlM0QtMSUyNnBpZCUzRDQ1OTAzNzM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2819400" y="2626520"/>
            <a:ext cx="6034115" cy="1431131"/>
          </a:xfrm>
        </p:spPr>
        <p:txBody>
          <a:bodyPr anchor="b">
            <a:normAutofit/>
          </a:bodyPr>
          <a:lstStyle>
            <a:lvl1pPr algn="r">
              <a:defRPr sz="3200" spc="-150">
                <a:solidFill>
                  <a:schemeClr val="accent2">
                    <a:lumMod val="75000"/>
                  </a:schemeClr>
                </a:solidFill>
              </a:defRPr>
            </a:lvl1pPr>
          </a:lstStyle>
          <a:p>
            <a:r>
              <a:rPr lang="en-US" smtClean="0"/>
              <a:t>Click to edit Master title style</a:t>
            </a:r>
            <a:endParaRPr lang="ro-RO" dirty="0"/>
          </a:p>
        </p:txBody>
      </p:sp>
    </p:spTree>
    <p:extLst>
      <p:ext uri="{BB962C8B-B14F-4D97-AF65-F5344CB8AC3E}">
        <p14:creationId xmlns:p14="http://schemas.microsoft.com/office/powerpoint/2010/main" val="2384895323"/>
      </p:ext>
    </p:extLst>
  </p:cSld>
  <p:clrMapOvr>
    <a:masterClrMapping/>
  </p:clrMapOvr>
  <p:transition spd="slow">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cxnSp>
        <p:nvCxnSpPr>
          <p:cNvPr id="5" name="Straight Connector 4"/>
          <p:cNvCxnSpPr/>
          <p:nvPr/>
        </p:nvCxnSpPr>
        <p:spPr>
          <a:xfrm>
            <a:off x="4572000" y="1007459"/>
            <a:ext cx="0" cy="34654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2" hasCustomPrompt="1"/>
          </p:nvPr>
        </p:nvSpPr>
        <p:spPr>
          <a:xfrm>
            <a:off x="550866" y="1658347"/>
            <a:ext cx="3608387" cy="2118122"/>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FontTx/>
              <a:buNone/>
              <a:defRPr lang="ro-RO" sz="1800" dirty="0">
                <a:solidFill>
                  <a:schemeClr val="bg1">
                    <a:lumMod val="65000"/>
                  </a:schemeClr>
                </a:solidFill>
              </a:defRPr>
            </a:lvl1pPr>
          </a:lstStyle>
          <a:p>
            <a:pPr marL="0" lvl="0" algn="ctr"/>
            <a:r>
              <a:rPr lang="en-US" dirty="0" smtClean="0"/>
              <a:t>Add Map Here</a:t>
            </a:r>
            <a:endParaRPr lang="ro-RO" dirty="0"/>
          </a:p>
        </p:txBody>
      </p:sp>
      <p:sp>
        <p:nvSpPr>
          <p:cNvPr id="9" name="Text Placeholder 12"/>
          <p:cNvSpPr>
            <a:spLocks noGrp="1"/>
          </p:cNvSpPr>
          <p:nvPr>
            <p:ph type="body" sz="quarter" idx="15" hasCustomPrompt="1"/>
          </p:nvPr>
        </p:nvSpPr>
        <p:spPr>
          <a:xfrm>
            <a:off x="6360217" y="1401137"/>
            <a:ext cx="2128837" cy="212637"/>
          </a:xfrm>
        </p:spPr>
        <p:txBody>
          <a:bodyPr>
            <a:noAutofit/>
          </a:bodyPr>
          <a:lstStyle>
            <a:lvl1pPr marL="0" indent="0" algn="r">
              <a:buNone/>
              <a:defRPr sz="1400" b="1">
                <a:solidFill>
                  <a:schemeClr val="accent3"/>
                </a:solidFill>
                <a:latin typeface="+mj-lt"/>
              </a:defRPr>
            </a:lvl1pPr>
          </a:lstStyle>
          <a:p>
            <a:pPr lvl="0"/>
            <a:r>
              <a:rPr lang="en-US" dirty="0" smtClean="0"/>
              <a:t>Click to edit Text</a:t>
            </a:r>
            <a:endParaRPr lang="ro-RO" dirty="0"/>
          </a:p>
        </p:txBody>
      </p:sp>
      <p:sp>
        <p:nvSpPr>
          <p:cNvPr id="10" name="Text Placeholder 12"/>
          <p:cNvSpPr>
            <a:spLocks noGrp="1"/>
          </p:cNvSpPr>
          <p:nvPr>
            <p:ph type="body" sz="quarter" idx="18" hasCustomPrompt="1"/>
          </p:nvPr>
        </p:nvSpPr>
        <p:spPr>
          <a:xfrm>
            <a:off x="4984697" y="1625176"/>
            <a:ext cx="3504357" cy="340381"/>
          </a:xfrm>
        </p:spPr>
        <p:txBody>
          <a:bodyPr>
            <a:noAutofit/>
          </a:bodyPr>
          <a:lstStyle>
            <a:lvl1pPr marL="0" indent="0" algn="r">
              <a:buNone/>
              <a:defRPr sz="1200" b="0" i="1">
                <a:solidFill>
                  <a:schemeClr val="bg1">
                    <a:lumMod val="50000"/>
                  </a:schemeClr>
                </a:solidFill>
              </a:defRPr>
            </a:lvl1pPr>
          </a:lstStyle>
          <a:p>
            <a:pPr lvl="0"/>
            <a:r>
              <a:rPr lang="en-US" dirty="0" smtClean="0"/>
              <a:t>Click to edit Text</a:t>
            </a:r>
            <a:endParaRPr lang="ro-RO" dirty="0"/>
          </a:p>
        </p:txBody>
      </p:sp>
      <p:sp>
        <p:nvSpPr>
          <p:cNvPr id="11" name="Text Placeholder 12"/>
          <p:cNvSpPr>
            <a:spLocks noGrp="1"/>
          </p:cNvSpPr>
          <p:nvPr>
            <p:ph type="body" sz="quarter" idx="19" hasCustomPrompt="1"/>
          </p:nvPr>
        </p:nvSpPr>
        <p:spPr>
          <a:xfrm>
            <a:off x="6360217" y="2130095"/>
            <a:ext cx="2128837" cy="212637"/>
          </a:xfrm>
        </p:spPr>
        <p:txBody>
          <a:bodyPr>
            <a:noAutofit/>
          </a:bodyPr>
          <a:lstStyle>
            <a:lvl1pPr marL="0" indent="0" algn="r">
              <a:buNone/>
              <a:defRPr sz="1400" b="1">
                <a:solidFill>
                  <a:schemeClr val="accent3"/>
                </a:solidFill>
                <a:latin typeface="+mj-lt"/>
              </a:defRPr>
            </a:lvl1pPr>
          </a:lstStyle>
          <a:p>
            <a:pPr lvl="0"/>
            <a:r>
              <a:rPr lang="en-US" dirty="0" smtClean="0"/>
              <a:t>Click to edit Text</a:t>
            </a:r>
            <a:endParaRPr lang="ro-RO" dirty="0"/>
          </a:p>
        </p:txBody>
      </p:sp>
      <p:sp>
        <p:nvSpPr>
          <p:cNvPr id="12" name="Text Placeholder 12"/>
          <p:cNvSpPr>
            <a:spLocks noGrp="1"/>
          </p:cNvSpPr>
          <p:nvPr>
            <p:ph type="body" sz="quarter" idx="20" hasCustomPrompt="1"/>
          </p:nvPr>
        </p:nvSpPr>
        <p:spPr>
          <a:xfrm>
            <a:off x="4984697" y="2354134"/>
            <a:ext cx="3504357" cy="340381"/>
          </a:xfrm>
        </p:spPr>
        <p:txBody>
          <a:bodyPr>
            <a:noAutofit/>
          </a:bodyPr>
          <a:lstStyle>
            <a:lvl1pPr marL="0" indent="0" algn="r">
              <a:buNone/>
              <a:defRPr sz="1200" b="0" i="1">
                <a:solidFill>
                  <a:schemeClr val="bg1">
                    <a:lumMod val="50000"/>
                  </a:schemeClr>
                </a:solidFill>
              </a:defRPr>
            </a:lvl1pPr>
          </a:lstStyle>
          <a:p>
            <a:pPr lvl="0"/>
            <a:r>
              <a:rPr lang="en-US" dirty="0" smtClean="0"/>
              <a:t>Click to edit Text</a:t>
            </a:r>
            <a:endParaRPr lang="ro-RO" dirty="0"/>
          </a:p>
        </p:txBody>
      </p:sp>
      <p:sp>
        <p:nvSpPr>
          <p:cNvPr id="13" name="Text Placeholder 12"/>
          <p:cNvSpPr>
            <a:spLocks noGrp="1"/>
          </p:cNvSpPr>
          <p:nvPr>
            <p:ph type="body" sz="quarter" idx="21" hasCustomPrompt="1"/>
          </p:nvPr>
        </p:nvSpPr>
        <p:spPr>
          <a:xfrm>
            <a:off x="6360217" y="2877394"/>
            <a:ext cx="2128837" cy="212637"/>
          </a:xfrm>
        </p:spPr>
        <p:txBody>
          <a:bodyPr>
            <a:noAutofit/>
          </a:bodyPr>
          <a:lstStyle>
            <a:lvl1pPr marL="0" indent="0" algn="r">
              <a:buNone/>
              <a:defRPr sz="1400" b="1">
                <a:solidFill>
                  <a:schemeClr val="accent3"/>
                </a:solidFill>
                <a:latin typeface="+mj-lt"/>
              </a:defRPr>
            </a:lvl1pPr>
          </a:lstStyle>
          <a:p>
            <a:pPr lvl="0"/>
            <a:r>
              <a:rPr lang="en-US" dirty="0" smtClean="0"/>
              <a:t>Click to edit Text</a:t>
            </a:r>
            <a:endParaRPr lang="ro-RO" dirty="0"/>
          </a:p>
        </p:txBody>
      </p:sp>
      <p:sp>
        <p:nvSpPr>
          <p:cNvPr id="14" name="Text Placeholder 12"/>
          <p:cNvSpPr>
            <a:spLocks noGrp="1"/>
          </p:cNvSpPr>
          <p:nvPr>
            <p:ph type="body" sz="quarter" idx="22" hasCustomPrompt="1"/>
          </p:nvPr>
        </p:nvSpPr>
        <p:spPr>
          <a:xfrm>
            <a:off x="4984697" y="3101433"/>
            <a:ext cx="3504357" cy="340381"/>
          </a:xfrm>
        </p:spPr>
        <p:txBody>
          <a:bodyPr>
            <a:noAutofit/>
          </a:bodyPr>
          <a:lstStyle>
            <a:lvl1pPr marL="0" indent="0" algn="r">
              <a:buNone/>
              <a:defRPr sz="1200" b="0" i="1">
                <a:solidFill>
                  <a:schemeClr val="bg1">
                    <a:lumMod val="50000"/>
                  </a:schemeClr>
                </a:solidFill>
              </a:defRPr>
            </a:lvl1pPr>
          </a:lstStyle>
          <a:p>
            <a:pPr lvl="0"/>
            <a:r>
              <a:rPr lang="en-US" dirty="0" smtClean="0"/>
              <a:t>Click to edit Text</a:t>
            </a:r>
            <a:endParaRPr lang="ro-RO" dirty="0"/>
          </a:p>
        </p:txBody>
      </p:sp>
      <p:sp>
        <p:nvSpPr>
          <p:cNvPr id="15" name="Text Placeholder 12"/>
          <p:cNvSpPr>
            <a:spLocks noGrp="1"/>
          </p:cNvSpPr>
          <p:nvPr>
            <p:ph type="body" sz="quarter" idx="23" hasCustomPrompt="1"/>
          </p:nvPr>
        </p:nvSpPr>
        <p:spPr>
          <a:xfrm>
            <a:off x="6360217" y="3646001"/>
            <a:ext cx="2128837" cy="212637"/>
          </a:xfrm>
        </p:spPr>
        <p:txBody>
          <a:bodyPr>
            <a:noAutofit/>
          </a:bodyPr>
          <a:lstStyle>
            <a:lvl1pPr marL="0" indent="0" algn="r">
              <a:buNone/>
              <a:defRPr sz="1400" b="1">
                <a:solidFill>
                  <a:schemeClr val="accent3"/>
                </a:solidFill>
                <a:latin typeface="+mj-lt"/>
              </a:defRPr>
            </a:lvl1pPr>
          </a:lstStyle>
          <a:p>
            <a:pPr lvl="0"/>
            <a:r>
              <a:rPr lang="en-US" dirty="0" smtClean="0"/>
              <a:t>Click to edit Text</a:t>
            </a:r>
            <a:endParaRPr lang="ro-RO" dirty="0"/>
          </a:p>
        </p:txBody>
      </p:sp>
      <p:sp>
        <p:nvSpPr>
          <p:cNvPr id="16" name="Text Placeholder 12"/>
          <p:cNvSpPr>
            <a:spLocks noGrp="1"/>
          </p:cNvSpPr>
          <p:nvPr>
            <p:ph type="body" sz="quarter" idx="24" hasCustomPrompt="1"/>
          </p:nvPr>
        </p:nvSpPr>
        <p:spPr>
          <a:xfrm>
            <a:off x="4984697" y="3870041"/>
            <a:ext cx="3504357" cy="340381"/>
          </a:xfrm>
        </p:spPr>
        <p:txBody>
          <a:bodyPr>
            <a:noAutofit/>
          </a:bodyPr>
          <a:lstStyle>
            <a:lvl1pPr marL="0" indent="0" algn="r">
              <a:buNone/>
              <a:defRPr sz="1200" b="0" i="1">
                <a:solidFill>
                  <a:schemeClr val="bg1">
                    <a:lumMod val="50000"/>
                  </a:schemeClr>
                </a:solidFill>
              </a:defRPr>
            </a:lvl1pPr>
          </a:lstStyle>
          <a:p>
            <a:pPr lvl="0"/>
            <a:r>
              <a:rPr lang="en-US" dirty="0" smtClean="0"/>
              <a:t>Click to edit Text</a:t>
            </a:r>
            <a:endParaRPr lang="ro-RO" dirty="0"/>
          </a:p>
        </p:txBody>
      </p:sp>
      <p:sp>
        <p:nvSpPr>
          <p:cNvPr id="17"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18" name="Chevron 17">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9" name="Chevron 18">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2"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3"/>
                </a:solidFill>
              </a:defRPr>
            </a:lvl1pPr>
          </a:lstStyle>
          <a:p>
            <a:r>
              <a:rPr lang="en-US" smtClean="0"/>
              <a:t>Click to edit Master title style</a:t>
            </a:r>
            <a:endParaRPr lang="ro-RO" dirty="0"/>
          </a:p>
        </p:txBody>
      </p:sp>
      <p:cxnSp>
        <p:nvCxnSpPr>
          <p:cNvPr id="23" name="Straight Connector 22"/>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CONTACT US:</a:t>
            </a:r>
          </a:p>
          <a:p>
            <a:r>
              <a:rPr lang="en-US" sz="700" b="0" dirty="0" smtClean="0">
                <a:effectLst/>
              </a:rPr>
              <a:t>BELL PERFORMANCE</a:t>
            </a:r>
          </a:p>
          <a:p>
            <a:r>
              <a:rPr lang="en-US" sz="700" b="0" dirty="0" smtClean="0">
                <a:effectLst/>
              </a:rPr>
              <a:t>1-877-231-6673</a:t>
            </a:r>
            <a:endParaRPr lang="ro-RO" sz="700" b="0" dirty="0"/>
          </a:p>
        </p:txBody>
      </p:sp>
      <p:pic>
        <p:nvPicPr>
          <p:cNvPr id="2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39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979226"/>
      </p:ext>
    </p:extLst>
  </p:cSld>
  <p:clrMapOvr>
    <a:masterClrMapping/>
  </p:clrMapOvr>
  <p:transition spd="slow">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85850"/>
            <a:ext cx="2971800" cy="82296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1910918"/>
            <a:ext cx="2971800" cy="18038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715000" y="4767263"/>
            <a:ext cx="1524000" cy="273844"/>
          </a:xfrm>
          <a:prstGeom prst="rect">
            <a:avLst/>
          </a:prstGeom>
        </p:spPr>
        <p:txBody>
          <a:bodyPr/>
          <a:lstStyle/>
          <a:p>
            <a:fld id="{1729E89C-5ECC-4C03-9B23-A76CA8932358}" type="datetimeFigureOut">
              <a:rPr lang="en-US" smtClean="0"/>
              <a:pPr/>
              <a:t>1/25/2015</a:t>
            </a:fld>
            <a:endParaRPr lang="en-US"/>
          </a:p>
        </p:txBody>
      </p:sp>
      <p:sp>
        <p:nvSpPr>
          <p:cNvPr id="6" name="Footer Placeholder 5"/>
          <p:cNvSpPr>
            <a:spLocks noGrp="1"/>
          </p:cNvSpPr>
          <p:nvPr>
            <p:ph type="ftr" sz="quarter" idx="11"/>
          </p:nvPr>
        </p:nvSpPr>
        <p:spPr>
          <a:xfrm>
            <a:off x="6096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D54380D-417E-4C1A-A700-AAE3854F757D}" type="slidenum">
              <a:rPr lang="en-US" smtClean="0"/>
              <a:pPr/>
              <a:t>‹#›</a:t>
            </a:fld>
            <a:endParaRPr lang="en-US"/>
          </a:p>
        </p:txBody>
      </p:sp>
    </p:spTree>
  </p:cSld>
  <p:clrMapOvr>
    <a:masterClrMapping/>
  </p:clrMapOvr>
  <p:transition spd="slow">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801688" y="4743450"/>
            <a:ext cx="2355850" cy="333375"/>
          </a:xfrm>
          <a:prstGeom prst="rect">
            <a:avLst/>
          </a:prstGeom>
        </p:spPr>
        <p:txBody>
          <a:bodyPr/>
          <a:lstStyle>
            <a:lvl1pPr>
              <a:defRPr/>
            </a:lvl1pPr>
          </a:lstStyle>
          <a:p>
            <a:endParaRPr lang="en-GB"/>
          </a:p>
        </p:txBody>
      </p:sp>
    </p:spTree>
    <p:extLst>
      <p:ext uri="{BB962C8B-B14F-4D97-AF65-F5344CB8AC3E}">
        <p14:creationId xmlns:p14="http://schemas.microsoft.com/office/powerpoint/2010/main" val="2265047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6288" y="1033462"/>
            <a:ext cx="7683500" cy="558404"/>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12801" y="1685925"/>
            <a:ext cx="7669213" cy="2882504"/>
          </a:xfrm>
        </p:spPr>
        <p:txBody>
          <a:bodyPr/>
          <a:lstStyle/>
          <a:p>
            <a:endParaRPr lang="en-US"/>
          </a:p>
        </p:txBody>
      </p:sp>
      <p:sp>
        <p:nvSpPr>
          <p:cNvPr id="4" name="Footer Placeholder 3"/>
          <p:cNvSpPr>
            <a:spLocks noGrp="1"/>
          </p:cNvSpPr>
          <p:nvPr>
            <p:ph type="ftr" sz="quarter" idx="10"/>
          </p:nvPr>
        </p:nvSpPr>
        <p:spPr>
          <a:xfrm>
            <a:off x="801688" y="4743450"/>
            <a:ext cx="2355850" cy="333375"/>
          </a:xfrm>
          <a:prstGeom prst="rect">
            <a:avLst/>
          </a:prstGeom>
        </p:spPr>
        <p:txBody>
          <a:bodyPr/>
          <a:lstStyle>
            <a:lvl1pPr>
              <a:defRPr/>
            </a:lvl1pPr>
          </a:lstStyle>
          <a:p>
            <a:endParaRPr lang="en-GB"/>
          </a:p>
        </p:txBody>
      </p:sp>
    </p:spTree>
    <p:extLst>
      <p:ext uri="{BB962C8B-B14F-4D97-AF65-F5344CB8AC3E}">
        <p14:creationId xmlns:p14="http://schemas.microsoft.com/office/powerpoint/2010/main" val="598644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85925"/>
            <a:ext cx="3757613" cy="2882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85925"/>
            <a:ext cx="3759200" cy="2882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01688" y="4743450"/>
            <a:ext cx="2355850" cy="333375"/>
          </a:xfrm>
          <a:prstGeom prst="rect">
            <a:avLst/>
          </a:prstGeom>
        </p:spPr>
        <p:txBody>
          <a:bodyPr/>
          <a:lstStyle>
            <a:lvl1pPr>
              <a:defRPr/>
            </a:lvl1pPr>
          </a:lstStyle>
          <a:p>
            <a:endParaRPr lang="en-GB"/>
          </a:p>
        </p:txBody>
      </p:sp>
    </p:spTree>
    <p:extLst>
      <p:ext uri="{BB962C8B-B14F-4D97-AF65-F5344CB8AC3E}">
        <p14:creationId xmlns:p14="http://schemas.microsoft.com/office/powerpoint/2010/main" val="541737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6289" y="1033463"/>
            <a:ext cx="7705725" cy="35349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01688" y="4743450"/>
            <a:ext cx="2355850" cy="333375"/>
          </a:xfrm>
          <a:prstGeom prst="rect">
            <a:avLst/>
          </a:prstGeom>
        </p:spPr>
        <p:txBody>
          <a:bodyPr/>
          <a:lstStyle>
            <a:lvl1pPr>
              <a:defRPr/>
            </a:lvl1pPr>
          </a:lstStyle>
          <a:p>
            <a:endParaRPr lang="en-GB"/>
          </a:p>
        </p:txBody>
      </p:sp>
    </p:spTree>
    <p:extLst>
      <p:ext uri="{BB962C8B-B14F-4D97-AF65-F5344CB8AC3E}">
        <p14:creationId xmlns:p14="http://schemas.microsoft.com/office/powerpoint/2010/main" val="1986555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6288" y="1033462"/>
            <a:ext cx="7683500" cy="558404"/>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1" y="1685925"/>
            <a:ext cx="3757613" cy="2882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85925"/>
            <a:ext cx="3759200" cy="2882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01688" y="4743450"/>
            <a:ext cx="2355850" cy="333375"/>
          </a:xfrm>
          <a:prstGeom prst="rect">
            <a:avLst/>
          </a:prstGeom>
        </p:spPr>
        <p:txBody>
          <a:bodyPr/>
          <a:lstStyle>
            <a:lvl1pPr>
              <a:defRPr/>
            </a:lvl1pPr>
          </a:lstStyle>
          <a:p>
            <a:endParaRPr lang="en-GB"/>
          </a:p>
        </p:txBody>
      </p:sp>
    </p:spTree>
    <p:extLst>
      <p:ext uri="{BB962C8B-B14F-4D97-AF65-F5344CB8AC3E}">
        <p14:creationId xmlns:p14="http://schemas.microsoft.com/office/powerpoint/2010/main" val="4229748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80" y="114299"/>
            <a:ext cx="8808720" cy="462915"/>
          </a:xfrm>
        </p:spPr>
        <p:txBody>
          <a:bodyPr tIns="36000" bIns="36000">
            <a:noAutofit/>
          </a:bodyPr>
          <a:lstStyle>
            <a:lvl1pPr>
              <a:defRPr sz="2000" spc="-120" baseline="0">
                <a:solidFill>
                  <a:schemeClr val="accent2">
                    <a:lumMod val="75000"/>
                  </a:schemeClr>
                </a:solidFill>
              </a:defRPr>
            </a:lvl1pPr>
          </a:lstStyle>
          <a:p>
            <a:r>
              <a:rPr lang="en-US" dirty="0" smtClean="0"/>
              <a:t>Click To Edit Master Title Style</a:t>
            </a:r>
            <a:endParaRPr lang="ro-RO" dirty="0"/>
          </a:p>
        </p:txBody>
      </p:sp>
      <p:sp>
        <p:nvSpPr>
          <p:cNvPr id="3" name="Content Placeholder 2"/>
          <p:cNvSpPr>
            <a:spLocks noGrp="1"/>
          </p:cNvSpPr>
          <p:nvPr>
            <p:ph idx="1"/>
          </p:nvPr>
        </p:nvSpPr>
        <p:spPr>
          <a:xfrm>
            <a:off x="206293" y="632460"/>
            <a:ext cx="8749051" cy="3947160"/>
          </a:xfrm>
        </p:spPr>
        <p:txBody>
          <a:bodyPr>
            <a:normAutofit/>
          </a:bodyPr>
          <a:lstStyle>
            <a:lvl1pPr marL="342900" indent="-342900">
              <a:buClr>
                <a:schemeClr val="accent2">
                  <a:lumMod val="75000"/>
                </a:schemeClr>
              </a:buClr>
              <a:buFont typeface="Wingdings" panose="05000000000000000000" pitchFamily="2" charset="2"/>
              <a:buChar cha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o-RO" dirty="0"/>
          </a:p>
        </p:txBody>
      </p:sp>
      <p:cxnSp>
        <p:nvCxnSpPr>
          <p:cNvPr id="5" name="Straight Connector 4"/>
          <p:cNvCxnSpPr/>
          <p:nvPr userDrawn="1"/>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99549" y="60961"/>
            <a:ext cx="368251" cy="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userDrawn="1"/>
        </p:nvGrpSpPr>
        <p:grpSpPr>
          <a:xfrm>
            <a:off x="8610600" y="4886838"/>
            <a:ext cx="442713" cy="181655"/>
            <a:chOff x="8610600" y="4920632"/>
            <a:chExt cx="442713" cy="181655"/>
          </a:xfrm>
        </p:grpSpPr>
        <p:sp>
          <p:nvSpPr>
            <p:cNvPr id="16" name="Chevron 15">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7" name="Chevron 16">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
        <p:nvSpPr>
          <p:cNvPr id="18"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CONTACT US:</a:t>
            </a:r>
          </a:p>
          <a:p>
            <a:r>
              <a:rPr lang="en-US" sz="700" b="0" dirty="0" smtClean="0">
                <a:effectLst/>
              </a:rPr>
              <a:t>BELL PERFORMANCE, INC. </a:t>
            </a:r>
            <a:r>
              <a:rPr lang="en-US" sz="700" b="0" baseline="0" dirty="0" smtClean="0">
                <a:effectLst/>
              </a:rPr>
              <a:t> </a:t>
            </a:r>
            <a:r>
              <a:rPr lang="en-US" sz="700" b="0" baseline="0" dirty="0" smtClean="0">
                <a:effectLst/>
                <a:sym typeface="Wingdings"/>
              </a:rPr>
              <a:t> </a:t>
            </a:r>
            <a:r>
              <a:rPr lang="en-US" sz="700" b="0" dirty="0" smtClean="0">
                <a:effectLst/>
              </a:rPr>
              <a:t>1-877-231-6673</a:t>
            </a:r>
            <a:endParaRPr lang="ro-RO" sz="700" b="0" dirty="0"/>
          </a:p>
        </p:txBody>
      </p:sp>
    </p:spTree>
    <p:extLst>
      <p:ext uri="{BB962C8B-B14F-4D97-AF65-F5344CB8AC3E}">
        <p14:creationId xmlns:p14="http://schemas.microsoft.com/office/powerpoint/2010/main" val="1093833298"/>
      </p:ext>
    </p:extLst>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 y="114299"/>
            <a:ext cx="8501853" cy="704851"/>
          </a:xfrm>
        </p:spPr>
        <p:txBody>
          <a:bodyPr tIns="36000" bIns="36000">
            <a:noAutofit/>
          </a:bodyPr>
          <a:lstStyle>
            <a:lvl1pPr>
              <a:defRPr sz="1800" spc="-120" baseline="0">
                <a:solidFill>
                  <a:schemeClr val="accent2">
                    <a:lumMod val="75000"/>
                  </a:schemeClr>
                </a:solidFill>
              </a:defRPr>
            </a:lvl1pPr>
          </a:lstStyle>
          <a:p>
            <a:r>
              <a:rPr lang="en-US" smtClean="0"/>
              <a:t>Click to edit Master title style</a:t>
            </a:r>
            <a:endParaRPr lang="ro-RO" dirty="0"/>
          </a:p>
        </p:txBody>
      </p:sp>
      <p:sp>
        <p:nvSpPr>
          <p:cNvPr id="3" name="Content Placeholder 2"/>
          <p:cNvSpPr>
            <a:spLocks noGrp="1"/>
          </p:cNvSpPr>
          <p:nvPr>
            <p:ph idx="1"/>
          </p:nvPr>
        </p:nvSpPr>
        <p:spPr>
          <a:xfrm>
            <a:off x="206293" y="819150"/>
            <a:ext cx="8749051" cy="3760470"/>
          </a:xfrm>
        </p:spPr>
        <p:txBody>
          <a:bodyPr>
            <a:normAutofit/>
          </a:bodyPr>
          <a:lstStyle>
            <a:lvl1pPr marL="342900" indent="-342900">
              <a:buClr>
                <a:schemeClr val="accent2">
                  <a:lumMod val="75000"/>
                </a:schemeClr>
              </a:buClr>
              <a:buFont typeface="Wingdings" panose="05000000000000000000" pitchFamily="2" charset="2"/>
              <a:buChar cha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o-RO" dirty="0"/>
          </a:p>
        </p:txBody>
      </p:sp>
      <p:cxnSp>
        <p:nvCxnSpPr>
          <p:cNvPr id="5" name="Straight Connector 4"/>
          <p:cNvCxnSpPr/>
          <p:nvPr/>
        </p:nvCxnSpPr>
        <p:spPr>
          <a:xfrm>
            <a:off x="152400" y="819150"/>
            <a:ext cx="8802943"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9865" y="60961"/>
            <a:ext cx="368251" cy="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CONTACT US:</a:t>
            </a:r>
          </a:p>
          <a:p>
            <a:r>
              <a:rPr lang="en-US" sz="700" b="0" dirty="0" smtClean="0">
                <a:effectLst/>
              </a:rPr>
              <a:t>BELL PERFORMANCE, INC. </a:t>
            </a:r>
            <a:r>
              <a:rPr lang="en-US" sz="700" b="0" baseline="0" dirty="0" smtClean="0">
                <a:effectLst/>
              </a:rPr>
              <a:t> </a:t>
            </a:r>
            <a:r>
              <a:rPr lang="en-US" sz="700" b="0" baseline="0" dirty="0" smtClean="0">
                <a:effectLst/>
                <a:sym typeface="Wingdings"/>
              </a:rPr>
              <a:t> </a:t>
            </a:r>
            <a:r>
              <a:rPr lang="en-US" sz="700" b="0" dirty="0" smtClean="0">
                <a:effectLst/>
              </a:rPr>
              <a:t>1-877-231-6673</a:t>
            </a:r>
            <a:endParaRPr lang="ro-RO" sz="700" b="0" dirty="0"/>
          </a:p>
        </p:txBody>
      </p:sp>
      <p:grpSp>
        <p:nvGrpSpPr>
          <p:cNvPr id="11" name="Group 10"/>
          <p:cNvGrpSpPr/>
          <p:nvPr userDrawn="1"/>
        </p:nvGrpSpPr>
        <p:grpSpPr>
          <a:xfrm>
            <a:off x="8610600" y="4886838"/>
            <a:ext cx="442713" cy="181655"/>
            <a:chOff x="8610600" y="4920632"/>
            <a:chExt cx="442713" cy="181655"/>
          </a:xfrm>
        </p:grpSpPr>
        <p:sp>
          <p:nvSpPr>
            <p:cNvPr id="15" name="Chevron 14">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8" name="Chevron 17">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Tree>
    <p:extLst>
      <p:ext uri="{BB962C8B-B14F-4D97-AF65-F5344CB8AC3E}">
        <p14:creationId xmlns:p14="http://schemas.microsoft.com/office/powerpoint/2010/main" val="4168318912"/>
      </p:ext>
    </p:extLst>
  </p:cSld>
  <p:clrMapOvr>
    <a:masterClrMapping/>
  </p:clrMapOvr>
  <p:transition spd="slow">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2">
                    <a:lumMod val="75000"/>
                  </a:schemeClr>
                </a:solidFill>
              </a:defRPr>
            </a:lvl1pPr>
          </a:lstStyle>
          <a:p>
            <a:r>
              <a:rPr lang="en-US" smtClean="0"/>
              <a:t>Click to edit Master title style</a:t>
            </a:r>
            <a:endParaRPr lang="ro-RO" dirty="0"/>
          </a:p>
        </p:txBody>
      </p:sp>
      <p:sp>
        <p:nvSpPr>
          <p:cNvPr id="3" name="Content Placeholder 2"/>
          <p:cNvSpPr>
            <a:spLocks noGrp="1"/>
          </p:cNvSpPr>
          <p:nvPr>
            <p:ph idx="1"/>
          </p:nvPr>
        </p:nvSpPr>
        <p:spPr>
          <a:xfrm>
            <a:off x="206293" y="632460"/>
            <a:ext cx="8749051" cy="3947160"/>
          </a:xfrm>
        </p:spPr>
        <p:txBody>
          <a:bodyPr>
            <a:normAutofit/>
          </a:bodyPr>
          <a:lstStyle>
            <a:lvl1pPr marL="342900" indent="-342900">
              <a:buClr>
                <a:schemeClr val="accent2">
                  <a:lumMod val="75000"/>
                </a:schemeClr>
              </a:buClr>
              <a:buFont typeface="Wingdings" panose="05000000000000000000" pitchFamily="2" charset="2"/>
              <a:buChar cha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ro-RO" dirty="0"/>
          </a:p>
        </p:txBody>
      </p:sp>
      <p:cxnSp>
        <p:nvCxnSpPr>
          <p:cNvPr id="5" name="Straight Connector 4"/>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CONTACT US:</a:t>
            </a:r>
          </a:p>
          <a:p>
            <a:r>
              <a:rPr lang="en-US" sz="700" b="0" dirty="0" smtClean="0">
                <a:effectLst/>
              </a:rPr>
              <a:t>BELL PERFORMANCE, INC. </a:t>
            </a:r>
            <a:r>
              <a:rPr lang="en-US" sz="700" b="0" baseline="0" dirty="0" smtClean="0">
                <a:effectLst/>
              </a:rPr>
              <a:t> </a:t>
            </a:r>
            <a:r>
              <a:rPr lang="en-US" sz="700" b="0" baseline="0" dirty="0" smtClean="0">
                <a:effectLst/>
                <a:sym typeface="Wingdings"/>
              </a:rPr>
              <a:t> </a:t>
            </a:r>
            <a:r>
              <a:rPr lang="en-US" sz="700" b="0" dirty="0" smtClean="0">
                <a:effectLst/>
              </a:rPr>
              <a:t>1-877-231-6673</a:t>
            </a:r>
            <a:endParaRPr lang="ro-RO" sz="700" b="0" dirty="0"/>
          </a:p>
        </p:txBody>
      </p:sp>
      <p:pic>
        <p:nvPicPr>
          <p:cNvPr id="12"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99865" y="60961"/>
            <a:ext cx="368251" cy="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userDrawn="1"/>
        </p:nvGrpSpPr>
        <p:grpSpPr>
          <a:xfrm>
            <a:off x="8610600" y="4886838"/>
            <a:ext cx="442713" cy="181655"/>
            <a:chOff x="8610600" y="4920632"/>
            <a:chExt cx="442713" cy="181655"/>
          </a:xfrm>
        </p:grpSpPr>
        <p:sp>
          <p:nvSpPr>
            <p:cNvPr id="14" name="Chevron 13">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6" name="Chevron 15">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Tree>
    <p:extLst>
      <p:ext uri="{BB962C8B-B14F-4D97-AF65-F5344CB8AC3E}">
        <p14:creationId xmlns:p14="http://schemas.microsoft.com/office/powerpoint/2010/main" val="1672459130"/>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098" name="Picture 2" descr="C:\Users\hedgecocktn\AppData\Local\Microsoft\Windows\Temporary Internet Files\Low\Content.IE5\6XVO7E1P\shutterstock_137800505[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64801" y="9524"/>
            <a:ext cx="5679199" cy="32480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228601" y="3188158"/>
            <a:ext cx="7772400" cy="609600"/>
          </a:xfrm>
        </p:spPr>
        <p:txBody>
          <a:bodyPr anchor="b">
            <a:noAutofit/>
          </a:bodyPr>
          <a:lstStyle>
            <a:lvl1pPr algn="l">
              <a:defRPr sz="3200" b="1" cap="all" spc="-300" baseline="0">
                <a:solidFill>
                  <a:schemeClr val="accent2">
                    <a:lumMod val="75000"/>
                  </a:schemeClr>
                </a:solidFill>
              </a:defRPr>
            </a:lvl1pPr>
          </a:lstStyle>
          <a:p>
            <a:r>
              <a:rPr lang="en-US" dirty="0" smtClean="0"/>
              <a:t>CHALLENGE NUMBER</a:t>
            </a:r>
            <a:endParaRPr lang="ro-RO" dirty="0"/>
          </a:p>
        </p:txBody>
      </p:sp>
      <p:sp>
        <p:nvSpPr>
          <p:cNvPr id="3" name="Text Placeholder 2"/>
          <p:cNvSpPr>
            <a:spLocks noGrp="1"/>
          </p:cNvSpPr>
          <p:nvPr>
            <p:ph type="body" idx="1"/>
          </p:nvPr>
        </p:nvSpPr>
        <p:spPr>
          <a:xfrm>
            <a:off x="228600" y="3790950"/>
            <a:ext cx="7946569" cy="762000"/>
          </a:xfrm>
        </p:spPr>
        <p:txBody>
          <a:bodyPr anchor="t">
            <a:normAutofit/>
          </a:bodyPr>
          <a:lstStyle>
            <a:lvl1pPr marL="0" indent="0">
              <a:buNone/>
              <a:defRPr sz="1600" spc="-110" baseline="0">
                <a:solidFill>
                  <a:schemeClr val="accent4">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CONTACT US:</a:t>
            </a:r>
          </a:p>
          <a:p>
            <a:r>
              <a:rPr lang="en-US" sz="700" b="0" dirty="0" smtClean="0">
                <a:effectLst/>
              </a:rPr>
              <a:t>BELL PERFORMANCE, INC. </a:t>
            </a:r>
            <a:r>
              <a:rPr lang="en-US" sz="700" b="0" baseline="0" dirty="0" smtClean="0">
                <a:effectLst/>
              </a:rPr>
              <a:t> </a:t>
            </a:r>
            <a:r>
              <a:rPr lang="en-US" sz="700" b="0" baseline="0" dirty="0" smtClean="0">
                <a:effectLst/>
                <a:sym typeface="Wingdings"/>
              </a:rPr>
              <a:t> </a:t>
            </a:r>
            <a:r>
              <a:rPr lang="en-US" sz="700" b="0" dirty="0" smtClean="0">
                <a:effectLst/>
              </a:rPr>
              <a:t>1-877-231-6673</a:t>
            </a:r>
            <a:endParaRPr lang="ro-RO" sz="700" b="0" dirty="0"/>
          </a:p>
        </p:txBody>
      </p:sp>
      <p:grpSp>
        <p:nvGrpSpPr>
          <p:cNvPr id="34" name="Group 33"/>
          <p:cNvGrpSpPr/>
          <p:nvPr userDrawn="1"/>
        </p:nvGrpSpPr>
        <p:grpSpPr>
          <a:xfrm>
            <a:off x="8610600" y="4886838"/>
            <a:ext cx="442713" cy="181655"/>
            <a:chOff x="8610600" y="4920632"/>
            <a:chExt cx="442713" cy="181655"/>
          </a:xfrm>
        </p:grpSpPr>
        <p:sp>
          <p:nvSpPr>
            <p:cNvPr id="35" name="Chevron 34">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36" name="Chevron 35">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Tree>
    <p:extLst>
      <p:ext uri="{BB962C8B-B14F-4D97-AF65-F5344CB8AC3E}">
        <p14:creationId xmlns:p14="http://schemas.microsoft.com/office/powerpoint/2010/main" val="3616440338"/>
      </p:ext>
    </p:extLst>
  </p:cSld>
  <p:clrMapOvr>
    <a:masterClrMapping/>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791210" y="1273374"/>
            <a:ext cx="1903730" cy="160198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a:p>
        </p:txBody>
      </p:sp>
      <p:sp>
        <p:nvSpPr>
          <p:cNvPr id="10" name="Picture Placeholder 8"/>
          <p:cNvSpPr>
            <a:spLocks noGrp="1"/>
          </p:cNvSpPr>
          <p:nvPr>
            <p:ph type="pic" sz="quarter" idx="13"/>
          </p:nvPr>
        </p:nvSpPr>
        <p:spPr>
          <a:xfrm>
            <a:off x="3509010" y="1273374"/>
            <a:ext cx="1903730" cy="160198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a:p>
        </p:txBody>
      </p:sp>
      <p:sp>
        <p:nvSpPr>
          <p:cNvPr id="11" name="Picture Placeholder 8"/>
          <p:cNvSpPr>
            <a:spLocks noGrp="1"/>
          </p:cNvSpPr>
          <p:nvPr>
            <p:ph type="pic" sz="quarter" idx="14"/>
          </p:nvPr>
        </p:nvSpPr>
        <p:spPr>
          <a:xfrm>
            <a:off x="6233160" y="1273374"/>
            <a:ext cx="1903730" cy="160198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a:p>
        </p:txBody>
      </p:sp>
      <p:sp>
        <p:nvSpPr>
          <p:cNvPr id="13" name="Text Placeholder 12"/>
          <p:cNvSpPr>
            <a:spLocks noGrp="1"/>
          </p:cNvSpPr>
          <p:nvPr>
            <p:ph type="body" sz="quarter" idx="15" hasCustomPrompt="1"/>
          </p:nvPr>
        </p:nvSpPr>
        <p:spPr>
          <a:xfrm>
            <a:off x="671516" y="2918687"/>
            <a:ext cx="2128837" cy="273844"/>
          </a:xfrm>
        </p:spPr>
        <p:txBody>
          <a:bodyPr>
            <a:noAutofit/>
          </a:bodyPr>
          <a:lstStyle>
            <a:lvl1pPr marL="0" indent="0" algn="ctr">
              <a:buNone/>
              <a:defRPr sz="1600" b="1">
                <a:solidFill>
                  <a:schemeClr val="accent1">
                    <a:lumMod val="75000"/>
                  </a:schemeClr>
                </a:solidFill>
                <a:latin typeface="+mj-lt"/>
              </a:defRPr>
            </a:lvl1pPr>
          </a:lstStyle>
          <a:p>
            <a:pPr lvl="0"/>
            <a:r>
              <a:rPr lang="en-US" dirty="0" smtClean="0"/>
              <a:t>Click to edit Name</a:t>
            </a:r>
            <a:endParaRPr lang="ro-RO" dirty="0"/>
          </a:p>
        </p:txBody>
      </p:sp>
      <p:sp>
        <p:nvSpPr>
          <p:cNvPr id="14" name="Text Placeholder 12"/>
          <p:cNvSpPr>
            <a:spLocks noGrp="1"/>
          </p:cNvSpPr>
          <p:nvPr>
            <p:ph type="body" sz="quarter" idx="16" hasCustomPrompt="1"/>
          </p:nvPr>
        </p:nvSpPr>
        <p:spPr>
          <a:xfrm>
            <a:off x="3398532" y="2918687"/>
            <a:ext cx="2128837" cy="273844"/>
          </a:xfrm>
        </p:spPr>
        <p:txBody>
          <a:bodyPr>
            <a:noAutofit/>
          </a:bodyPr>
          <a:lstStyle>
            <a:lvl1pPr marL="0" indent="0" algn="ctr">
              <a:buNone/>
              <a:defRPr sz="1600" b="1">
                <a:solidFill>
                  <a:schemeClr val="accent1">
                    <a:lumMod val="75000"/>
                  </a:schemeClr>
                </a:solidFill>
                <a:latin typeface="+mj-lt"/>
              </a:defRPr>
            </a:lvl1pPr>
          </a:lstStyle>
          <a:p>
            <a:pPr lvl="0"/>
            <a:r>
              <a:rPr lang="en-US" dirty="0" smtClean="0"/>
              <a:t>Click to edit Name</a:t>
            </a:r>
            <a:endParaRPr lang="ro-RO" dirty="0"/>
          </a:p>
        </p:txBody>
      </p:sp>
      <p:sp>
        <p:nvSpPr>
          <p:cNvPr id="15" name="Text Placeholder 12"/>
          <p:cNvSpPr>
            <a:spLocks noGrp="1"/>
          </p:cNvSpPr>
          <p:nvPr>
            <p:ph type="body" sz="quarter" idx="17" hasCustomPrompt="1"/>
          </p:nvPr>
        </p:nvSpPr>
        <p:spPr>
          <a:xfrm>
            <a:off x="6125548" y="2918687"/>
            <a:ext cx="2128837" cy="273844"/>
          </a:xfrm>
        </p:spPr>
        <p:txBody>
          <a:bodyPr>
            <a:noAutofit/>
          </a:bodyPr>
          <a:lstStyle>
            <a:lvl1pPr marL="0" indent="0" algn="ctr">
              <a:buNone/>
              <a:defRPr sz="1600" b="1">
                <a:solidFill>
                  <a:schemeClr val="accent1">
                    <a:lumMod val="75000"/>
                  </a:schemeClr>
                </a:solidFill>
                <a:latin typeface="+mj-lt"/>
              </a:defRPr>
            </a:lvl1pPr>
          </a:lstStyle>
          <a:p>
            <a:pPr lvl="0"/>
            <a:r>
              <a:rPr lang="en-US" dirty="0" smtClean="0"/>
              <a:t>Click to edit Name</a:t>
            </a:r>
            <a:endParaRPr lang="ro-RO" dirty="0"/>
          </a:p>
        </p:txBody>
      </p:sp>
      <p:sp>
        <p:nvSpPr>
          <p:cNvPr id="16" name="Text Placeholder 12"/>
          <p:cNvSpPr>
            <a:spLocks noGrp="1"/>
          </p:cNvSpPr>
          <p:nvPr>
            <p:ph type="body" sz="quarter" idx="18" hasCustomPrompt="1"/>
          </p:nvPr>
        </p:nvSpPr>
        <p:spPr>
          <a:xfrm>
            <a:off x="671516" y="3216069"/>
            <a:ext cx="2128837" cy="935146"/>
          </a:xfrm>
        </p:spPr>
        <p:txBody>
          <a:bodyPr>
            <a:noAutofit/>
          </a:bodyPr>
          <a:lstStyle>
            <a:lvl1pPr marL="0" indent="0" algn="ctr">
              <a:buNone/>
              <a:defRPr sz="1200" b="0">
                <a:solidFill>
                  <a:schemeClr val="bg1">
                    <a:lumMod val="65000"/>
                  </a:schemeClr>
                </a:solidFill>
              </a:defRPr>
            </a:lvl1pPr>
          </a:lstStyle>
          <a:p>
            <a:pPr lvl="0"/>
            <a:r>
              <a:rPr lang="en-US" dirty="0" smtClean="0"/>
              <a:t>Click to edit Text</a:t>
            </a:r>
            <a:endParaRPr lang="ro-RO" dirty="0"/>
          </a:p>
        </p:txBody>
      </p:sp>
      <p:sp>
        <p:nvSpPr>
          <p:cNvPr id="17" name="Text Placeholder 12"/>
          <p:cNvSpPr>
            <a:spLocks noGrp="1"/>
          </p:cNvSpPr>
          <p:nvPr>
            <p:ph type="body" sz="quarter" idx="19" hasCustomPrompt="1"/>
          </p:nvPr>
        </p:nvSpPr>
        <p:spPr>
          <a:xfrm>
            <a:off x="3398532" y="3216069"/>
            <a:ext cx="2128837" cy="935146"/>
          </a:xfrm>
        </p:spPr>
        <p:txBody>
          <a:bodyPr>
            <a:noAutofit/>
          </a:bodyPr>
          <a:lstStyle>
            <a:lvl1pPr marL="0" indent="0" algn="ctr">
              <a:buNone/>
              <a:defRPr sz="1200" b="0">
                <a:solidFill>
                  <a:schemeClr val="bg1">
                    <a:lumMod val="65000"/>
                  </a:schemeClr>
                </a:solidFill>
              </a:defRPr>
            </a:lvl1pPr>
          </a:lstStyle>
          <a:p>
            <a:pPr lvl="0"/>
            <a:r>
              <a:rPr lang="en-US" dirty="0" smtClean="0"/>
              <a:t>Click to edit Text</a:t>
            </a:r>
            <a:endParaRPr lang="ro-RO" dirty="0"/>
          </a:p>
        </p:txBody>
      </p:sp>
      <p:sp>
        <p:nvSpPr>
          <p:cNvPr id="18" name="Text Placeholder 12"/>
          <p:cNvSpPr>
            <a:spLocks noGrp="1"/>
          </p:cNvSpPr>
          <p:nvPr>
            <p:ph type="body" sz="quarter" idx="20" hasCustomPrompt="1"/>
          </p:nvPr>
        </p:nvSpPr>
        <p:spPr>
          <a:xfrm>
            <a:off x="6125548" y="3216069"/>
            <a:ext cx="2128837" cy="935146"/>
          </a:xfrm>
        </p:spPr>
        <p:txBody>
          <a:bodyPr>
            <a:noAutofit/>
          </a:bodyPr>
          <a:lstStyle>
            <a:lvl1pPr marL="0" indent="0" algn="ctr">
              <a:buNone/>
              <a:defRPr sz="1200" b="0">
                <a:solidFill>
                  <a:schemeClr val="bg1">
                    <a:lumMod val="65000"/>
                  </a:schemeClr>
                </a:solidFill>
              </a:defRPr>
            </a:lvl1pPr>
          </a:lstStyle>
          <a:p>
            <a:pPr lvl="0"/>
            <a:r>
              <a:rPr lang="en-US" dirty="0" smtClean="0"/>
              <a:t>Click to edit Text</a:t>
            </a:r>
            <a:endParaRPr lang="ro-RO" dirty="0"/>
          </a:p>
        </p:txBody>
      </p:sp>
      <p:sp>
        <p:nvSpPr>
          <p:cNvPr id="24"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tx1">
                    <a:lumMod val="75000"/>
                    <a:lumOff val="25000"/>
                  </a:schemeClr>
                </a:solidFill>
              </a:defRPr>
            </a:lvl1pPr>
          </a:lstStyle>
          <a:p>
            <a:r>
              <a:rPr lang="en-US" smtClean="0"/>
              <a:t>Click to edit Master title style</a:t>
            </a:r>
            <a:endParaRPr lang="ro-RO" dirty="0"/>
          </a:p>
        </p:txBody>
      </p:sp>
      <p:cxnSp>
        <p:nvCxnSpPr>
          <p:cNvPr id="25" name="Straight Connector 24"/>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userDrawn="1"/>
        </p:nvGrpSpPr>
        <p:grpSpPr>
          <a:xfrm>
            <a:off x="8435892" y="4857750"/>
            <a:ext cx="617421" cy="239831"/>
            <a:chOff x="8435892" y="4891544"/>
            <a:chExt cx="617421" cy="239831"/>
          </a:xfrm>
        </p:grpSpPr>
        <p:sp>
          <p:nvSpPr>
            <p:cNvPr id="23" name="Slide Number Placeholder 3"/>
            <p:cNvSpPr txBox="1">
              <a:spLocks/>
            </p:cNvSpPr>
            <p:nvPr/>
          </p:nvSpPr>
          <p:spPr>
            <a:xfrm>
              <a:off x="8537876" y="489154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28" name="Chevron 27">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9" name="Chevron 28">
              <a:hlinkClick r:id="" action="ppaction://hlinkshowjump?jump=previousslide"/>
            </p:cNvPr>
            <p:cNvSpPr/>
            <p:nvPr/>
          </p:nvSpPr>
          <p:spPr>
            <a:xfrm flipH="1">
              <a:off x="8435892"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
        <p:nvSpPr>
          <p:cNvPr id="30"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CONTACT US:</a:t>
            </a:r>
          </a:p>
          <a:p>
            <a:r>
              <a:rPr lang="en-US" sz="700" b="0" dirty="0" smtClean="0">
                <a:effectLst/>
              </a:rPr>
              <a:t>BELL PERFORMANCE, INC. </a:t>
            </a:r>
            <a:r>
              <a:rPr lang="en-US" sz="700" b="0" baseline="0" dirty="0" smtClean="0">
                <a:effectLst/>
              </a:rPr>
              <a:t> </a:t>
            </a:r>
            <a:r>
              <a:rPr lang="en-US" sz="700" b="0" baseline="0" dirty="0" smtClean="0">
                <a:effectLst/>
                <a:sym typeface="Wingdings"/>
              </a:rPr>
              <a:t> </a:t>
            </a:r>
            <a:r>
              <a:rPr lang="en-US" sz="700" b="0" dirty="0" smtClean="0">
                <a:effectLst/>
              </a:rPr>
              <a:t>1-877-231-6673</a:t>
            </a:r>
            <a:endParaRPr lang="ro-RO" sz="700" b="0" dirty="0"/>
          </a:p>
        </p:txBody>
      </p:sp>
    </p:spTree>
    <p:extLst>
      <p:ext uri="{BB962C8B-B14F-4D97-AF65-F5344CB8AC3E}">
        <p14:creationId xmlns:p14="http://schemas.microsoft.com/office/powerpoint/2010/main" val="340894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rvices">
    <p:spTree>
      <p:nvGrpSpPr>
        <p:cNvPr id="1" name=""/>
        <p:cNvGrpSpPr/>
        <p:nvPr/>
      </p:nvGrpSpPr>
      <p:grpSpPr>
        <a:xfrm>
          <a:off x="0" y="0"/>
          <a:ext cx="0" cy="0"/>
          <a:chOff x="0" y="0"/>
          <a:chExt cx="0" cy="0"/>
        </a:xfrm>
      </p:grpSpPr>
      <p:sp>
        <p:nvSpPr>
          <p:cNvPr id="6" name="Text Placeholder 12"/>
          <p:cNvSpPr>
            <a:spLocks noGrp="1"/>
          </p:cNvSpPr>
          <p:nvPr>
            <p:ph type="body" sz="quarter" idx="15" hasCustomPrompt="1"/>
          </p:nvPr>
        </p:nvSpPr>
        <p:spPr>
          <a:xfrm>
            <a:off x="493616" y="1231497"/>
            <a:ext cx="4005557" cy="273844"/>
          </a:xfrm>
        </p:spPr>
        <p:txBody>
          <a:bodyPr>
            <a:noAutofit/>
          </a:bodyPr>
          <a:lstStyle>
            <a:lvl1pPr marL="0" indent="0" algn="r">
              <a:buNone/>
              <a:defRPr sz="1600" b="1">
                <a:solidFill>
                  <a:schemeClr val="accent1">
                    <a:lumMod val="75000"/>
                  </a:schemeClr>
                </a:solidFill>
                <a:latin typeface="+mj-lt"/>
              </a:defRPr>
            </a:lvl1pPr>
          </a:lstStyle>
          <a:p>
            <a:pPr lvl="0"/>
            <a:r>
              <a:rPr lang="en-US" dirty="0" smtClean="0"/>
              <a:t>Click to edit Name</a:t>
            </a:r>
            <a:endParaRPr lang="ro-RO" dirty="0"/>
          </a:p>
        </p:txBody>
      </p:sp>
      <p:sp>
        <p:nvSpPr>
          <p:cNvPr id="7" name="Text Placeholder 12"/>
          <p:cNvSpPr>
            <a:spLocks noGrp="1"/>
          </p:cNvSpPr>
          <p:nvPr>
            <p:ph type="body" sz="quarter" idx="18" hasCustomPrompt="1"/>
          </p:nvPr>
        </p:nvSpPr>
        <p:spPr>
          <a:xfrm>
            <a:off x="493616" y="1462120"/>
            <a:ext cx="4005557" cy="413210"/>
          </a:xfrm>
        </p:spPr>
        <p:txBody>
          <a:bodyPr>
            <a:noAutofit/>
          </a:bodyPr>
          <a:lstStyle>
            <a:lvl1pPr marL="0" indent="0" algn="r">
              <a:buNone/>
              <a:defRPr sz="1200" b="0">
                <a:solidFill>
                  <a:schemeClr val="bg1">
                    <a:lumMod val="65000"/>
                  </a:schemeClr>
                </a:solidFill>
              </a:defRPr>
            </a:lvl1pPr>
          </a:lstStyle>
          <a:p>
            <a:pPr lvl="0"/>
            <a:r>
              <a:rPr lang="en-US" dirty="0" smtClean="0"/>
              <a:t>Click to edit Text</a:t>
            </a:r>
            <a:endParaRPr lang="ro-RO" dirty="0"/>
          </a:p>
        </p:txBody>
      </p:sp>
      <p:cxnSp>
        <p:nvCxnSpPr>
          <p:cNvPr id="19" name="Straight Connector 18"/>
          <p:cNvCxnSpPr/>
          <p:nvPr/>
        </p:nvCxnSpPr>
        <p:spPr>
          <a:xfrm>
            <a:off x="4572000" y="1007459"/>
            <a:ext cx="0" cy="34654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12"/>
          <p:cNvSpPr>
            <a:spLocks noGrp="1"/>
          </p:cNvSpPr>
          <p:nvPr>
            <p:ph type="body" sz="quarter" idx="19" hasCustomPrompt="1"/>
          </p:nvPr>
        </p:nvSpPr>
        <p:spPr>
          <a:xfrm>
            <a:off x="493616" y="2748753"/>
            <a:ext cx="4005557" cy="273844"/>
          </a:xfrm>
        </p:spPr>
        <p:txBody>
          <a:bodyPr>
            <a:noAutofit/>
          </a:bodyPr>
          <a:lstStyle>
            <a:lvl1pPr marL="0" indent="0" algn="r">
              <a:buNone/>
              <a:defRPr sz="1600" b="1">
                <a:solidFill>
                  <a:schemeClr val="accent1">
                    <a:lumMod val="75000"/>
                  </a:schemeClr>
                </a:solidFill>
                <a:latin typeface="+mj-lt"/>
              </a:defRPr>
            </a:lvl1pPr>
          </a:lstStyle>
          <a:p>
            <a:pPr lvl="0"/>
            <a:r>
              <a:rPr lang="en-US" dirty="0" smtClean="0"/>
              <a:t>Click to edit Name</a:t>
            </a:r>
            <a:endParaRPr lang="ro-RO" dirty="0"/>
          </a:p>
        </p:txBody>
      </p:sp>
      <p:sp>
        <p:nvSpPr>
          <p:cNvPr id="21" name="Text Placeholder 12"/>
          <p:cNvSpPr>
            <a:spLocks noGrp="1"/>
          </p:cNvSpPr>
          <p:nvPr>
            <p:ph type="body" sz="quarter" idx="20" hasCustomPrompt="1"/>
          </p:nvPr>
        </p:nvSpPr>
        <p:spPr>
          <a:xfrm>
            <a:off x="493616" y="2979376"/>
            <a:ext cx="4005557" cy="413210"/>
          </a:xfrm>
        </p:spPr>
        <p:txBody>
          <a:bodyPr>
            <a:noAutofit/>
          </a:bodyPr>
          <a:lstStyle>
            <a:lvl1pPr marL="0" indent="0" algn="r">
              <a:buNone/>
              <a:defRPr sz="1200" b="0">
                <a:solidFill>
                  <a:schemeClr val="bg1">
                    <a:lumMod val="65000"/>
                  </a:schemeClr>
                </a:solidFill>
              </a:defRPr>
            </a:lvl1pPr>
          </a:lstStyle>
          <a:p>
            <a:pPr lvl="0"/>
            <a:r>
              <a:rPr lang="en-US" dirty="0" smtClean="0"/>
              <a:t>Click to edit Text</a:t>
            </a:r>
            <a:endParaRPr lang="ro-RO" dirty="0"/>
          </a:p>
        </p:txBody>
      </p:sp>
      <p:sp>
        <p:nvSpPr>
          <p:cNvPr id="22" name="Text Placeholder 12"/>
          <p:cNvSpPr>
            <a:spLocks noGrp="1"/>
          </p:cNvSpPr>
          <p:nvPr>
            <p:ph type="body" sz="quarter" idx="21" hasCustomPrompt="1"/>
          </p:nvPr>
        </p:nvSpPr>
        <p:spPr>
          <a:xfrm>
            <a:off x="4669105" y="1990125"/>
            <a:ext cx="4005557" cy="273844"/>
          </a:xfrm>
        </p:spPr>
        <p:txBody>
          <a:bodyPr>
            <a:noAutofit/>
          </a:bodyPr>
          <a:lstStyle>
            <a:lvl1pPr marL="0" indent="0" algn="l">
              <a:buNone/>
              <a:defRPr sz="1600" b="1">
                <a:solidFill>
                  <a:schemeClr val="accent1">
                    <a:lumMod val="75000"/>
                  </a:schemeClr>
                </a:solidFill>
                <a:latin typeface="+mj-lt"/>
              </a:defRPr>
            </a:lvl1pPr>
          </a:lstStyle>
          <a:p>
            <a:pPr lvl="0"/>
            <a:r>
              <a:rPr lang="en-US" dirty="0" smtClean="0"/>
              <a:t>Click to edit Name</a:t>
            </a:r>
            <a:endParaRPr lang="ro-RO" dirty="0"/>
          </a:p>
        </p:txBody>
      </p:sp>
      <p:sp>
        <p:nvSpPr>
          <p:cNvPr id="23" name="Text Placeholder 12"/>
          <p:cNvSpPr>
            <a:spLocks noGrp="1"/>
          </p:cNvSpPr>
          <p:nvPr>
            <p:ph type="body" sz="quarter" idx="22" hasCustomPrompt="1"/>
          </p:nvPr>
        </p:nvSpPr>
        <p:spPr>
          <a:xfrm>
            <a:off x="4669105" y="2220748"/>
            <a:ext cx="4005557" cy="413210"/>
          </a:xfrm>
        </p:spPr>
        <p:txBody>
          <a:bodyPr>
            <a:noAutofit/>
          </a:bodyPr>
          <a:lstStyle>
            <a:lvl1pPr marL="0" indent="0" algn="l">
              <a:buNone/>
              <a:defRPr sz="1200" b="0">
                <a:solidFill>
                  <a:schemeClr val="bg1">
                    <a:lumMod val="65000"/>
                  </a:schemeClr>
                </a:solidFill>
              </a:defRPr>
            </a:lvl1pPr>
          </a:lstStyle>
          <a:p>
            <a:pPr lvl="0"/>
            <a:r>
              <a:rPr lang="en-US" dirty="0" smtClean="0"/>
              <a:t>Click to edit Text</a:t>
            </a:r>
            <a:endParaRPr lang="ro-RO" dirty="0"/>
          </a:p>
        </p:txBody>
      </p:sp>
      <p:sp>
        <p:nvSpPr>
          <p:cNvPr id="24" name="Text Placeholder 12"/>
          <p:cNvSpPr>
            <a:spLocks noGrp="1"/>
          </p:cNvSpPr>
          <p:nvPr>
            <p:ph type="body" sz="quarter" idx="23" hasCustomPrompt="1"/>
          </p:nvPr>
        </p:nvSpPr>
        <p:spPr>
          <a:xfrm>
            <a:off x="4669105" y="3507381"/>
            <a:ext cx="4005557" cy="273844"/>
          </a:xfrm>
        </p:spPr>
        <p:txBody>
          <a:bodyPr>
            <a:noAutofit/>
          </a:bodyPr>
          <a:lstStyle>
            <a:lvl1pPr marL="0" indent="0" algn="l">
              <a:buNone/>
              <a:defRPr sz="1600" b="1">
                <a:solidFill>
                  <a:schemeClr val="accent1">
                    <a:lumMod val="75000"/>
                  </a:schemeClr>
                </a:solidFill>
                <a:latin typeface="+mj-lt"/>
              </a:defRPr>
            </a:lvl1pPr>
          </a:lstStyle>
          <a:p>
            <a:pPr lvl="0"/>
            <a:r>
              <a:rPr lang="en-US" dirty="0" smtClean="0"/>
              <a:t>Click to edit Name</a:t>
            </a:r>
            <a:endParaRPr lang="ro-RO" dirty="0"/>
          </a:p>
        </p:txBody>
      </p:sp>
      <p:sp>
        <p:nvSpPr>
          <p:cNvPr id="25" name="Text Placeholder 12"/>
          <p:cNvSpPr>
            <a:spLocks noGrp="1"/>
          </p:cNvSpPr>
          <p:nvPr>
            <p:ph type="body" sz="quarter" idx="24" hasCustomPrompt="1"/>
          </p:nvPr>
        </p:nvSpPr>
        <p:spPr>
          <a:xfrm>
            <a:off x="4669105" y="3738004"/>
            <a:ext cx="4005557" cy="413210"/>
          </a:xfrm>
        </p:spPr>
        <p:txBody>
          <a:bodyPr>
            <a:noAutofit/>
          </a:bodyPr>
          <a:lstStyle>
            <a:lvl1pPr marL="0" indent="0" algn="l">
              <a:buNone/>
              <a:defRPr sz="1200" b="0">
                <a:solidFill>
                  <a:schemeClr val="bg1">
                    <a:lumMod val="65000"/>
                  </a:schemeClr>
                </a:solidFill>
              </a:defRPr>
            </a:lvl1pPr>
          </a:lstStyle>
          <a:p>
            <a:pPr lvl="0"/>
            <a:r>
              <a:rPr lang="en-US" dirty="0" smtClean="0"/>
              <a:t>Click to edit Text</a:t>
            </a:r>
            <a:endParaRPr lang="ro-RO" dirty="0"/>
          </a:p>
        </p:txBody>
      </p:sp>
      <p:sp>
        <p:nvSpPr>
          <p:cNvPr id="27" name="Text Placeholder 26"/>
          <p:cNvSpPr>
            <a:spLocks noGrp="1"/>
          </p:cNvSpPr>
          <p:nvPr>
            <p:ph type="body" sz="quarter" idx="25" hasCustomPrompt="1"/>
          </p:nvPr>
        </p:nvSpPr>
        <p:spPr>
          <a:xfrm>
            <a:off x="4702178" y="1213807"/>
            <a:ext cx="784225" cy="576557"/>
          </a:xfrm>
        </p:spPr>
        <p:txBody>
          <a:bodyPr>
            <a:noAutofit/>
          </a:bodyPr>
          <a:lstStyle>
            <a:lvl1pPr marL="0" indent="0" algn="l">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smtClean="0"/>
              <a:t>#</a:t>
            </a:r>
          </a:p>
        </p:txBody>
      </p:sp>
      <p:sp>
        <p:nvSpPr>
          <p:cNvPr id="28" name="Text Placeholder 26"/>
          <p:cNvSpPr>
            <a:spLocks noGrp="1"/>
          </p:cNvSpPr>
          <p:nvPr>
            <p:ph type="body" sz="quarter" idx="26" hasCustomPrompt="1"/>
          </p:nvPr>
        </p:nvSpPr>
        <p:spPr>
          <a:xfrm>
            <a:off x="3714950" y="1978505"/>
            <a:ext cx="784225" cy="576557"/>
          </a:xfrm>
        </p:spPr>
        <p:txBody>
          <a:bodyPr>
            <a:noAutofit/>
          </a:bodyPr>
          <a:lstStyle>
            <a:lvl1pPr marL="0" indent="0" algn="r">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smtClean="0"/>
              <a:t>#</a:t>
            </a:r>
          </a:p>
        </p:txBody>
      </p:sp>
      <p:sp>
        <p:nvSpPr>
          <p:cNvPr id="29" name="Text Placeholder 26"/>
          <p:cNvSpPr>
            <a:spLocks noGrp="1"/>
          </p:cNvSpPr>
          <p:nvPr>
            <p:ph type="body" sz="quarter" idx="27" hasCustomPrompt="1"/>
          </p:nvPr>
        </p:nvSpPr>
        <p:spPr>
          <a:xfrm>
            <a:off x="4702178" y="2737133"/>
            <a:ext cx="784225" cy="576557"/>
          </a:xfrm>
        </p:spPr>
        <p:txBody>
          <a:bodyPr>
            <a:noAutofit/>
          </a:bodyPr>
          <a:lstStyle>
            <a:lvl1pPr marL="0" indent="0" algn="l">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smtClean="0"/>
              <a:t>#</a:t>
            </a:r>
          </a:p>
        </p:txBody>
      </p:sp>
      <p:sp>
        <p:nvSpPr>
          <p:cNvPr id="30" name="Text Placeholder 26"/>
          <p:cNvSpPr>
            <a:spLocks noGrp="1"/>
          </p:cNvSpPr>
          <p:nvPr>
            <p:ph type="body" sz="quarter" idx="28" hasCustomPrompt="1"/>
          </p:nvPr>
        </p:nvSpPr>
        <p:spPr>
          <a:xfrm>
            <a:off x="3714950" y="3501830"/>
            <a:ext cx="784225" cy="576557"/>
          </a:xfrm>
        </p:spPr>
        <p:txBody>
          <a:bodyPr>
            <a:noAutofit/>
          </a:bodyPr>
          <a:lstStyle>
            <a:lvl1pPr marL="0" indent="0" algn="r">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smtClean="0"/>
              <a:t>#</a:t>
            </a:r>
          </a:p>
        </p:txBody>
      </p:sp>
      <p:sp>
        <p:nvSpPr>
          <p:cNvPr id="18"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26" name="Chevron 25">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31" name="Chevron 30">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34"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tx1">
                    <a:lumMod val="75000"/>
                    <a:lumOff val="25000"/>
                  </a:schemeClr>
                </a:solidFill>
              </a:defRPr>
            </a:lvl1pPr>
          </a:lstStyle>
          <a:p>
            <a:r>
              <a:rPr lang="en-US" smtClean="0"/>
              <a:t>Click to edit Master title style</a:t>
            </a:r>
            <a:endParaRPr lang="ro-RO" dirty="0"/>
          </a:p>
        </p:txBody>
      </p:sp>
      <p:cxnSp>
        <p:nvCxnSpPr>
          <p:cNvPr id="35" name="Straight Connector 34"/>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CONTACT US:</a:t>
            </a:r>
          </a:p>
          <a:p>
            <a:r>
              <a:rPr lang="en-US" sz="700" b="0" dirty="0" smtClean="0">
                <a:effectLst/>
              </a:rPr>
              <a:t>BELL PERFORMANCE</a:t>
            </a:r>
          </a:p>
          <a:p>
            <a:r>
              <a:rPr lang="en-US" sz="700" b="0" dirty="0" smtClean="0">
                <a:effectLst/>
              </a:rPr>
              <a:t>1-877-231-6673</a:t>
            </a:r>
            <a:endParaRPr lang="ro-RO" sz="700" b="0" dirty="0"/>
          </a:p>
        </p:txBody>
      </p:sp>
      <p:pic>
        <p:nvPicPr>
          <p:cNvPr id="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902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ductGallery">
    <p:spTree>
      <p:nvGrpSpPr>
        <p:cNvPr id="1" name=""/>
        <p:cNvGrpSpPr/>
        <p:nvPr/>
      </p:nvGrpSpPr>
      <p:grpSpPr>
        <a:xfrm>
          <a:off x="0" y="0"/>
          <a:ext cx="0" cy="0"/>
          <a:chOff x="0" y="0"/>
          <a:chExt cx="0" cy="0"/>
        </a:xfrm>
      </p:grpSpPr>
      <p:sp>
        <p:nvSpPr>
          <p:cNvPr id="19" name="Ellipse 98"/>
          <p:cNvSpPr/>
          <p:nvPr/>
        </p:nvSpPr>
        <p:spPr bwMode="auto">
          <a:xfrm>
            <a:off x="3188372" y="2274010"/>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0" name="Ellipse 98"/>
          <p:cNvSpPr/>
          <p:nvPr/>
        </p:nvSpPr>
        <p:spPr bwMode="auto">
          <a:xfrm>
            <a:off x="372344" y="2274010"/>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1" name="Ellipse 98"/>
          <p:cNvSpPr/>
          <p:nvPr/>
        </p:nvSpPr>
        <p:spPr bwMode="auto">
          <a:xfrm>
            <a:off x="6036769" y="3936923"/>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2" name="Ellipse 98"/>
          <p:cNvSpPr/>
          <p:nvPr/>
        </p:nvSpPr>
        <p:spPr bwMode="auto">
          <a:xfrm>
            <a:off x="3188372" y="3936923"/>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3" name="Ellipse 98"/>
          <p:cNvSpPr/>
          <p:nvPr/>
        </p:nvSpPr>
        <p:spPr bwMode="auto">
          <a:xfrm>
            <a:off x="372344" y="3936923"/>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18" name="Ellipse 98"/>
          <p:cNvSpPr/>
          <p:nvPr/>
        </p:nvSpPr>
        <p:spPr bwMode="auto">
          <a:xfrm>
            <a:off x="6036769" y="2274010"/>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5" name="Picture Placeholder 8"/>
          <p:cNvSpPr>
            <a:spLocks noGrp="1"/>
          </p:cNvSpPr>
          <p:nvPr>
            <p:ph type="pic" sz="quarter" idx="12"/>
          </p:nvPr>
        </p:nvSpPr>
        <p:spPr>
          <a:xfrm>
            <a:off x="500189" y="1088737"/>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a:p>
        </p:txBody>
      </p:sp>
      <p:sp>
        <p:nvSpPr>
          <p:cNvPr id="6" name="Text Placeholder 12"/>
          <p:cNvSpPr>
            <a:spLocks noGrp="1"/>
          </p:cNvSpPr>
          <p:nvPr>
            <p:ph type="body" sz="quarter" idx="15" hasCustomPrompt="1"/>
          </p:nvPr>
        </p:nvSpPr>
        <p:spPr>
          <a:xfrm>
            <a:off x="671516" y="2396750"/>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smtClean="0"/>
              <a:t>Click to edit Product Name</a:t>
            </a:r>
            <a:endParaRPr lang="ro-RO" dirty="0"/>
          </a:p>
        </p:txBody>
      </p:sp>
      <p:sp>
        <p:nvSpPr>
          <p:cNvPr id="8" name="Picture Placeholder 8"/>
          <p:cNvSpPr>
            <a:spLocks noGrp="1"/>
          </p:cNvSpPr>
          <p:nvPr>
            <p:ph type="pic" sz="quarter" idx="16"/>
          </p:nvPr>
        </p:nvSpPr>
        <p:spPr>
          <a:xfrm>
            <a:off x="3336447" y="1088737"/>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a:p>
        </p:txBody>
      </p:sp>
      <p:sp>
        <p:nvSpPr>
          <p:cNvPr id="9" name="Text Placeholder 12"/>
          <p:cNvSpPr>
            <a:spLocks noGrp="1"/>
          </p:cNvSpPr>
          <p:nvPr>
            <p:ph type="body" sz="quarter" idx="17" hasCustomPrompt="1"/>
          </p:nvPr>
        </p:nvSpPr>
        <p:spPr>
          <a:xfrm>
            <a:off x="3507771" y="2396750"/>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smtClean="0"/>
              <a:t>Click to edit Product Name</a:t>
            </a:r>
            <a:endParaRPr lang="ro-RO" dirty="0"/>
          </a:p>
        </p:txBody>
      </p:sp>
      <p:sp>
        <p:nvSpPr>
          <p:cNvPr id="10" name="Picture Placeholder 8"/>
          <p:cNvSpPr>
            <a:spLocks noGrp="1"/>
          </p:cNvSpPr>
          <p:nvPr>
            <p:ph type="pic" sz="quarter" idx="18"/>
          </p:nvPr>
        </p:nvSpPr>
        <p:spPr>
          <a:xfrm>
            <a:off x="6172706" y="1088737"/>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a:p>
        </p:txBody>
      </p:sp>
      <p:sp>
        <p:nvSpPr>
          <p:cNvPr id="11" name="Text Placeholder 12"/>
          <p:cNvSpPr>
            <a:spLocks noGrp="1"/>
          </p:cNvSpPr>
          <p:nvPr>
            <p:ph type="body" sz="quarter" idx="19" hasCustomPrompt="1"/>
          </p:nvPr>
        </p:nvSpPr>
        <p:spPr>
          <a:xfrm>
            <a:off x="6344031" y="2396750"/>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smtClean="0"/>
              <a:t>Click to edit Product Name</a:t>
            </a:r>
            <a:endParaRPr lang="ro-RO" dirty="0"/>
          </a:p>
        </p:txBody>
      </p:sp>
      <p:sp>
        <p:nvSpPr>
          <p:cNvPr id="12" name="Picture Placeholder 8"/>
          <p:cNvSpPr>
            <a:spLocks noGrp="1"/>
          </p:cNvSpPr>
          <p:nvPr>
            <p:ph type="pic" sz="quarter" idx="20"/>
          </p:nvPr>
        </p:nvSpPr>
        <p:spPr>
          <a:xfrm>
            <a:off x="500189" y="2745581"/>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a:p>
        </p:txBody>
      </p:sp>
      <p:sp>
        <p:nvSpPr>
          <p:cNvPr id="13" name="Text Placeholder 12"/>
          <p:cNvSpPr>
            <a:spLocks noGrp="1"/>
          </p:cNvSpPr>
          <p:nvPr>
            <p:ph type="body" sz="quarter" idx="21" hasCustomPrompt="1"/>
          </p:nvPr>
        </p:nvSpPr>
        <p:spPr>
          <a:xfrm>
            <a:off x="671516" y="4053594"/>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smtClean="0"/>
              <a:t>Click to edit Product Name</a:t>
            </a:r>
            <a:endParaRPr lang="ro-RO" dirty="0"/>
          </a:p>
        </p:txBody>
      </p:sp>
      <p:sp>
        <p:nvSpPr>
          <p:cNvPr id="14" name="Picture Placeholder 8"/>
          <p:cNvSpPr>
            <a:spLocks noGrp="1"/>
          </p:cNvSpPr>
          <p:nvPr>
            <p:ph type="pic" sz="quarter" idx="22"/>
          </p:nvPr>
        </p:nvSpPr>
        <p:spPr>
          <a:xfrm>
            <a:off x="3336447" y="2745581"/>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a:p>
        </p:txBody>
      </p:sp>
      <p:sp>
        <p:nvSpPr>
          <p:cNvPr id="15" name="Text Placeholder 12"/>
          <p:cNvSpPr>
            <a:spLocks noGrp="1"/>
          </p:cNvSpPr>
          <p:nvPr>
            <p:ph type="body" sz="quarter" idx="23" hasCustomPrompt="1"/>
          </p:nvPr>
        </p:nvSpPr>
        <p:spPr>
          <a:xfrm>
            <a:off x="3507771" y="4053594"/>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smtClean="0"/>
              <a:t>Click to edit Product Name</a:t>
            </a:r>
            <a:endParaRPr lang="ro-RO" dirty="0"/>
          </a:p>
        </p:txBody>
      </p:sp>
      <p:sp>
        <p:nvSpPr>
          <p:cNvPr id="16" name="Picture Placeholder 8"/>
          <p:cNvSpPr>
            <a:spLocks noGrp="1"/>
          </p:cNvSpPr>
          <p:nvPr>
            <p:ph type="pic" sz="quarter" idx="24"/>
          </p:nvPr>
        </p:nvSpPr>
        <p:spPr>
          <a:xfrm>
            <a:off x="6172706" y="2745581"/>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a:p>
        </p:txBody>
      </p:sp>
      <p:sp>
        <p:nvSpPr>
          <p:cNvPr id="17" name="Text Placeholder 12"/>
          <p:cNvSpPr>
            <a:spLocks noGrp="1"/>
          </p:cNvSpPr>
          <p:nvPr>
            <p:ph type="body" sz="quarter" idx="25" hasCustomPrompt="1"/>
          </p:nvPr>
        </p:nvSpPr>
        <p:spPr>
          <a:xfrm>
            <a:off x="6344031" y="4053594"/>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smtClean="0"/>
              <a:t>Click to edit Product Name</a:t>
            </a:r>
            <a:endParaRPr lang="ro-RO" dirty="0"/>
          </a:p>
        </p:txBody>
      </p:sp>
      <p:sp>
        <p:nvSpPr>
          <p:cNvPr id="24"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25" name="Chevron 24">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6" name="Chevron 25">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9"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3"/>
                </a:solidFill>
              </a:defRPr>
            </a:lvl1pPr>
          </a:lstStyle>
          <a:p>
            <a:r>
              <a:rPr lang="en-US" smtClean="0"/>
              <a:t>Click to edit Master title style</a:t>
            </a:r>
            <a:endParaRPr lang="ro-RO" dirty="0"/>
          </a:p>
        </p:txBody>
      </p:sp>
      <p:cxnSp>
        <p:nvCxnSpPr>
          <p:cNvPr id="30" name="Straight Connector 29"/>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CONTACT US:</a:t>
            </a:r>
          </a:p>
          <a:p>
            <a:r>
              <a:rPr lang="en-US" sz="700" b="0" dirty="0" smtClean="0">
                <a:effectLst/>
              </a:rPr>
              <a:t>BELL PERFORMANCE</a:t>
            </a:r>
          </a:p>
          <a:p>
            <a:r>
              <a:rPr lang="en-US" sz="700" b="0" dirty="0" smtClean="0">
                <a:effectLst/>
              </a:rPr>
              <a:t>1-877-231-6673</a:t>
            </a:r>
            <a:endParaRPr lang="ro-RO" sz="700" b="0" dirty="0"/>
          </a:p>
        </p:txBody>
      </p:sp>
      <p:pic>
        <p:nvPicPr>
          <p:cNvPr id="3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4576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stimonials">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498329" y="1201667"/>
            <a:ext cx="863072" cy="64802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dirty="0"/>
          </a:p>
        </p:txBody>
      </p:sp>
      <p:sp>
        <p:nvSpPr>
          <p:cNvPr id="6" name="Text Placeholder 12"/>
          <p:cNvSpPr>
            <a:spLocks noGrp="1"/>
          </p:cNvSpPr>
          <p:nvPr>
            <p:ph type="body" sz="quarter" idx="15" hasCustomPrompt="1"/>
          </p:nvPr>
        </p:nvSpPr>
        <p:spPr>
          <a:xfrm>
            <a:off x="6360217" y="1632053"/>
            <a:ext cx="2128837" cy="273844"/>
          </a:xfrm>
        </p:spPr>
        <p:txBody>
          <a:bodyPr>
            <a:noAutofit/>
          </a:bodyPr>
          <a:lstStyle>
            <a:lvl1pPr marL="0" indent="0" algn="r">
              <a:buNone/>
              <a:defRPr sz="1400" b="1">
                <a:solidFill>
                  <a:schemeClr val="accent1">
                    <a:lumMod val="75000"/>
                  </a:schemeClr>
                </a:solidFill>
                <a:latin typeface="+mj-lt"/>
              </a:defRPr>
            </a:lvl1pPr>
          </a:lstStyle>
          <a:p>
            <a:pPr lvl="0"/>
            <a:r>
              <a:rPr lang="en-US" dirty="0" smtClean="0"/>
              <a:t>Click to edit Name</a:t>
            </a:r>
            <a:endParaRPr lang="ro-RO" dirty="0"/>
          </a:p>
        </p:txBody>
      </p:sp>
      <p:sp>
        <p:nvSpPr>
          <p:cNvPr id="7" name="Text Placeholder 12"/>
          <p:cNvSpPr>
            <a:spLocks noGrp="1"/>
          </p:cNvSpPr>
          <p:nvPr>
            <p:ph type="body" sz="quarter" idx="18" hasCustomPrompt="1"/>
          </p:nvPr>
        </p:nvSpPr>
        <p:spPr>
          <a:xfrm>
            <a:off x="1457075" y="1201153"/>
            <a:ext cx="7031979" cy="419279"/>
          </a:xfrm>
        </p:spPr>
        <p:txBody>
          <a:bodyPr>
            <a:noAutofit/>
          </a:bodyPr>
          <a:lstStyle>
            <a:lvl1pPr marL="0" indent="0" algn="r">
              <a:buNone/>
              <a:defRPr sz="1200" b="0" i="1">
                <a:solidFill>
                  <a:schemeClr val="bg1">
                    <a:lumMod val="65000"/>
                  </a:schemeClr>
                </a:solidFill>
              </a:defRPr>
            </a:lvl1pPr>
          </a:lstStyle>
          <a:p>
            <a:pPr lvl="0"/>
            <a:r>
              <a:rPr lang="en-US" dirty="0" smtClean="0"/>
              <a:t>Click to edit Text</a:t>
            </a:r>
            <a:endParaRPr lang="ro-RO" dirty="0"/>
          </a:p>
        </p:txBody>
      </p:sp>
      <p:sp>
        <p:nvSpPr>
          <p:cNvPr id="8" name="Picture Placeholder 8"/>
          <p:cNvSpPr>
            <a:spLocks noGrp="1"/>
          </p:cNvSpPr>
          <p:nvPr>
            <p:ph type="pic" sz="quarter" idx="19"/>
          </p:nvPr>
        </p:nvSpPr>
        <p:spPr>
          <a:xfrm>
            <a:off x="498329" y="2196988"/>
            <a:ext cx="863072" cy="64802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dirty="0"/>
          </a:p>
        </p:txBody>
      </p:sp>
      <p:sp>
        <p:nvSpPr>
          <p:cNvPr id="9" name="Text Placeholder 12"/>
          <p:cNvSpPr>
            <a:spLocks noGrp="1"/>
          </p:cNvSpPr>
          <p:nvPr>
            <p:ph type="body" sz="quarter" idx="20" hasCustomPrompt="1"/>
          </p:nvPr>
        </p:nvSpPr>
        <p:spPr>
          <a:xfrm>
            <a:off x="6360217" y="2627373"/>
            <a:ext cx="2128837" cy="273844"/>
          </a:xfrm>
        </p:spPr>
        <p:txBody>
          <a:bodyPr>
            <a:noAutofit/>
          </a:bodyPr>
          <a:lstStyle>
            <a:lvl1pPr marL="0" indent="0" algn="r">
              <a:buNone/>
              <a:defRPr sz="1400" b="1">
                <a:solidFill>
                  <a:schemeClr val="accent1">
                    <a:lumMod val="75000"/>
                  </a:schemeClr>
                </a:solidFill>
                <a:latin typeface="+mj-lt"/>
              </a:defRPr>
            </a:lvl1pPr>
          </a:lstStyle>
          <a:p>
            <a:pPr lvl="0"/>
            <a:r>
              <a:rPr lang="en-US" dirty="0" smtClean="0"/>
              <a:t>Click to edit Name</a:t>
            </a:r>
            <a:endParaRPr lang="ro-RO" dirty="0"/>
          </a:p>
        </p:txBody>
      </p:sp>
      <p:sp>
        <p:nvSpPr>
          <p:cNvPr id="10" name="Text Placeholder 12"/>
          <p:cNvSpPr>
            <a:spLocks noGrp="1"/>
          </p:cNvSpPr>
          <p:nvPr>
            <p:ph type="body" sz="quarter" idx="21" hasCustomPrompt="1"/>
          </p:nvPr>
        </p:nvSpPr>
        <p:spPr>
          <a:xfrm>
            <a:off x="1457075" y="2196473"/>
            <a:ext cx="7031979" cy="419279"/>
          </a:xfrm>
        </p:spPr>
        <p:txBody>
          <a:bodyPr>
            <a:noAutofit/>
          </a:bodyPr>
          <a:lstStyle>
            <a:lvl1pPr marL="0" indent="0" algn="r">
              <a:buNone/>
              <a:defRPr sz="1200" b="0" i="1">
                <a:solidFill>
                  <a:schemeClr val="bg1">
                    <a:lumMod val="65000"/>
                  </a:schemeClr>
                </a:solidFill>
              </a:defRPr>
            </a:lvl1pPr>
          </a:lstStyle>
          <a:p>
            <a:pPr lvl="0"/>
            <a:r>
              <a:rPr lang="en-US" dirty="0" smtClean="0"/>
              <a:t>Click to edit Text</a:t>
            </a:r>
            <a:endParaRPr lang="ro-RO" dirty="0"/>
          </a:p>
        </p:txBody>
      </p:sp>
      <p:sp>
        <p:nvSpPr>
          <p:cNvPr id="11" name="Picture Placeholder 8"/>
          <p:cNvSpPr>
            <a:spLocks noGrp="1"/>
          </p:cNvSpPr>
          <p:nvPr>
            <p:ph type="pic" sz="quarter" idx="22"/>
          </p:nvPr>
        </p:nvSpPr>
        <p:spPr>
          <a:xfrm>
            <a:off x="498329" y="3240860"/>
            <a:ext cx="863072" cy="64802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smtClean="0"/>
              <a:t>Click icon to add picture</a:t>
            </a:r>
            <a:endParaRPr lang="ro-RO" dirty="0"/>
          </a:p>
        </p:txBody>
      </p:sp>
      <p:sp>
        <p:nvSpPr>
          <p:cNvPr id="12" name="Text Placeholder 12"/>
          <p:cNvSpPr>
            <a:spLocks noGrp="1"/>
          </p:cNvSpPr>
          <p:nvPr>
            <p:ph type="body" sz="quarter" idx="23" hasCustomPrompt="1"/>
          </p:nvPr>
        </p:nvSpPr>
        <p:spPr>
          <a:xfrm>
            <a:off x="6360217" y="3671244"/>
            <a:ext cx="2128837" cy="273844"/>
          </a:xfrm>
        </p:spPr>
        <p:txBody>
          <a:bodyPr>
            <a:noAutofit/>
          </a:bodyPr>
          <a:lstStyle>
            <a:lvl1pPr marL="0" indent="0" algn="r">
              <a:buNone/>
              <a:defRPr sz="1400" b="1">
                <a:solidFill>
                  <a:schemeClr val="accent1">
                    <a:lumMod val="75000"/>
                  </a:schemeClr>
                </a:solidFill>
                <a:latin typeface="+mj-lt"/>
              </a:defRPr>
            </a:lvl1pPr>
          </a:lstStyle>
          <a:p>
            <a:pPr lvl="0"/>
            <a:r>
              <a:rPr lang="en-US" dirty="0" smtClean="0"/>
              <a:t>Click to edit Name</a:t>
            </a:r>
            <a:endParaRPr lang="ro-RO" dirty="0"/>
          </a:p>
        </p:txBody>
      </p:sp>
      <p:sp>
        <p:nvSpPr>
          <p:cNvPr id="13" name="Text Placeholder 12"/>
          <p:cNvSpPr>
            <a:spLocks noGrp="1"/>
          </p:cNvSpPr>
          <p:nvPr>
            <p:ph type="body" sz="quarter" idx="24" hasCustomPrompt="1"/>
          </p:nvPr>
        </p:nvSpPr>
        <p:spPr>
          <a:xfrm>
            <a:off x="1457075" y="3240345"/>
            <a:ext cx="7031979" cy="419279"/>
          </a:xfrm>
        </p:spPr>
        <p:txBody>
          <a:bodyPr>
            <a:noAutofit/>
          </a:bodyPr>
          <a:lstStyle>
            <a:lvl1pPr marL="0" indent="0" algn="r">
              <a:buNone/>
              <a:defRPr sz="1200" b="0" i="1">
                <a:solidFill>
                  <a:schemeClr val="bg1">
                    <a:lumMod val="65000"/>
                  </a:schemeClr>
                </a:solidFill>
              </a:defRPr>
            </a:lvl1pPr>
          </a:lstStyle>
          <a:p>
            <a:pPr lvl="0"/>
            <a:r>
              <a:rPr lang="en-US" dirty="0" smtClean="0"/>
              <a:t>Click to edit Text</a:t>
            </a:r>
            <a:endParaRPr lang="ro-RO" dirty="0"/>
          </a:p>
        </p:txBody>
      </p:sp>
      <p:sp>
        <p:nvSpPr>
          <p:cNvPr id="14"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15" name="Chevron 14">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6" name="Chevron 15">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9"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3"/>
                </a:solidFill>
              </a:defRPr>
            </a:lvl1pPr>
          </a:lstStyle>
          <a:p>
            <a:r>
              <a:rPr lang="en-US" smtClean="0"/>
              <a:t>Click to edit Master title style</a:t>
            </a:r>
            <a:endParaRPr lang="ro-RO" dirty="0"/>
          </a:p>
        </p:txBody>
      </p:sp>
      <p:cxnSp>
        <p:nvCxnSpPr>
          <p:cNvPr id="20" name="Straight Connector 19"/>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CONTACT US:</a:t>
            </a:r>
          </a:p>
          <a:p>
            <a:r>
              <a:rPr lang="en-US" sz="700" b="0" dirty="0" smtClean="0">
                <a:effectLst/>
              </a:rPr>
              <a:t>BELL PERFORMANCE</a:t>
            </a:r>
          </a:p>
          <a:p>
            <a:r>
              <a:rPr lang="en-US" sz="700" b="0" dirty="0" smtClean="0">
                <a:effectLst/>
              </a:rPr>
              <a:t>1-877-231-6673</a:t>
            </a:r>
            <a:endParaRPr lang="ro-RO" sz="700" b="0" dirty="0"/>
          </a:p>
        </p:txBody>
      </p:sp>
      <p:pic>
        <p:nvPicPr>
          <p:cNvPr id="2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293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p:nvSpPr>
        <p:spPr>
          <a:xfrm>
            <a:off x="0" y="4745071"/>
            <a:ext cx="9144000" cy="36479"/>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p:cNvSpPr/>
          <p:nvPr/>
        </p:nvSpPr>
        <p:spPr>
          <a:xfrm>
            <a:off x="0" y="4781549"/>
            <a:ext cx="9144000" cy="361951"/>
          </a:xfrm>
          <a:prstGeom prst="rect">
            <a:avLst/>
          </a:prstGeom>
          <a:gradFill flip="none" rotWithShape="1">
            <a:gsLst>
              <a:gs pos="30000">
                <a:schemeClr val="tx2">
                  <a:lumMod val="85000"/>
                  <a:lumOff val="15000"/>
                </a:schemeClr>
              </a:gs>
              <a:gs pos="83000">
                <a:schemeClr val="accent3">
                  <a:shade val="67500"/>
                  <a:satMod val="115000"/>
                </a:schemeClr>
              </a:gs>
              <a:gs pos="100000">
                <a:schemeClr val="accent3">
                  <a:shade val="100000"/>
                  <a:satMod val="11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Placeholder 1"/>
          <p:cNvSpPr>
            <a:spLocks noGrp="1"/>
          </p:cNvSpPr>
          <p:nvPr>
            <p:ph type="title"/>
          </p:nvPr>
        </p:nvSpPr>
        <p:spPr>
          <a:xfrm>
            <a:off x="457200" y="1"/>
            <a:ext cx="8229600" cy="600074"/>
          </a:xfrm>
          <a:prstGeom prst="rect">
            <a:avLst/>
          </a:prstGeom>
        </p:spPr>
        <p:txBody>
          <a:bodyPr vert="horz" lIns="91440" tIns="45720" rIns="91440" bIns="0" rtlCol="0" anchor="b">
            <a:normAutofit/>
          </a:bodyPr>
          <a:lstStyle/>
          <a:p>
            <a:r>
              <a:rPr lang="en-US" smtClean="0"/>
              <a:t>Click to edit Master title style</a:t>
            </a:r>
            <a:endParaRPr lang="ro-RO" dirty="0"/>
          </a:p>
        </p:txBody>
      </p:sp>
      <p:sp>
        <p:nvSpPr>
          <p:cNvPr id="3" name="Text Placeholder 2"/>
          <p:cNvSpPr>
            <a:spLocks noGrp="1"/>
          </p:cNvSpPr>
          <p:nvPr>
            <p:ph type="body" idx="1"/>
          </p:nvPr>
        </p:nvSpPr>
        <p:spPr>
          <a:xfrm>
            <a:off x="457200" y="716146"/>
            <a:ext cx="8229600" cy="38784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dirty="0"/>
          </a:p>
        </p:txBody>
      </p:sp>
      <p:sp>
        <p:nvSpPr>
          <p:cNvPr id="6" name="Slide Number Placeholder 5"/>
          <p:cNvSpPr>
            <a:spLocks noGrp="1"/>
          </p:cNvSpPr>
          <p:nvPr>
            <p:ph type="sldNum" sz="quarter" idx="4"/>
          </p:nvPr>
        </p:nvSpPr>
        <p:spPr>
          <a:xfrm>
            <a:off x="4347077" y="4881365"/>
            <a:ext cx="436562" cy="239831"/>
          </a:xfrm>
          <a:prstGeom prst="rect">
            <a:avLst/>
          </a:prstGeom>
        </p:spPr>
        <p:txBody>
          <a:bodyPr vert="horz" lIns="91440" tIns="45720" rIns="91440" bIns="45720" rtlCol="0" anchor="ctr"/>
          <a:lstStyle>
            <a:lvl1pPr algn="ctr">
              <a:defRPr sz="1000" b="1">
                <a:solidFill>
                  <a:schemeClr val="bg1"/>
                </a:solidFill>
                <a:latin typeface="+mj-lt"/>
              </a:defRPr>
            </a:lvl1pPr>
          </a:lstStyle>
          <a:p>
            <a:fld id="{DD54380D-417E-4C1A-A700-AAE3854F757D}" type="slidenum">
              <a:rPr lang="en-US" smtClean="0"/>
              <a:pPr/>
              <a:t>‹#›</a:t>
            </a:fld>
            <a:endParaRPr lang="en-US"/>
          </a:p>
        </p:txBody>
      </p:sp>
    </p:spTree>
    <p:extLst>
      <p:ext uri="{BB962C8B-B14F-4D97-AF65-F5344CB8AC3E}">
        <p14:creationId xmlns:p14="http://schemas.microsoft.com/office/powerpoint/2010/main" val="111294189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75" r:id="rId3"/>
    <p:sldLayoutId id="214748387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8" r:id="rId13"/>
    <p:sldLayoutId id="2147483879" r:id="rId14"/>
    <p:sldLayoutId id="2147483881" r:id="rId15"/>
    <p:sldLayoutId id="2147483884" r:id="rId16"/>
    <p:sldLayoutId id="2147483885" r:id="rId17"/>
  </p:sldLayoutIdLst>
  <p:transition spd="slow">
    <p:wipe dir="r"/>
  </p:transition>
  <p:timing>
    <p:tnLst>
      <p:par>
        <p:cTn id="1" dur="indefinite" restart="never" nodeType="tmRoot"/>
      </p:par>
    </p:tnLst>
  </p:timing>
  <p:txStyles>
    <p:titleStyle>
      <a:lvl1pPr algn="l" defTabSz="914400" rtl="0" eaLnBrk="1" latinLnBrk="0" hangingPunct="1">
        <a:spcBef>
          <a:spcPct val="0"/>
        </a:spcBef>
        <a:buNone/>
        <a:defRPr sz="3600" b="1" kern="1200" spc="3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57.wmf"/><Relationship Id="rId4" Type="http://schemas.openxmlformats.org/officeDocument/2006/relationships/oleObject" Target="../embeddings/oleObject11.bin"/></Relationships>
</file>

<file path=ppt/slides/_rels/slide1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3.xml"/><Relationship Id="rId1" Type="http://schemas.openxmlformats.org/officeDocument/2006/relationships/vmlDrawing" Target="../drawings/vmlDrawing12.vml"/><Relationship Id="rId4" Type="http://schemas.openxmlformats.org/officeDocument/2006/relationships/image" Target="../media/image66.emf"/></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4.xml"/><Relationship Id="rId1" Type="http://schemas.openxmlformats.org/officeDocument/2006/relationships/vmlDrawing" Target="../drawings/vmlDrawing13.vml"/><Relationship Id="rId4" Type="http://schemas.openxmlformats.org/officeDocument/2006/relationships/image" Target="../media/image67.emf"/></Relationships>
</file>

<file path=ppt/slides/_rel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3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41.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7.vml"/><Relationship Id="rId4" Type="http://schemas.openxmlformats.org/officeDocument/2006/relationships/image" Target="../media/image42.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4.xml"/><Relationship Id="rId1" Type="http://schemas.openxmlformats.org/officeDocument/2006/relationships/vmlDrawing" Target="../drawings/vmlDrawing8.vml"/><Relationship Id="rId4" Type="http://schemas.openxmlformats.org/officeDocument/2006/relationships/image" Target="../media/image43.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file:///D:\Deposits%20(Pictures).ppt#-1,1,Furnace"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file:///D:\Deposits%20(Pictures).ppt#-1,2,Super Heater"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9.vml"/><Relationship Id="rId4" Type="http://schemas.openxmlformats.org/officeDocument/2006/relationships/image" Target="../media/image45.emf"/></Relationships>
</file>

<file path=ppt/slides/_rels/slide8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image" Target="../media/image55.wmf"/><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000" dirty="0" smtClean="0"/>
              <a:t> </a:t>
            </a:r>
            <a:r>
              <a:rPr lang="en-US" sz="4000" dirty="0" err="1" smtClean="0"/>
              <a:t>Powergen</a:t>
            </a:r>
            <a:r>
              <a:rPr lang="en-US" sz="4000" dirty="0" smtClean="0"/>
              <a:t> &amp; Manufacturing:</a:t>
            </a:r>
            <a:br>
              <a:rPr lang="en-US" sz="4000" dirty="0" smtClean="0"/>
            </a:br>
            <a:r>
              <a:rPr lang="en-US" sz="4000" dirty="0" smtClean="0"/>
              <a:t>ATX Heavy Fuel Oil Treatment  Solutions</a:t>
            </a:r>
            <a:endParaRPr lang="en-US" dirty="0"/>
          </a:p>
        </p:txBody>
      </p:sp>
      <p:sp>
        <p:nvSpPr>
          <p:cNvPr id="3" name="Subtitle 2"/>
          <p:cNvSpPr>
            <a:spLocks noGrp="1"/>
          </p:cNvSpPr>
          <p:nvPr>
            <p:ph type="subTitle" idx="1"/>
          </p:nvPr>
        </p:nvSpPr>
        <p:spPr>
          <a:xfrm>
            <a:off x="2133600" y="4107181"/>
            <a:ext cx="6719915" cy="471488"/>
          </a:xfrm>
        </p:spPr>
        <p:txBody>
          <a:bodyPr/>
          <a:lstStyle/>
          <a:p>
            <a:r>
              <a:rPr lang="en-US" dirty="0" smtClean="0"/>
              <a:t> NEW DIMENSION LOGISTICS - JANUARY 2015</a:t>
            </a:r>
            <a:endParaRPr lang="en-US"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Slagging Problems in HFO Systems</a:t>
            </a:r>
            <a:endParaRPr lang="en-US" sz="2400" dirty="0"/>
          </a:p>
        </p:txBody>
      </p:sp>
      <p:sp>
        <p:nvSpPr>
          <p:cNvPr id="7" name="AutoShape 4"/>
          <p:cNvSpPr>
            <a:spLocks noChangeArrowheads="1"/>
          </p:cNvSpPr>
          <p:nvPr/>
        </p:nvSpPr>
        <p:spPr bwMode="auto">
          <a:xfrm>
            <a:off x="2209800" y="3443911"/>
            <a:ext cx="614362" cy="504825"/>
          </a:xfrm>
          <a:prstGeom prst="notchedRightArrow">
            <a:avLst>
              <a:gd name="adj1" fmla="val 50000"/>
              <a:gd name="adj2" fmla="val 30425"/>
            </a:avLst>
          </a:prstGeom>
          <a:gradFill rotWithShape="1">
            <a:gsLst>
              <a:gs pos="0">
                <a:srgbClr val="FFFF00"/>
              </a:gs>
              <a:gs pos="100000">
                <a:srgbClr val="FF0066"/>
              </a:gs>
            </a:gsLst>
            <a:lin ang="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5"/>
          <p:cNvSpPr>
            <a:spLocks noChangeArrowheads="1"/>
          </p:cNvSpPr>
          <p:nvPr/>
        </p:nvSpPr>
        <p:spPr bwMode="auto">
          <a:xfrm>
            <a:off x="5551488" y="4119563"/>
            <a:ext cx="88900" cy="88900"/>
          </a:xfrm>
          <a:prstGeom prst="ellipse">
            <a:avLst/>
          </a:prstGeom>
          <a:solidFill>
            <a:srgbClr val="004C6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utoShape 6"/>
          <p:cNvSpPr>
            <a:spLocks noChangeArrowheads="1"/>
          </p:cNvSpPr>
          <p:nvPr/>
        </p:nvSpPr>
        <p:spPr bwMode="auto">
          <a:xfrm>
            <a:off x="6705600" y="3528328"/>
            <a:ext cx="614362" cy="504825"/>
          </a:xfrm>
          <a:prstGeom prst="notchedRightArrow">
            <a:avLst>
              <a:gd name="adj1" fmla="val 50000"/>
              <a:gd name="adj2" fmla="val 30425"/>
            </a:avLst>
          </a:prstGeom>
          <a:gradFill rotWithShape="1">
            <a:gsLst>
              <a:gs pos="0">
                <a:srgbClr val="FFFF00"/>
              </a:gs>
              <a:gs pos="100000">
                <a:srgbClr val="FF0066"/>
              </a:gs>
            </a:gsLst>
            <a:lin ang="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7"/>
          <p:cNvSpPr txBox="1">
            <a:spLocks noChangeArrowheads="1"/>
          </p:cNvSpPr>
          <p:nvPr/>
        </p:nvSpPr>
        <p:spPr bwMode="auto">
          <a:xfrm>
            <a:off x="230189" y="742950"/>
            <a:ext cx="800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GB" altLang="en-US" sz="2400" b="1" dirty="0" smtClean="0"/>
              <a:t>Problem </a:t>
            </a:r>
            <a:r>
              <a:rPr lang="en-GB" altLang="en-US" sz="2400" dirty="0"/>
              <a:t>- </a:t>
            </a:r>
            <a:r>
              <a:rPr lang="en-GB" altLang="en-US" sz="2400" dirty="0" smtClean="0"/>
              <a:t>Fly ash </a:t>
            </a:r>
            <a:r>
              <a:rPr lang="en-GB" altLang="en-US" sz="2400" dirty="0"/>
              <a:t>particles that </a:t>
            </a:r>
            <a:r>
              <a:rPr lang="en-GB" altLang="en-US" sz="2400" dirty="0" smtClean="0"/>
              <a:t>hit </a:t>
            </a:r>
            <a:r>
              <a:rPr lang="en-GB" altLang="en-US" sz="2400" dirty="0"/>
              <a:t>the tube contain unburned carbon and inorganic compounds like salts/oxides of Na, V, Ni, Al, Si, S etc</a:t>
            </a:r>
            <a:r>
              <a:rPr lang="en-GB" altLang="en-US" sz="2400" dirty="0" smtClean="0"/>
              <a:t>., resulting in build-up of slag formations. </a:t>
            </a:r>
          </a:p>
        </p:txBody>
      </p:sp>
      <p:sp>
        <p:nvSpPr>
          <p:cNvPr id="11" name="AutoShape 8"/>
          <p:cNvSpPr>
            <a:spLocks/>
          </p:cNvSpPr>
          <p:nvPr/>
        </p:nvSpPr>
        <p:spPr bwMode="auto">
          <a:xfrm>
            <a:off x="258764" y="4046629"/>
            <a:ext cx="2112963" cy="630237"/>
          </a:xfrm>
          <a:prstGeom prst="accentCallout2">
            <a:avLst>
              <a:gd name="adj1" fmla="val 18134"/>
              <a:gd name="adj2" fmla="val 103606"/>
              <a:gd name="adj3" fmla="val 18134"/>
              <a:gd name="adj4" fmla="val 119532"/>
              <a:gd name="adj5" fmla="val -111838"/>
              <a:gd name="adj6" fmla="val 13613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200" b="1" dirty="0">
                <a:latin typeface="Verdana" pitchFamily="34" charset="0"/>
              </a:rPr>
              <a:t>Particles of inorganic ash and unburned carbon</a:t>
            </a:r>
          </a:p>
        </p:txBody>
      </p:sp>
      <p:grpSp>
        <p:nvGrpSpPr>
          <p:cNvPr id="14" name="Group 11"/>
          <p:cNvGrpSpPr>
            <a:grpSpLocks/>
          </p:cNvGrpSpPr>
          <p:nvPr/>
        </p:nvGrpSpPr>
        <p:grpSpPr bwMode="auto">
          <a:xfrm>
            <a:off x="3030414" y="2803254"/>
            <a:ext cx="3414712" cy="1752600"/>
            <a:chOff x="1221" y="2343"/>
            <a:chExt cx="2364" cy="1351"/>
          </a:xfrm>
        </p:grpSpPr>
        <p:sp>
          <p:nvSpPr>
            <p:cNvPr id="15" name="Freeform 12" descr="Matanza1"/>
            <p:cNvSpPr>
              <a:spLocks/>
            </p:cNvSpPr>
            <p:nvPr/>
          </p:nvSpPr>
          <p:spPr bwMode="auto">
            <a:xfrm rot="5400000">
              <a:off x="2674" y="2686"/>
              <a:ext cx="1222" cy="601"/>
            </a:xfrm>
            <a:custGeom>
              <a:avLst/>
              <a:gdLst>
                <a:gd name="T0" fmla="*/ 0 w 1308"/>
                <a:gd name="T1" fmla="*/ 996 h 1032"/>
                <a:gd name="T2" fmla="*/ 12 w 1308"/>
                <a:gd name="T3" fmla="*/ 948 h 1032"/>
                <a:gd name="T4" fmla="*/ 36 w 1308"/>
                <a:gd name="T5" fmla="*/ 876 h 1032"/>
                <a:gd name="T6" fmla="*/ 132 w 1308"/>
                <a:gd name="T7" fmla="*/ 600 h 1032"/>
                <a:gd name="T8" fmla="*/ 180 w 1308"/>
                <a:gd name="T9" fmla="*/ 528 h 1032"/>
                <a:gd name="T10" fmla="*/ 240 w 1308"/>
                <a:gd name="T11" fmla="*/ 444 h 1032"/>
                <a:gd name="T12" fmla="*/ 492 w 1308"/>
                <a:gd name="T13" fmla="*/ 180 h 1032"/>
                <a:gd name="T14" fmla="*/ 564 w 1308"/>
                <a:gd name="T15" fmla="*/ 84 h 1032"/>
                <a:gd name="T16" fmla="*/ 612 w 1308"/>
                <a:gd name="T17" fmla="*/ 72 h 1032"/>
                <a:gd name="T18" fmla="*/ 660 w 1308"/>
                <a:gd name="T19" fmla="*/ 0 h 1032"/>
                <a:gd name="T20" fmla="*/ 768 w 1308"/>
                <a:gd name="T21" fmla="*/ 144 h 1032"/>
                <a:gd name="T22" fmla="*/ 864 w 1308"/>
                <a:gd name="T23" fmla="*/ 300 h 1032"/>
                <a:gd name="T24" fmla="*/ 888 w 1308"/>
                <a:gd name="T25" fmla="*/ 336 h 1032"/>
                <a:gd name="T26" fmla="*/ 1008 w 1308"/>
                <a:gd name="T27" fmla="*/ 420 h 1032"/>
                <a:gd name="T28" fmla="*/ 1116 w 1308"/>
                <a:gd name="T29" fmla="*/ 600 h 1032"/>
                <a:gd name="T30" fmla="*/ 1176 w 1308"/>
                <a:gd name="T31" fmla="*/ 696 h 1032"/>
                <a:gd name="T32" fmla="*/ 1248 w 1308"/>
                <a:gd name="T33" fmla="*/ 780 h 1032"/>
                <a:gd name="T34" fmla="*/ 1284 w 1308"/>
                <a:gd name="T35" fmla="*/ 888 h 1032"/>
                <a:gd name="T36" fmla="*/ 1296 w 1308"/>
                <a:gd name="T37" fmla="*/ 924 h 1032"/>
                <a:gd name="T38" fmla="*/ 1308 w 1308"/>
                <a:gd name="T39" fmla="*/ 960 h 1032"/>
                <a:gd name="T40" fmla="*/ 1296 w 1308"/>
                <a:gd name="T41" fmla="*/ 1032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8" h="1032">
                  <a:moveTo>
                    <a:pt x="0" y="996"/>
                  </a:moveTo>
                  <a:cubicBezTo>
                    <a:pt x="4" y="980"/>
                    <a:pt x="7" y="964"/>
                    <a:pt x="12" y="948"/>
                  </a:cubicBezTo>
                  <a:cubicBezTo>
                    <a:pt x="19" y="924"/>
                    <a:pt x="36" y="876"/>
                    <a:pt x="36" y="876"/>
                  </a:cubicBezTo>
                  <a:cubicBezTo>
                    <a:pt x="47" y="776"/>
                    <a:pt x="59" y="673"/>
                    <a:pt x="132" y="600"/>
                  </a:cubicBezTo>
                  <a:cubicBezTo>
                    <a:pt x="172" y="481"/>
                    <a:pt x="105" y="663"/>
                    <a:pt x="180" y="528"/>
                  </a:cubicBezTo>
                  <a:cubicBezTo>
                    <a:pt x="231" y="436"/>
                    <a:pt x="169" y="468"/>
                    <a:pt x="240" y="444"/>
                  </a:cubicBezTo>
                  <a:cubicBezTo>
                    <a:pt x="363" y="349"/>
                    <a:pt x="382" y="301"/>
                    <a:pt x="492" y="180"/>
                  </a:cubicBezTo>
                  <a:cubicBezTo>
                    <a:pt x="532" y="60"/>
                    <a:pt x="492" y="60"/>
                    <a:pt x="564" y="84"/>
                  </a:cubicBezTo>
                  <a:cubicBezTo>
                    <a:pt x="580" y="80"/>
                    <a:pt x="600" y="83"/>
                    <a:pt x="612" y="72"/>
                  </a:cubicBezTo>
                  <a:cubicBezTo>
                    <a:pt x="634" y="53"/>
                    <a:pt x="660" y="0"/>
                    <a:pt x="660" y="0"/>
                  </a:cubicBezTo>
                  <a:cubicBezTo>
                    <a:pt x="708" y="145"/>
                    <a:pt x="646" y="0"/>
                    <a:pt x="768" y="144"/>
                  </a:cubicBezTo>
                  <a:cubicBezTo>
                    <a:pt x="807" y="191"/>
                    <a:pt x="830" y="249"/>
                    <a:pt x="864" y="300"/>
                  </a:cubicBezTo>
                  <a:cubicBezTo>
                    <a:pt x="872" y="312"/>
                    <a:pt x="875" y="330"/>
                    <a:pt x="888" y="336"/>
                  </a:cubicBezTo>
                  <a:cubicBezTo>
                    <a:pt x="937" y="361"/>
                    <a:pt x="969" y="381"/>
                    <a:pt x="1008" y="420"/>
                  </a:cubicBezTo>
                  <a:cubicBezTo>
                    <a:pt x="1041" y="519"/>
                    <a:pt x="1062" y="516"/>
                    <a:pt x="1116" y="600"/>
                  </a:cubicBezTo>
                  <a:cubicBezTo>
                    <a:pt x="1136" y="632"/>
                    <a:pt x="1149" y="669"/>
                    <a:pt x="1176" y="696"/>
                  </a:cubicBezTo>
                  <a:cubicBezTo>
                    <a:pt x="1200" y="720"/>
                    <a:pt x="1233" y="747"/>
                    <a:pt x="1248" y="780"/>
                  </a:cubicBezTo>
                  <a:cubicBezTo>
                    <a:pt x="1248" y="780"/>
                    <a:pt x="1278" y="870"/>
                    <a:pt x="1284" y="888"/>
                  </a:cubicBezTo>
                  <a:cubicBezTo>
                    <a:pt x="1288" y="900"/>
                    <a:pt x="1292" y="912"/>
                    <a:pt x="1296" y="924"/>
                  </a:cubicBezTo>
                  <a:cubicBezTo>
                    <a:pt x="1300" y="936"/>
                    <a:pt x="1308" y="960"/>
                    <a:pt x="1308" y="960"/>
                  </a:cubicBezTo>
                  <a:cubicBezTo>
                    <a:pt x="1304" y="984"/>
                    <a:pt x="1296" y="1032"/>
                    <a:pt x="1296" y="1032"/>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3"/>
            <p:cNvSpPr>
              <a:spLocks noChangeArrowheads="1"/>
            </p:cNvSpPr>
            <p:nvPr/>
          </p:nvSpPr>
          <p:spPr bwMode="auto">
            <a:xfrm>
              <a:off x="1912" y="2604"/>
              <a:ext cx="56" cy="56"/>
            </a:xfrm>
            <a:prstGeom prst="ellipse">
              <a:avLst/>
            </a:prstGeom>
            <a:solidFill>
              <a:srgbClr val="004C6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14"/>
            <p:cNvSpPr>
              <a:spLocks noChangeArrowheads="1"/>
            </p:cNvSpPr>
            <p:nvPr/>
          </p:nvSpPr>
          <p:spPr bwMode="auto">
            <a:xfrm>
              <a:off x="1322" y="3015"/>
              <a:ext cx="56" cy="56"/>
            </a:xfrm>
            <a:prstGeom prst="ellipse">
              <a:avLst/>
            </a:prstGeom>
            <a:solidFill>
              <a:srgbClr val="33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15"/>
            <p:cNvSpPr>
              <a:spLocks noChangeArrowheads="1"/>
            </p:cNvSpPr>
            <p:nvPr/>
          </p:nvSpPr>
          <p:spPr bwMode="auto">
            <a:xfrm>
              <a:off x="2194" y="2374"/>
              <a:ext cx="56" cy="56"/>
            </a:xfrm>
            <a:prstGeom prst="ellipse">
              <a:avLst/>
            </a:prstGeom>
            <a:solidFill>
              <a:srgbClr val="004C6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16"/>
            <p:cNvSpPr>
              <a:spLocks noChangeArrowheads="1"/>
            </p:cNvSpPr>
            <p:nvPr/>
          </p:nvSpPr>
          <p:spPr bwMode="auto">
            <a:xfrm>
              <a:off x="1799" y="3170"/>
              <a:ext cx="56" cy="56"/>
            </a:xfrm>
            <a:prstGeom prst="ellipse">
              <a:avLst/>
            </a:prstGeom>
            <a:gradFill rotWithShape="1">
              <a:gsLst>
                <a:gs pos="0">
                  <a:srgbClr val="C9D5CB"/>
                </a:gs>
                <a:gs pos="100000">
                  <a:srgbClr val="C9D5CB">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17"/>
            <p:cNvSpPr>
              <a:spLocks noChangeArrowheads="1"/>
            </p:cNvSpPr>
            <p:nvPr/>
          </p:nvSpPr>
          <p:spPr bwMode="auto">
            <a:xfrm>
              <a:off x="1886" y="3638"/>
              <a:ext cx="56" cy="56"/>
            </a:xfrm>
            <a:prstGeom prst="ellipse">
              <a:avLst/>
            </a:prstGeom>
            <a:solidFill>
              <a:srgbClr val="C9D5C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8"/>
            <p:cNvSpPr>
              <a:spLocks noChangeArrowheads="1"/>
            </p:cNvSpPr>
            <p:nvPr/>
          </p:nvSpPr>
          <p:spPr bwMode="auto">
            <a:xfrm>
              <a:off x="3393" y="358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Oval 19"/>
            <p:cNvSpPr>
              <a:spLocks noChangeArrowheads="1"/>
            </p:cNvSpPr>
            <p:nvPr/>
          </p:nvSpPr>
          <p:spPr bwMode="auto">
            <a:xfrm>
              <a:off x="1289" y="2586"/>
              <a:ext cx="56" cy="56"/>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20"/>
            <p:cNvSpPr>
              <a:spLocks noChangeArrowheads="1"/>
            </p:cNvSpPr>
            <p:nvPr/>
          </p:nvSpPr>
          <p:spPr bwMode="auto">
            <a:xfrm>
              <a:off x="1983" y="3534"/>
              <a:ext cx="56" cy="56"/>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Oval 21"/>
            <p:cNvSpPr>
              <a:spLocks noChangeArrowheads="1"/>
            </p:cNvSpPr>
            <p:nvPr/>
          </p:nvSpPr>
          <p:spPr bwMode="auto">
            <a:xfrm>
              <a:off x="1507" y="3334"/>
              <a:ext cx="56" cy="56"/>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Oval 22"/>
            <p:cNvSpPr>
              <a:spLocks noChangeArrowheads="1"/>
            </p:cNvSpPr>
            <p:nvPr/>
          </p:nvSpPr>
          <p:spPr bwMode="auto">
            <a:xfrm>
              <a:off x="1598" y="238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Freeform 23" descr="Matanza1"/>
            <p:cNvSpPr>
              <a:spLocks/>
            </p:cNvSpPr>
            <p:nvPr/>
          </p:nvSpPr>
          <p:spPr bwMode="auto">
            <a:xfrm rot="16200000">
              <a:off x="1528" y="2565"/>
              <a:ext cx="1222" cy="840"/>
            </a:xfrm>
            <a:custGeom>
              <a:avLst/>
              <a:gdLst>
                <a:gd name="T0" fmla="*/ 0 w 1308"/>
                <a:gd name="T1" fmla="*/ 996 h 1032"/>
                <a:gd name="T2" fmla="*/ 12 w 1308"/>
                <a:gd name="T3" fmla="*/ 948 h 1032"/>
                <a:gd name="T4" fmla="*/ 36 w 1308"/>
                <a:gd name="T5" fmla="*/ 876 h 1032"/>
                <a:gd name="T6" fmla="*/ 132 w 1308"/>
                <a:gd name="T7" fmla="*/ 600 h 1032"/>
                <a:gd name="T8" fmla="*/ 180 w 1308"/>
                <a:gd name="T9" fmla="*/ 528 h 1032"/>
                <a:gd name="T10" fmla="*/ 240 w 1308"/>
                <a:gd name="T11" fmla="*/ 444 h 1032"/>
                <a:gd name="T12" fmla="*/ 492 w 1308"/>
                <a:gd name="T13" fmla="*/ 180 h 1032"/>
                <a:gd name="T14" fmla="*/ 564 w 1308"/>
                <a:gd name="T15" fmla="*/ 84 h 1032"/>
                <a:gd name="T16" fmla="*/ 612 w 1308"/>
                <a:gd name="T17" fmla="*/ 72 h 1032"/>
                <a:gd name="T18" fmla="*/ 660 w 1308"/>
                <a:gd name="T19" fmla="*/ 0 h 1032"/>
                <a:gd name="T20" fmla="*/ 768 w 1308"/>
                <a:gd name="T21" fmla="*/ 144 h 1032"/>
                <a:gd name="T22" fmla="*/ 864 w 1308"/>
                <a:gd name="T23" fmla="*/ 300 h 1032"/>
                <a:gd name="T24" fmla="*/ 888 w 1308"/>
                <a:gd name="T25" fmla="*/ 336 h 1032"/>
                <a:gd name="T26" fmla="*/ 1008 w 1308"/>
                <a:gd name="T27" fmla="*/ 420 h 1032"/>
                <a:gd name="T28" fmla="*/ 1116 w 1308"/>
                <a:gd name="T29" fmla="*/ 600 h 1032"/>
                <a:gd name="T30" fmla="*/ 1176 w 1308"/>
                <a:gd name="T31" fmla="*/ 696 h 1032"/>
                <a:gd name="T32" fmla="*/ 1248 w 1308"/>
                <a:gd name="T33" fmla="*/ 780 h 1032"/>
                <a:gd name="T34" fmla="*/ 1284 w 1308"/>
                <a:gd name="T35" fmla="*/ 888 h 1032"/>
                <a:gd name="T36" fmla="*/ 1296 w 1308"/>
                <a:gd name="T37" fmla="*/ 924 h 1032"/>
                <a:gd name="T38" fmla="*/ 1308 w 1308"/>
                <a:gd name="T39" fmla="*/ 960 h 1032"/>
                <a:gd name="T40" fmla="*/ 1296 w 1308"/>
                <a:gd name="T41" fmla="*/ 1032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8" h="1032">
                  <a:moveTo>
                    <a:pt x="0" y="996"/>
                  </a:moveTo>
                  <a:cubicBezTo>
                    <a:pt x="4" y="980"/>
                    <a:pt x="7" y="964"/>
                    <a:pt x="12" y="948"/>
                  </a:cubicBezTo>
                  <a:cubicBezTo>
                    <a:pt x="19" y="924"/>
                    <a:pt x="36" y="876"/>
                    <a:pt x="36" y="876"/>
                  </a:cubicBezTo>
                  <a:cubicBezTo>
                    <a:pt x="47" y="776"/>
                    <a:pt x="59" y="673"/>
                    <a:pt x="132" y="600"/>
                  </a:cubicBezTo>
                  <a:cubicBezTo>
                    <a:pt x="172" y="481"/>
                    <a:pt x="105" y="663"/>
                    <a:pt x="180" y="528"/>
                  </a:cubicBezTo>
                  <a:cubicBezTo>
                    <a:pt x="231" y="436"/>
                    <a:pt x="169" y="468"/>
                    <a:pt x="240" y="444"/>
                  </a:cubicBezTo>
                  <a:cubicBezTo>
                    <a:pt x="363" y="349"/>
                    <a:pt x="382" y="301"/>
                    <a:pt x="492" y="180"/>
                  </a:cubicBezTo>
                  <a:cubicBezTo>
                    <a:pt x="532" y="60"/>
                    <a:pt x="492" y="60"/>
                    <a:pt x="564" y="84"/>
                  </a:cubicBezTo>
                  <a:cubicBezTo>
                    <a:pt x="580" y="80"/>
                    <a:pt x="600" y="83"/>
                    <a:pt x="612" y="72"/>
                  </a:cubicBezTo>
                  <a:cubicBezTo>
                    <a:pt x="634" y="53"/>
                    <a:pt x="660" y="0"/>
                    <a:pt x="660" y="0"/>
                  </a:cubicBezTo>
                  <a:cubicBezTo>
                    <a:pt x="708" y="145"/>
                    <a:pt x="646" y="0"/>
                    <a:pt x="768" y="144"/>
                  </a:cubicBezTo>
                  <a:cubicBezTo>
                    <a:pt x="807" y="191"/>
                    <a:pt x="830" y="249"/>
                    <a:pt x="864" y="300"/>
                  </a:cubicBezTo>
                  <a:cubicBezTo>
                    <a:pt x="872" y="312"/>
                    <a:pt x="875" y="330"/>
                    <a:pt x="888" y="336"/>
                  </a:cubicBezTo>
                  <a:cubicBezTo>
                    <a:pt x="937" y="361"/>
                    <a:pt x="969" y="381"/>
                    <a:pt x="1008" y="420"/>
                  </a:cubicBezTo>
                  <a:cubicBezTo>
                    <a:pt x="1041" y="519"/>
                    <a:pt x="1062" y="516"/>
                    <a:pt x="1116" y="600"/>
                  </a:cubicBezTo>
                  <a:cubicBezTo>
                    <a:pt x="1136" y="632"/>
                    <a:pt x="1149" y="669"/>
                    <a:pt x="1176" y="696"/>
                  </a:cubicBezTo>
                  <a:cubicBezTo>
                    <a:pt x="1200" y="720"/>
                    <a:pt x="1233" y="747"/>
                    <a:pt x="1248" y="780"/>
                  </a:cubicBezTo>
                  <a:cubicBezTo>
                    <a:pt x="1248" y="780"/>
                    <a:pt x="1278" y="870"/>
                    <a:pt x="1284" y="888"/>
                  </a:cubicBezTo>
                  <a:cubicBezTo>
                    <a:pt x="1288" y="900"/>
                    <a:pt x="1292" y="912"/>
                    <a:pt x="1296" y="924"/>
                  </a:cubicBezTo>
                  <a:cubicBezTo>
                    <a:pt x="1300" y="936"/>
                    <a:pt x="1308" y="960"/>
                    <a:pt x="1308" y="960"/>
                  </a:cubicBezTo>
                  <a:cubicBezTo>
                    <a:pt x="1304" y="984"/>
                    <a:pt x="1296" y="1032"/>
                    <a:pt x="1296" y="1032"/>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 name="Group 24"/>
            <p:cNvGrpSpPr>
              <a:grpSpLocks/>
            </p:cNvGrpSpPr>
            <p:nvPr/>
          </p:nvGrpSpPr>
          <p:grpSpPr bwMode="auto">
            <a:xfrm>
              <a:off x="2090" y="2343"/>
              <a:ext cx="1328" cy="1294"/>
              <a:chOff x="2268" y="2292"/>
              <a:chExt cx="1248" cy="1248"/>
            </a:xfrm>
          </p:grpSpPr>
          <p:sp>
            <p:nvSpPr>
              <p:cNvPr id="41" name="Oval 25"/>
              <p:cNvSpPr>
                <a:spLocks noChangeArrowheads="1"/>
              </p:cNvSpPr>
              <p:nvPr/>
            </p:nvSpPr>
            <p:spPr bwMode="auto">
              <a:xfrm>
                <a:off x="2268" y="2292"/>
                <a:ext cx="1248" cy="1248"/>
              </a:xfrm>
              <a:prstGeom prst="ellipse">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Oval 26"/>
              <p:cNvSpPr>
                <a:spLocks noChangeArrowheads="1"/>
              </p:cNvSpPr>
              <p:nvPr/>
            </p:nvSpPr>
            <p:spPr bwMode="auto">
              <a:xfrm>
                <a:off x="2400" y="2424"/>
                <a:ext cx="984" cy="984"/>
              </a:xfrm>
              <a:prstGeom prst="ellipse">
                <a:avLst/>
              </a:prstGeom>
              <a:gradFill rotWithShape="0">
                <a:gsLst>
                  <a:gs pos="0">
                    <a:schemeClr val="bg2"/>
                  </a:gs>
                  <a:gs pos="100000">
                    <a:schemeClr val="tx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 name="Oval 27"/>
            <p:cNvSpPr>
              <a:spLocks noChangeArrowheads="1"/>
            </p:cNvSpPr>
            <p:nvPr/>
          </p:nvSpPr>
          <p:spPr bwMode="auto">
            <a:xfrm>
              <a:off x="1643" y="3074"/>
              <a:ext cx="56" cy="56"/>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Oval 28"/>
            <p:cNvSpPr>
              <a:spLocks noChangeArrowheads="1"/>
            </p:cNvSpPr>
            <p:nvPr/>
          </p:nvSpPr>
          <p:spPr bwMode="auto">
            <a:xfrm>
              <a:off x="1230" y="3444"/>
              <a:ext cx="56" cy="56"/>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Oval 29"/>
            <p:cNvSpPr>
              <a:spLocks noChangeArrowheads="1"/>
            </p:cNvSpPr>
            <p:nvPr/>
          </p:nvSpPr>
          <p:spPr bwMode="auto">
            <a:xfrm>
              <a:off x="1492" y="2572"/>
              <a:ext cx="56" cy="56"/>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Oval 30"/>
            <p:cNvSpPr>
              <a:spLocks noChangeArrowheads="1"/>
            </p:cNvSpPr>
            <p:nvPr/>
          </p:nvSpPr>
          <p:spPr bwMode="auto">
            <a:xfrm>
              <a:off x="1646" y="3590"/>
              <a:ext cx="56" cy="56"/>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Oval 31"/>
            <p:cNvSpPr>
              <a:spLocks noChangeArrowheads="1"/>
            </p:cNvSpPr>
            <p:nvPr/>
          </p:nvSpPr>
          <p:spPr bwMode="auto">
            <a:xfrm>
              <a:off x="1607" y="2722"/>
              <a:ext cx="56" cy="56"/>
            </a:xfrm>
            <a:prstGeom prst="ellipse">
              <a:avLst/>
            </a:prstGeom>
            <a:solidFill>
              <a:srgbClr val="004C6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Oval 32"/>
            <p:cNvSpPr>
              <a:spLocks noChangeArrowheads="1"/>
            </p:cNvSpPr>
            <p:nvPr/>
          </p:nvSpPr>
          <p:spPr bwMode="auto">
            <a:xfrm>
              <a:off x="1221" y="3182"/>
              <a:ext cx="56" cy="56"/>
            </a:xfrm>
            <a:prstGeom prst="ellipse">
              <a:avLst/>
            </a:prstGeom>
            <a:solidFill>
              <a:srgbClr val="004C6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Oval 33"/>
            <p:cNvSpPr>
              <a:spLocks noChangeArrowheads="1"/>
            </p:cNvSpPr>
            <p:nvPr/>
          </p:nvSpPr>
          <p:spPr bwMode="auto">
            <a:xfrm>
              <a:off x="2320" y="3012"/>
              <a:ext cx="56" cy="56"/>
            </a:xfrm>
            <a:prstGeom prst="ellipse">
              <a:avLst/>
            </a:prstGeom>
            <a:solidFill>
              <a:srgbClr val="004C6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Oval 34"/>
            <p:cNvSpPr>
              <a:spLocks noChangeArrowheads="1"/>
            </p:cNvSpPr>
            <p:nvPr/>
          </p:nvSpPr>
          <p:spPr bwMode="auto">
            <a:xfrm>
              <a:off x="2456" y="3148"/>
              <a:ext cx="56" cy="56"/>
            </a:xfrm>
            <a:prstGeom prst="ellipse">
              <a:avLst/>
            </a:prstGeom>
            <a:solidFill>
              <a:srgbClr val="004C6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Oval 35"/>
            <p:cNvSpPr>
              <a:spLocks noChangeArrowheads="1"/>
            </p:cNvSpPr>
            <p:nvPr/>
          </p:nvSpPr>
          <p:spPr bwMode="auto">
            <a:xfrm>
              <a:off x="1554" y="3477"/>
              <a:ext cx="56" cy="56"/>
            </a:xfrm>
            <a:prstGeom prst="ellipse">
              <a:avLst/>
            </a:prstGeom>
            <a:solidFill>
              <a:srgbClr val="C9D5C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Oval 36"/>
            <p:cNvSpPr>
              <a:spLocks noChangeArrowheads="1"/>
            </p:cNvSpPr>
            <p:nvPr/>
          </p:nvSpPr>
          <p:spPr bwMode="auto">
            <a:xfrm>
              <a:off x="1600" y="3217"/>
              <a:ext cx="56" cy="56"/>
            </a:xfrm>
            <a:prstGeom prst="ellipse">
              <a:avLst/>
            </a:prstGeom>
            <a:solidFill>
              <a:srgbClr val="C9D5C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37"/>
            <p:cNvSpPr>
              <a:spLocks noChangeArrowheads="1"/>
            </p:cNvSpPr>
            <p:nvPr/>
          </p:nvSpPr>
          <p:spPr bwMode="auto">
            <a:xfrm>
              <a:off x="1277" y="2750"/>
              <a:ext cx="56" cy="56"/>
            </a:xfrm>
            <a:prstGeom prst="ellipse">
              <a:avLst/>
            </a:prstGeom>
            <a:solidFill>
              <a:srgbClr val="C9D5C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Oval 38"/>
            <p:cNvSpPr>
              <a:spLocks noChangeArrowheads="1"/>
            </p:cNvSpPr>
            <p:nvPr/>
          </p:nvSpPr>
          <p:spPr bwMode="auto">
            <a:xfrm>
              <a:off x="1620" y="2989"/>
              <a:ext cx="56" cy="56"/>
            </a:xfrm>
            <a:prstGeom prst="ellipse">
              <a:avLst/>
            </a:prstGeom>
            <a:solidFill>
              <a:srgbClr val="33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Oval 39"/>
            <p:cNvSpPr>
              <a:spLocks noChangeArrowheads="1"/>
            </p:cNvSpPr>
            <p:nvPr/>
          </p:nvSpPr>
          <p:spPr bwMode="auto">
            <a:xfrm>
              <a:off x="1837" y="3404"/>
              <a:ext cx="56" cy="56"/>
            </a:xfrm>
            <a:prstGeom prst="ellipse">
              <a:avLst/>
            </a:prstGeom>
            <a:solidFill>
              <a:srgbClr val="33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42901739"/>
      </p:ext>
    </p:extLst>
  </p:cSld>
  <p:clrMapOvr>
    <a:masterClrMapping/>
  </p:clrMapOvr>
  <p:transition spd="slow">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304800" y="133350"/>
            <a:ext cx="6172200" cy="392906"/>
          </a:xfrm>
        </p:spPr>
        <p:txBody>
          <a:bodyPr/>
          <a:lstStyle/>
          <a:p>
            <a:r>
              <a:rPr lang="en-US" sz="2400" dirty="0"/>
              <a:t>Opacity/Plume Visibility</a:t>
            </a:r>
          </a:p>
        </p:txBody>
      </p:sp>
      <p:sp>
        <p:nvSpPr>
          <p:cNvPr id="212995" name="Rectangle 3"/>
          <p:cNvSpPr>
            <a:spLocks noGrp="1" noChangeArrowheads="1"/>
          </p:cNvSpPr>
          <p:nvPr>
            <p:ph type="body" idx="1"/>
          </p:nvPr>
        </p:nvSpPr>
        <p:spPr>
          <a:xfrm>
            <a:off x="304800" y="1047750"/>
            <a:ext cx="8534400" cy="2265760"/>
          </a:xfrm>
        </p:spPr>
        <p:txBody>
          <a:bodyPr>
            <a:normAutofit fontScale="92500" lnSpcReduction="10000"/>
          </a:bodyPr>
          <a:lstStyle/>
          <a:p>
            <a:pPr defTabSz="669131" eaLnBrk="0" hangingPunct="0">
              <a:spcBef>
                <a:spcPct val="0"/>
              </a:spcBef>
              <a:tabLst>
                <a:tab pos="1354931" algn="l"/>
              </a:tabLst>
            </a:pPr>
            <a:endParaRPr lang="en-US" sz="1350" dirty="0"/>
          </a:p>
          <a:p>
            <a:pPr marL="0" indent="0" defTabSz="669131" eaLnBrk="0" hangingPunct="0">
              <a:spcBef>
                <a:spcPct val="0"/>
              </a:spcBef>
              <a:buNone/>
              <a:tabLst>
                <a:tab pos="1354931" algn="l"/>
              </a:tabLst>
            </a:pPr>
            <a:r>
              <a:rPr lang="en-US" sz="2200" dirty="0"/>
              <a:t>Opacity-measured by opacity meters situated in the stack</a:t>
            </a:r>
            <a:endParaRPr lang="sv-SE" sz="2200" dirty="0"/>
          </a:p>
          <a:p>
            <a:pPr marL="0" indent="0" defTabSz="669131" eaLnBrk="0" hangingPunct="0">
              <a:spcBef>
                <a:spcPct val="0"/>
              </a:spcBef>
              <a:buNone/>
              <a:tabLst>
                <a:tab pos="1354931" algn="l"/>
              </a:tabLst>
            </a:pPr>
            <a:endParaRPr lang="en-US" sz="2200" dirty="0"/>
          </a:p>
          <a:p>
            <a:pPr marL="0" indent="0" defTabSz="669131" eaLnBrk="0" hangingPunct="0">
              <a:spcBef>
                <a:spcPct val="0"/>
              </a:spcBef>
              <a:buNone/>
              <a:tabLst>
                <a:tab pos="1354931" algn="l"/>
              </a:tabLst>
            </a:pPr>
            <a:r>
              <a:rPr lang="en-US" sz="2200" dirty="0"/>
              <a:t>Plume visibility- Studied by certified reader from a specific point below the stack</a:t>
            </a:r>
          </a:p>
          <a:p>
            <a:pPr marL="0" indent="0" defTabSz="669131" eaLnBrk="0" hangingPunct="0">
              <a:spcBef>
                <a:spcPct val="0"/>
              </a:spcBef>
              <a:buNone/>
              <a:tabLst>
                <a:tab pos="1354931" algn="l"/>
              </a:tabLst>
            </a:pPr>
            <a:endParaRPr lang="en-US" sz="2200" dirty="0"/>
          </a:p>
          <a:p>
            <a:pPr marL="0" indent="0" defTabSz="669131" eaLnBrk="0" hangingPunct="0">
              <a:spcBef>
                <a:spcPct val="0"/>
              </a:spcBef>
              <a:buNone/>
              <a:tabLst>
                <a:tab pos="1354931" algn="l"/>
              </a:tabLst>
            </a:pPr>
            <a:r>
              <a:rPr lang="en-US" sz="2200" dirty="0"/>
              <a:t>Note: Usually the stack visibility is higher than the opacity analyzed in the stack</a:t>
            </a:r>
          </a:p>
          <a:p>
            <a:pPr defTabSz="669131">
              <a:tabLst>
                <a:tab pos="1354931" algn="l"/>
              </a:tabLst>
            </a:pPr>
            <a:endParaRPr lang="en-US" sz="1350" dirty="0"/>
          </a:p>
        </p:txBody>
      </p:sp>
    </p:spTree>
    <p:extLst>
      <p:ext uri="{BB962C8B-B14F-4D97-AF65-F5344CB8AC3E}">
        <p14:creationId xmlns:p14="http://schemas.microsoft.com/office/powerpoint/2010/main" val="249441716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sz="2400" dirty="0" smtClean="0"/>
              <a:t>Particulates &amp; Opacity</a:t>
            </a:r>
            <a:endParaRPr lang="en-US" sz="2400" dirty="0"/>
          </a:p>
        </p:txBody>
      </p:sp>
      <p:pic>
        <p:nvPicPr>
          <p:cNvPr id="215043" name="Picture 3" descr="TCR6_5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781525"/>
            <a:ext cx="5257800" cy="3533642"/>
          </a:xfrm>
          <a:prstGeom prst="rect">
            <a:avLst/>
          </a:prstGeom>
          <a:noFill/>
          <a:extLst>
            <a:ext uri="{909E8E84-426E-40DD-AFC4-6F175D3DCCD1}">
              <a14:hiddenFill xmlns:a14="http://schemas.microsoft.com/office/drawing/2010/main">
                <a:solidFill>
                  <a:srgbClr val="FFFFFF"/>
                </a:solidFill>
              </a14:hiddenFill>
            </a:ext>
          </a:extLst>
        </p:spPr>
      </p:pic>
      <p:sp>
        <p:nvSpPr>
          <p:cNvPr id="215044" name="Text Box 4"/>
          <p:cNvSpPr txBox="1">
            <a:spLocks noChangeArrowheads="1"/>
          </p:cNvSpPr>
          <p:nvPr/>
        </p:nvSpPr>
        <p:spPr bwMode="auto">
          <a:xfrm>
            <a:off x="257174" y="895350"/>
            <a:ext cx="3400426" cy="3560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9233" tIns="34616" rIns="69233" bIns="34616">
            <a:spAutoFit/>
          </a:bodyPr>
          <a:lstStyle/>
          <a:p>
            <a:pPr marL="285750" indent="-285750" eaLnBrk="1" hangingPunct="1">
              <a:spcBef>
                <a:spcPct val="30000"/>
              </a:spcBef>
              <a:buFont typeface="Arial" panose="020B0604020202020204" pitchFamily="34" charset="0"/>
              <a:buChar char="•"/>
            </a:pPr>
            <a:r>
              <a:rPr lang="en-US" dirty="0"/>
              <a:t>Particles in a size of 0.2-0.8 µm have the highest influence on </a:t>
            </a:r>
            <a:r>
              <a:rPr lang="en-US" dirty="0" smtClean="0"/>
              <a:t>opacity.</a:t>
            </a:r>
          </a:p>
          <a:p>
            <a:pPr marL="285750" indent="-285750" eaLnBrk="1" hangingPunct="1">
              <a:spcBef>
                <a:spcPct val="30000"/>
              </a:spcBef>
              <a:buFont typeface="Arial" panose="020B0604020202020204" pitchFamily="34" charset="0"/>
              <a:buChar char="•"/>
            </a:pPr>
            <a:r>
              <a:rPr lang="en-US" dirty="0" smtClean="0"/>
              <a:t>If </a:t>
            </a:r>
            <a:r>
              <a:rPr lang="en-US" dirty="0"/>
              <a:t>we try to have particulates that are outside of this area we may be able to reduce the opacity. </a:t>
            </a:r>
            <a:endParaRPr lang="en-US" dirty="0" smtClean="0"/>
          </a:p>
          <a:p>
            <a:pPr marL="285750" indent="-285750" eaLnBrk="1" hangingPunct="1">
              <a:spcBef>
                <a:spcPct val="30000"/>
              </a:spcBef>
              <a:buFont typeface="Arial" panose="020B0604020202020204" pitchFamily="34" charset="0"/>
              <a:buChar char="•"/>
            </a:pPr>
            <a:r>
              <a:rPr lang="en-US" dirty="0"/>
              <a:t>N</a:t>
            </a:r>
            <a:r>
              <a:rPr lang="en-US" dirty="0" smtClean="0"/>
              <a:t>ote </a:t>
            </a:r>
            <a:r>
              <a:rPr lang="en-US" dirty="0"/>
              <a:t>that the light attenuation is about the same for a 0.2 µm particle as for a 10 µm particle. </a:t>
            </a:r>
          </a:p>
        </p:txBody>
      </p:sp>
      <p:sp>
        <p:nvSpPr>
          <p:cNvPr id="215045" name="Line 5"/>
          <p:cNvSpPr>
            <a:spLocks noChangeShapeType="1"/>
          </p:cNvSpPr>
          <p:nvPr/>
        </p:nvSpPr>
        <p:spPr bwMode="auto">
          <a:xfrm flipV="1">
            <a:off x="5829300" y="1937148"/>
            <a:ext cx="0" cy="1720453"/>
          </a:xfrm>
          <a:prstGeom prst="line">
            <a:avLst/>
          </a:prstGeom>
          <a:noFill/>
          <a:ln w="57150">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15046" name="Line 6"/>
          <p:cNvSpPr>
            <a:spLocks noChangeShapeType="1"/>
          </p:cNvSpPr>
          <p:nvPr/>
        </p:nvSpPr>
        <p:spPr bwMode="auto">
          <a:xfrm flipV="1">
            <a:off x="4857750" y="1943100"/>
            <a:ext cx="0" cy="1720454"/>
          </a:xfrm>
          <a:prstGeom prst="line">
            <a:avLst/>
          </a:prstGeom>
          <a:noFill/>
          <a:ln w="57150">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77715751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304800" y="133350"/>
            <a:ext cx="6086475" cy="476250"/>
          </a:xfrm>
        </p:spPr>
        <p:txBody>
          <a:bodyPr/>
          <a:lstStyle/>
          <a:p>
            <a:r>
              <a:rPr lang="en-US" sz="2400" dirty="0" smtClean="0"/>
              <a:t>Sulfuric Acid Formation In Plumes</a:t>
            </a:r>
            <a:endParaRPr lang="en-US" sz="2400" dirty="0"/>
          </a:p>
        </p:txBody>
      </p:sp>
      <p:sp>
        <p:nvSpPr>
          <p:cNvPr id="217091" name="Rectangle 3"/>
          <p:cNvSpPr>
            <a:spLocks noGrp="1" noChangeArrowheads="1"/>
          </p:cNvSpPr>
          <p:nvPr>
            <p:ph type="body" idx="1"/>
          </p:nvPr>
        </p:nvSpPr>
        <p:spPr>
          <a:xfrm>
            <a:off x="304800" y="971550"/>
            <a:ext cx="8534400" cy="3276600"/>
          </a:xfrm>
        </p:spPr>
        <p:txBody>
          <a:bodyPr>
            <a:normAutofit fontScale="92500" lnSpcReduction="20000"/>
          </a:bodyPr>
          <a:lstStyle/>
          <a:p>
            <a:pPr marL="0" indent="0" eaLnBrk="0" hangingPunct="0">
              <a:spcBef>
                <a:spcPct val="0"/>
              </a:spcBef>
              <a:buNone/>
            </a:pPr>
            <a:r>
              <a:rPr lang="en-US" sz="2200" dirty="0"/>
              <a:t>Formation of </a:t>
            </a:r>
            <a:r>
              <a:rPr lang="en-US" sz="2200" dirty="0" smtClean="0"/>
              <a:t>sulfuric </a:t>
            </a:r>
            <a:r>
              <a:rPr lang="en-US" sz="2200" dirty="0"/>
              <a:t>acid aerosols</a:t>
            </a:r>
          </a:p>
          <a:p>
            <a:pPr marL="0" indent="0" eaLnBrk="0" hangingPunct="0">
              <a:spcBef>
                <a:spcPct val="0"/>
              </a:spcBef>
              <a:buNone/>
            </a:pPr>
            <a:endParaRPr lang="en-US" sz="2200" dirty="0"/>
          </a:p>
          <a:p>
            <a:pPr marL="457200" lvl="1" indent="0" eaLnBrk="0" hangingPunct="0">
              <a:spcBef>
                <a:spcPct val="0"/>
              </a:spcBef>
              <a:buNone/>
            </a:pPr>
            <a:r>
              <a:rPr lang="en-US" sz="2200" b="1" dirty="0"/>
              <a:t>SO</a:t>
            </a:r>
            <a:r>
              <a:rPr lang="en-US" sz="2200" b="1" baseline="-25000" dirty="0"/>
              <a:t>2</a:t>
            </a:r>
            <a:r>
              <a:rPr lang="en-US" sz="2200" b="1" dirty="0"/>
              <a:t> + O &lt;==&gt; SO</a:t>
            </a:r>
            <a:r>
              <a:rPr lang="en-US" sz="2200" b="1" baseline="-25000" dirty="0"/>
              <a:t>3</a:t>
            </a:r>
            <a:endParaRPr lang="en-US" sz="2200" b="1" dirty="0"/>
          </a:p>
          <a:p>
            <a:pPr marL="457200" lvl="1" indent="0" eaLnBrk="0" hangingPunct="0">
              <a:spcBef>
                <a:spcPct val="0"/>
              </a:spcBef>
              <a:buNone/>
            </a:pPr>
            <a:r>
              <a:rPr lang="en-US" sz="2200" b="1" dirty="0"/>
              <a:t>SO</a:t>
            </a:r>
            <a:r>
              <a:rPr lang="en-US" sz="2200" b="1" baseline="-25000" dirty="0"/>
              <a:t>3</a:t>
            </a:r>
            <a:r>
              <a:rPr lang="en-US" sz="2200" b="1" dirty="0"/>
              <a:t> + H</a:t>
            </a:r>
            <a:r>
              <a:rPr lang="en-US" sz="2200" b="1" baseline="-25000" dirty="0"/>
              <a:t>2</a:t>
            </a:r>
            <a:r>
              <a:rPr lang="en-US" sz="2200" b="1" dirty="0"/>
              <a:t>O &lt;==&gt; H</a:t>
            </a:r>
            <a:r>
              <a:rPr lang="en-US" sz="2200" b="1" baseline="-25000" dirty="0"/>
              <a:t>2</a:t>
            </a:r>
            <a:r>
              <a:rPr lang="en-US" sz="2200" b="1" dirty="0"/>
              <a:t>SO</a:t>
            </a:r>
            <a:r>
              <a:rPr lang="en-US" sz="2200" b="1" baseline="-25000" dirty="0"/>
              <a:t>4</a:t>
            </a:r>
            <a:endParaRPr lang="en-US" sz="2200" b="1" dirty="0"/>
          </a:p>
          <a:p>
            <a:pPr marL="457200" lvl="1" indent="0" eaLnBrk="0" hangingPunct="0">
              <a:spcBef>
                <a:spcPct val="0"/>
              </a:spcBef>
              <a:buNone/>
            </a:pPr>
            <a:endParaRPr lang="en-US" sz="2200" dirty="0"/>
          </a:p>
          <a:p>
            <a:pPr marL="0" indent="0" eaLnBrk="0" hangingPunct="0">
              <a:spcBef>
                <a:spcPct val="0"/>
              </a:spcBef>
              <a:buNone/>
            </a:pPr>
            <a:r>
              <a:rPr lang="en-US" sz="2200" dirty="0"/>
              <a:t>A</a:t>
            </a:r>
            <a:r>
              <a:rPr lang="en-US" sz="2200" dirty="0" smtClean="0"/>
              <a:t>cid condenses </a:t>
            </a:r>
            <a:r>
              <a:rPr lang="en-US" sz="2200" dirty="0"/>
              <a:t>to form small droplets that </a:t>
            </a:r>
            <a:r>
              <a:rPr lang="en-US" sz="2200" dirty="0" smtClean="0"/>
              <a:t>increase </a:t>
            </a:r>
            <a:r>
              <a:rPr lang="en-US" sz="2200" dirty="0"/>
              <a:t>the amount of small particulates in the flue gases</a:t>
            </a:r>
            <a:r>
              <a:rPr lang="en-US" sz="2200" dirty="0" smtClean="0"/>
              <a:t>.</a:t>
            </a:r>
          </a:p>
          <a:p>
            <a:pPr marL="0" indent="0" eaLnBrk="0" hangingPunct="0">
              <a:spcBef>
                <a:spcPct val="0"/>
              </a:spcBef>
              <a:buNone/>
            </a:pPr>
            <a:endParaRPr lang="en-US" sz="2200" dirty="0"/>
          </a:p>
          <a:p>
            <a:pPr marL="0" indent="0">
              <a:buClr>
                <a:srgbClr val="004C61"/>
              </a:buClr>
              <a:buSzPct val="75000"/>
              <a:buNone/>
            </a:pPr>
            <a:r>
              <a:rPr lang="en-GB" sz="2400" dirty="0"/>
              <a:t>A</a:t>
            </a:r>
            <a:r>
              <a:rPr lang="en-GB" sz="2400" dirty="0" smtClean="0"/>
              <a:t>cid condenses </a:t>
            </a:r>
            <a:r>
              <a:rPr lang="en-GB" sz="2400" dirty="0"/>
              <a:t>to form small droplets that increases PM</a:t>
            </a:r>
            <a:r>
              <a:rPr lang="en-GB" sz="2400" baseline="-25000" dirty="0"/>
              <a:t>2.5</a:t>
            </a:r>
            <a:endParaRPr lang="en-GB" sz="2400" dirty="0"/>
          </a:p>
          <a:p>
            <a:pPr>
              <a:buClr>
                <a:srgbClr val="004C61"/>
              </a:buClr>
              <a:buSzPct val="75000"/>
            </a:pPr>
            <a:endParaRPr lang="en-GB" sz="2400" dirty="0"/>
          </a:p>
          <a:p>
            <a:pPr marL="0" indent="0">
              <a:buClr>
                <a:srgbClr val="004C61"/>
              </a:buClr>
              <a:buSzPct val="75000"/>
              <a:buNone/>
            </a:pPr>
            <a:r>
              <a:rPr lang="en-GB" sz="2400" dirty="0"/>
              <a:t>A</a:t>
            </a:r>
            <a:r>
              <a:rPr lang="en-GB" sz="2400" dirty="0" smtClean="0"/>
              <a:t>cid condenses </a:t>
            </a:r>
            <a:r>
              <a:rPr lang="en-GB" sz="2400" dirty="0"/>
              <a:t>on small particles (&lt;2µm) and increases PM</a:t>
            </a:r>
            <a:r>
              <a:rPr lang="en-GB" sz="2400" baseline="-25000" dirty="0"/>
              <a:t>2.5</a:t>
            </a:r>
            <a:endParaRPr lang="en-GB" sz="2400" dirty="0"/>
          </a:p>
          <a:p>
            <a:pPr marL="0" indent="0" eaLnBrk="0" hangingPunct="0">
              <a:spcBef>
                <a:spcPct val="0"/>
              </a:spcBef>
              <a:buNone/>
            </a:pPr>
            <a:endParaRPr lang="en-US" sz="2200" dirty="0"/>
          </a:p>
          <a:p>
            <a:pPr eaLnBrk="0" hangingPunct="0">
              <a:spcBef>
                <a:spcPct val="0"/>
              </a:spcBef>
              <a:buClr>
                <a:srgbClr val="0000FF"/>
              </a:buClr>
              <a:buFont typeface="Wingdings" panose="05000000000000000000" pitchFamily="2" charset="2"/>
              <a:buNone/>
            </a:pPr>
            <a:endParaRPr lang="en-US" sz="1350" dirty="0"/>
          </a:p>
          <a:p>
            <a:pPr eaLnBrk="0" hangingPunct="0">
              <a:spcBef>
                <a:spcPct val="0"/>
              </a:spcBef>
              <a:buClr>
                <a:srgbClr val="0000FF"/>
              </a:buClr>
              <a:buFont typeface="Wingdings" panose="05000000000000000000" pitchFamily="2" charset="2"/>
              <a:buNone/>
            </a:pPr>
            <a:endParaRPr lang="en-US" dirty="0">
              <a:solidFill>
                <a:srgbClr val="336600"/>
              </a:solidFill>
            </a:endParaRPr>
          </a:p>
          <a:p>
            <a:endParaRPr lang="en-US" sz="1500" dirty="0"/>
          </a:p>
        </p:txBody>
      </p:sp>
    </p:spTree>
    <p:extLst>
      <p:ext uri="{BB962C8B-B14F-4D97-AF65-F5344CB8AC3E}">
        <p14:creationId xmlns:p14="http://schemas.microsoft.com/office/powerpoint/2010/main" val="234863135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304800" y="133350"/>
            <a:ext cx="8153400" cy="476250"/>
          </a:xfrm>
        </p:spPr>
        <p:txBody>
          <a:bodyPr/>
          <a:lstStyle/>
          <a:p>
            <a:r>
              <a:rPr lang="en-US" sz="2400" spc="0" dirty="0" smtClean="0"/>
              <a:t>Sulfuric </a:t>
            </a:r>
            <a:r>
              <a:rPr lang="en-US" sz="2400" spc="0" dirty="0"/>
              <a:t>Acid in Combination with </a:t>
            </a:r>
            <a:r>
              <a:rPr lang="en-US" sz="2400" spc="0" dirty="0" smtClean="0"/>
              <a:t>Particulates</a:t>
            </a:r>
            <a:endParaRPr lang="en-US" sz="2400" spc="0" dirty="0"/>
          </a:p>
        </p:txBody>
      </p:sp>
      <p:sp>
        <p:nvSpPr>
          <p:cNvPr id="219139" name="Rectangle 3"/>
          <p:cNvSpPr>
            <a:spLocks noGrp="1" noChangeArrowheads="1"/>
          </p:cNvSpPr>
          <p:nvPr>
            <p:ph type="body" idx="1"/>
          </p:nvPr>
        </p:nvSpPr>
        <p:spPr>
          <a:xfrm>
            <a:off x="304800" y="971550"/>
            <a:ext cx="8382000" cy="3581400"/>
          </a:xfrm>
        </p:spPr>
        <p:txBody>
          <a:bodyPr>
            <a:normAutofit/>
          </a:bodyPr>
          <a:lstStyle/>
          <a:p>
            <a:pPr marL="0" indent="0" eaLnBrk="0" hangingPunct="0">
              <a:spcBef>
                <a:spcPct val="0"/>
              </a:spcBef>
              <a:buNone/>
            </a:pPr>
            <a:r>
              <a:rPr lang="en-US" sz="2200" dirty="0"/>
              <a:t>The acid </a:t>
            </a:r>
            <a:r>
              <a:rPr lang="en-US" sz="2200" dirty="0" smtClean="0"/>
              <a:t>condenses </a:t>
            </a:r>
            <a:r>
              <a:rPr lang="en-US" sz="2200" dirty="0"/>
              <a:t>on small particulates, which results in increased particulate size</a:t>
            </a:r>
            <a:r>
              <a:rPr lang="en-US" sz="2200" dirty="0">
                <a:solidFill>
                  <a:srgbClr val="336600"/>
                </a:solidFill>
              </a:rPr>
              <a:t>.</a:t>
            </a:r>
            <a:endParaRPr lang="en-US" sz="2200" dirty="0"/>
          </a:p>
        </p:txBody>
      </p:sp>
      <p:graphicFrame>
        <p:nvGraphicFramePr>
          <p:cNvPr id="219140" name="Object 4"/>
          <p:cNvGraphicFramePr>
            <a:graphicFrameLocks noChangeAspect="1"/>
          </p:cNvGraphicFramePr>
          <p:nvPr>
            <p:extLst>
              <p:ext uri="{D42A27DB-BD31-4B8C-83A1-F6EECF244321}">
                <p14:modId xmlns:p14="http://schemas.microsoft.com/office/powerpoint/2010/main" val="1630754806"/>
              </p:ext>
            </p:extLst>
          </p:nvPr>
        </p:nvGraphicFramePr>
        <p:xfrm>
          <a:off x="2057400" y="2038350"/>
          <a:ext cx="4745831" cy="1908572"/>
        </p:xfrm>
        <a:graphic>
          <a:graphicData uri="http://schemas.openxmlformats.org/presentationml/2006/ole">
            <mc:AlternateContent xmlns:mc="http://schemas.openxmlformats.org/markup-compatibility/2006">
              <mc:Choice xmlns:v="urn:schemas-microsoft-com:vml" Requires="v">
                <p:oleObj spid="_x0000_s22548" name="CorelDRAW" r:id="rId4" imgW="6327720" imgH="2544840" progId="CorelDRAW.Graphic.10">
                  <p:embed/>
                </p:oleObj>
              </mc:Choice>
              <mc:Fallback>
                <p:oleObj name="CorelDRAW" r:id="rId4" imgW="6327720" imgH="2544840" progId="CorelDRAW.Graphic.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038350"/>
                        <a:ext cx="4745831" cy="190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7154811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z="2800" dirty="0"/>
              <a:t>Actions of </a:t>
            </a:r>
            <a:r>
              <a:rPr lang="en-US" sz="2800" dirty="0" smtClean="0"/>
              <a:t>ATX of Plume-Forming Elements</a:t>
            </a:r>
            <a:endParaRPr lang="en-US" sz="2800" dirty="0"/>
          </a:p>
        </p:txBody>
      </p:sp>
      <p:sp>
        <p:nvSpPr>
          <p:cNvPr id="221187" name="Rectangle 3"/>
          <p:cNvSpPr>
            <a:spLocks noGrp="1" noChangeArrowheads="1"/>
          </p:cNvSpPr>
          <p:nvPr>
            <p:ph type="body" idx="1"/>
          </p:nvPr>
        </p:nvSpPr>
        <p:spPr>
          <a:xfrm>
            <a:off x="228600" y="1300474"/>
            <a:ext cx="4572000" cy="2882503"/>
          </a:xfrm>
        </p:spPr>
        <p:txBody>
          <a:bodyPr/>
          <a:lstStyle/>
          <a:p>
            <a:pPr marL="0" indent="0">
              <a:buNone/>
            </a:pPr>
            <a:r>
              <a:rPr lang="en-US" sz="2200" dirty="0" smtClean="0"/>
              <a:t>Use </a:t>
            </a:r>
            <a:r>
              <a:rPr lang="en-US" sz="2200" dirty="0"/>
              <a:t>effective catalysts to minimize the particle load.</a:t>
            </a:r>
          </a:p>
          <a:p>
            <a:pPr marL="0" indent="0">
              <a:buNone/>
            </a:pPr>
            <a:endParaRPr lang="en-US" sz="2200" dirty="0"/>
          </a:p>
          <a:p>
            <a:pPr marL="0" indent="0">
              <a:buNone/>
            </a:pPr>
            <a:r>
              <a:rPr lang="en-US" sz="2200" dirty="0"/>
              <a:t>Use magnesium containing additives to minimize the </a:t>
            </a:r>
            <a:r>
              <a:rPr lang="en-US" sz="2200" dirty="0" smtClean="0"/>
              <a:t>formation </a:t>
            </a:r>
            <a:r>
              <a:rPr lang="en-US" sz="2200" dirty="0"/>
              <a:t>of acid</a:t>
            </a:r>
            <a:r>
              <a:rPr lang="en-US" sz="2200" dirty="0" smtClean="0"/>
              <a:t>.</a:t>
            </a:r>
            <a:endParaRPr lang="en-US" sz="22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276350"/>
            <a:ext cx="3774164" cy="255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341897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What Kind of Mg Choices Are Available?</a:t>
            </a:r>
            <a:endParaRPr lang="en-US" sz="2400" dirty="0"/>
          </a:p>
        </p:txBody>
      </p:sp>
      <p:sp>
        <p:nvSpPr>
          <p:cNvPr id="2" name="Content Placeholder 1"/>
          <p:cNvSpPr>
            <a:spLocks noGrp="1"/>
          </p:cNvSpPr>
          <p:nvPr>
            <p:ph idx="1"/>
          </p:nvPr>
        </p:nvSpPr>
        <p:spPr/>
        <p:txBody>
          <a:bodyPr>
            <a:normAutofit/>
          </a:bodyPr>
          <a:lstStyle/>
          <a:p>
            <a:pPr marL="0" indent="0" algn="ctr">
              <a:buNone/>
            </a:pPr>
            <a:endParaRPr lang="en-US" sz="3600" b="1" dirty="0" smtClean="0"/>
          </a:p>
          <a:p>
            <a:pPr marL="0" indent="0" algn="ctr">
              <a:buNone/>
            </a:pPr>
            <a:endParaRPr lang="en-US" sz="3600" b="1" dirty="0"/>
          </a:p>
          <a:p>
            <a:pPr marL="0" indent="0" algn="ctr">
              <a:buNone/>
            </a:pPr>
            <a:r>
              <a:rPr lang="en-US" sz="3600" b="1" dirty="0" smtClean="0"/>
              <a:t>What To Choose?</a:t>
            </a:r>
          </a:p>
          <a:p>
            <a:pPr marL="0" indent="0" algn="ctr">
              <a:buNone/>
            </a:pPr>
            <a:r>
              <a:rPr lang="en-US" sz="3600" b="1" dirty="0" smtClean="0"/>
              <a:t>Slurry or Oil-Soluble Formulation?</a:t>
            </a:r>
          </a:p>
        </p:txBody>
      </p:sp>
    </p:spTree>
    <p:extLst>
      <p:ext uri="{BB962C8B-B14F-4D97-AF65-F5344CB8AC3E}">
        <p14:creationId xmlns:p14="http://schemas.microsoft.com/office/powerpoint/2010/main" val="2069722797"/>
      </p:ext>
    </p:extLst>
  </p:cSld>
  <p:clrMapOvr>
    <a:masterClrMapping/>
  </p:clrMapOvr>
  <p:transition spd="slow">
    <p:wipe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Problem - The Wear &amp; Tear Of A Mg Slurry Formulation</a:t>
            </a:r>
            <a:endParaRPr lang="en-US" dirty="0"/>
          </a:p>
        </p:txBody>
      </p:sp>
      <p:pic>
        <p:nvPicPr>
          <p:cNvPr id="12" name="Picture 3" descr="Nozzle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3185" y="819150"/>
            <a:ext cx="1801813" cy="18018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Nozzleb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3185" y="2726985"/>
            <a:ext cx="1816327" cy="18163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264886" y="741826"/>
            <a:ext cx="4587875"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800" dirty="0"/>
              <a:t>One of the most important drawbacks with using a slurry is that it will wear out the nozzles of the burner tips. </a:t>
            </a:r>
            <a:endParaRPr lang="en-US" altLang="en-US" sz="1800" dirty="0" smtClean="0"/>
          </a:p>
          <a:p>
            <a:pPr eaLnBrk="1" hangingPunct="1"/>
            <a:endParaRPr lang="en-US" altLang="en-US" dirty="0"/>
          </a:p>
          <a:p>
            <a:pPr eaLnBrk="1" hangingPunct="1"/>
            <a:r>
              <a:rPr lang="en-US" altLang="en-US" sz="1800" dirty="0" smtClean="0"/>
              <a:t>A slurry has abrasive particles that wear out nozzle tips.</a:t>
            </a:r>
          </a:p>
          <a:p>
            <a:pPr eaLnBrk="1" hangingPunct="1"/>
            <a:endParaRPr lang="en-US" altLang="en-US" dirty="0"/>
          </a:p>
          <a:p>
            <a:pPr eaLnBrk="1" hangingPunct="1"/>
            <a:r>
              <a:rPr lang="en-US" altLang="en-US" sz="1800" dirty="0" smtClean="0"/>
              <a:t>Compare the spherical holes of the new tip with the  deformed holes of the damaged tip from slurry use.</a:t>
            </a:r>
          </a:p>
          <a:p>
            <a:pPr eaLnBrk="1" hangingPunct="1"/>
            <a:endParaRPr lang="en-US" altLang="en-US" dirty="0"/>
          </a:p>
          <a:p>
            <a:pPr eaLnBrk="1" hangingPunct="1"/>
            <a:r>
              <a:rPr lang="en-US" altLang="en-US" sz="1800" dirty="0" smtClean="0"/>
              <a:t>The result? Inability to properly atomize and combust fuel – increased unburned carbon &amp;coke particles.</a:t>
            </a:r>
            <a:endParaRPr lang="en-US" altLang="en-US" sz="1800" dirty="0"/>
          </a:p>
        </p:txBody>
      </p:sp>
      <p:sp>
        <p:nvSpPr>
          <p:cNvPr id="15" name="Text Box 6"/>
          <p:cNvSpPr txBox="1">
            <a:spLocks noChangeArrowheads="1"/>
          </p:cNvSpPr>
          <p:nvPr/>
        </p:nvSpPr>
        <p:spPr bwMode="auto">
          <a:xfrm>
            <a:off x="7949746" y="1369218"/>
            <a:ext cx="903287"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sv-SE" altLang="en-US" sz="2000" dirty="0">
                <a:latin typeface="Times New Roman" pitchFamily="18" charset="0"/>
              </a:rPr>
              <a:t>New</a:t>
            </a:r>
          </a:p>
          <a:p>
            <a:pPr algn="ctr" eaLnBrk="1" hangingPunct="1"/>
            <a:r>
              <a:rPr lang="en-US" altLang="en-US" sz="2000" dirty="0">
                <a:latin typeface="Times New Roman" pitchFamily="18" charset="0"/>
              </a:rPr>
              <a:t>Nozzle</a:t>
            </a:r>
          </a:p>
        </p:txBody>
      </p:sp>
      <p:sp>
        <p:nvSpPr>
          <p:cNvPr id="16" name="Text Box 7"/>
          <p:cNvSpPr txBox="1">
            <a:spLocks noChangeArrowheads="1"/>
          </p:cNvSpPr>
          <p:nvPr/>
        </p:nvSpPr>
        <p:spPr bwMode="auto">
          <a:xfrm>
            <a:off x="7771150" y="2979510"/>
            <a:ext cx="1260475" cy="1311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000" dirty="0">
                <a:latin typeface="Times New Roman" pitchFamily="18" charset="0"/>
              </a:rPr>
              <a:t>Damaged</a:t>
            </a:r>
          </a:p>
          <a:p>
            <a:pPr algn="ctr" eaLnBrk="1" hangingPunct="1"/>
            <a:r>
              <a:rPr lang="en-US" altLang="en-US" sz="2000" dirty="0">
                <a:latin typeface="Times New Roman" pitchFamily="18" charset="0"/>
              </a:rPr>
              <a:t>nozzle</a:t>
            </a:r>
          </a:p>
          <a:p>
            <a:pPr algn="ctr" eaLnBrk="1" hangingPunct="1"/>
            <a:r>
              <a:rPr lang="en-US" altLang="en-US" sz="2000" dirty="0">
                <a:latin typeface="Times New Roman" pitchFamily="18" charset="0"/>
              </a:rPr>
              <a:t>after using</a:t>
            </a:r>
          </a:p>
          <a:p>
            <a:pPr algn="ctr" eaLnBrk="1" hangingPunct="1"/>
            <a:r>
              <a:rPr lang="en-US" altLang="en-US" sz="2000" dirty="0">
                <a:latin typeface="Times New Roman" pitchFamily="18" charset="0"/>
              </a:rPr>
              <a:t>slurry</a:t>
            </a:r>
          </a:p>
        </p:txBody>
      </p:sp>
    </p:spTree>
    <p:extLst>
      <p:ext uri="{BB962C8B-B14F-4D97-AF65-F5344CB8AC3E}">
        <p14:creationId xmlns:p14="http://schemas.microsoft.com/office/powerpoint/2010/main" val="3153250759"/>
      </p:ext>
    </p:extLst>
  </p:cSld>
  <p:clrMapOvr>
    <a:masterClrMapping/>
  </p:clrMapOvr>
  <p:transition spd="slow">
    <p:wipe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The Whitening Effect</a:t>
            </a:r>
            <a:endParaRPr lang="en-US" sz="2400" dirty="0"/>
          </a:p>
        </p:txBody>
      </p:sp>
      <p:sp>
        <p:nvSpPr>
          <p:cNvPr id="14" name="Text Box 5"/>
          <p:cNvSpPr txBox="1">
            <a:spLocks noChangeArrowheads="1"/>
          </p:cNvSpPr>
          <p:nvPr/>
        </p:nvSpPr>
        <p:spPr bwMode="auto">
          <a:xfrm>
            <a:off x="264886" y="741826"/>
            <a:ext cx="865051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When a slurry is dosed into the fuel and sprayed into the combustion chamber it is released in the flue gases as a particle. </a:t>
            </a:r>
            <a:endParaRPr lang="en-US" dirty="0" smtClean="0"/>
          </a:p>
          <a:p>
            <a:endParaRPr lang="en-US" dirty="0"/>
          </a:p>
          <a:p>
            <a:r>
              <a:rPr lang="en-US" dirty="0" smtClean="0"/>
              <a:t>Some </a:t>
            </a:r>
            <a:r>
              <a:rPr lang="en-US" dirty="0"/>
              <a:t>of these particles will form deposits in the furnace covering the wall and tubes with white slurry deposits. This has </a:t>
            </a:r>
            <a:r>
              <a:rPr lang="en-US" b="1" i="1" dirty="0"/>
              <a:t>two negative</a:t>
            </a:r>
            <a:r>
              <a:rPr lang="en-US" dirty="0"/>
              <a:t> effects</a:t>
            </a:r>
            <a:r>
              <a:rPr lang="en-US" dirty="0" smtClean="0"/>
              <a:t>:</a:t>
            </a:r>
          </a:p>
          <a:p>
            <a:endParaRPr lang="en-US" dirty="0"/>
          </a:p>
          <a:p>
            <a:pPr>
              <a:buFontTx/>
              <a:buAutoNum type="arabicPeriod"/>
            </a:pPr>
            <a:r>
              <a:rPr lang="en-US" dirty="0"/>
              <a:t>The whitening of the tubes mean that the </a:t>
            </a:r>
            <a:r>
              <a:rPr lang="en-US" b="1" i="1" dirty="0"/>
              <a:t>heat transfer</a:t>
            </a:r>
            <a:r>
              <a:rPr lang="en-US" dirty="0"/>
              <a:t> will be </a:t>
            </a:r>
            <a:r>
              <a:rPr lang="en-US" b="1" i="1" dirty="0"/>
              <a:t>impaired</a:t>
            </a:r>
            <a:r>
              <a:rPr lang="en-US" dirty="0"/>
              <a:t> and this means </a:t>
            </a:r>
            <a:r>
              <a:rPr lang="en-US" b="1" i="1" dirty="0"/>
              <a:t>less efficiency</a:t>
            </a:r>
            <a:r>
              <a:rPr lang="en-US" dirty="0"/>
              <a:t>.</a:t>
            </a:r>
          </a:p>
          <a:p>
            <a:pPr>
              <a:buFontTx/>
              <a:buAutoNum type="arabicPeriod"/>
            </a:pPr>
            <a:endParaRPr lang="en-US" dirty="0"/>
          </a:p>
          <a:p>
            <a:pPr>
              <a:buFontTx/>
              <a:buAutoNum type="arabicPeriod"/>
            </a:pPr>
            <a:r>
              <a:rPr lang="en-US" dirty="0"/>
              <a:t>There will be carry over of heat to the </a:t>
            </a:r>
            <a:r>
              <a:rPr lang="en-US" b="1" i="1" dirty="0"/>
              <a:t>super heater</a:t>
            </a:r>
            <a:r>
              <a:rPr lang="en-US" dirty="0"/>
              <a:t> area that may be </a:t>
            </a:r>
            <a:r>
              <a:rPr lang="en-US" b="1" i="1" dirty="0"/>
              <a:t>overheated</a:t>
            </a:r>
            <a:r>
              <a:rPr lang="en-US" dirty="0"/>
              <a:t> and cause </a:t>
            </a:r>
            <a:r>
              <a:rPr lang="en-US" b="1" i="1" dirty="0"/>
              <a:t>premature shutdown</a:t>
            </a:r>
            <a:r>
              <a:rPr lang="en-US" dirty="0"/>
              <a:t> to wash the furnace wall free from the slurry deposit.</a:t>
            </a:r>
          </a:p>
          <a:p>
            <a:endParaRPr lang="en-US" dirty="0">
              <a:latin typeface="Verdana" panose="020B0604030504040204" pitchFamily="34" charset="0"/>
            </a:endParaRPr>
          </a:p>
        </p:txBody>
      </p:sp>
    </p:spTree>
    <p:extLst>
      <p:ext uri="{BB962C8B-B14F-4D97-AF65-F5344CB8AC3E}">
        <p14:creationId xmlns:p14="http://schemas.microsoft.com/office/powerpoint/2010/main" val="2028872800"/>
      </p:ext>
    </p:extLst>
  </p:cSld>
  <p:clrMapOvr>
    <a:masterClrMapping/>
  </p:clrMapOvr>
  <p:transition spd="slow">
    <p:wipe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28600" y="0"/>
            <a:ext cx="8229600" cy="600074"/>
          </a:xfrm>
        </p:spPr>
        <p:txBody>
          <a:bodyPr>
            <a:normAutofit/>
          </a:bodyPr>
          <a:lstStyle/>
          <a:p>
            <a:r>
              <a:rPr lang="en-US" sz="2400" spc="0" dirty="0" smtClean="0">
                <a:solidFill>
                  <a:schemeClr val="accent2">
                    <a:lumMod val="75000"/>
                  </a:schemeClr>
                </a:solidFill>
              </a:rPr>
              <a:t>The Whitening </a:t>
            </a:r>
            <a:r>
              <a:rPr lang="en-US" sz="2400" spc="0" dirty="0">
                <a:solidFill>
                  <a:schemeClr val="accent2">
                    <a:lumMod val="75000"/>
                  </a:schemeClr>
                </a:solidFill>
              </a:rPr>
              <a:t>E</a:t>
            </a:r>
            <a:r>
              <a:rPr lang="en-US" sz="2400" spc="0" dirty="0" smtClean="0">
                <a:solidFill>
                  <a:schemeClr val="accent2">
                    <a:lumMod val="75000"/>
                  </a:schemeClr>
                </a:solidFill>
              </a:rPr>
              <a:t>ffect</a:t>
            </a:r>
            <a:endParaRPr lang="en-US" sz="2400" spc="0" dirty="0">
              <a:solidFill>
                <a:schemeClr val="accent2">
                  <a:lumMod val="75000"/>
                </a:schemeClr>
              </a:solidFill>
            </a:endParaRPr>
          </a:p>
        </p:txBody>
      </p:sp>
      <p:pic>
        <p:nvPicPr>
          <p:cNvPr id="201731" name="Picture 3" descr="Furnace tube d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037034"/>
            <a:ext cx="2361010" cy="2914650"/>
          </a:xfrm>
          <a:prstGeom prst="rect">
            <a:avLst/>
          </a:prstGeom>
          <a:noFill/>
          <a:extLst>
            <a:ext uri="{909E8E84-426E-40DD-AFC4-6F175D3DCCD1}">
              <a14:hiddenFill xmlns:a14="http://schemas.microsoft.com/office/drawing/2010/main">
                <a:solidFill>
                  <a:srgbClr val="FFFFFF"/>
                </a:solidFill>
              </a14:hiddenFill>
            </a:ext>
          </a:extLst>
        </p:spPr>
      </p:pic>
      <p:sp>
        <p:nvSpPr>
          <p:cNvPr id="201732" name="Text Box 4"/>
          <p:cNvSpPr txBox="1">
            <a:spLocks noChangeArrowheads="1"/>
          </p:cNvSpPr>
          <p:nvPr/>
        </p:nvSpPr>
        <p:spPr bwMode="auto">
          <a:xfrm>
            <a:off x="685800" y="4000123"/>
            <a:ext cx="3835599"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1500" dirty="0"/>
              <a:t>Tube with deposits from slurry, more heat is reflected back</a:t>
            </a:r>
          </a:p>
        </p:txBody>
      </p:sp>
      <p:sp>
        <p:nvSpPr>
          <p:cNvPr id="201733" name="Text Box 5"/>
          <p:cNvSpPr txBox="1">
            <a:spLocks noChangeArrowheads="1"/>
          </p:cNvSpPr>
          <p:nvPr/>
        </p:nvSpPr>
        <p:spPr bwMode="auto">
          <a:xfrm>
            <a:off x="4691698" y="3983434"/>
            <a:ext cx="3995102"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1500" dirty="0"/>
              <a:t>Tube with clean surface from </a:t>
            </a:r>
            <a:r>
              <a:rPr lang="en-US" sz="1500" dirty="0" smtClean="0"/>
              <a:t>treatment, </a:t>
            </a:r>
            <a:r>
              <a:rPr lang="en-US" sz="1500" dirty="0"/>
              <a:t>less heat is reflected back</a:t>
            </a:r>
          </a:p>
        </p:txBody>
      </p:sp>
      <p:pic>
        <p:nvPicPr>
          <p:cNvPr id="201734" name="Picture 6" descr="Furnace tube no de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798" y="1054270"/>
            <a:ext cx="2362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83432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457200" y="0"/>
            <a:ext cx="8229600" cy="466725"/>
          </a:xfrm>
        </p:spPr>
        <p:txBody>
          <a:bodyPr>
            <a:normAutofit/>
          </a:bodyPr>
          <a:lstStyle/>
          <a:p>
            <a:r>
              <a:rPr lang="en-US" sz="2400" spc="0" dirty="0">
                <a:solidFill>
                  <a:schemeClr val="accent2">
                    <a:lumMod val="75000"/>
                  </a:schemeClr>
                </a:solidFill>
              </a:rPr>
              <a:t>Dosage </a:t>
            </a:r>
            <a:r>
              <a:rPr lang="en-US" sz="2400" spc="0" dirty="0" smtClean="0">
                <a:solidFill>
                  <a:schemeClr val="accent2">
                    <a:lumMod val="75000"/>
                  </a:schemeClr>
                </a:solidFill>
              </a:rPr>
              <a:t>challenges with Mg-slurries</a:t>
            </a:r>
            <a:endParaRPr lang="en-US" sz="2400" spc="0" dirty="0">
              <a:solidFill>
                <a:schemeClr val="accent2">
                  <a:lumMod val="75000"/>
                </a:schemeClr>
              </a:solidFill>
            </a:endParaRPr>
          </a:p>
        </p:txBody>
      </p:sp>
      <p:pic>
        <p:nvPicPr>
          <p:cNvPr id="202755" name="Picture 3" descr="Slurry dos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71550"/>
            <a:ext cx="4286250" cy="3252788"/>
          </a:xfrm>
          <a:prstGeom prst="rect">
            <a:avLst/>
          </a:prstGeom>
          <a:noFill/>
          <a:extLst>
            <a:ext uri="{909E8E84-426E-40DD-AFC4-6F175D3DCCD1}">
              <a14:hiddenFill xmlns:a14="http://schemas.microsoft.com/office/drawing/2010/main">
                <a:solidFill>
                  <a:srgbClr val="FFFFFF"/>
                </a:solidFill>
              </a14:hiddenFill>
            </a:ext>
          </a:extLst>
        </p:spPr>
      </p:pic>
      <p:sp>
        <p:nvSpPr>
          <p:cNvPr id="202756" name="Text Box 4"/>
          <p:cNvSpPr txBox="1">
            <a:spLocks noChangeArrowheads="1"/>
          </p:cNvSpPr>
          <p:nvPr/>
        </p:nvSpPr>
        <p:spPr bwMode="auto">
          <a:xfrm>
            <a:off x="4953000" y="971550"/>
            <a:ext cx="3650343"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600" dirty="0"/>
              <a:t>The slurry type of </a:t>
            </a:r>
            <a:r>
              <a:rPr lang="en-US" sz="1600" dirty="0" smtClean="0"/>
              <a:t>Mg product </a:t>
            </a:r>
            <a:r>
              <a:rPr lang="en-US" sz="1600" dirty="0"/>
              <a:t>has one very important drawback. </a:t>
            </a:r>
            <a:endParaRPr lang="en-US" sz="1600" dirty="0" smtClean="0"/>
          </a:p>
          <a:p>
            <a:pPr eaLnBrk="1" hangingPunct="1"/>
            <a:endParaRPr lang="en-US" sz="1600" dirty="0" smtClean="0"/>
          </a:p>
          <a:p>
            <a:pPr marL="285750" indent="-285750" eaLnBrk="1" hangingPunct="1">
              <a:buFont typeface="Arial" panose="020B0604020202020204" pitchFamily="34" charset="0"/>
              <a:buChar char="•"/>
            </a:pPr>
            <a:r>
              <a:rPr lang="en-US" sz="1600" dirty="0" smtClean="0"/>
              <a:t>If </a:t>
            </a:r>
            <a:r>
              <a:rPr lang="en-US" sz="1600" dirty="0"/>
              <a:t>the tank with the slurry is not stirred it will separate to the bottom of the tank. How do we know that the slurry is homogenous? </a:t>
            </a:r>
            <a:endParaRPr lang="en-US" sz="1600" dirty="0" smtClean="0"/>
          </a:p>
          <a:p>
            <a:pPr marL="285750" indent="-285750" eaLnBrk="1" hangingPunct="1">
              <a:buFont typeface="Arial" panose="020B0604020202020204" pitchFamily="34" charset="0"/>
              <a:buChar char="•"/>
            </a:pPr>
            <a:endParaRPr lang="en-US" sz="1600" dirty="0"/>
          </a:p>
          <a:p>
            <a:pPr marL="285750" indent="-285750" eaLnBrk="1" hangingPunct="1">
              <a:buFont typeface="Arial" panose="020B0604020202020204" pitchFamily="34" charset="0"/>
              <a:buChar char="•"/>
            </a:pPr>
            <a:r>
              <a:rPr lang="en-US" sz="1600" dirty="0"/>
              <a:t>Another hazard is that the slurry tank is small and frequently has to be topped up with new product. A slurry tank is between 1-2 m</a:t>
            </a:r>
            <a:r>
              <a:rPr lang="en-US" sz="1600" baseline="30000" dirty="0"/>
              <a:t>3</a:t>
            </a:r>
            <a:r>
              <a:rPr lang="en-US" sz="1600" dirty="0"/>
              <a:t>.</a:t>
            </a:r>
          </a:p>
        </p:txBody>
      </p:sp>
    </p:spTree>
    <p:extLst>
      <p:ext uri="{BB962C8B-B14F-4D97-AF65-F5344CB8AC3E}">
        <p14:creationId xmlns:p14="http://schemas.microsoft.com/office/powerpoint/2010/main" val="26864777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1026" descr="Effect of heating minerals in fu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047750"/>
            <a:ext cx="6780351" cy="3106341"/>
          </a:xfrm>
          <a:prstGeom prst="rect">
            <a:avLst/>
          </a:prstGeom>
          <a:noFill/>
          <a:extLst>
            <a:ext uri="{909E8E84-426E-40DD-AFC4-6F175D3DCCD1}">
              <a14:hiddenFill xmlns:a14="http://schemas.microsoft.com/office/drawing/2010/main">
                <a:solidFill>
                  <a:srgbClr val="FFFFFF"/>
                </a:solidFill>
              </a14:hiddenFill>
            </a:ext>
          </a:extLst>
        </p:spPr>
      </p:pic>
      <p:sp>
        <p:nvSpPr>
          <p:cNvPr id="166915" name="Rectangle 1027"/>
          <p:cNvSpPr>
            <a:spLocks noGrp="1" noChangeArrowheads="1"/>
          </p:cNvSpPr>
          <p:nvPr>
            <p:ph type="title"/>
          </p:nvPr>
        </p:nvSpPr>
        <p:spPr>
          <a:xfrm>
            <a:off x="457200" y="40640"/>
            <a:ext cx="8229600" cy="600074"/>
          </a:xfrm>
        </p:spPr>
        <p:txBody>
          <a:bodyPr>
            <a:normAutofit/>
          </a:bodyPr>
          <a:lstStyle/>
          <a:p>
            <a:r>
              <a:rPr lang="en-GB" sz="2400" spc="0" dirty="0">
                <a:solidFill>
                  <a:schemeClr val="accent2">
                    <a:lumMod val="75000"/>
                  </a:schemeClr>
                </a:solidFill>
                <a:latin typeface="+mn-lt"/>
              </a:rPr>
              <a:t>Effect of heating on </a:t>
            </a:r>
            <a:r>
              <a:rPr lang="en-GB" sz="2400" spc="0" dirty="0" smtClean="0">
                <a:solidFill>
                  <a:schemeClr val="accent2">
                    <a:lumMod val="75000"/>
                  </a:schemeClr>
                </a:solidFill>
                <a:latin typeface="+mn-lt"/>
              </a:rPr>
              <a:t>mineral content in fuel</a:t>
            </a:r>
            <a:endParaRPr lang="en-GB" sz="2400" spc="0" dirty="0">
              <a:solidFill>
                <a:schemeClr val="accent2">
                  <a:lumMod val="75000"/>
                </a:schemeClr>
              </a:solidFill>
              <a:latin typeface="+mn-lt"/>
            </a:endParaRPr>
          </a:p>
        </p:txBody>
      </p:sp>
    </p:spTree>
    <p:extLst>
      <p:ext uri="{BB962C8B-B14F-4D97-AF65-F5344CB8AC3E}">
        <p14:creationId xmlns:p14="http://schemas.microsoft.com/office/powerpoint/2010/main" val="186392119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Treatment Techniques – How Slurries Work</a:t>
            </a:r>
            <a:endParaRPr lang="en-US" dirty="0"/>
          </a:p>
        </p:txBody>
      </p:sp>
      <p:pic>
        <p:nvPicPr>
          <p:cNvPr id="6" name="Picture 3" descr="Slurry depos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84" y="3181350"/>
            <a:ext cx="8275873" cy="1252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419100" y="742950"/>
            <a:ext cx="8305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200" dirty="0"/>
              <a:t>The technique </a:t>
            </a:r>
            <a:r>
              <a:rPr lang="en-US" altLang="en-US" sz="2200" dirty="0" smtClean="0"/>
              <a:t>an Mg slurry (like </a:t>
            </a:r>
            <a:r>
              <a:rPr lang="en-US" altLang="en-US" sz="2200" dirty="0" err="1" smtClean="0"/>
              <a:t>MgO</a:t>
            </a:r>
            <a:r>
              <a:rPr lang="en-US" altLang="en-US" sz="2200" dirty="0" smtClean="0"/>
              <a:t>) uses </a:t>
            </a:r>
            <a:r>
              <a:rPr lang="en-US" altLang="en-US" sz="2200" dirty="0"/>
              <a:t>is very different from that of an oil soluble treatment. </a:t>
            </a:r>
            <a:endParaRPr lang="en-US" altLang="en-US" sz="2200" dirty="0" smtClean="0"/>
          </a:p>
          <a:p>
            <a:pPr eaLnBrk="1" hangingPunct="1"/>
            <a:endParaRPr lang="en-US" altLang="en-US" sz="2200" dirty="0"/>
          </a:p>
          <a:p>
            <a:pPr eaLnBrk="1" hangingPunct="1"/>
            <a:r>
              <a:rPr lang="en-US" altLang="en-US" sz="2200" dirty="0" smtClean="0"/>
              <a:t>The </a:t>
            </a:r>
            <a:r>
              <a:rPr lang="en-US" altLang="en-US" sz="2200" dirty="0" err="1" smtClean="0"/>
              <a:t>MgO</a:t>
            </a:r>
            <a:r>
              <a:rPr lang="en-US" altLang="en-US" sz="2200" dirty="0" smtClean="0"/>
              <a:t> slurry </a:t>
            </a:r>
            <a:r>
              <a:rPr lang="en-US" altLang="en-US" sz="2200" dirty="0"/>
              <a:t>consist</a:t>
            </a:r>
            <a:r>
              <a:rPr lang="sv-SE" altLang="en-US" sz="2200" dirty="0"/>
              <a:t>s</a:t>
            </a:r>
            <a:r>
              <a:rPr lang="en-US" altLang="en-US" sz="2200" dirty="0"/>
              <a:t> of small particles where only the surface is active </a:t>
            </a:r>
            <a:r>
              <a:rPr lang="sv-SE" altLang="en-US" sz="2200" dirty="0"/>
              <a:t>and </a:t>
            </a:r>
            <a:r>
              <a:rPr lang="en-US" altLang="en-US" sz="2200" dirty="0"/>
              <a:t>works by encapsulating the contaminants</a:t>
            </a:r>
            <a:r>
              <a:rPr lang="en-US" altLang="en-US" sz="2200" dirty="0" smtClean="0"/>
              <a:t>.</a:t>
            </a:r>
          </a:p>
        </p:txBody>
      </p:sp>
    </p:spTree>
    <p:extLst>
      <p:ext uri="{BB962C8B-B14F-4D97-AF65-F5344CB8AC3E}">
        <p14:creationId xmlns:p14="http://schemas.microsoft.com/office/powerpoint/2010/main" val="3153250759"/>
      </p:ext>
    </p:extLst>
  </p:cSld>
  <p:clrMapOvr>
    <a:masterClrMapping/>
  </p:clrMapOvr>
  <p:transition spd="slow">
    <p:wipe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Treatment Techniques – How Slurries Work</a:t>
            </a:r>
            <a:endParaRPr lang="en-US" dirty="0"/>
          </a:p>
        </p:txBody>
      </p:sp>
      <p:pic>
        <p:nvPicPr>
          <p:cNvPr id="6" name="Picture 3" descr="Slurry depos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84" y="3181350"/>
            <a:ext cx="8275873" cy="1252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419100" y="742950"/>
            <a:ext cx="83058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200" dirty="0" smtClean="0"/>
              <a:t>Slurries must build </a:t>
            </a:r>
            <a:r>
              <a:rPr lang="en-US" altLang="en-US" sz="2200" dirty="0"/>
              <a:t>a deposit to treat the </a:t>
            </a:r>
            <a:r>
              <a:rPr lang="en-US" altLang="en-US" sz="2200" dirty="0" smtClean="0"/>
              <a:t>problem. </a:t>
            </a:r>
          </a:p>
          <a:p>
            <a:pPr eaLnBrk="1" hangingPunct="1"/>
            <a:endParaRPr lang="en-US" altLang="en-US" sz="2200" dirty="0"/>
          </a:p>
          <a:p>
            <a:pPr marL="342900" indent="-342900" eaLnBrk="1" hangingPunct="1">
              <a:buFont typeface="Arial" panose="020B0604020202020204" pitchFamily="34" charset="0"/>
              <a:buChar char="•"/>
            </a:pPr>
            <a:r>
              <a:rPr lang="en-US" altLang="en-US" sz="2200" dirty="0" smtClean="0"/>
              <a:t>Negative consequences </a:t>
            </a:r>
            <a:r>
              <a:rPr lang="en-US" altLang="en-US" sz="2200" dirty="0"/>
              <a:t>for the overall boiler efficiency since the deposit is highly isolating</a:t>
            </a:r>
            <a:r>
              <a:rPr lang="sv-SE" altLang="en-US" sz="2200" dirty="0"/>
              <a:t> and will hamper heat transfer</a:t>
            </a:r>
            <a:r>
              <a:rPr lang="en-US" altLang="en-US" sz="2200" dirty="0"/>
              <a:t>. </a:t>
            </a:r>
            <a:endParaRPr lang="en-US" altLang="en-US" sz="2200" dirty="0" smtClean="0"/>
          </a:p>
          <a:p>
            <a:pPr eaLnBrk="1" hangingPunct="1"/>
            <a:endParaRPr lang="en-US" altLang="en-US" sz="1600" dirty="0"/>
          </a:p>
        </p:txBody>
      </p:sp>
    </p:spTree>
    <p:extLst>
      <p:ext uri="{BB962C8B-B14F-4D97-AF65-F5344CB8AC3E}">
        <p14:creationId xmlns:p14="http://schemas.microsoft.com/office/powerpoint/2010/main" val="2663664134"/>
      </p:ext>
    </p:extLst>
  </p:cSld>
  <p:clrMapOvr>
    <a:masterClrMapping/>
  </p:clrMapOvr>
  <p:transition spd="slow">
    <p:wipe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Comparisons With How Oil-Soluble Mg Works</a:t>
            </a:r>
            <a:endParaRPr lang="en-US" dirty="0"/>
          </a:p>
        </p:txBody>
      </p:sp>
      <p:sp>
        <p:nvSpPr>
          <p:cNvPr id="6" name="Text Box 3"/>
          <p:cNvSpPr txBox="1">
            <a:spLocks noChangeArrowheads="1"/>
          </p:cNvSpPr>
          <p:nvPr/>
        </p:nvSpPr>
        <p:spPr bwMode="auto">
          <a:xfrm>
            <a:off x="388484" y="742950"/>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400" dirty="0" smtClean="0"/>
              <a:t>The unique clean </a:t>
            </a:r>
            <a:r>
              <a:rPr lang="en-US" altLang="en-US" sz="2400" dirty="0"/>
              <a:t>up effect </a:t>
            </a:r>
            <a:r>
              <a:rPr lang="en-US" altLang="en-US" sz="2400" dirty="0" smtClean="0"/>
              <a:t>of oil-soluble Mg cannot </a:t>
            </a:r>
            <a:r>
              <a:rPr lang="en-US" altLang="en-US" sz="2400" dirty="0"/>
              <a:t>be achieved by using a slurry. </a:t>
            </a:r>
            <a:endParaRPr lang="en-US" altLang="en-US" sz="2400" dirty="0" smtClean="0"/>
          </a:p>
        </p:txBody>
      </p:sp>
      <p:pic>
        <p:nvPicPr>
          <p:cNvPr id="8" name="Picture 4" descr="Oil sol clean depos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398" y="1809750"/>
            <a:ext cx="5482545" cy="2432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143811"/>
      </p:ext>
    </p:extLst>
  </p:cSld>
  <p:clrMapOvr>
    <a:masterClrMapping/>
  </p:clrMapOvr>
  <p:transition spd="slow">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Solubility Problems – Solved by Bell Performance!</a:t>
            </a:r>
            <a:endParaRPr lang="en-US" sz="2400" dirty="0"/>
          </a:p>
        </p:txBody>
      </p:sp>
      <p:sp>
        <p:nvSpPr>
          <p:cNvPr id="7" name="Text Box 4"/>
          <p:cNvSpPr txBox="1">
            <a:spLocks noChangeArrowheads="1"/>
          </p:cNvSpPr>
          <p:nvPr/>
        </p:nvSpPr>
        <p:spPr bwMode="auto">
          <a:xfrm>
            <a:off x="468313" y="971550"/>
            <a:ext cx="8305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400" dirty="0" smtClean="0"/>
              <a:t>Bell Performance oil-soluble Mg is readily </a:t>
            </a:r>
            <a:r>
              <a:rPr lang="en-US" altLang="en-US" sz="2400" dirty="0"/>
              <a:t>dissolved in the fuel and finely dispersed in the fuel moments after dosage. </a:t>
            </a:r>
            <a:endParaRPr lang="en-US" altLang="en-US" sz="2400" dirty="0" smtClean="0"/>
          </a:p>
          <a:p>
            <a:pPr eaLnBrk="1" hangingPunct="1"/>
            <a:endParaRPr lang="en-US" altLang="en-US" sz="2400" dirty="0"/>
          </a:p>
          <a:p>
            <a:pPr eaLnBrk="1" hangingPunct="1"/>
            <a:r>
              <a:rPr lang="en-US" altLang="en-US" sz="2400" dirty="0" smtClean="0"/>
              <a:t>This ensures a </a:t>
            </a:r>
            <a:r>
              <a:rPr lang="en-US" altLang="en-US" sz="2400" dirty="0"/>
              <a:t>perfect functionality when the product reaches the combustion chamber and interacts with the ash contaminants. </a:t>
            </a:r>
          </a:p>
        </p:txBody>
      </p:sp>
    </p:spTree>
    <p:extLst>
      <p:ext uri="{BB962C8B-B14F-4D97-AF65-F5344CB8AC3E}">
        <p14:creationId xmlns:p14="http://schemas.microsoft.com/office/powerpoint/2010/main" val="2718129423"/>
      </p:ext>
    </p:extLst>
  </p:cSld>
  <p:clrMapOvr>
    <a:masterClrMapping/>
  </p:clrMapOvr>
  <p:transition spd="slow">
    <p:wipe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Comparisons With How Oil-Soluble Mg Works: Deposit Clean-Up</a:t>
            </a:r>
            <a:endParaRPr lang="en-US" dirty="0"/>
          </a:p>
        </p:txBody>
      </p:sp>
      <p:sp>
        <p:nvSpPr>
          <p:cNvPr id="6" name="Text Box 3"/>
          <p:cNvSpPr txBox="1">
            <a:spLocks noChangeArrowheads="1"/>
          </p:cNvSpPr>
          <p:nvPr/>
        </p:nvSpPr>
        <p:spPr bwMode="auto">
          <a:xfrm>
            <a:off x="388484" y="971550"/>
            <a:ext cx="8382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t>Clean up effect means that the efficiency of the boiler will be improved as the heat transfer surfaces will be cleaner. </a:t>
            </a:r>
          </a:p>
          <a:p>
            <a:pPr eaLnBrk="1" hangingPunct="1"/>
            <a:endParaRPr lang="en-US" altLang="en-US" sz="2400" dirty="0"/>
          </a:p>
          <a:p>
            <a:pPr eaLnBrk="1" hangingPunct="1"/>
            <a:r>
              <a:rPr lang="en-US" altLang="en-US" sz="2400" dirty="0" smtClean="0"/>
              <a:t>The </a:t>
            </a:r>
            <a:r>
              <a:rPr lang="en-US" altLang="en-US" sz="2400" dirty="0"/>
              <a:t>conversion of SO2 to SO3 will also be reduced due to less catalytic conversion </a:t>
            </a:r>
            <a:r>
              <a:rPr lang="en-US" altLang="en-US" sz="2400" dirty="0" smtClean="0"/>
              <a:t>by </a:t>
            </a:r>
            <a:r>
              <a:rPr lang="en-US" altLang="en-US" sz="2400" dirty="0"/>
              <a:t>the Na-V </a:t>
            </a:r>
            <a:r>
              <a:rPr lang="en-US" altLang="en-US" sz="2400" dirty="0" smtClean="0"/>
              <a:t>deposits.</a:t>
            </a:r>
            <a:endParaRPr lang="en-US" altLang="en-US" sz="2400" dirty="0"/>
          </a:p>
        </p:txBody>
      </p:sp>
    </p:spTree>
    <p:extLst>
      <p:ext uri="{BB962C8B-B14F-4D97-AF65-F5344CB8AC3E}">
        <p14:creationId xmlns:p14="http://schemas.microsoft.com/office/powerpoint/2010/main" val="3153250759"/>
      </p:ext>
    </p:extLst>
  </p:cSld>
  <p:clrMapOvr>
    <a:masterClrMapping/>
  </p:clrMapOvr>
  <p:transition spd="slow">
    <p:wipe dir="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381000" y="133350"/>
            <a:ext cx="8229600" cy="457200"/>
          </a:xfrm>
        </p:spPr>
        <p:txBody>
          <a:bodyPr>
            <a:normAutofit/>
          </a:bodyPr>
          <a:lstStyle/>
          <a:p>
            <a:r>
              <a:rPr lang="en-GB" sz="2400" spc="0" dirty="0">
                <a:solidFill>
                  <a:schemeClr val="accent2">
                    <a:lumMod val="75000"/>
                  </a:schemeClr>
                </a:solidFill>
              </a:rPr>
              <a:t>Corrosion reduction with </a:t>
            </a:r>
            <a:r>
              <a:rPr lang="en-GB" sz="2400" spc="0" dirty="0" smtClean="0">
                <a:solidFill>
                  <a:schemeClr val="accent2">
                    <a:lumMod val="75000"/>
                  </a:schemeClr>
                </a:solidFill>
              </a:rPr>
              <a:t>Oil-Soluble ATX Magnesium</a:t>
            </a:r>
            <a:endParaRPr lang="en-GB" sz="2400" spc="0" dirty="0">
              <a:solidFill>
                <a:schemeClr val="accent2">
                  <a:lumMod val="75000"/>
                </a:schemeClr>
              </a:solidFill>
            </a:endParaRPr>
          </a:p>
        </p:txBody>
      </p:sp>
      <p:graphicFrame>
        <p:nvGraphicFramePr>
          <p:cNvPr id="261123" name="Object 3"/>
          <p:cNvGraphicFramePr>
            <a:graphicFrameLocks/>
          </p:cNvGraphicFramePr>
          <p:nvPr>
            <p:extLst>
              <p:ext uri="{D42A27DB-BD31-4B8C-83A1-F6EECF244321}">
                <p14:modId xmlns:p14="http://schemas.microsoft.com/office/powerpoint/2010/main" val="633656122"/>
              </p:ext>
            </p:extLst>
          </p:nvPr>
        </p:nvGraphicFramePr>
        <p:xfrm>
          <a:off x="1371600" y="742950"/>
          <a:ext cx="6096000" cy="3886200"/>
        </p:xfrm>
        <a:graphic>
          <a:graphicData uri="http://schemas.openxmlformats.org/presentationml/2006/ole">
            <mc:AlternateContent xmlns:mc="http://schemas.openxmlformats.org/markup-compatibility/2006">
              <mc:Choice xmlns:v="urn:schemas-microsoft-com:vml" Requires="v">
                <p:oleObj spid="_x0000_s19477" name="Chart" r:id="rId3" imgW="6096130" imgH="4067088" progId="MSGraph.Chart.8">
                  <p:embed followColorScheme="full"/>
                </p:oleObj>
              </mc:Choice>
              <mc:Fallback>
                <p:oleObj name="Chart" r:id="rId3" imgW="6096130" imgH="4067088" progId="MSGraph.Chart.8">
                  <p:embed followColorScheme="full"/>
                  <p:pic>
                    <p:nvPicPr>
                      <p:cNvPr id="0" name=""/>
                      <p:cNvPicPr>
                        <a:picLocks noChangeArrowheads="1"/>
                      </p:cNvPicPr>
                      <p:nvPr/>
                    </p:nvPicPr>
                    <p:blipFill>
                      <a:blip r:embed="rId4"/>
                      <a:srcRect/>
                      <a:stretch>
                        <a:fillRect/>
                      </a:stretch>
                    </p:blipFill>
                    <p:spPr bwMode="auto">
                      <a:xfrm>
                        <a:off x="1371600" y="742950"/>
                        <a:ext cx="6096000" cy="3886200"/>
                      </a:xfrm>
                      <a:prstGeom prst="rect">
                        <a:avLst/>
                      </a:prstGeom>
                      <a:solidFill>
                        <a:schemeClr val="bg1"/>
                      </a:solidFill>
                      <a:ln>
                        <a:noFill/>
                      </a:ln>
                      <a:effectLst/>
                      <a:extLst/>
                    </p:spPr>
                  </p:pic>
                </p:oleObj>
              </mc:Fallback>
            </mc:AlternateContent>
          </a:graphicData>
        </a:graphic>
      </p:graphicFrame>
    </p:spTree>
    <p:extLst>
      <p:ext uri="{BB962C8B-B14F-4D97-AF65-F5344CB8AC3E}">
        <p14:creationId xmlns:p14="http://schemas.microsoft.com/office/powerpoint/2010/main" val="42081707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381000" y="133350"/>
            <a:ext cx="7924800" cy="406004"/>
          </a:xfrm>
        </p:spPr>
        <p:txBody>
          <a:bodyPr>
            <a:noAutofit/>
          </a:bodyPr>
          <a:lstStyle/>
          <a:p>
            <a:r>
              <a:rPr lang="sv-SE" sz="2400" spc="0" dirty="0">
                <a:solidFill>
                  <a:schemeClr val="accent2">
                    <a:lumMod val="75000"/>
                  </a:schemeClr>
                </a:solidFill>
              </a:rPr>
              <a:t>SO3 comparison between </a:t>
            </a:r>
            <a:r>
              <a:rPr lang="sv-SE" sz="2400" spc="0" dirty="0" smtClean="0">
                <a:solidFill>
                  <a:schemeClr val="accent2">
                    <a:lumMod val="75000"/>
                  </a:schemeClr>
                </a:solidFill>
              </a:rPr>
              <a:t>Slurry </a:t>
            </a:r>
            <a:r>
              <a:rPr lang="sv-SE" sz="2400" spc="0" dirty="0">
                <a:solidFill>
                  <a:schemeClr val="accent2">
                    <a:lumMod val="75000"/>
                  </a:schemeClr>
                </a:solidFill>
              </a:rPr>
              <a:t>and </a:t>
            </a:r>
            <a:r>
              <a:rPr lang="sv-SE" sz="2400" spc="0" dirty="0" smtClean="0">
                <a:solidFill>
                  <a:schemeClr val="accent2">
                    <a:lumMod val="75000"/>
                  </a:schemeClr>
                </a:solidFill>
              </a:rPr>
              <a:t>Oil-Soluble ATX</a:t>
            </a:r>
            <a:endParaRPr lang="en-US" sz="2400" spc="0" dirty="0">
              <a:solidFill>
                <a:schemeClr val="accent2">
                  <a:lumMod val="75000"/>
                </a:schemeClr>
              </a:solidFill>
            </a:endParaRPr>
          </a:p>
        </p:txBody>
      </p:sp>
      <p:graphicFrame>
        <p:nvGraphicFramePr>
          <p:cNvPr id="262147" name="Object 3"/>
          <p:cNvGraphicFramePr>
            <a:graphicFrameLocks noGrp="1" noChangeAspect="1"/>
          </p:cNvGraphicFramePr>
          <p:nvPr>
            <p:ph type="chart" idx="1"/>
            <p:extLst>
              <p:ext uri="{D42A27DB-BD31-4B8C-83A1-F6EECF244321}">
                <p14:modId xmlns:p14="http://schemas.microsoft.com/office/powerpoint/2010/main" val="1586028254"/>
              </p:ext>
            </p:extLst>
          </p:nvPr>
        </p:nvGraphicFramePr>
        <p:xfrm>
          <a:off x="1066800" y="590550"/>
          <a:ext cx="6959417" cy="4114800"/>
        </p:xfrm>
        <a:graphic>
          <a:graphicData uri="http://schemas.openxmlformats.org/presentationml/2006/ole">
            <mc:AlternateContent xmlns:mc="http://schemas.openxmlformats.org/markup-compatibility/2006">
              <mc:Choice xmlns:v="urn:schemas-microsoft-com:vml" Requires="v">
                <p:oleObj spid="_x0000_s20501" name="Chart" r:id="rId3" imgW="8162870" imgH="4457777" progId="MSGraph.Chart.8">
                  <p:embed followColorScheme="full"/>
                </p:oleObj>
              </mc:Choice>
              <mc:Fallback>
                <p:oleObj name="Chart" r:id="rId3" imgW="8162870" imgH="4457777" progId="MSGraph.Chart.8">
                  <p:embed followColorScheme="full"/>
                  <p:pic>
                    <p:nvPicPr>
                      <p:cNvPr id="0" name=""/>
                      <p:cNvPicPr>
                        <a:picLocks noChangeAspect="1" noChangeArrowheads="1"/>
                      </p:cNvPicPr>
                      <p:nvPr/>
                    </p:nvPicPr>
                    <p:blipFill>
                      <a:blip r:embed="rId4"/>
                      <a:srcRect/>
                      <a:stretch>
                        <a:fillRect/>
                      </a:stretch>
                    </p:blipFill>
                    <p:spPr bwMode="auto">
                      <a:xfrm>
                        <a:off x="1066800" y="590550"/>
                        <a:ext cx="6959417" cy="41148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411491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Oil Soluble Additives Yield Markedly Better Deposit Results</a:t>
            </a:r>
            <a:endParaRPr lang="en-US" sz="2400" dirty="0"/>
          </a:p>
        </p:txBody>
      </p:sp>
      <p:pic>
        <p:nvPicPr>
          <p:cNvPr id="6" name="Picture 3" descr="PMT2Dr42FrontwallEast0930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14" y="1276350"/>
            <a:ext cx="3135086"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MT1Dr42FrWallEast0930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276350"/>
            <a:ext cx="3264326" cy="3200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420914" y="720663"/>
            <a:ext cx="36176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smtClean="0"/>
              <a:t>Bell Cleanliness (Long Island)</a:t>
            </a:r>
            <a:endParaRPr lang="en-US" altLang="en-US" b="1" dirty="0">
              <a:solidFill>
                <a:srgbClr val="0033CC"/>
              </a:solidFill>
              <a:latin typeface="Times New Roman" pitchFamily="18" charset="0"/>
            </a:endParaRPr>
          </a:p>
        </p:txBody>
      </p:sp>
      <p:sp>
        <p:nvSpPr>
          <p:cNvPr id="11" name="Text Box 6"/>
          <p:cNvSpPr txBox="1">
            <a:spLocks noChangeArrowheads="1"/>
          </p:cNvSpPr>
          <p:nvPr/>
        </p:nvSpPr>
        <p:spPr bwMode="auto">
          <a:xfrm>
            <a:off x="4767327" y="720663"/>
            <a:ext cx="2117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smtClean="0"/>
              <a:t>Slurry Cleanliness</a:t>
            </a:r>
            <a:endParaRPr lang="en-US" altLang="en-US" b="1" dirty="0">
              <a:solidFill>
                <a:srgbClr val="0033CC"/>
              </a:solidFill>
              <a:latin typeface="Times New Roman" pitchFamily="18" charset="0"/>
            </a:endParaRPr>
          </a:p>
        </p:txBody>
      </p:sp>
    </p:spTree>
    <p:extLst>
      <p:ext uri="{BB962C8B-B14F-4D97-AF65-F5344CB8AC3E}">
        <p14:creationId xmlns:p14="http://schemas.microsoft.com/office/powerpoint/2010/main" val="2718129423"/>
      </p:ext>
    </p:extLst>
  </p:cSld>
  <p:clrMapOvr>
    <a:masterClrMapping/>
  </p:clrMapOvr>
  <p:transition spd="slow">
    <p:wipe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t>Oil Soluble Additives Yield Markedly Better </a:t>
            </a:r>
            <a:r>
              <a:rPr lang="en-US" sz="2400" dirty="0" smtClean="0"/>
              <a:t>Deposit Results</a:t>
            </a:r>
            <a:endParaRPr lang="en-US" sz="2400" dirty="0"/>
          </a:p>
        </p:txBody>
      </p:sp>
      <p:pic>
        <p:nvPicPr>
          <p:cNvPr id="6" name="Picture 3" descr="PMT2Dr35Backwall0930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442" y="1264684"/>
            <a:ext cx="3555378" cy="3200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MT1Dr35BackWall0930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14" y="1264683"/>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420914" y="720663"/>
            <a:ext cx="34652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smtClean="0"/>
              <a:t>Bell Cleanliness (Long Island)</a:t>
            </a:r>
            <a:endParaRPr lang="en-US" altLang="en-US" b="1" dirty="0">
              <a:solidFill>
                <a:srgbClr val="0033CC"/>
              </a:solidFill>
              <a:latin typeface="Times New Roman" pitchFamily="18" charset="0"/>
            </a:endParaRPr>
          </a:p>
        </p:txBody>
      </p:sp>
      <p:sp>
        <p:nvSpPr>
          <p:cNvPr id="9" name="Text Box 6"/>
          <p:cNvSpPr txBox="1">
            <a:spLocks noChangeArrowheads="1"/>
          </p:cNvSpPr>
          <p:nvPr/>
        </p:nvSpPr>
        <p:spPr bwMode="auto">
          <a:xfrm>
            <a:off x="4767327" y="720663"/>
            <a:ext cx="2117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smtClean="0"/>
              <a:t>Slurry Cleanliness</a:t>
            </a:r>
            <a:endParaRPr lang="en-US" altLang="en-US" b="1" dirty="0">
              <a:solidFill>
                <a:srgbClr val="0033CC"/>
              </a:solidFill>
              <a:latin typeface="Times New Roman" pitchFamily="18" charset="0"/>
            </a:endParaRPr>
          </a:p>
        </p:txBody>
      </p:sp>
    </p:spTree>
    <p:extLst>
      <p:ext uri="{BB962C8B-B14F-4D97-AF65-F5344CB8AC3E}">
        <p14:creationId xmlns:p14="http://schemas.microsoft.com/office/powerpoint/2010/main" val="2718129423"/>
      </p:ext>
    </p:extLst>
  </p:cSld>
  <p:clrMapOvr>
    <a:masterClrMapping/>
  </p:clrMapOvr>
  <p:transition spd="slow">
    <p:wipe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ATX Value Propositions</a:t>
            </a:r>
            <a:endParaRPr lang="en-US" sz="2400" dirty="0"/>
          </a:p>
        </p:txBody>
      </p:sp>
      <p:sp>
        <p:nvSpPr>
          <p:cNvPr id="2" name="Content Placeholder 1"/>
          <p:cNvSpPr>
            <a:spLocks noGrp="1"/>
          </p:cNvSpPr>
          <p:nvPr>
            <p:ph idx="1"/>
          </p:nvPr>
        </p:nvSpPr>
        <p:spPr/>
        <p:txBody>
          <a:bodyPr>
            <a:normAutofit/>
          </a:bodyPr>
          <a:lstStyle/>
          <a:p>
            <a:pPr marL="0" indent="0" algn="ctr">
              <a:buNone/>
            </a:pPr>
            <a:endParaRPr lang="en-US" sz="3600" b="1" dirty="0" smtClean="0"/>
          </a:p>
          <a:p>
            <a:pPr marL="0" indent="0" algn="ctr">
              <a:buNone/>
            </a:pPr>
            <a:endParaRPr lang="en-US" sz="3600" b="1" dirty="0"/>
          </a:p>
          <a:p>
            <a:pPr marL="0" indent="0" algn="ctr">
              <a:buNone/>
            </a:pPr>
            <a:r>
              <a:rPr lang="en-US" sz="3600" b="1" dirty="0" smtClean="0"/>
              <a:t>Potential value points </a:t>
            </a:r>
          </a:p>
          <a:p>
            <a:pPr marL="0" indent="0" algn="ctr">
              <a:buNone/>
            </a:pPr>
            <a:r>
              <a:rPr lang="en-US" sz="3600" b="1" dirty="0" smtClean="0"/>
              <a:t>for treatment?</a:t>
            </a:r>
          </a:p>
        </p:txBody>
      </p:sp>
    </p:spTree>
    <p:extLst>
      <p:ext uri="{BB962C8B-B14F-4D97-AF65-F5344CB8AC3E}">
        <p14:creationId xmlns:p14="http://schemas.microsoft.com/office/powerpoint/2010/main" val="2294446674"/>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Slagging Deposit Problems</a:t>
            </a:r>
            <a:endParaRPr lang="en-US" sz="2400" dirty="0"/>
          </a:p>
        </p:txBody>
      </p:sp>
      <p:pic>
        <p:nvPicPr>
          <p:cNvPr id="4" name="Picture 4" descr="Super heater 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742950"/>
            <a:ext cx="3759200" cy="3824288"/>
          </a:xfrm>
          <a:prstGeom prst="rect">
            <a:avLst/>
          </a:prstGeo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4572000" y="742950"/>
            <a:ext cx="3648075" cy="3884613"/>
          </a:xfrm>
          <a:prstGeom prst="rect">
            <a:avLst/>
          </a:prstGeom>
          <a:solidFill>
            <a:schemeClr val="accent2"/>
          </a:solidFill>
        </p:spPr>
        <p:txBody>
          <a:bodyPr vert="horz" lIns="91440" tIns="45720" rIns="91440" bIns="45720" rtlCol="0">
            <a:normAutofit/>
          </a:bodyPr>
          <a:lstStyle>
            <a:lvl1pPr marL="342900" indent="-342900" algn="l" defTabSz="914400" rtl="0" eaLnBrk="1" latinLnBrk="0" hangingPunct="1">
              <a:spcBef>
                <a:spcPct val="20000"/>
              </a:spcBef>
              <a:buClr>
                <a:schemeClr val="accent2">
                  <a:lumMod val="75000"/>
                </a:schemeClr>
              </a:buClr>
              <a:buFont typeface="Wingdings" panose="05000000000000000000" pitchFamily="2" charset="2"/>
              <a:buChar char="§"/>
              <a:defRPr sz="16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Clr>
                <a:schemeClr val="bg1"/>
              </a:buClr>
              <a:buFont typeface="Wingdings" panose="05000000000000000000" pitchFamily="2" charset="2"/>
              <a:buChar char="è"/>
            </a:pPr>
            <a:r>
              <a:rPr lang="en-GB" altLang="en-US" dirty="0" smtClean="0">
                <a:solidFill>
                  <a:schemeClr val="bg1"/>
                </a:solidFill>
              </a:rPr>
              <a:t> Slagging on tubes (V and Na) lowers heat transfer and might cause temperature shift</a:t>
            </a:r>
          </a:p>
          <a:p>
            <a:pPr marL="0" indent="0" algn="just">
              <a:buClr>
                <a:schemeClr val="bg1"/>
              </a:buClr>
              <a:buFont typeface="Wingdings" panose="05000000000000000000" pitchFamily="2" charset="2"/>
              <a:buChar char="è"/>
            </a:pPr>
            <a:r>
              <a:rPr lang="en-GB" altLang="en-US" dirty="0" smtClean="0">
                <a:solidFill>
                  <a:schemeClr val="bg1"/>
                </a:solidFill>
              </a:rPr>
              <a:t>High temperature corrosion caused by Vanadium and Sodium salts/oxides</a:t>
            </a:r>
          </a:p>
          <a:p>
            <a:pPr marL="0" indent="0" algn="just">
              <a:buClr>
                <a:schemeClr val="bg1"/>
              </a:buClr>
              <a:buFont typeface="Wingdings" panose="05000000000000000000" pitchFamily="2" charset="2"/>
              <a:buChar char="è"/>
            </a:pPr>
            <a:r>
              <a:rPr lang="en-GB" altLang="en-US" dirty="0" err="1" smtClean="0">
                <a:solidFill>
                  <a:schemeClr val="bg1"/>
                </a:solidFill>
              </a:rPr>
              <a:t>Catalyzes</a:t>
            </a:r>
            <a:r>
              <a:rPr lang="en-GB" altLang="en-US" dirty="0" smtClean="0">
                <a:solidFill>
                  <a:schemeClr val="bg1"/>
                </a:solidFill>
              </a:rPr>
              <a:t> formation of SO2 to SO3</a:t>
            </a:r>
          </a:p>
          <a:p>
            <a:pPr marL="0" indent="0" algn="just">
              <a:buClr>
                <a:schemeClr val="bg1"/>
              </a:buClr>
              <a:buFont typeface="Wingdings" panose="05000000000000000000" pitchFamily="2" charset="2"/>
              <a:buChar char="è"/>
            </a:pPr>
            <a:r>
              <a:rPr lang="en-GB" altLang="en-US" dirty="0" smtClean="0">
                <a:solidFill>
                  <a:schemeClr val="bg1"/>
                </a:solidFill>
              </a:rPr>
              <a:t>Maintenance cost (replacement of tubes, cleaning </a:t>
            </a:r>
            <a:r>
              <a:rPr lang="en-GB" altLang="en-US" dirty="0" err="1" smtClean="0">
                <a:solidFill>
                  <a:schemeClr val="bg1"/>
                </a:solidFill>
              </a:rPr>
              <a:t>etc</a:t>
            </a:r>
            <a:r>
              <a:rPr lang="en-GB" altLang="en-US" dirty="0" smtClean="0">
                <a:solidFill>
                  <a:schemeClr val="bg1"/>
                </a:solidFill>
              </a:rPr>
              <a:t>)</a:t>
            </a:r>
          </a:p>
          <a:p>
            <a:pPr marL="0" indent="0" algn="just">
              <a:buClr>
                <a:schemeClr val="bg1"/>
              </a:buClr>
              <a:buFont typeface="Wingdings" panose="05000000000000000000" pitchFamily="2" charset="2"/>
              <a:buChar char="è"/>
            </a:pPr>
            <a:r>
              <a:rPr lang="en-GB" altLang="en-US" dirty="0" smtClean="0">
                <a:solidFill>
                  <a:schemeClr val="bg1"/>
                </a:solidFill>
              </a:rPr>
              <a:t>Loss of production because of shut down for cleaning and lower boiler efficiency</a:t>
            </a:r>
            <a:endParaRPr lang="en-GB" altLang="en-US" dirty="0">
              <a:solidFill>
                <a:schemeClr val="bg1"/>
              </a:solidFill>
            </a:endParaRPr>
          </a:p>
        </p:txBody>
      </p:sp>
    </p:spTree>
    <p:extLst>
      <p:ext uri="{BB962C8B-B14F-4D97-AF65-F5344CB8AC3E}">
        <p14:creationId xmlns:p14="http://schemas.microsoft.com/office/powerpoint/2010/main" val="2252706049"/>
      </p:ext>
    </p:extLst>
  </p:cSld>
  <p:clrMapOvr>
    <a:masterClrMapping/>
  </p:clrMapOvr>
  <p:transition spd="slow">
    <p:wipe dir="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Fuel Treatment Value Points To Be Realized– </a:t>
            </a:r>
            <a:r>
              <a:rPr lang="en-US" dirty="0" smtClean="0"/>
              <a:t>Fuel Usage Reduction</a:t>
            </a:r>
            <a:endParaRPr lang="en-US" dirty="0"/>
          </a:p>
        </p:txBody>
      </p:sp>
      <p:sp>
        <p:nvSpPr>
          <p:cNvPr id="3" name="Content Placeholder 2"/>
          <p:cNvSpPr>
            <a:spLocks noGrp="1"/>
          </p:cNvSpPr>
          <p:nvPr>
            <p:ph idx="1"/>
          </p:nvPr>
        </p:nvSpPr>
        <p:spPr/>
        <p:txBody>
          <a:bodyPr>
            <a:noAutofit/>
          </a:bodyPr>
          <a:lstStyle/>
          <a:p>
            <a:pPr marL="0" indent="0">
              <a:buNone/>
            </a:pPr>
            <a:endParaRPr lang="en-US" sz="2000" dirty="0"/>
          </a:p>
          <a:p>
            <a:pPr marL="0" indent="0">
              <a:buNone/>
            </a:pPr>
            <a:r>
              <a:rPr lang="en-US" sz="2000" b="1" dirty="0" smtClean="0"/>
              <a:t>EXAMPLE: </a:t>
            </a:r>
            <a:r>
              <a:rPr lang="en-US" sz="2000" dirty="0" smtClean="0"/>
              <a:t>Improved heat transfer, reduction of slagging &amp; catalytic heat reaction improvement from ATX yielding  estimated 1.0% improvement in fuel usage</a:t>
            </a:r>
          </a:p>
          <a:p>
            <a:pPr marL="0" indent="0">
              <a:buNone/>
            </a:pPr>
            <a:endParaRPr lang="en-US" sz="2000" dirty="0" smtClean="0"/>
          </a:p>
          <a:p>
            <a:r>
              <a:rPr lang="en-US" sz="2000" dirty="0" smtClean="0"/>
              <a:t>1.0% improvement = 10MT savings per day = $10,000 USD equivalent</a:t>
            </a:r>
          </a:p>
          <a:p>
            <a:r>
              <a:rPr lang="en-US" sz="2000" dirty="0"/>
              <a:t>C</a:t>
            </a:r>
            <a:r>
              <a:rPr lang="en-US" sz="2000" dirty="0" smtClean="0"/>
              <a:t>ost/savings figures may vary, but the principle is the same: substantial ROI is realized</a:t>
            </a:r>
            <a:endParaRPr lang="en-US" sz="2000" dirty="0"/>
          </a:p>
        </p:txBody>
      </p:sp>
    </p:spTree>
    <p:extLst>
      <p:ext uri="{BB962C8B-B14F-4D97-AF65-F5344CB8AC3E}">
        <p14:creationId xmlns:p14="http://schemas.microsoft.com/office/powerpoint/2010/main" val="686115848"/>
      </p:ext>
    </p:extLst>
  </p:cSld>
  <p:clrMapOvr>
    <a:masterClrMapping/>
  </p:clrMapOvr>
  <p:transition spd="slow">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 Treatment Value Points To Be Realized - Shutdown Reduction</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endParaRPr lang="en-US" sz="2400" dirty="0" smtClean="0"/>
          </a:p>
          <a:p>
            <a:pPr marL="0" indent="0">
              <a:buNone/>
            </a:pPr>
            <a:r>
              <a:rPr lang="en-US" sz="2400" dirty="0" smtClean="0"/>
              <a:t>What is the value in extending shutdown intervals for problem remediation such as VBU Heater Tube de-coking?</a:t>
            </a:r>
          </a:p>
          <a:p>
            <a:pPr marL="0" indent="0">
              <a:buNone/>
            </a:pPr>
            <a:endParaRPr lang="en-US" sz="2400" dirty="0" smtClean="0"/>
          </a:p>
          <a:p>
            <a:pPr marL="0" indent="0">
              <a:buNone/>
            </a:pPr>
            <a:r>
              <a:rPr lang="en-US" sz="2400" dirty="0" smtClean="0"/>
              <a:t>How much value can be reclaimed by extending intervals by one month? Three months?</a:t>
            </a:r>
          </a:p>
          <a:p>
            <a:pPr marL="0" indent="0">
              <a:buNone/>
            </a:pPr>
            <a:endParaRPr lang="en-US" sz="2400" dirty="0"/>
          </a:p>
          <a:p>
            <a:pPr marL="0" indent="0">
              <a:buNone/>
            </a:pPr>
            <a:r>
              <a:rPr lang="en-US" sz="2400" dirty="0" smtClean="0"/>
              <a:t>For many operational facilities, the greatest ROI is realized in this area, not fuel usage reduction.</a:t>
            </a:r>
            <a:endParaRPr lang="en-US" sz="2400" dirty="0"/>
          </a:p>
          <a:p>
            <a:pPr marL="0" indent="0">
              <a:buNone/>
            </a:pPr>
            <a:endParaRPr lang="en-US" sz="2400" dirty="0" smtClean="0"/>
          </a:p>
          <a:p>
            <a:pPr marL="0" indent="0">
              <a:buNone/>
            </a:pPr>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239147765"/>
      </p:ext>
    </p:extLst>
  </p:cSld>
  <p:clrMapOvr>
    <a:masterClrMapping/>
  </p:clrMapOvr>
  <p:transition spd="slow">
    <p:wipe dir="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381000" y="0"/>
            <a:ext cx="5762625" cy="558404"/>
          </a:xfrm>
          <a:solidFill>
            <a:schemeClr val="bg1"/>
          </a:solidFill>
        </p:spPr>
        <p:txBody>
          <a:bodyPr/>
          <a:lstStyle/>
          <a:p>
            <a:r>
              <a:rPr lang="en-GB" sz="2400" dirty="0"/>
              <a:t>To choose product and treatment level</a:t>
            </a:r>
          </a:p>
        </p:txBody>
      </p:sp>
      <p:sp>
        <p:nvSpPr>
          <p:cNvPr id="258051" name="Text Box 3"/>
          <p:cNvSpPr txBox="1">
            <a:spLocks noChangeArrowheads="1"/>
          </p:cNvSpPr>
          <p:nvPr/>
        </p:nvSpPr>
        <p:spPr bwMode="auto">
          <a:xfrm>
            <a:off x="381000" y="819150"/>
            <a:ext cx="5105400" cy="367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1500" dirty="0"/>
              <a:t>Parameters to be considered when choosing product: </a:t>
            </a:r>
          </a:p>
          <a:p>
            <a:pPr marL="285750" indent="-285750">
              <a:spcBef>
                <a:spcPct val="50000"/>
              </a:spcBef>
              <a:buFont typeface="Arial" panose="020B0604020202020204" pitchFamily="34" charset="0"/>
              <a:buChar char="•"/>
            </a:pPr>
            <a:r>
              <a:rPr lang="en-GB" sz="1500" dirty="0" smtClean="0"/>
              <a:t>SO3 </a:t>
            </a:r>
            <a:r>
              <a:rPr lang="en-GB" sz="1500" dirty="0"/>
              <a:t>levels – measure SO3 and/or acid dew point</a:t>
            </a:r>
          </a:p>
          <a:p>
            <a:pPr marL="285750" indent="-285750">
              <a:spcBef>
                <a:spcPct val="50000"/>
              </a:spcBef>
              <a:buFont typeface="Arial" panose="020B0604020202020204" pitchFamily="34" charset="0"/>
              <a:buChar char="•"/>
            </a:pPr>
            <a:r>
              <a:rPr lang="en-GB" sz="1500" dirty="0" smtClean="0"/>
              <a:t>Fly-ash </a:t>
            </a:r>
            <a:endParaRPr lang="en-GB" sz="1500" dirty="0"/>
          </a:p>
          <a:p>
            <a:pPr marL="285750" indent="-285750">
              <a:spcBef>
                <a:spcPct val="50000"/>
              </a:spcBef>
              <a:buFont typeface="Arial" panose="020B0604020202020204" pitchFamily="34" charset="0"/>
              <a:buChar char="•"/>
            </a:pPr>
            <a:r>
              <a:rPr lang="en-GB" sz="1500" dirty="0" smtClean="0"/>
              <a:t>Previous </a:t>
            </a:r>
            <a:r>
              <a:rPr lang="en-GB" sz="1500" dirty="0"/>
              <a:t>experiences</a:t>
            </a:r>
          </a:p>
          <a:p>
            <a:pPr marL="285750" indent="-285750">
              <a:spcBef>
                <a:spcPct val="50000"/>
              </a:spcBef>
              <a:buFont typeface="Arial" panose="020B0604020202020204" pitchFamily="34" charset="0"/>
              <a:buChar char="•"/>
            </a:pPr>
            <a:r>
              <a:rPr lang="en-GB" sz="1500" dirty="0" smtClean="0"/>
              <a:t>Boiler </a:t>
            </a:r>
            <a:r>
              <a:rPr lang="en-GB" sz="1500" dirty="0"/>
              <a:t>condition </a:t>
            </a:r>
          </a:p>
          <a:p>
            <a:pPr marL="285750" indent="-285750">
              <a:spcBef>
                <a:spcPct val="50000"/>
              </a:spcBef>
              <a:buFont typeface="Arial" panose="020B0604020202020204" pitchFamily="34" charset="0"/>
              <a:buChar char="•"/>
            </a:pPr>
            <a:r>
              <a:rPr lang="en-GB" sz="1500" dirty="0" smtClean="0"/>
              <a:t>Air </a:t>
            </a:r>
            <a:r>
              <a:rPr lang="en-GB" sz="1500" dirty="0"/>
              <a:t>excess</a:t>
            </a:r>
          </a:p>
          <a:p>
            <a:pPr marL="285750" indent="-285750">
              <a:spcBef>
                <a:spcPct val="50000"/>
              </a:spcBef>
              <a:buFont typeface="Arial" panose="020B0604020202020204" pitchFamily="34" charset="0"/>
              <a:buChar char="•"/>
            </a:pPr>
            <a:r>
              <a:rPr lang="en-GB" sz="1500" dirty="0" smtClean="0"/>
              <a:t>Slag </a:t>
            </a:r>
            <a:r>
              <a:rPr lang="en-GB" sz="1500" dirty="0"/>
              <a:t>formation</a:t>
            </a:r>
          </a:p>
          <a:p>
            <a:pPr marL="285750" indent="-285750">
              <a:spcBef>
                <a:spcPct val="50000"/>
              </a:spcBef>
              <a:buFont typeface="Arial" panose="020B0604020202020204" pitchFamily="34" charset="0"/>
              <a:buChar char="•"/>
            </a:pPr>
            <a:r>
              <a:rPr lang="en-GB" sz="1500" dirty="0" smtClean="0"/>
              <a:t>V/Na/P </a:t>
            </a:r>
            <a:r>
              <a:rPr lang="en-GB" sz="1500" dirty="0"/>
              <a:t>content in fuel</a:t>
            </a:r>
          </a:p>
          <a:p>
            <a:pPr marL="285750" indent="-285750">
              <a:spcBef>
                <a:spcPct val="50000"/>
              </a:spcBef>
              <a:buFont typeface="Arial" panose="020B0604020202020204" pitchFamily="34" charset="0"/>
              <a:buChar char="•"/>
            </a:pPr>
            <a:r>
              <a:rPr lang="en-GB" sz="1500" dirty="0" smtClean="0"/>
              <a:t>Analysis </a:t>
            </a:r>
            <a:r>
              <a:rPr lang="en-GB" sz="1500" dirty="0"/>
              <a:t>of </a:t>
            </a:r>
            <a:r>
              <a:rPr lang="en-GB" sz="1500" dirty="0" smtClean="0"/>
              <a:t>deposits </a:t>
            </a:r>
            <a:endParaRPr lang="en-GB" sz="1500" dirty="0"/>
          </a:p>
          <a:p>
            <a:pPr marL="285750" indent="-285750">
              <a:spcBef>
                <a:spcPct val="50000"/>
              </a:spcBef>
              <a:buFont typeface="Arial" panose="020B0604020202020204" pitchFamily="34" charset="0"/>
              <a:buChar char="•"/>
            </a:pPr>
            <a:r>
              <a:rPr lang="en-GB" sz="1500" dirty="0" smtClean="0"/>
              <a:t>Operating </a:t>
            </a:r>
            <a:r>
              <a:rPr lang="en-GB" sz="1500" dirty="0"/>
              <a:t>conditions, </a:t>
            </a:r>
            <a:r>
              <a:rPr lang="en-GB" sz="1500" dirty="0" err="1"/>
              <a:t>etc</a:t>
            </a:r>
            <a:endParaRPr lang="en-GB" sz="1500" dirty="0"/>
          </a:p>
        </p:txBody>
      </p:sp>
      <p:pic>
        <p:nvPicPr>
          <p:cNvPr id="258052" name="Picture 4" descr="primsup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62600" y="1504950"/>
            <a:ext cx="3283744" cy="2321719"/>
          </a:xfrm>
          <a:noFill/>
          <a:ln/>
          <a:effectLst>
            <a:outerShdw dist="107763"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219020"/>
      </p:ext>
    </p:extLst>
  </p:cSld>
  <p:clrMapOvr>
    <a:masterClrMapping/>
  </p:clrMapOvr>
  <p:transition spd="slow">
    <p:wipe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ATX &amp; Customers</a:t>
            </a:r>
            <a:endParaRPr lang="en-US" sz="2400" dirty="0"/>
          </a:p>
        </p:txBody>
      </p:sp>
      <p:sp>
        <p:nvSpPr>
          <p:cNvPr id="2" name="Content Placeholder 1"/>
          <p:cNvSpPr>
            <a:spLocks noGrp="1"/>
          </p:cNvSpPr>
          <p:nvPr>
            <p:ph idx="1"/>
          </p:nvPr>
        </p:nvSpPr>
        <p:spPr/>
        <p:txBody>
          <a:bodyPr>
            <a:normAutofit/>
          </a:bodyPr>
          <a:lstStyle/>
          <a:p>
            <a:pPr marL="0" indent="0" algn="ctr">
              <a:buNone/>
            </a:pPr>
            <a:endParaRPr lang="en-US" sz="3600" b="1" dirty="0" smtClean="0"/>
          </a:p>
          <a:p>
            <a:pPr marL="0" indent="0" algn="ctr">
              <a:buNone/>
            </a:pPr>
            <a:endParaRPr lang="en-US" sz="3600" b="1" dirty="0"/>
          </a:p>
          <a:p>
            <a:pPr marL="0" indent="0" algn="ctr">
              <a:buNone/>
            </a:pPr>
            <a:r>
              <a:rPr lang="en-US" sz="3600" b="1" dirty="0" smtClean="0"/>
              <a:t>Who’s Been Using These Solutions?</a:t>
            </a:r>
          </a:p>
        </p:txBody>
      </p:sp>
    </p:spTree>
    <p:extLst>
      <p:ext uri="{BB962C8B-B14F-4D97-AF65-F5344CB8AC3E}">
        <p14:creationId xmlns:p14="http://schemas.microsoft.com/office/powerpoint/2010/main" val="2215537088"/>
      </p:ext>
    </p:extLst>
  </p:cSld>
  <p:clrMapOvr>
    <a:masterClrMapping/>
  </p:clrMapOvr>
  <p:transition spd="slow">
    <p:wipe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Who’s Been Using These Solutions - ATX</a:t>
            </a:r>
            <a:endParaRPr lang="en-US" sz="2400" dirty="0"/>
          </a:p>
        </p:txBody>
      </p:sp>
      <p:sp>
        <p:nvSpPr>
          <p:cNvPr id="3" name="Content Placeholder 2"/>
          <p:cNvSpPr>
            <a:spLocks noGrp="1"/>
          </p:cNvSpPr>
          <p:nvPr>
            <p:ph idx="1"/>
          </p:nvPr>
        </p:nvSpPr>
        <p:spPr/>
        <p:txBody>
          <a:bodyPr>
            <a:normAutofit/>
          </a:bodyPr>
          <a:lstStyle/>
          <a:p>
            <a:pPr marL="0" indent="0">
              <a:buNone/>
            </a:pPr>
            <a:endParaRPr lang="en-US" sz="2400" dirty="0" smtClean="0"/>
          </a:p>
          <a:p>
            <a:pPr marL="0" indent="0">
              <a:buNone/>
            </a:pPr>
            <a:endParaRPr lang="en-US" sz="2400" dirty="0" smtClean="0"/>
          </a:p>
          <a:p>
            <a:pPr marL="0" indent="0">
              <a:buNone/>
            </a:pPr>
            <a:endParaRPr lang="en-US" dirty="0"/>
          </a:p>
          <a:p>
            <a:pPr marL="0" indent="0">
              <a:buNone/>
            </a:pPr>
            <a:r>
              <a:rPr lang="en-US" dirty="0" smtClean="0"/>
              <a:t> </a:t>
            </a:r>
            <a:endParaRPr lang="en-US" dirty="0"/>
          </a:p>
        </p:txBody>
      </p:sp>
      <p:sp>
        <p:nvSpPr>
          <p:cNvPr id="4" name="Content Placeholder 2"/>
          <p:cNvSpPr txBox="1">
            <a:spLocks/>
          </p:cNvSpPr>
          <p:nvPr/>
        </p:nvSpPr>
        <p:spPr>
          <a:xfrm>
            <a:off x="228600" y="666750"/>
            <a:ext cx="8749051" cy="3947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75000"/>
                </a:schemeClr>
              </a:buClr>
              <a:buFont typeface="Wingdings" panose="05000000000000000000" pitchFamily="2" charset="2"/>
              <a:buChar char="§"/>
              <a:defRPr sz="16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400" dirty="0" smtClean="0"/>
              <a:t>Northport Power Station (4 x 375MW units)</a:t>
            </a:r>
          </a:p>
          <a:p>
            <a:r>
              <a:rPr lang="en-US" sz="2400" dirty="0" smtClean="0"/>
              <a:t>Largest oil-fired electric-generation power station on United States East Coast (Long Island)</a:t>
            </a:r>
          </a:p>
          <a:p>
            <a:pPr marL="0" indent="0">
              <a:buFont typeface="Wingdings" panose="05000000000000000000" pitchFamily="2" charset="2"/>
              <a:buNone/>
            </a:pPr>
            <a:endParaRPr lang="en-US" sz="2400" dirty="0" smtClean="0"/>
          </a:p>
          <a:p>
            <a:pPr marL="0" indent="0">
              <a:buFont typeface="Wingdings" panose="05000000000000000000" pitchFamily="2" charset="2"/>
              <a:buNone/>
            </a:pPr>
            <a:endParaRPr lang="en-US" sz="2400" dirty="0" smtClean="0"/>
          </a:p>
          <a:p>
            <a:pPr marL="0" indent="0">
              <a:buFont typeface="Wingdings" panose="05000000000000000000" pitchFamily="2" charset="2"/>
              <a:buNone/>
            </a:pPr>
            <a:endParaRPr lang="en-US" dirty="0" smtClean="0"/>
          </a:p>
          <a:p>
            <a:pPr marL="0" indent="0">
              <a:buFont typeface="Wingdings" panose="05000000000000000000" pitchFamily="2" charset="2"/>
              <a:buNone/>
            </a:pPr>
            <a:r>
              <a:rPr lang="en-US" dirty="0" smtClean="0"/>
              <a:t> </a:t>
            </a:r>
            <a:endParaRPr lang="en-US" dirty="0"/>
          </a:p>
        </p:txBody>
      </p:sp>
      <p:pic>
        <p:nvPicPr>
          <p:cNvPr id="3075" name="Picture 3" descr="C:\Documents and Settings\EBJORNSTAD.BP-TECHSALES2\My Documents\Dropbox (Bell Performance)\Bell Photos and Graphics - Products History &amp; Historical Archives\Northport Photos\Northport 2007\Picture_ 0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221361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799146"/>
      </p:ext>
    </p:extLst>
  </p:cSld>
  <p:clrMapOvr>
    <a:masterClrMapping/>
  </p:clrMapOvr>
  <p:transition spd="slow">
    <p:wipe dir="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Who’s Been Using These Solutions - ATX</a:t>
            </a:r>
            <a:endParaRPr lang="en-US" sz="2400" dirty="0"/>
          </a:p>
        </p:txBody>
      </p:sp>
      <p:sp>
        <p:nvSpPr>
          <p:cNvPr id="3" name="Content Placeholder 2"/>
          <p:cNvSpPr>
            <a:spLocks noGrp="1"/>
          </p:cNvSpPr>
          <p:nvPr>
            <p:ph idx="1"/>
          </p:nvPr>
        </p:nvSpPr>
        <p:spPr/>
        <p:txBody>
          <a:bodyPr>
            <a:normAutofit/>
          </a:bodyPr>
          <a:lstStyle/>
          <a:p>
            <a:pPr marL="0" indent="0">
              <a:buNone/>
            </a:pPr>
            <a:endParaRPr lang="en-US" sz="2400" dirty="0" smtClean="0"/>
          </a:p>
          <a:p>
            <a:pPr marL="0" indent="0">
              <a:buNone/>
            </a:pPr>
            <a:endParaRPr lang="en-US" sz="2400" dirty="0" smtClean="0"/>
          </a:p>
          <a:p>
            <a:pPr marL="0" indent="0">
              <a:buNone/>
            </a:pPr>
            <a:endParaRPr lang="en-US" dirty="0"/>
          </a:p>
          <a:p>
            <a:pPr marL="0" indent="0">
              <a:buNone/>
            </a:pPr>
            <a:r>
              <a:rPr lang="en-US" dirty="0" smtClean="0"/>
              <a:t> </a:t>
            </a:r>
            <a:endParaRPr lang="en-US" dirty="0"/>
          </a:p>
        </p:txBody>
      </p:sp>
      <p:sp>
        <p:nvSpPr>
          <p:cNvPr id="4" name="Content Placeholder 2"/>
          <p:cNvSpPr txBox="1">
            <a:spLocks/>
          </p:cNvSpPr>
          <p:nvPr/>
        </p:nvSpPr>
        <p:spPr>
          <a:xfrm>
            <a:off x="228600" y="666750"/>
            <a:ext cx="4343399" cy="3947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75000"/>
                </a:schemeClr>
              </a:buClr>
              <a:buFont typeface="Wingdings" panose="05000000000000000000" pitchFamily="2" charset="2"/>
              <a:buChar char="§"/>
              <a:defRPr sz="16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400" dirty="0" smtClean="0"/>
              <a:t>Northport Power Station </a:t>
            </a:r>
          </a:p>
          <a:p>
            <a:r>
              <a:rPr lang="en-US" sz="2400" dirty="0" smtClean="0"/>
              <a:t>Users of ATX since 2001 for deposit control in boilers</a:t>
            </a:r>
          </a:p>
          <a:p>
            <a:pPr marL="0" indent="0">
              <a:buFont typeface="Wingdings" panose="05000000000000000000" pitchFamily="2" charset="2"/>
              <a:buNone/>
            </a:pPr>
            <a:endParaRPr lang="en-US" sz="2400" dirty="0" smtClean="0"/>
          </a:p>
          <a:p>
            <a:pPr marL="0" indent="0">
              <a:buFont typeface="Wingdings" panose="05000000000000000000" pitchFamily="2" charset="2"/>
              <a:buNone/>
            </a:pPr>
            <a:endParaRPr lang="en-US" sz="2400" dirty="0" smtClean="0"/>
          </a:p>
          <a:p>
            <a:pPr marL="0" indent="0">
              <a:buFont typeface="Wingdings" panose="05000000000000000000" pitchFamily="2" charset="2"/>
              <a:buNone/>
            </a:pPr>
            <a:endParaRPr lang="en-US" dirty="0" smtClean="0"/>
          </a:p>
          <a:p>
            <a:pPr marL="0" indent="0">
              <a:buFont typeface="Wingdings" panose="05000000000000000000" pitchFamily="2" charset="2"/>
              <a:buNone/>
            </a:pPr>
            <a:r>
              <a:rPr lang="en-US" dirty="0" smtClean="0"/>
              <a:t> </a:t>
            </a:r>
            <a:endParaRPr lang="en-US" dirty="0"/>
          </a:p>
        </p:txBody>
      </p:sp>
      <p:pic>
        <p:nvPicPr>
          <p:cNvPr id="4099" name="Picture 3" descr="C:\Documents and Settings\EBJORNSTAD.BP-TECHSALES2\My Documents\Dropbox (Bell Performance)\Bell Photos and Graphics - Products History &amp; Historical Archives\Northport Photos\Northport 2007\Picture 0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347654"/>
            <a:ext cx="2819400" cy="21145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Documents and Settings\EBJORNSTAD.BP-TECHSALES2\My Documents\Dropbox (Bell Performance)\Bell Photos and Graphics - Products History &amp; Historical Archives\Northport Photos\Northport 2007\Picture_ 0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3829" y="811530"/>
            <a:ext cx="2743386"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304136"/>
      </p:ext>
    </p:extLst>
  </p:cSld>
  <p:clrMapOvr>
    <a:masterClrMapping/>
  </p:clrMapOvr>
  <p:transition spd="slow">
    <p:wipe dir="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Been Using These Solutions - ATX</a:t>
            </a:r>
            <a:endParaRPr lang="en-US" dirty="0"/>
          </a:p>
        </p:txBody>
      </p:sp>
      <p:sp>
        <p:nvSpPr>
          <p:cNvPr id="3" name="Content Placeholder 2"/>
          <p:cNvSpPr>
            <a:spLocks noGrp="1"/>
          </p:cNvSpPr>
          <p:nvPr>
            <p:ph idx="1"/>
          </p:nvPr>
        </p:nvSpPr>
        <p:spPr/>
        <p:txBody>
          <a:bodyPr>
            <a:normAutofit/>
          </a:bodyPr>
          <a:lstStyle/>
          <a:p>
            <a:pPr marL="0" indent="0">
              <a:buNone/>
            </a:pPr>
            <a:endParaRPr lang="en-US" sz="2400" dirty="0" smtClean="0"/>
          </a:p>
          <a:p>
            <a:pPr marL="0" indent="0">
              <a:buNone/>
            </a:pPr>
            <a:endParaRPr lang="en-US" sz="2400" dirty="0" smtClean="0"/>
          </a:p>
          <a:p>
            <a:pPr marL="0" indent="0">
              <a:buNone/>
            </a:pPr>
            <a:endParaRPr lang="en-US" dirty="0"/>
          </a:p>
          <a:p>
            <a:pPr marL="0" indent="0">
              <a:buNone/>
            </a:pPr>
            <a:r>
              <a:rPr lang="en-US" dirty="0" smtClean="0"/>
              <a:t> </a:t>
            </a:r>
            <a:endParaRPr lang="en-US" dirty="0"/>
          </a:p>
        </p:txBody>
      </p:sp>
      <p:sp>
        <p:nvSpPr>
          <p:cNvPr id="4" name="Content Placeholder 2"/>
          <p:cNvSpPr txBox="1">
            <a:spLocks/>
          </p:cNvSpPr>
          <p:nvPr/>
        </p:nvSpPr>
        <p:spPr>
          <a:xfrm>
            <a:off x="228600" y="666750"/>
            <a:ext cx="8749051" cy="394716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chemeClr val="accent2">
                  <a:lumMod val="75000"/>
                </a:schemeClr>
              </a:buClr>
              <a:buFont typeface="Wingdings" panose="05000000000000000000" pitchFamily="2" charset="2"/>
              <a:buChar char="§"/>
              <a:defRPr sz="16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400" dirty="0" err="1" smtClean="0"/>
              <a:t>Tarbert</a:t>
            </a:r>
            <a:r>
              <a:rPr lang="en-US" sz="2400" dirty="0" smtClean="0"/>
              <a:t> Generating Station (Ireland)</a:t>
            </a:r>
          </a:p>
          <a:p>
            <a:r>
              <a:rPr lang="en-US" sz="2400" dirty="0" smtClean="0"/>
              <a:t>Better </a:t>
            </a:r>
            <a:r>
              <a:rPr lang="en-US" sz="2400" dirty="0" err="1" smtClean="0"/>
              <a:t>sootblowing</a:t>
            </a:r>
            <a:r>
              <a:rPr lang="en-US" sz="2400" dirty="0" smtClean="0"/>
              <a:t>, boiler tube corrosion remediation</a:t>
            </a:r>
          </a:p>
          <a:p>
            <a:r>
              <a:rPr lang="en-US" sz="2400" dirty="0" smtClean="0"/>
              <a:t>Boiler availability</a:t>
            </a:r>
          </a:p>
          <a:p>
            <a:r>
              <a:rPr lang="en-US" sz="2400" dirty="0" smtClean="0"/>
              <a:t>Heat transfer &amp; efficiency</a:t>
            </a:r>
          </a:p>
          <a:p>
            <a:pPr marL="0" indent="0">
              <a:buNone/>
            </a:pPr>
            <a:endParaRPr lang="en-US" sz="2400" dirty="0"/>
          </a:p>
          <a:p>
            <a:pPr marL="0" indent="0">
              <a:buNone/>
            </a:pPr>
            <a:r>
              <a:rPr lang="en-US" sz="2400" dirty="0" smtClean="0"/>
              <a:t>$946,000 savings per year.</a:t>
            </a:r>
          </a:p>
          <a:p>
            <a:pPr marL="0" indent="0">
              <a:buFont typeface="Wingdings" panose="05000000000000000000" pitchFamily="2" charset="2"/>
              <a:buNone/>
            </a:pPr>
            <a:endParaRPr lang="en-US" sz="2400" dirty="0" smtClean="0"/>
          </a:p>
          <a:p>
            <a:pPr marL="0" indent="0">
              <a:buFont typeface="Wingdings" panose="05000000000000000000" pitchFamily="2" charset="2"/>
              <a:buNone/>
            </a:pPr>
            <a:endParaRPr lang="en-US" sz="2400" dirty="0" smtClean="0"/>
          </a:p>
          <a:p>
            <a:pPr marL="0" indent="0">
              <a:buFont typeface="Wingdings" panose="05000000000000000000" pitchFamily="2" charset="2"/>
              <a:buNone/>
            </a:pPr>
            <a:endParaRPr lang="en-US" dirty="0" smtClean="0"/>
          </a:p>
          <a:p>
            <a:pPr marL="0" indent="0">
              <a:buFont typeface="Wingdings" panose="05000000000000000000" pitchFamily="2" charset="2"/>
              <a:buNone/>
            </a:pPr>
            <a:r>
              <a:rPr lang="en-US" dirty="0" smtClean="0"/>
              <a:t> </a:t>
            </a:r>
            <a:endParaRPr lang="en-US" dirty="0"/>
          </a:p>
        </p:txBody>
      </p:sp>
    </p:spTree>
    <p:extLst>
      <p:ext uri="{BB962C8B-B14F-4D97-AF65-F5344CB8AC3E}">
        <p14:creationId xmlns:p14="http://schemas.microsoft.com/office/powerpoint/2010/main" val="2669896143"/>
      </p:ext>
    </p:extLst>
  </p:cSld>
  <p:clrMapOvr>
    <a:masterClrMapping/>
  </p:clrMapOvr>
  <p:transition spd="slow">
    <p:wipe dir="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Been Using These Solutions - ATX</a:t>
            </a:r>
            <a:endParaRPr lang="en-US" dirty="0"/>
          </a:p>
        </p:txBody>
      </p:sp>
      <p:sp>
        <p:nvSpPr>
          <p:cNvPr id="3" name="Content Placeholder 2"/>
          <p:cNvSpPr>
            <a:spLocks noGrp="1"/>
          </p:cNvSpPr>
          <p:nvPr>
            <p:ph idx="1"/>
          </p:nvPr>
        </p:nvSpPr>
        <p:spPr/>
        <p:txBody>
          <a:bodyPr>
            <a:normAutofit/>
          </a:bodyPr>
          <a:lstStyle/>
          <a:p>
            <a:pPr marL="0" indent="0">
              <a:buNone/>
            </a:pPr>
            <a:endParaRPr lang="en-US" sz="2400" dirty="0" smtClean="0"/>
          </a:p>
          <a:p>
            <a:pPr marL="0" indent="0">
              <a:buNone/>
            </a:pPr>
            <a:endParaRPr lang="en-US" sz="2400" dirty="0" smtClean="0"/>
          </a:p>
          <a:p>
            <a:pPr marL="0" indent="0">
              <a:buNone/>
            </a:pPr>
            <a:endParaRPr lang="en-US" dirty="0"/>
          </a:p>
          <a:p>
            <a:pPr marL="0" indent="0">
              <a:buNone/>
            </a:pPr>
            <a:r>
              <a:rPr lang="en-US" dirty="0" smtClean="0"/>
              <a:t> </a:t>
            </a:r>
            <a:endParaRPr lang="en-US" dirty="0"/>
          </a:p>
        </p:txBody>
      </p:sp>
      <p:sp>
        <p:nvSpPr>
          <p:cNvPr id="4" name="Content Placeholder 2"/>
          <p:cNvSpPr txBox="1">
            <a:spLocks/>
          </p:cNvSpPr>
          <p:nvPr/>
        </p:nvSpPr>
        <p:spPr>
          <a:xfrm>
            <a:off x="228600" y="666750"/>
            <a:ext cx="8749051" cy="394716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chemeClr val="accent2">
                  <a:lumMod val="75000"/>
                </a:schemeClr>
              </a:buClr>
              <a:buFont typeface="Wingdings" panose="05000000000000000000" pitchFamily="2" charset="2"/>
              <a:buChar char="§"/>
              <a:defRPr sz="16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400" dirty="0" smtClean="0"/>
              <a:t>Industrial customers domestic &amp; international</a:t>
            </a:r>
          </a:p>
          <a:p>
            <a:r>
              <a:rPr lang="en-US" sz="2400" dirty="0" smtClean="0"/>
              <a:t>Ireland customers (Southern Milling, C&amp;C Soft Drink, Purcell Wilson) </a:t>
            </a:r>
          </a:p>
          <a:p>
            <a:pPr lvl="1"/>
            <a:r>
              <a:rPr lang="en-US" sz="2200" dirty="0" smtClean="0"/>
              <a:t>fuel savings between </a:t>
            </a:r>
            <a:r>
              <a:rPr lang="en-US" sz="2200" b="1" dirty="0" smtClean="0"/>
              <a:t>3.8% - 5.3%.</a:t>
            </a:r>
          </a:p>
          <a:p>
            <a:r>
              <a:rPr lang="en-US" sz="2400" dirty="0" smtClean="0"/>
              <a:t>MC Terminal (Mitsubishi-Hiroshima)</a:t>
            </a:r>
          </a:p>
          <a:p>
            <a:pPr lvl="1"/>
            <a:r>
              <a:rPr lang="en-US" sz="2200" dirty="0" smtClean="0"/>
              <a:t>Reductions in acid smut emissions </a:t>
            </a:r>
            <a:r>
              <a:rPr lang="en-US" sz="2200" b="1" dirty="0" smtClean="0"/>
              <a:t>19.12% – 50.51%</a:t>
            </a:r>
          </a:p>
          <a:p>
            <a:r>
              <a:rPr lang="en-US" sz="2400" dirty="0" smtClean="0"/>
              <a:t>Taiwan industrial customers (Color Ring Dyeing, Howard Hotel, Hualon Group, </a:t>
            </a:r>
            <a:r>
              <a:rPr lang="en-US" sz="2400" dirty="0" err="1" smtClean="0"/>
              <a:t>Seaspire</a:t>
            </a:r>
            <a:r>
              <a:rPr lang="en-US" sz="2400" dirty="0" smtClean="0"/>
              <a:t>, </a:t>
            </a:r>
            <a:r>
              <a:rPr lang="en-US" sz="2400" dirty="0" err="1" smtClean="0"/>
              <a:t>Everset</a:t>
            </a:r>
            <a:r>
              <a:rPr lang="en-US" sz="2400" dirty="0" smtClean="0"/>
              <a:t> Textile)</a:t>
            </a:r>
          </a:p>
          <a:p>
            <a:pPr lvl="1"/>
            <a:r>
              <a:rPr lang="en-US" sz="2200" dirty="0" smtClean="0"/>
              <a:t>Fuel savings between  </a:t>
            </a:r>
            <a:r>
              <a:rPr lang="en-US" sz="2200" b="1" dirty="0" smtClean="0"/>
              <a:t>5% - 9%</a:t>
            </a:r>
          </a:p>
          <a:p>
            <a:pPr lvl="1"/>
            <a:r>
              <a:rPr lang="en-US" sz="2200" dirty="0" smtClean="0"/>
              <a:t>Reductions in </a:t>
            </a:r>
            <a:r>
              <a:rPr lang="en-US" sz="2200" dirty="0" err="1" smtClean="0"/>
              <a:t>SOx</a:t>
            </a:r>
            <a:r>
              <a:rPr lang="en-US" sz="2200" dirty="0" smtClean="0"/>
              <a:t> and </a:t>
            </a:r>
            <a:r>
              <a:rPr lang="en-US" sz="2200" dirty="0" err="1" smtClean="0"/>
              <a:t>Nox</a:t>
            </a:r>
            <a:r>
              <a:rPr lang="en-US" sz="2200" dirty="0" smtClean="0"/>
              <a:t> emissions  about </a:t>
            </a:r>
            <a:r>
              <a:rPr lang="en-US" sz="2200" b="1" dirty="0" smtClean="0"/>
              <a:t>10-50% per output unit</a:t>
            </a:r>
          </a:p>
          <a:p>
            <a:pPr marL="0" indent="0">
              <a:buFont typeface="Wingdings" panose="05000000000000000000" pitchFamily="2" charset="2"/>
              <a:buNone/>
            </a:pPr>
            <a:endParaRPr lang="en-US" sz="2400" dirty="0" smtClean="0"/>
          </a:p>
          <a:p>
            <a:pPr marL="0" indent="0">
              <a:buFont typeface="Wingdings" panose="05000000000000000000" pitchFamily="2" charset="2"/>
              <a:buNone/>
            </a:pPr>
            <a:endParaRPr lang="en-US" sz="2400" dirty="0" smtClean="0"/>
          </a:p>
          <a:p>
            <a:pPr marL="0" indent="0">
              <a:buFont typeface="Wingdings" panose="05000000000000000000" pitchFamily="2" charset="2"/>
              <a:buNone/>
            </a:pPr>
            <a:endParaRPr lang="en-US" dirty="0" smtClean="0"/>
          </a:p>
        </p:txBody>
      </p:sp>
    </p:spTree>
    <p:extLst>
      <p:ext uri="{BB962C8B-B14F-4D97-AF65-F5344CB8AC3E}">
        <p14:creationId xmlns:p14="http://schemas.microsoft.com/office/powerpoint/2010/main" val="887438718"/>
      </p:ext>
    </p:extLst>
  </p:cSld>
  <p:clrMapOvr>
    <a:masterClrMapping/>
  </p:clrMapOvr>
  <p:transition spd="slow">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Review – What Did We Learn?</a:t>
            </a:r>
            <a:endParaRPr lang="en-US" sz="2400" dirty="0"/>
          </a:p>
        </p:txBody>
      </p:sp>
      <p:sp>
        <p:nvSpPr>
          <p:cNvPr id="2" name="Content Placeholder 1"/>
          <p:cNvSpPr>
            <a:spLocks noGrp="1"/>
          </p:cNvSpPr>
          <p:nvPr>
            <p:ph idx="1"/>
          </p:nvPr>
        </p:nvSpPr>
        <p:spPr>
          <a:xfrm>
            <a:off x="457200" y="895350"/>
            <a:ext cx="8229600" cy="2133600"/>
          </a:xfrm>
        </p:spPr>
        <p:txBody>
          <a:bodyPr>
            <a:normAutofit/>
          </a:bodyPr>
          <a:lstStyle/>
          <a:p>
            <a:pPr marL="0" indent="0">
              <a:buNone/>
            </a:pPr>
            <a:r>
              <a:rPr lang="en-US" sz="2200" dirty="0" smtClean="0"/>
              <a:t>Heavy fuel oil brings inherent problems of corrosion, heavy deposit formation and sludge dropout.</a:t>
            </a:r>
          </a:p>
          <a:p>
            <a:pPr marL="0" indent="0">
              <a:buNone/>
            </a:pPr>
            <a:endParaRPr lang="en-US" sz="2200" dirty="0"/>
          </a:p>
          <a:p>
            <a:pPr marL="0" indent="0">
              <a:buNone/>
            </a:pPr>
            <a:r>
              <a:rPr lang="en-US" sz="2200" dirty="0" smtClean="0"/>
              <a:t>There are effective solutions to remediate these problems and give back positive ROI to these users.</a:t>
            </a:r>
            <a:endParaRPr lang="en-US" sz="2200" dirty="0"/>
          </a:p>
        </p:txBody>
      </p:sp>
      <p:pic>
        <p:nvPicPr>
          <p:cNvPr id="2050" name="Picture 2" descr="http://static.tumblr.com/rknxst1/EC4lne1l8/wilt-b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373707"/>
            <a:ext cx="4728482" cy="99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03922"/>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a:bodyPr>
          <a:lstStyle/>
          <a:p>
            <a:r>
              <a:rPr lang="en-GB" sz="2400" spc="0" dirty="0">
                <a:solidFill>
                  <a:schemeClr val="accent2">
                    <a:lumMod val="75000"/>
                  </a:schemeClr>
                </a:solidFill>
              </a:rPr>
              <a:t>Formation of </a:t>
            </a:r>
            <a:r>
              <a:rPr lang="en-GB" sz="2400" spc="0" dirty="0" smtClean="0">
                <a:solidFill>
                  <a:schemeClr val="accent2">
                    <a:lumMod val="75000"/>
                  </a:schemeClr>
                </a:solidFill>
              </a:rPr>
              <a:t>Solids In Different Areas</a:t>
            </a:r>
            <a:endParaRPr lang="en-GB" sz="2400" spc="0" dirty="0">
              <a:solidFill>
                <a:schemeClr val="accent2">
                  <a:lumMod val="75000"/>
                </a:schemeClr>
              </a:solidFill>
            </a:endParaRPr>
          </a:p>
        </p:txBody>
      </p:sp>
      <p:pic>
        <p:nvPicPr>
          <p:cNvPr id="129027" name="Picture 3" descr="Form of partic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254" y="1485901"/>
            <a:ext cx="6610350" cy="3108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9874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7" name="Object 3"/>
          <p:cNvGraphicFramePr>
            <a:graphicFrameLocks noGrp="1" noChangeAspect="1"/>
          </p:cNvGraphicFramePr>
          <p:nvPr>
            <p:ph type="chart" idx="1"/>
            <p:extLst>
              <p:ext uri="{D42A27DB-BD31-4B8C-83A1-F6EECF244321}">
                <p14:modId xmlns:p14="http://schemas.microsoft.com/office/powerpoint/2010/main" val="2041829232"/>
              </p:ext>
            </p:extLst>
          </p:nvPr>
        </p:nvGraphicFramePr>
        <p:xfrm>
          <a:off x="1524000" y="1123950"/>
          <a:ext cx="6229350" cy="3436144"/>
        </p:xfrm>
        <a:graphic>
          <a:graphicData uri="http://schemas.openxmlformats.org/presentationml/2006/ole">
            <mc:AlternateContent xmlns:mc="http://schemas.openxmlformats.org/markup-compatibility/2006">
              <mc:Choice xmlns:v="urn:schemas-microsoft-com:vml" Requires="v">
                <p:oleObj spid="_x0000_s14359" name="Chart" r:id="rId3" imgW="7115066" imgH="3924462" progId="MSGraph.Chart.8">
                  <p:embed followColorScheme="full"/>
                </p:oleObj>
              </mc:Choice>
              <mc:Fallback>
                <p:oleObj name="Chart" r:id="rId3" imgW="7115066" imgH="3924462" progId="MSGraph.Chart.8">
                  <p:embed followColorScheme="full"/>
                  <p:pic>
                    <p:nvPicPr>
                      <p:cNvPr id="0" name=""/>
                      <p:cNvPicPr>
                        <a:picLocks noChangeAspect="1" noChangeArrowheads="1"/>
                      </p:cNvPicPr>
                      <p:nvPr/>
                    </p:nvPicPr>
                    <p:blipFill>
                      <a:blip r:embed="rId4"/>
                      <a:srcRect/>
                      <a:stretch>
                        <a:fillRect/>
                      </a:stretch>
                    </p:blipFill>
                    <p:spPr bwMode="auto">
                      <a:xfrm>
                        <a:off x="1524000" y="1123950"/>
                        <a:ext cx="6229350" cy="3436144"/>
                      </a:xfrm>
                      <a:prstGeom prst="rect">
                        <a:avLst/>
                      </a:prstGeom>
                      <a:solidFill>
                        <a:schemeClr val="bg1"/>
                      </a:solidFill>
                    </p:spPr>
                  </p:pic>
                </p:oleObj>
              </mc:Fallback>
            </mc:AlternateContent>
          </a:graphicData>
        </a:graphic>
      </p:graphicFrame>
      <p:sp>
        <p:nvSpPr>
          <p:cNvPr id="169988" name="Text Box 4"/>
          <p:cNvSpPr txBox="1">
            <a:spLocks noChangeArrowheads="1"/>
          </p:cNvSpPr>
          <p:nvPr/>
        </p:nvSpPr>
        <p:spPr bwMode="auto">
          <a:xfrm>
            <a:off x="1219200" y="4535964"/>
            <a:ext cx="273825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sz="600" b="1" dirty="0">
                <a:latin typeface="Times New Roman" panose="02020603050405020304" pitchFamily="18" charset="0"/>
              </a:rPr>
              <a:t>F.G. Ely and L.B. </a:t>
            </a:r>
            <a:r>
              <a:rPr lang="en-GB" sz="600" b="1" dirty="0" err="1">
                <a:latin typeface="Times New Roman" panose="02020603050405020304" pitchFamily="18" charset="0"/>
              </a:rPr>
              <a:t>Schueler</a:t>
            </a:r>
            <a:r>
              <a:rPr lang="en-GB" sz="600" b="1" dirty="0">
                <a:latin typeface="Times New Roman" panose="02020603050405020304" pitchFamily="18" charset="0"/>
              </a:rPr>
              <a:t>, Furn. </a:t>
            </a:r>
            <a:r>
              <a:rPr lang="en-GB" sz="600" b="1" dirty="0" err="1">
                <a:latin typeface="Times New Roman" panose="02020603050405020304" pitchFamily="18" charset="0"/>
              </a:rPr>
              <a:t>Perf</a:t>
            </a:r>
            <a:r>
              <a:rPr lang="en-GB" sz="600" b="1" dirty="0">
                <a:latin typeface="Times New Roman" panose="02020603050405020304" pitchFamily="18" charset="0"/>
              </a:rPr>
              <a:t>. Suppl. to Trans., ASME, 66 (1944) 23.</a:t>
            </a:r>
          </a:p>
        </p:txBody>
      </p:sp>
      <p:sp>
        <p:nvSpPr>
          <p:cNvPr id="169986" name="Rectangle 2"/>
          <p:cNvSpPr>
            <a:spLocks noGrp="1" noChangeArrowheads="1"/>
          </p:cNvSpPr>
          <p:nvPr>
            <p:ph type="title"/>
          </p:nvPr>
        </p:nvSpPr>
        <p:spPr>
          <a:xfrm>
            <a:off x="304800" y="438150"/>
            <a:ext cx="7683500" cy="558404"/>
          </a:xfrm>
        </p:spPr>
        <p:txBody>
          <a:bodyPr>
            <a:noAutofit/>
          </a:bodyPr>
          <a:lstStyle/>
          <a:p>
            <a:r>
              <a:rPr lang="en-GB" sz="2400" spc="0" dirty="0">
                <a:solidFill>
                  <a:schemeClr val="accent2">
                    <a:lumMod val="75000"/>
                  </a:schemeClr>
                </a:solidFill>
              </a:rPr>
              <a:t>Rate of change of heat flux with accumulation of slag</a:t>
            </a:r>
          </a:p>
        </p:txBody>
      </p:sp>
    </p:spTree>
    <p:extLst>
      <p:ext uri="{BB962C8B-B14F-4D97-AF65-F5344CB8AC3E}">
        <p14:creationId xmlns:p14="http://schemas.microsoft.com/office/powerpoint/2010/main" val="36160382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ln/>
        </p:spPr>
        <p:txBody>
          <a:bodyPr/>
          <a:lstStyle/>
          <a:p>
            <a:r>
              <a:rPr lang="en-US" sz="2800" dirty="0" smtClean="0"/>
              <a:t>Deposit Formation </a:t>
            </a:r>
            <a:r>
              <a:rPr lang="en-US" sz="2800" dirty="0"/>
              <a:t>S</a:t>
            </a:r>
            <a:r>
              <a:rPr lang="en-US" sz="2800" dirty="0" smtClean="0"/>
              <a:t>equence</a:t>
            </a:r>
            <a:endParaRPr lang="en-US" sz="2800" dirty="0"/>
          </a:p>
        </p:txBody>
      </p:sp>
      <p:sp>
        <p:nvSpPr>
          <p:cNvPr id="240643" name="Rectangle 3"/>
          <p:cNvSpPr>
            <a:spLocks noGrp="1" noChangeArrowheads="1"/>
          </p:cNvSpPr>
          <p:nvPr>
            <p:ph type="body" idx="1"/>
          </p:nvPr>
        </p:nvSpPr>
        <p:spPr>
          <a:xfrm>
            <a:off x="304800" y="895350"/>
            <a:ext cx="8534400" cy="3429000"/>
          </a:xfrm>
          <a:ln/>
        </p:spPr>
        <p:txBody>
          <a:bodyPr>
            <a:normAutofit fontScale="92500" lnSpcReduction="10000"/>
          </a:bodyPr>
          <a:lstStyle/>
          <a:p>
            <a:pPr marL="457200" indent="-457200">
              <a:lnSpc>
                <a:spcPct val="135000"/>
              </a:lnSpc>
              <a:buNone/>
            </a:pPr>
            <a:r>
              <a:rPr lang="en-US" sz="2200" dirty="0"/>
              <a:t>The formation sequence of deposits is as follows:</a:t>
            </a:r>
          </a:p>
          <a:p>
            <a:pPr marL="457200" indent="-457200">
              <a:lnSpc>
                <a:spcPct val="135000"/>
              </a:lnSpc>
              <a:buNone/>
            </a:pPr>
            <a:endParaRPr lang="en-US" sz="2200" dirty="0"/>
          </a:p>
          <a:p>
            <a:pPr marL="457200" indent="-457200">
              <a:lnSpc>
                <a:spcPct val="135000"/>
              </a:lnSpc>
            </a:pPr>
            <a:r>
              <a:rPr lang="en-US" sz="2200" dirty="0"/>
              <a:t>V</a:t>
            </a:r>
            <a:r>
              <a:rPr lang="en-US" sz="2200" baseline="-25000" dirty="0"/>
              <a:t>2</a:t>
            </a:r>
            <a:r>
              <a:rPr lang="en-US" sz="2200" dirty="0"/>
              <a:t>O</a:t>
            </a:r>
            <a:r>
              <a:rPr lang="en-US" sz="2200" baseline="-25000" dirty="0"/>
              <a:t>5</a:t>
            </a:r>
            <a:r>
              <a:rPr lang="en-US" sz="2200" dirty="0"/>
              <a:t> and Na</a:t>
            </a:r>
            <a:r>
              <a:rPr lang="en-US" sz="2200" baseline="-25000" dirty="0"/>
              <a:t>2</a:t>
            </a:r>
            <a:r>
              <a:rPr lang="en-US" sz="2200" dirty="0"/>
              <a:t>O is formed</a:t>
            </a:r>
          </a:p>
          <a:p>
            <a:pPr marL="457200" indent="-457200">
              <a:lnSpc>
                <a:spcPct val="135000"/>
              </a:lnSpc>
            </a:pPr>
            <a:r>
              <a:rPr lang="en-US" sz="2200" dirty="0"/>
              <a:t>Ash particles stick to surface, Na</a:t>
            </a:r>
            <a:r>
              <a:rPr lang="en-US" sz="2200" baseline="-25000" dirty="0"/>
              <a:t>2</a:t>
            </a:r>
            <a:r>
              <a:rPr lang="en-US" sz="2200" dirty="0"/>
              <a:t>O acts as binding agent </a:t>
            </a:r>
          </a:p>
          <a:p>
            <a:pPr marL="457200" indent="-457200">
              <a:lnSpc>
                <a:spcPct val="135000"/>
              </a:lnSpc>
            </a:pPr>
            <a:r>
              <a:rPr lang="en-US" sz="2200" dirty="0"/>
              <a:t>V</a:t>
            </a:r>
            <a:r>
              <a:rPr lang="en-US" sz="2200" baseline="-25000" dirty="0"/>
              <a:t>2</a:t>
            </a:r>
            <a:r>
              <a:rPr lang="en-US" sz="2200" dirty="0"/>
              <a:t>O</a:t>
            </a:r>
            <a:r>
              <a:rPr lang="en-US" sz="2200" baseline="-25000" dirty="0"/>
              <a:t>5</a:t>
            </a:r>
            <a:r>
              <a:rPr lang="en-US" sz="2200" dirty="0"/>
              <a:t> + Na</a:t>
            </a:r>
            <a:r>
              <a:rPr lang="en-US" sz="2200" baseline="-25000" dirty="0"/>
              <a:t>2</a:t>
            </a:r>
            <a:r>
              <a:rPr lang="en-US" sz="2200" dirty="0"/>
              <a:t>O react on metal surface</a:t>
            </a:r>
            <a:endParaRPr lang="sv-SE" sz="2200" dirty="0"/>
          </a:p>
          <a:p>
            <a:pPr marL="457200" indent="-457200">
              <a:lnSpc>
                <a:spcPct val="135000"/>
              </a:lnSpc>
            </a:pPr>
            <a:endParaRPr lang="en-US" sz="2200" dirty="0"/>
          </a:p>
          <a:p>
            <a:pPr marL="457200" indent="-457200">
              <a:lnSpc>
                <a:spcPct val="80000"/>
              </a:lnSpc>
              <a:spcBef>
                <a:spcPct val="35000"/>
              </a:spcBef>
            </a:pPr>
            <a:r>
              <a:rPr lang="en-US" sz="2200" dirty="0"/>
              <a:t>The liquid formed fluxes the magnetite, exposing the underlying metal to rapid oxidation</a:t>
            </a:r>
          </a:p>
          <a:p>
            <a:pPr marL="457200" indent="-457200">
              <a:lnSpc>
                <a:spcPct val="80000"/>
              </a:lnSpc>
              <a:buNone/>
            </a:pPr>
            <a:endParaRPr lang="en-US" sz="1350" dirty="0"/>
          </a:p>
          <a:p>
            <a:pPr lvl="1" indent="-400050">
              <a:lnSpc>
                <a:spcPct val="80000"/>
              </a:lnSpc>
            </a:pPr>
            <a:endParaRPr lang="en-US" sz="1350" dirty="0"/>
          </a:p>
        </p:txBody>
      </p:sp>
    </p:spTree>
    <p:extLst>
      <p:ext uri="{BB962C8B-B14F-4D97-AF65-F5344CB8AC3E}">
        <p14:creationId xmlns:p14="http://schemas.microsoft.com/office/powerpoint/2010/main" val="41024192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Freeform 2"/>
          <p:cNvSpPr>
            <a:spLocks/>
          </p:cNvSpPr>
          <p:nvPr/>
        </p:nvSpPr>
        <p:spPr bwMode="auto">
          <a:xfrm>
            <a:off x="5414963" y="1515666"/>
            <a:ext cx="764381" cy="1091803"/>
          </a:xfrm>
          <a:custGeom>
            <a:avLst/>
            <a:gdLst>
              <a:gd name="T0" fmla="*/ 0 w 642"/>
              <a:gd name="T1" fmla="*/ 407 h 917"/>
              <a:gd name="T2" fmla="*/ 36 w 642"/>
              <a:gd name="T3" fmla="*/ 359 h 917"/>
              <a:gd name="T4" fmla="*/ 63 w 642"/>
              <a:gd name="T5" fmla="*/ 308 h 917"/>
              <a:gd name="T6" fmla="*/ 87 w 642"/>
              <a:gd name="T7" fmla="*/ 269 h 917"/>
              <a:gd name="T8" fmla="*/ 135 w 642"/>
              <a:gd name="T9" fmla="*/ 209 h 917"/>
              <a:gd name="T10" fmla="*/ 159 w 642"/>
              <a:gd name="T11" fmla="*/ 170 h 917"/>
              <a:gd name="T12" fmla="*/ 198 w 642"/>
              <a:gd name="T13" fmla="*/ 128 h 917"/>
              <a:gd name="T14" fmla="*/ 219 w 642"/>
              <a:gd name="T15" fmla="*/ 89 h 917"/>
              <a:gd name="T16" fmla="*/ 288 w 642"/>
              <a:gd name="T17" fmla="*/ 29 h 917"/>
              <a:gd name="T18" fmla="*/ 384 w 642"/>
              <a:gd name="T19" fmla="*/ 17 h 917"/>
              <a:gd name="T20" fmla="*/ 396 w 642"/>
              <a:gd name="T21" fmla="*/ 26 h 917"/>
              <a:gd name="T22" fmla="*/ 420 w 642"/>
              <a:gd name="T23" fmla="*/ 29 h 917"/>
              <a:gd name="T24" fmla="*/ 462 w 642"/>
              <a:gd name="T25" fmla="*/ 140 h 917"/>
              <a:gd name="T26" fmla="*/ 507 w 642"/>
              <a:gd name="T27" fmla="*/ 209 h 917"/>
              <a:gd name="T28" fmla="*/ 522 w 642"/>
              <a:gd name="T29" fmla="*/ 251 h 917"/>
              <a:gd name="T30" fmla="*/ 579 w 642"/>
              <a:gd name="T31" fmla="*/ 353 h 917"/>
              <a:gd name="T32" fmla="*/ 603 w 642"/>
              <a:gd name="T33" fmla="*/ 356 h 917"/>
              <a:gd name="T34" fmla="*/ 612 w 642"/>
              <a:gd name="T35" fmla="*/ 374 h 917"/>
              <a:gd name="T36" fmla="*/ 630 w 642"/>
              <a:gd name="T37" fmla="*/ 380 h 917"/>
              <a:gd name="T38" fmla="*/ 636 w 642"/>
              <a:gd name="T39" fmla="*/ 401 h 917"/>
              <a:gd name="T40" fmla="*/ 642 w 642"/>
              <a:gd name="T41" fmla="*/ 410 h 917"/>
              <a:gd name="T42" fmla="*/ 510 w 642"/>
              <a:gd name="T43" fmla="*/ 917 h 917"/>
              <a:gd name="T44" fmla="*/ 105 w 642"/>
              <a:gd name="T45" fmla="*/ 911 h 917"/>
              <a:gd name="T46" fmla="*/ 0 w 642"/>
              <a:gd name="T47" fmla="*/ 40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2" h="917">
                <a:moveTo>
                  <a:pt x="0" y="407"/>
                </a:moveTo>
                <a:cubicBezTo>
                  <a:pt x="22" y="393"/>
                  <a:pt x="10" y="368"/>
                  <a:pt x="36" y="359"/>
                </a:cubicBezTo>
                <a:cubicBezTo>
                  <a:pt x="47" y="342"/>
                  <a:pt x="51" y="324"/>
                  <a:pt x="63" y="308"/>
                </a:cubicBezTo>
                <a:cubicBezTo>
                  <a:pt x="69" y="289"/>
                  <a:pt x="68" y="279"/>
                  <a:pt x="87" y="269"/>
                </a:cubicBezTo>
                <a:cubicBezTo>
                  <a:pt x="105" y="245"/>
                  <a:pt x="106" y="224"/>
                  <a:pt x="135" y="209"/>
                </a:cubicBezTo>
                <a:cubicBezTo>
                  <a:pt x="144" y="196"/>
                  <a:pt x="152" y="184"/>
                  <a:pt x="159" y="170"/>
                </a:cubicBezTo>
                <a:cubicBezTo>
                  <a:pt x="164" y="140"/>
                  <a:pt x="171" y="137"/>
                  <a:pt x="198" y="128"/>
                </a:cubicBezTo>
                <a:cubicBezTo>
                  <a:pt x="207" y="115"/>
                  <a:pt x="214" y="104"/>
                  <a:pt x="219" y="89"/>
                </a:cubicBezTo>
                <a:cubicBezTo>
                  <a:pt x="225" y="45"/>
                  <a:pt x="245" y="36"/>
                  <a:pt x="288" y="29"/>
                </a:cubicBezTo>
                <a:cubicBezTo>
                  <a:pt x="317" y="0"/>
                  <a:pt x="333" y="15"/>
                  <a:pt x="384" y="17"/>
                </a:cubicBezTo>
                <a:cubicBezTo>
                  <a:pt x="388" y="20"/>
                  <a:pt x="391" y="24"/>
                  <a:pt x="396" y="26"/>
                </a:cubicBezTo>
                <a:cubicBezTo>
                  <a:pt x="404" y="29"/>
                  <a:pt x="413" y="25"/>
                  <a:pt x="420" y="29"/>
                </a:cubicBezTo>
                <a:cubicBezTo>
                  <a:pt x="437" y="40"/>
                  <a:pt x="447" y="117"/>
                  <a:pt x="462" y="140"/>
                </a:cubicBezTo>
                <a:cubicBezTo>
                  <a:pt x="466" y="188"/>
                  <a:pt x="462" y="198"/>
                  <a:pt x="507" y="209"/>
                </a:cubicBezTo>
                <a:cubicBezTo>
                  <a:pt x="512" y="223"/>
                  <a:pt x="518" y="237"/>
                  <a:pt x="522" y="251"/>
                </a:cubicBezTo>
                <a:cubicBezTo>
                  <a:pt x="536" y="307"/>
                  <a:pt x="516" y="325"/>
                  <a:pt x="579" y="353"/>
                </a:cubicBezTo>
                <a:cubicBezTo>
                  <a:pt x="586" y="356"/>
                  <a:pt x="595" y="355"/>
                  <a:pt x="603" y="356"/>
                </a:cubicBezTo>
                <a:cubicBezTo>
                  <a:pt x="607" y="362"/>
                  <a:pt x="607" y="370"/>
                  <a:pt x="612" y="374"/>
                </a:cubicBezTo>
                <a:cubicBezTo>
                  <a:pt x="617" y="378"/>
                  <a:pt x="630" y="380"/>
                  <a:pt x="630" y="380"/>
                </a:cubicBezTo>
                <a:cubicBezTo>
                  <a:pt x="632" y="387"/>
                  <a:pt x="633" y="394"/>
                  <a:pt x="636" y="401"/>
                </a:cubicBezTo>
                <a:cubicBezTo>
                  <a:pt x="637" y="404"/>
                  <a:pt x="642" y="410"/>
                  <a:pt x="642" y="410"/>
                </a:cubicBezTo>
                <a:lnTo>
                  <a:pt x="510" y="917"/>
                </a:lnTo>
                <a:lnTo>
                  <a:pt x="105" y="911"/>
                </a:lnTo>
                <a:lnTo>
                  <a:pt x="0" y="407"/>
                </a:lnTo>
                <a:close/>
              </a:path>
            </a:pathLst>
          </a:custGeom>
          <a:solidFill>
            <a:srgbClr val="CC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67" name="Freeform 3"/>
          <p:cNvSpPr>
            <a:spLocks/>
          </p:cNvSpPr>
          <p:nvPr/>
        </p:nvSpPr>
        <p:spPr bwMode="auto">
          <a:xfrm flipH="1">
            <a:off x="5900738" y="1985963"/>
            <a:ext cx="664369" cy="1050131"/>
          </a:xfrm>
          <a:custGeom>
            <a:avLst/>
            <a:gdLst>
              <a:gd name="T0" fmla="*/ 0 w 558"/>
              <a:gd name="T1" fmla="*/ 882 h 882"/>
              <a:gd name="T2" fmla="*/ 3 w 558"/>
              <a:gd name="T3" fmla="*/ 849 h 882"/>
              <a:gd name="T4" fmla="*/ 15 w 558"/>
              <a:gd name="T5" fmla="*/ 831 h 882"/>
              <a:gd name="T6" fmla="*/ 30 w 558"/>
              <a:gd name="T7" fmla="*/ 780 h 882"/>
              <a:gd name="T8" fmla="*/ 33 w 558"/>
              <a:gd name="T9" fmla="*/ 726 h 882"/>
              <a:gd name="T10" fmla="*/ 48 w 558"/>
              <a:gd name="T11" fmla="*/ 705 h 882"/>
              <a:gd name="T12" fmla="*/ 93 w 558"/>
              <a:gd name="T13" fmla="*/ 648 h 882"/>
              <a:gd name="T14" fmla="*/ 120 w 558"/>
              <a:gd name="T15" fmla="*/ 585 h 882"/>
              <a:gd name="T16" fmla="*/ 153 w 558"/>
              <a:gd name="T17" fmla="*/ 534 h 882"/>
              <a:gd name="T18" fmla="*/ 171 w 558"/>
              <a:gd name="T19" fmla="*/ 414 h 882"/>
              <a:gd name="T20" fmla="*/ 180 w 558"/>
              <a:gd name="T21" fmla="*/ 390 h 882"/>
              <a:gd name="T22" fmla="*/ 192 w 558"/>
              <a:gd name="T23" fmla="*/ 372 h 882"/>
              <a:gd name="T24" fmla="*/ 213 w 558"/>
              <a:gd name="T25" fmla="*/ 303 h 882"/>
              <a:gd name="T26" fmla="*/ 219 w 558"/>
              <a:gd name="T27" fmla="*/ 228 h 882"/>
              <a:gd name="T28" fmla="*/ 231 w 558"/>
              <a:gd name="T29" fmla="*/ 195 h 882"/>
              <a:gd name="T30" fmla="*/ 258 w 558"/>
              <a:gd name="T31" fmla="*/ 69 h 882"/>
              <a:gd name="T32" fmla="*/ 330 w 558"/>
              <a:gd name="T33" fmla="*/ 12 h 882"/>
              <a:gd name="T34" fmla="*/ 366 w 558"/>
              <a:gd name="T35" fmla="*/ 6 h 882"/>
              <a:gd name="T36" fmla="*/ 384 w 558"/>
              <a:gd name="T37" fmla="*/ 0 h 882"/>
              <a:gd name="T38" fmla="*/ 396 w 558"/>
              <a:gd name="T39" fmla="*/ 36 h 882"/>
              <a:gd name="T40" fmla="*/ 408 w 558"/>
              <a:gd name="T41" fmla="*/ 90 h 882"/>
              <a:gd name="T42" fmla="*/ 414 w 558"/>
              <a:gd name="T43" fmla="*/ 117 h 882"/>
              <a:gd name="T44" fmla="*/ 438 w 558"/>
              <a:gd name="T45" fmla="*/ 123 h 882"/>
              <a:gd name="T46" fmla="*/ 444 w 558"/>
              <a:gd name="T47" fmla="*/ 132 h 882"/>
              <a:gd name="T48" fmla="*/ 474 w 558"/>
              <a:gd name="T49" fmla="*/ 369 h 882"/>
              <a:gd name="T50" fmla="*/ 531 w 558"/>
              <a:gd name="T51" fmla="*/ 420 h 882"/>
              <a:gd name="T52" fmla="*/ 558 w 558"/>
              <a:gd name="T53" fmla="*/ 462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8" h="882">
                <a:moveTo>
                  <a:pt x="0" y="882"/>
                </a:moveTo>
                <a:cubicBezTo>
                  <a:pt x="1" y="871"/>
                  <a:pt x="0" y="860"/>
                  <a:pt x="3" y="849"/>
                </a:cubicBezTo>
                <a:cubicBezTo>
                  <a:pt x="5" y="842"/>
                  <a:pt x="11" y="837"/>
                  <a:pt x="15" y="831"/>
                </a:cubicBezTo>
                <a:cubicBezTo>
                  <a:pt x="24" y="818"/>
                  <a:pt x="26" y="795"/>
                  <a:pt x="30" y="780"/>
                </a:cubicBezTo>
                <a:cubicBezTo>
                  <a:pt x="31" y="762"/>
                  <a:pt x="31" y="744"/>
                  <a:pt x="33" y="726"/>
                </a:cubicBezTo>
                <a:cubicBezTo>
                  <a:pt x="34" y="715"/>
                  <a:pt x="42" y="712"/>
                  <a:pt x="48" y="705"/>
                </a:cubicBezTo>
                <a:cubicBezTo>
                  <a:pt x="63" y="687"/>
                  <a:pt x="73" y="661"/>
                  <a:pt x="93" y="648"/>
                </a:cubicBezTo>
                <a:cubicBezTo>
                  <a:pt x="103" y="627"/>
                  <a:pt x="107" y="603"/>
                  <a:pt x="120" y="585"/>
                </a:cubicBezTo>
                <a:cubicBezTo>
                  <a:pt x="127" y="563"/>
                  <a:pt x="143" y="554"/>
                  <a:pt x="153" y="534"/>
                </a:cubicBezTo>
                <a:cubicBezTo>
                  <a:pt x="160" y="494"/>
                  <a:pt x="164" y="454"/>
                  <a:pt x="171" y="414"/>
                </a:cubicBezTo>
                <a:cubicBezTo>
                  <a:pt x="173" y="404"/>
                  <a:pt x="174" y="399"/>
                  <a:pt x="180" y="390"/>
                </a:cubicBezTo>
                <a:cubicBezTo>
                  <a:pt x="184" y="384"/>
                  <a:pt x="192" y="372"/>
                  <a:pt x="192" y="372"/>
                </a:cubicBezTo>
                <a:cubicBezTo>
                  <a:pt x="195" y="349"/>
                  <a:pt x="200" y="322"/>
                  <a:pt x="213" y="303"/>
                </a:cubicBezTo>
                <a:cubicBezTo>
                  <a:pt x="223" y="262"/>
                  <a:pt x="205" y="337"/>
                  <a:pt x="219" y="228"/>
                </a:cubicBezTo>
                <a:cubicBezTo>
                  <a:pt x="220" y="220"/>
                  <a:pt x="229" y="204"/>
                  <a:pt x="231" y="195"/>
                </a:cubicBezTo>
                <a:cubicBezTo>
                  <a:pt x="233" y="138"/>
                  <a:pt x="214" y="98"/>
                  <a:pt x="258" y="69"/>
                </a:cubicBezTo>
                <a:cubicBezTo>
                  <a:pt x="277" y="40"/>
                  <a:pt x="292" y="19"/>
                  <a:pt x="330" y="12"/>
                </a:cubicBezTo>
                <a:cubicBezTo>
                  <a:pt x="342" y="10"/>
                  <a:pt x="354" y="10"/>
                  <a:pt x="366" y="6"/>
                </a:cubicBezTo>
                <a:cubicBezTo>
                  <a:pt x="372" y="4"/>
                  <a:pt x="384" y="0"/>
                  <a:pt x="384" y="0"/>
                </a:cubicBezTo>
                <a:cubicBezTo>
                  <a:pt x="392" y="11"/>
                  <a:pt x="392" y="23"/>
                  <a:pt x="396" y="36"/>
                </a:cubicBezTo>
                <a:cubicBezTo>
                  <a:pt x="398" y="55"/>
                  <a:pt x="397" y="74"/>
                  <a:pt x="408" y="90"/>
                </a:cubicBezTo>
                <a:cubicBezTo>
                  <a:pt x="410" y="99"/>
                  <a:pt x="408" y="110"/>
                  <a:pt x="414" y="117"/>
                </a:cubicBezTo>
                <a:cubicBezTo>
                  <a:pt x="420" y="123"/>
                  <a:pt x="431" y="119"/>
                  <a:pt x="438" y="123"/>
                </a:cubicBezTo>
                <a:cubicBezTo>
                  <a:pt x="441" y="125"/>
                  <a:pt x="442" y="129"/>
                  <a:pt x="444" y="132"/>
                </a:cubicBezTo>
                <a:cubicBezTo>
                  <a:pt x="443" y="175"/>
                  <a:pt x="420" y="356"/>
                  <a:pt x="474" y="369"/>
                </a:cubicBezTo>
                <a:cubicBezTo>
                  <a:pt x="482" y="419"/>
                  <a:pt x="483" y="415"/>
                  <a:pt x="531" y="420"/>
                </a:cubicBezTo>
                <a:cubicBezTo>
                  <a:pt x="535" y="427"/>
                  <a:pt x="558" y="453"/>
                  <a:pt x="558" y="462"/>
                </a:cubicBezTo>
              </a:path>
            </a:pathLst>
          </a:cu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68" name="Freeform 4"/>
          <p:cNvSpPr>
            <a:spLocks/>
          </p:cNvSpPr>
          <p:nvPr/>
        </p:nvSpPr>
        <p:spPr bwMode="auto">
          <a:xfrm>
            <a:off x="5043488" y="1982392"/>
            <a:ext cx="664369" cy="1050131"/>
          </a:xfrm>
          <a:custGeom>
            <a:avLst/>
            <a:gdLst>
              <a:gd name="T0" fmla="*/ 0 w 558"/>
              <a:gd name="T1" fmla="*/ 882 h 882"/>
              <a:gd name="T2" fmla="*/ 3 w 558"/>
              <a:gd name="T3" fmla="*/ 849 h 882"/>
              <a:gd name="T4" fmla="*/ 15 w 558"/>
              <a:gd name="T5" fmla="*/ 831 h 882"/>
              <a:gd name="T6" fmla="*/ 30 w 558"/>
              <a:gd name="T7" fmla="*/ 780 h 882"/>
              <a:gd name="T8" fmla="*/ 33 w 558"/>
              <a:gd name="T9" fmla="*/ 726 h 882"/>
              <a:gd name="T10" fmla="*/ 48 w 558"/>
              <a:gd name="T11" fmla="*/ 705 h 882"/>
              <a:gd name="T12" fmla="*/ 93 w 558"/>
              <a:gd name="T13" fmla="*/ 648 h 882"/>
              <a:gd name="T14" fmla="*/ 120 w 558"/>
              <a:gd name="T15" fmla="*/ 585 h 882"/>
              <a:gd name="T16" fmla="*/ 153 w 558"/>
              <a:gd name="T17" fmla="*/ 534 h 882"/>
              <a:gd name="T18" fmla="*/ 171 w 558"/>
              <a:gd name="T19" fmla="*/ 414 h 882"/>
              <a:gd name="T20" fmla="*/ 180 w 558"/>
              <a:gd name="T21" fmla="*/ 390 h 882"/>
              <a:gd name="T22" fmla="*/ 192 w 558"/>
              <a:gd name="T23" fmla="*/ 372 h 882"/>
              <a:gd name="T24" fmla="*/ 213 w 558"/>
              <a:gd name="T25" fmla="*/ 303 h 882"/>
              <a:gd name="T26" fmla="*/ 219 w 558"/>
              <a:gd name="T27" fmla="*/ 228 h 882"/>
              <a:gd name="T28" fmla="*/ 231 w 558"/>
              <a:gd name="T29" fmla="*/ 195 h 882"/>
              <a:gd name="T30" fmla="*/ 258 w 558"/>
              <a:gd name="T31" fmla="*/ 69 h 882"/>
              <a:gd name="T32" fmla="*/ 330 w 558"/>
              <a:gd name="T33" fmla="*/ 12 h 882"/>
              <a:gd name="T34" fmla="*/ 366 w 558"/>
              <a:gd name="T35" fmla="*/ 6 h 882"/>
              <a:gd name="T36" fmla="*/ 384 w 558"/>
              <a:gd name="T37" fmla="*/ 0 h 882"/>
              <a:gd name="T38" fmla="*/ 396 w 558"/>
              <a:gd name="T39" fmla="*/ 36 h 882"/>
              <a:gd name="T40" fmla="*/ 408 w 558"/>
              <a:gd name="T41" fmla="*/ 90 h 882"/>
              <a:gd name="T42" fmla="*/ 414 w 558"/>
              <a:gd name="T43" fmla="*/ 117 h 882"/>
              <a:gd name="T44" fmla="*/ 438 w 558"/>
              <a:gd name="T45" fmla="*/ 123 h 882"/>
              <a:gd name="T46" fmla="*/ 444 w 558"/>
              <a:gd name="T47" fmla="*/ 132 h 882"/>
              <a:gd name="T48" fmla="*/ 474 w 558"/>
              <a:gd name="T49" fmla="*/ 369 h 882"/>
              <a:gd name="T50" fmla="*/ 531 w 558"/>
              <a:gd name="T51" fmla="*/ 420 h 882"/>
              <a:gd name="T52" fmla="*/ 558 w 558"/>
              <a:gd name="T53" fmla="*/ 462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8" h="882">
                <a:moveTo>
                  <a:pt x="0" y="882"/>
                </a:moveTo>
                <a:cubicBezTo>
                  <a:pt x="1" y="871"/>
                  <a:pt x="0" y="860"/>
                  <a:pt x="3" y="849"/>
                </a:cubicBezTo>
                <a:cubicBezTo>
                  <a:pt x="5" y="842"/>
                  <a:pt x="11" y="837"/>
                  <a:pt x="15" y="831"/>
                </a:cubicBezTo>
                <a:cubicBezTo>
                  <a:pt x="24" y="818"/>
                  <a:pt x="26" y="795"/>
                  <a:pt x="30" y="780"/>
                </a:cubicBezTo>
                <a:cubicBezTo>
                  <a:pt x="31" y="762"/>
                  <a:pt x="31" y="744"/>
                  <a:pt x="33" y="726"/>
                </a:cubicBezTo>
                <a:cubicBezTo>
                  <a:pt x="34" y="715"/>
                  <a:pt x="42" y="712"/>
                  <a:pt x="48" y="705"/>
                </a:cubicBezTo>
                <a:cubicBezTo>
                  <a:pt x="63" y="687"/>
                  <a:pt x="73" y="661"/>
                  <a:pt x="93" y="648"/>
                </a:cubicBezTo>
                <a:cubicBezTo>
                  <a:pt x="103" y="627"/>
                  <a:pt x="107" y="603"/>
                  <a:pt x="120" y="585"/>
                </a:cubicBezTo>
                <a:cubicBezTo>
                  <a:pt x="127" y="563"/>
                  <a:pt x="143" y="554"/>
                  <a:pt x="153" y="534"/>
                </a:cubicBezTo>
                <a:cubicBezTo>
                  <a:pt x="160" y="494"/>
                  <a:pt x="164" y="454"/>
                  <a:pt x="171" y="414"/>
                </a:cubicBezTo>
                <a:cubicBezTo>
                  <a:pt x="173" y="404"/>
                  <a:pt x="174" y="399"/>
                  <a:pt x="180" y="390"/>
                </a:cubicBezTo>
                <a:cubicBezTo>
                  <a:pt x="184" y="384"/>
                  <a:pt x="192" y="372"/>
                  <a:pt x="192" y="372"/>
                </a:cubicBezTo>
                <a:cubicBezTo>
                  <a:pt x="195" y="349"/>
                  <a:pt x="200" y="322"/>
                  <a:pt x="213" y="303"/>
                </a:cubicBezTo>
                <a:cubicBezTo>
                  <a:pt x="223" y="262"/>
                  <a:pt x="205" y="337"/>
                  <a:pt x="219" y="228"/>
                </a:cubicBezTo>
                <a:cubicBezTo>
                  <a:pt x="220" y="220"/>
                  <a:pt x="229" y="204"/>
                  <a:pt x="231" y="195"/>
                </a:cubicBezTo>
                <a:cubicBezTo>
                  <a:pt x="233" y="138"/>
                  <a:pt x="214" y="98"/>
                  <a:pt x="258" y="69"/>
                </a:cubicBezTo>
                <a:cubicBezTo>
                  <a:pt x="277" y="40"/>
                  <a:pt x="292" y="19"/>
                  <a:pt x="330" y="12"/>
                </a:cubicBezTo>
                <a:cubicBezTo>
                  <a:pt x="342" y="10"/>
                  <a:pt x="354" y="10"/>
                  <a:pt x="366" y="6"/>
                </a:cubicBezTo>
                <a:cubicBezTo>
                  <a:pt x="372" y="4"/>
                  <a:pt x="384" y="0"/>
                  <a:pt x="384" y="0"/>
                </a:cubicBezTo>
                <a:cubicBezTo>
                  <a:pt x="392" y="11"/>
                  <a:pt x="392" y="23"/>
                  <a:pt x="396" y="36"/>
                </a:cubicBezTo>
                <a:cubicBezTo>
                  <a:pt x="398" y="55"/>
                  <a:pt x="397" y="74"/>
                  <a:pt x="408" y="90"/>
                </a:cubicBezTo>
                <a:cubicBezTo>
                  <a:pt x="410" y="99"/>
                  <a:pt x="408" y="110"/>
                  <a:pt x="414" y="117"/>
                </a:cubicBezTo>
                <a:cubicBezTo>
                  <a:pt x="420" y="123"/>
                  <a:pt x="431" y="119"/>
                  <a:pt x="438" y="123"/>
                </a:cubicBezTo>
                <a:cubicBezTo>
                  <a:pt x="441" y="125"/>
                  <a:pt x="442" y="129"/>
                  <a:pt x="444" y="132"/>
                </a:cubicBezTo>
                <a:cubicBezTo>
                  <a:pt x="443" y="175"/>
                  <a:pt x="420" y="356"/>
                  <a:pt x="474" y="369"/>
                </a:cubicBezTo>
                <a:cubicBezTo>
                  <a:pt x="482" y="419"/>
                  <a:pt x="483" y="415"/>
                  <a:pt x="531" y="420"/>
                </a:cubicBezTo>
                <a:cubicBezTo>
                  <a:pt x="535" y="427"/>
                  <a:pt x="558" y="453"/>
                  <a:pt x="558" y="462"/>
                </a:cubicBezTo>
              </a:path>
            </a:pathLst>
          </a:cu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69" name="Rectangle 5"/>
          <p:cNvSpPr>
            <a:spLocks noGrp="1" noChangeArrowheads="1"/>
          </p:cNvSpPr>
          <p:nvPr>
            <p:ph type="title"/>
          </p:nvPr>
        </p:nvSpPr>
        <p:spPr/>
        <p:txBody>
          <a:bodyPr>
            <a:normAutofit/>
          </a:bodyPr>
          <a:lstStyle/>
          <a:p>
            <a:r>
              <a:rPr lang="en-GB" sz="2400" spc="0" dirty="0">
                <a:solidFill>
                  <a:schemeClr val="accent2">
                    <a:lumMod val="75000"/>
                  </a:schemeClr>
                </a:solidFill>
              </a:rPr>
              <a:t>Deposit Formation</a:t>
            </a:r>
          </a:p>
        </p:txBody>
      </p:sp>
      <p:grpSp>
        <p:nvGrpSpPr>
          <p:cNvPr id="241670" name="Group 6"/>
          <p:cNvGrpSpPr>
            <a:grpSpLocks/>
          </p:cNvGrpSpPr>
          <p:nvPr/>
        </p:nvGrpSpPr>
        <p:grpSpPr bwMode="auto">
          <a:xfrm>
            <a:off x="2514600" y="2528887"/>
            <a:ext cx="1643063" cy="1643063"/>
            <a:chOff x="2268" y="2292"/>
            <a:chExt cx="1248" cy="1248"/>
          </a:xfrm>
        </p:grpSpPr>
        <p:sp>
          <p:nvSpPr>
            <p:cNvPr id="241671" name="Oval 7"/>
            <p:cNvSpPr>
              <a:spLocks noChangeArrowheads="1"/>
            </p:cNvSpPr>
            <p:nvPr/>
          </p:nvSpPr>
          <p:spPr bwMode="auto">
            <a:xfrm>
              <a:off x="2268" y="2292"/>
              <a:ext cx="1248" cy="1248"/>
            </a:xfrm>
            <a:prstGeom prst="ellipse">
              <a:avLst/>
            </a:prstGeom>
            <a:gradFill rotWithShape="0">
              <a:gsLst>
                <a:gs pos="0">
                  <a:schemeClr val="bg2"/>
                </a:gs>
                <a:gs pos="50000">
                  <a:schemeClr val="bg1"/>
                </a:gs>
                <a:gs pos="100000">
                  <a:schemeClr val="bg2"/>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72" name="Oval 8"/>
            <p:cNvSpPr>
              <a:spLocks noChangeArrowheads="1"/>
            </p:cNvSpPr>
            <p:nvPr/>
          </p:nvSpPr>
          <p:spPr bwMode="auto">
            <a:xfrm>
              <a:off x="2400" y="2424"/>
              <a:ext cx="984" cy="984"/>
            </a:xfrm>
            <a:prstGeom prst="ellipse">
              <a:avLst/>
            </a:prstGeom>
            <a:gradFill rotWithShape="0">
              <a:gsLst>
                <a:gs pos="0">
                  <a:schemeClr val="bg2"/>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41673" name="Group 9"/>
          <p:cNvGrpSpPr>
            <a:grpSpLocks/>
          </p:cNvGrpSpPr>
          <p:nvPr/>
        </p:nvGrpSpPr>
        <p:grpSpPr bwMode="auto">
          <a:xfrm>
            <a:off x="4986337" y="2528887"/>
            <a:ext cx="1643063" cy="1643063"/>
            <a:chOff x="2268" y="2292"/>
            <a:chExt cx="1248" cy="1248"/>
          </a:xfrm>
        </p:grpSpPr>
        <p:sp>
          <p:nvSpPr>
            <p:cNvPr id="241674" name="Oval 10"/>
            <p:cNvSpPr>
              <a:spLocks noChangeArrowheads="1"/>
            </p:cNvSpPr>
            <p:nvPr/>
          </p:nvSpPr>
          <p:spPr bwMode="auto">
            <a:xfrm>
              <a:off x="2268" y="2292"/>
              <a:ext cx="1248" cy="1248"/>
            </a:xfrm>
            <a:prstGeom prst="ellipse">
              <a:avLst/>
            </a:prstGeom>
            <a:gradFill rotWithShape="0">
              <a:gsLst>
                <a:gs pos="0">
                  <a:schemeClr val="bg2"/>
                </a:gs>
                <a:gs pos="50000">
                  <a:schemeClr val="bg1"/>
                </a:gs>
                <a:gs pos="100000">
                  <a:schemeClr val="bg2"/>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75" name="Oval 11"/>
            <p:cNvSpPr>
              <a:spLocks noChangeArrowheads="1"/>
            </p:cNvSpPr>
            <p:nvPr/>
          </p:nvSpPr>
          <p:spPr bwMode="auto">
            <a:xfrm>
              <a:off x="2400" y="2424"/>
              <a:ext cx="984" cy="984"/>
            </a:xfrm>
            <a:prstGeom prst="ellipse">
              <a:avLst/>
            </a:prstGeom>
            <a:gradFill rotWithShape="0">
              <a:gsLst>
                <a:gs pos="0">
                  <a:schemeClr val="bg2"/>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241676" name="Freeform 12"/>
          <p:cNvSpPr>
            <a:spLocks/>
          </p:cNvSpPr>
          <p:nvPr/>
        </p:nvSpPr>
        <p:spPr bwMode="auto">
          <a:xfrm>
            <a:off x="2552701" y="2532460"/>
            <a:ext cx="346472" cy="557213"/>
          </a:xfrm>
          <a:custGeom>
            <a:avLst/>
            <a:gdLst>
              <a:gd name="T0" fmla="*/ 0 w 291"/>
              <a:gd name="T1" fmla="*/ 468 h 468"/>
              <a:gd name="T2" fmla="*/ 33 w 291"/>
              <a:gd name="T3" fmla="*/ 336 h 468"/>
              <a:gd name="T4" fmla="*/ 48 w 291"/>
              <a:gd name="T5" fmla="*/ 294 h 468"/>
              <a:gd name="T6" fmla="*/ 78 w 291"/>
              <a:gd name="T7" fmla="*/ 243 h 468"/>
              <a:gd name="T8" fmla="*/ 87 w 291"/>
              <a:gd name="T9" fmla="*/ 207 h 468"/>
              <a:gd name="T10" fmla="*/ 93 w 291"/>
              <a:gd name="T11" fmla="*/ 189 h 468"/>
              <a:gd name="T12" fmla="*/ 108 w 291"/>
              <a:gd name="T13" fmla="*/ 129 h 468"/>
              <a:gd name="T14" fmla="*/ 123 w 291"/>
              <a:gd name="T15" fmla="*/ 114 h 468"/>
              <a:gd name="T16" fmla="*/ 141 w 291"/>
              <a:gd name="T17" fmla="*/ 87 h 468"/>
              <a:gd name="T18" fmla="*/ 177 w 291"/>
              <a:gd name="T19" fmla="*/ 33 h 468"/>
              <a:gd name="T20" fmla="*/ 189 w 291"/>
              <a:gd name="T21" fmla="*/ 15 h 468"/>
              <a:gd name="T22" fmla="*/ 192 w 291"/>
              <a:gd name="T23" fmla="*/ 6 h 468"/>
              <a:gd name="T24" fmla="*/ 210 w 291"/>
              <a:gd name="T25" fmla="*/ 0 h 468"/>
              <a:gd name="T26" fmla="*/ 273 w 291"/>
              <a:gd name="T27" fmla="*/ 90 h 468"/>
              <a:gd name="T28" fmla="*/ 291 w 291"/>
              <a:gd name="T29" fmla="*/ 102 h 468"/>
              <a:gd name="T30" fmla="*/ 237 w 291"/>
              <a:gd name="T31" fmla="*/ 138 h 468"/>
              <a:gd name="T32" fmla="*/ 177 w 291"/>
              <a:gd name="T33" fmla="*/ 186 h 468"/>
              <a:gd name="T34" fmla="*/ 114 w 291"/>
              <a:gd name="T35" fmla="*/ 255 h 468"/>
              <a:gd name="T36" fmla="*/ 66 w 291"/>
              <a:gd name="T37" fmla="*/ 318 h 468"/>
              <a:gd name="T38" fmla="*/ 33 w 291"/>
              <a:gd name="T39" fmla="*/ 384 h 468"/>
              <a:gd name="T40" fmla="*/ 0 w 291"/>
              <a:gd name="T41"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1" h="468">
                <a:moveTo>
                  <a:pt x="0" y="468"/>
                </a:moveTo>
                <a:cubicBezTo>
                  <a:pt x="3" y="407"/>
                  <a:pt x="2" y="382"/>
                  <a:pt x="33" y="336"/>
                </a:cubicBezTo>
                <a:cubicBezTo>
                  <a:pt x="36" y="320"/>
                  <a:pt x="33" y="304"/>
                  <a:pt x="48" y="294"/>
                </a:cubicBezTo>
                <a:cubicBezTo>
                  <a:pt x="54" y="277"/>
                  <a:pt x="72" y="264"/>
                  <a:pt x="78" y="243"/>
                </a:cubicBezTo>
                <a:cubicBezTo>
                  <a:pt x="81" y="231"/>
                  <a:pt x="84" y="219"/>
                  <a:pt x="87" y="207"/>
                </a:cubicBezTo>
                <a:cubicBezTo>
                  <a:pt x="89" y="201"/>
                  <a:pt x="93" y="189"/>
                  <a:pt x="93" y="189"/>
                </a:cubicBezTo>
                <a:cubicBezTo>
                  <a:pt x="95" y="167"/>
                  <a:pt x="89" y="142"/>
                  <a:pt x="108" y="129"/>
                </a:cubicBezTo>
                <a:cubicBezTo>
                  <a:pt x="115" y="108"/>
                  <a:pt x="104" y="133"/>
                  <a:pt x="123" y="114"/>
                </a:cubicBezTo>
                <a:cubicBezTo>
                  <a:pt x="127" y="110"/>
                  <a:pt x="137" y="93"/>
                  <a:pt x="141" y="87"/>
                </a:cubicBezTo>
                <a:cubicBezTo>
                  <a:pt x="147" y="63"/>
                  <a:pt x="162" y="52"/>
                  <a:pt x="177" y="33"/>
                </a:cubicBezTo>
                <a:cubicBezTo>
                  <a:pt x="181" y="27"/>
                  <a:pt x="187" y="22"/>
                  <a:pt x="189" y="15"/>
                </a:cubicBezTo>
                <a:cubicBezTo>
                  <a:pt x="190" y="12"/>
                  <a:pt x="189" y="8"/>
                  <a:pt x="192" y="6"/>
                </a:cubicBezTo>
                <a:cubicBezTo>
                  <a:pt x="197" y="2"/>
                  <a:pt x="210" y="0"/>
                  <a:pt x="210" y="0"/>
                </a:cubicBezTo>
                <a:cubicBezTo>
                  <a:pt x="231" y="32"/>
                  <a:pt x="227" y="82"/>
                  <a:pt x="273" y="90"/>
                </a:cubicBezTo>
                <a:cubicBezTo>
                  <a:pt x="287" y="100"/>
                  <a:pt x="281" y="97"/>
                  <a:pt x="291" y="102"/>
                </a:cubicBezTo>
                <a:lnTo>
                  <a:pt x="237" y="138"/>
                </a:lnTo>
                <a:lnTo>
                  <a:pt x="177" y="186"/>
                </a:lnTo>
                <a:lnTo>
                  <a:pt x="114" y="255"/>
                </a:lnTo>
                <a:lnTo>
                  <a:pt x="66" y="318"/>
                </a:lnTo>
                <a:lnTo>
                  <a:pt x="33" y="384"/>
                </a:lnTo>
                <a:lnTo>
                  <a:pt x="0" y="468"/>
                </a:lnTo>
                <a:close/>
              </a:path>
            </a:pathLst>
          </a:cu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77" name="Freeform 13"/>
          <p:cNvSpPr>
            <a:spLocks/>
          </p:cNvSpPr>
          <p:nvPr/>
        </p:nvSpPr>
        <p:spPr bwMode="auto">
          <a:xfrm>
            <a:off x="3783807" y="2493169"/>
            <a:ext cx="335756" cy="592931"/>
          </a:xfrm>
          <a:custGeom>
            <a:avLst/>
            <a:gdLst>
              <a:gd name="T0" fmla="*/ 274 w 282"/>
              <a:gd name="T1" fmla="*/ 498 h 498"/>
              <a:gd name="T2" fmla="*/ 277 w 282"/>
              <a:gd name="T3" fmla="*/ 393 h 498"/>
              <a:gd name="T4" fmla="*/ 253 w 282"/>
              <a:gd name="T5" fmla="*/ 336 h 498"/>
              <a:gd name="T6" fmla="*/ 229 w 282"/>
              <a:gd name="T7" fmla="*/ 252 h 498"/>
              <a:gd name="T8" fmla="*/ 208 w 282"/>
              <a:gd name="T9" fmla="*/ 222 h 498"/>
              <a:gd name="T10" fmla="*/ 166 w 282"/>
              <a:gd name="T11" fmla="*/ 144 h 498"/>
              <a:gd name="T12" fmla="*/ 136 w 282"/>
              <a:gd name="T13" fmla="*/ 99 h 498"/>
              <a:gd name="T14" fmla="*/ 118 w 282"/>
              <a:gd name="T15" fmla="*/ 48 h 498"/>
              <a:gd name="T16" fmla="*/ 82 w 282"/>
              <a:gd name="T17" fmla="*/ 0 h 498"/>
              <a:gd name="T18" fmla="*/ 58 w 282"/>
              <a:gd name="T19" fmla="*/ 57 h 498"/>
              <a:gd name="T20" fmla="*/ 52 w 282"/>
              <a:gd name="T21" fmla="*/ 75 h 498"/>
              <a:gd name="T22" fmla="*/ 34 w 282"/>
              <a:gd name="T23" fmla="*/ 81 h 498"/>
              <a:gd name="T24" fmla="*/ 7 w 282"/>
              <a:gd name="T25" fmla="*/ 132 h 498"/>
              <a:gd name="T26" fmla="*/ 1 w 282"/>
              <a:gd name="T27" fmla="*/ 144 h 498"/>
              <a:gd name="T28" fmla="*/ 55 w 282"/>
              <a:gd name="T29" fmla="*/ 180 h 498"/>
              <a:gd name="T30" fmla="*/ 124 w 282"/>
              <a:gd name="T31" fmla="*/ 243 h 498"/>
              <a:gd name="T32" fmla="*/ 181 w 282"/>
              <a:gd name="T33" fmla="*/ 315 h 498"/>
              <a:gd name="T34" fmla="*/ 223 w 282"/>
              <a:gd name="T35" fmla="*/ 372 h 498"/>
              <a:gd name="T36" fmla="*/ 247 w 282"/>
              <a:gd name="T37" fmla="*/ 429 h 498"/>
              <a:gd name="T38" fmla="*/ 274 w 282"/>
              <a:gd name="T3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2" h="498">
                <a:moveTo>
                  <a:pt x="274" y="498"/>
                </a:moveTo>
                <a:cubicBezTo>
                  <a:pt x="278" y="462"/>
                  <a:pt x="282" y="430"/>
                  <a:pt x="277" y="393"/>
                </a:cubicBezTo>
                <a:cubicBezTo>
                  <a:pt x="274" y="372"/>
                  <a:pt x="258" y="357"/>
                  <a:pt x="253" y="336"/>
                </a:cubicBezTo>
                <a:cubicBezTo>
                  <a:pt x="250" y="298"/>
                  <a:pt x="246" y="285"/>
                  <a:pt x="229" y="252"/>
                </a:cubicBezTo>
                <a:cubicBezTo>
                  <a:pt x="224" y="241"/>
                  <a:pt x="208" y="222"/>
                  <a:pt x="208" y="222"/>
                </a:cubicBezTo>
                <a:cubicBezTo>
                  <a:pt x="202" y="194"/>
                  <a:pt x="187" y="165"/>
                  <a:pt x="166" y="144"/>
                </a:cubicBezTo>
                <a:cubicBezTo>
                  <a:pt x="160" y="126"/>
                  <a:pt x="142" y="118"/>
                  <a:pt x="136" y="99"/>
                </a:cubicBezTo>
                <a:cubicBezTo>
                  <a:pt x="134" y="78"/>
                  <a:pt x="136" y="60"/>
                  <a:pt x="118" y="48"/>
                </a:cubicBezTo>
                <a:cubicBezTo>
                  <a:pt x="112" y="19"/>
                  <a:pt x="110" y="7"/>
                  <a:pt x="82" y="0"/>
                </a:cubicBezTo>
                <a:cubicBezTo>
                  <a:pt x="78" y="54"/>
                  <a:pt x="88" y="37"/>
                  <a:pt x="58" y="57"/>
                </a:cubicBezTo>
                <a:cubicBezTo>
                  <a:pt x="56" y="63"/>
                  <a:pt x="56" y="71"/>
                  <a:pt x="52" y="75"/>
                </a:cubicBezTo>
                <a:cubicBezTo>
                  <a:pt x="48" y="79"/>
                  <a:pt x="34" y="81"/>
                  <a:pt x="34" y="81"/>
                </a:cubicBezTo>
                <a:cubicBezTo>
                  <a:pt x="30" y="94"/>
                  <a:pt x="18" y="128"/>
                  <a:pt x="7" y="132"/>
                </a:cubicBezTo>
                <a:cubicBezTo>
                  <a:pt x="0" y="142"/>
                  <a:pt x="1" y="137"/>
                  <a:pt x="1" y="144"/>
                </a:cubicBezTo>
                <a:lnTo>
                  <a:pt x="55" y="180"/>
                </a:lnTo>
                <a:lnTo>
                  <a:pt x="124" y="243"/>
                </a:lnTo>
                <a:lnTo>
                  <a:pt x="181" y="315"/>
                </a:lnTo>
                <a:lnTo>
                  <a:pt x="223" y="372"/>
                </a:lnTo>
                <a:lnTo>
                  <a:pt x="247" y="429"/>
                </a:lnTo>
                <a:lnTo>
                  <a:pt x="274" y="498"/>
                </a:lnTo>
                <a:close/>
              </a:path>
            </a:pathLst>
          </a:cu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78" name="Line 14"/>
          <p:cNvSpPr>
            <a:spLocks noChangeShapeType="1"/>
          </p:cNvSpPr>
          <p:nvPr/>
        </p:nvSpPr>
        <p:spPr bwMode="auto">
          <a:xfrm>
            <a:off x="2400300" y="2128838"/>
            <a:ext cx="28575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79" name="Text Box 15"/>
          <p:cNvSpPr txBox="1">
            <a:spLocks noChangeArrowheads="1"/>
          </p:cNvSpPr>
          <p:nvPr/>
        </p:nvSpPr>
        <p:spPr bwMode="auto">
          <a:xfrm>
            <a:off x="1600200" y="1671638"/>
            <a:ext cx="16770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a:latin typeface="Times New Roman" panose="02020603050405020304" pitchFamily="18" charset="0"/>
              </a:rPr>
              <a:t>Fine particles forming</a:t>
            </a:r>
          </a:p>
          <a:p>
            <a:r>
              <a:rPr lang="en-GB" sz="1200">
                <a:latin typeface="Times New Roman" panose="02020603050405020304" pitchFamily="18" charset="0"/>
              </a:rPr>
              <a:t>hard alkali-rich deposits</a:t>
            </a:r>
          </a:p>
        </p:txBody>
      </p:sp>
      <p:sp>
        <p:nvSpPr>
          <p:cNvPr id="241680" name="Text Box 16"/>
          <p:cNvSpPr txBox="1">
            <a:spLocks noChangeArrowheads="1"/>
          </p:cNvSpPr>
          <p:nvPr/>
        </p:nvSpPr>
        <p:spPr bwMode="auto">
          <a:xfrm>
            <a:off x="4872038" y="1100138"/>
            <a:ext cx="8563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a:latin typeface="Times New Roman" panose="02020603050405020304" pitchFamily="18" charset="0"/>
              </a:rPr>
              <a:t>Coarse ash</a:t>
            </a:r>
          </a:p>
        </p:txBody>
      </p:sp>
      <p:sp>
        <p:nvSpPr>
          <p:cNvPr id="241681" name="Line 17"/>
          <p:cNvSpPr>
            <a:spLocks noChangeShapeType="1"/>
          </p:cNvSpPr>
          <p:nvPr/>
        </p:nvSpPr>
        <p:spPr bwMode="auto">
          <a:xfrm>
            <a:off x="5272088" y="1385888"/>
            <a:ext cx="514350" cy="514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82" name="Text Box 18"/>
          <p:cNvSpPr txBox="1">
            <a:spLocks noChangeArrowheads="1"/>
          </p:cNvSpPr>
          <p:nvPr/>
        </p:nvSpPr>
        <p:spPr bwMode="auto">
          <a:xfrm>
            <a:off x="6243638" y="1443038"/>
            <a:ext cx="16177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a:latin typeface="Times New Roman" panose="02020603050405020304" pitchFamily="18" charset="0"/>
              </a:rPr>
              <a:t>Growth of hard deposit</a:t>
            </a:r>
          </a:p>
        </p:txBody>
      </p:sp>
      <p:sp>
        <p:nvSpPr>
          <p:cNvPr id="241683" name="Line 19"/>
          <p:cNvSpPr>
            <a:spLocks noChangeShapeType="1"/>
          </p:cNvSpPr>
          <p:nvPr/>
        </p:nvSpPr>
        <p:spPr bwMode="auto">
          <a:xfrm flipH="1">
            <a:off x="6357938" y="1728788"/>
            <a:ext cx="628650" cy="6286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84" name="Text Box 20"/>
          <p:cNvSpPr txBox="1">
            <a:spLocks noChangeArrowheads="1"/>
          </p:cNvSpPr>
          <p:nvPr/>
        </p:nvSpPr>
        <p:spPr bwMode="auto">
          <a:xfrm>
            <a:off x="2400300" y="4171950"/>
            <a:ext cx="194155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500" b="1">
                <a:latin typeface="Times New Roman" panose="02020603050405020304" pitchFamily="18" charset="0"/>
              </a:rPr>
              <a:t>Early stage of fouling</a:t>
            </a:r>
          </a:p>
        </p:txBody>
      </p:sp>
      <p:sp>
        <p:nvSpPr>
          <p:cNvPr id="241685" name="Text Box 21"/>
          <p:cNvSpPr txBox="1">
            <a:spLocks noChangeArrowheads="1"/>
          </p:cNvSpPr>
          <p:nvPr/>
        </p:nvSpPr>
        <p:spPr bwMode="auto">
          <a:xfrm>
            <a:off x="4914900" y="4171950"/>
            <a:ext cx="185659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500" b="1">
                <a:latin typeface="Times New Roman" panose="02020603050405020304" pitchFamily="18" charset="0"/>
              </a:rPr>
              <a:t>Late stage of fouling</a:t>
            </a:r>
          </a:p>
        </p:txBody>
      </p:sp>
      <p:sp>
        <p:nvSpPr>
          <p:cNvPr id="241686" name="Freeform 22" descr="Diagonalrand från vänster smal"/>
          <p:cNvSpPr>
            <a:spLocks/>
          </p:cNvSpPr>
          <p:nvPr/>
        </p:nvSpPr>
        <p:spPr bwMode="auto">
          <a:xfrm>
            <a:off x="5064919" y="2590800"/>
            <a:ext cx="375047" cy="416719"/>
          </a:xfrm>
          <a:custGeom>
            <a:avLst/>
            <a:gdLst>
              <a:gd name="T0" fmla="*/ 0 w 315"/>
              <a:gd name="T1" fmla="*/ 350 h 350"/>
              <a:gd name="T2" fmla="*/ 27 w 315"/>
              <a:gd name="T3" fmla="*/ 338 h 350"/>
              <a:gd name="T4" fmla="*/ 81 w 315"/>
              <a:gd name="T5" fmla="*/ 296 h 350"/>
              <a:gd name="T6" fmla="*/ 174 w 315"/>
              <a:gd name="T7" fmla="*/ 209 h 350"/>
              <a:gd name="T8" fmla="*/ 225 w 315"/>
              <a:gd name="T9" fmla="*/ 161 h 350"/>
              <a:gd name="T10" fmla="*/ 249 w 315"/>
              <a:gd name="T11" fmla="*/ 137 h 350"/>
              <a:gd name="T12" fmla="*/ 300 w 315"/>
              <a:gd name="T13" fmla="*/ 92 h 350"/>
              <a:gd name="T14" fmla="*/ 312 w 315"/>
              <a:gd name="T15" fmla="*/ 65 h 350"/>
              <a:gd name="T16" fmla="*/ 315 w 315"/>
              <a:gd name="T17" fmla="*/ 56 h 350"/>
              <a:gd name="T18" fmla="*/ 279 w 315"/>
              <a:gd name="T19" fmla="*/ 35 h 350"/>
              <a:gd name="T20" fmla="*/ 192 w 315"/>
              <a:gd name="T21" fmla="*/ 95 h 350"/>
              <a:gd name="T22" fmla="*/ 123 w 315"/>
              <a:gd name="T23" fmla="*/ 161 h 350"/>
              <a:gd name="T24" fmla="*/ 51 w 315"/>
              <a:gd name="T25" fmla="*/ 254 h 350"/>
              <a:gd name="T26" fmla="*/ 15 w 315"/>
              <a:gd name="T27" fmla="*/ 317 h 350"/>
              <a:gd name="T28" fmla="*/ 0 w 315"/>
              <a:gd name="T2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5" h="350">
                <a:moveTo>
                  <a:pt x="0" y="350"/>
                </a:moveTo>
                <a:cubicBezTo>
                  <a:pt x="8" y="345"/>
                  <a:pt x="27" y="338"/>
                  <a:pt x="27" y="338"/>
                </a:cubicBezTo>
                <a:cubicBezTo>
                  <a:pt x="38" y="322"/>
                  <a:pt x="64" y="307"/>
                  <a:pt x="81" y="296"/>
                </a:cubicBezTo>
                <a:cubicBezTo>
                  <a:pt x="96" y="267"/>
                  <a:pt x="146" y="228"/>
                  <a:pt x="174" y="209"/>
                </a:cubicBezTo>
                <a:cubicBezTo>
                  <a:pt x="186" y="190"/>
                  <a:pt x="206" y="173"/>
                  <a:pt x="225" y="161"/>
                </a:cubicBezTo>
                <a:cubicBezTo>
                  <a:pt x="232" y="150"/>
                  <a:pt x="236" y="141"/>
                  <a:pt x="249" y="137"/>
                </a:cubicBezTo>
                <a:cubicBezTo>
                  <a:pt x="262" y="118"/>
                  <a:pt x="285" y="110"/>
                  <a:pt x="300" y="92"/>
                </a:cubicBezTo>
                <a:cubicBezTo>
                  <a:pt x="308" y="82"/>
                  <a:pt x="308" y="78"/>
                  <a:pt x="312" y="65"/>
                </a:cubicBezTo>
                <a:cubicBezTo>
                  <a:pt x="313" y="62"/>
                  <a:pt x="315" y="56"/>
                  <a:pt x="315" y="56"/>
                </a:cubicBezTo>
                <a:cubicBezTo>
                  <a:pt x="309" y="0"/>
                  <a:pt x="310" y="35"/>
                  <a:pt x="279" y="35"/>
                </a:cubicBezTo>
                <a:lnTo>
                  <a:pt x="192" y="95"/>
                </a:lnTo>
                <a:lnTo>
                  <a:pt x="123" y="161"/>
                </a:lnTo>
                <a:lnTo>
                  <a:pt x="51" y="254"/>
                </a:lnTo>
                <a:lnTo>
                  <a:pt x="15" y="317"/>
                </a:lnTo>
                <a:lnTo>
                  <a:pt x="0" y="350"/>
                </a:lnTo>
                <a:close/>
              </a:path>
            </a:pathLst>
          </a:custGeom>
          <a:pattFill prst="ltDnDiag">
            <a:fgClr>
              <a:srgbClr val="CC0000"/>
            </a:fgClr>
            <a:bgClr>
              <a:schemeClr val="fo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87" name="Freeform 23" descr="Diagonalrand från höger smal"/>
          <p:cNvSpPr>
            <a:spLocks/>
          </p:cNvSpPr>
          <p:nvPr/>
        </p:nvSpPr>
        <p:spPr bwMode="auto">
          <a:xfrm rot="21276198" flipH="1">
            <a:off x="6122194" y="2547938"/>
            <a:ext cx="375047" cy="416719"/>
          </a:xfrm>
          <a:custGeom>
            <a:avLst/>
            <a:gdLst>
              <a:gd name="T0" fmla="*/ 0 w 315"/>
              <a:gd name="T1" fmla="*/ 350 h 350"/>
              <a:gd name="T2" fmla="*/ 27 w 315"/>
              <a:gd name="T3" fmla="*/ 338 h 350"/>
              <a:gd name="T4" fmla="*/ 81 w 315"/>
              <a:gd name="T5" fmla="*/ 296 h 350"/>
              <a:gd name="T6" fmla="*/ 174 w 315"/>
              <a:gd name="T7" fmla="*/ 209 h 350"/>
              <a:gd name="T8" fmla="*/ 225 w 315"/>
              <a:gd name="T9" fmla="*/ 161 h 350"/>
              <a:gd name="T10" fmla="*/ 249 w 315"/>
              <a:gd name="T11" fmla="*/ 137 h 350"/>
              <a:gd name="T12" fmla="*/ 300 w 315"/>
              <a:gd name="T13" fmla="*/ 92 h 350"/>
              <a:gd name="T14" fmla="*/ 312 w 315"/>
              <a:gd name="T15" fmla="*/ 65 h 350"/>
              <a:gd name="T16" fmla="*/ 315 w 315"/>
              <a:gd name="T17" fmla="*/ 56 h 350"/>
              <a:gd name="T18" fmla="*/ 279 w 315"/>
              <a:gd name="T19" fmla="*/ 35 h 350"/>
              <a:gd name="T20" fmla="*/ 192 w 315"/>
              <a:gd name="T21" fmla="*/ 95 h 350"/>
              <a:gd name="T22" fmla="*/ 123 w 315"/>
              <a:gd name="T23" fmla="*/ 161 h 350"/>
              <a:gd name="T24" fmla="*/ 51 w 315"/>
              <a:gd name="T25" fmla="*/ 254 h 350"/>
              <a:gd name="T26" fmla="*/ 15 w 315"/>
              <a:gd name="T27" fmla="*/ 317 h 350"/>
              <a:gd name="T28" fmla="*/ 0 w 315"/>
              <a:gd name="T2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5" h="350">
                <a:moveTo>
                  <a:pt x="0" y="350"/>
                </a:moveTo>
                <a:cubicBezTo>
                  <a:pt x="8" y="345"/>
                  <a:pt x="27" y="338"/>
                  <a:pt x="27" y="338"/>
                </a:cubicBezTo>
                <a:cubicBezTo>
                  <a:pt x="38" y="322"/>
                  <a:pt x="64" y="307"/>
                  <a:pt x="81" y="296"/>
                </a:cubicBezTo>
                <a:cubicBezTo>
                  <a:pt x="96" y="267"/>
                  <a:pt x="146" y="228"/>
                  <a:pt x="174" y="209"/>
                </a:cubicBezTo>
                <a:cubicBezTo>
                  <a:pt x="186" y="190"/>
                  <a:pt x="206" y="173"/>
                  <a:pt x="225" y="161"/>
                </a:cubicBezTo>
                <a:cubicBezTo>
                  <a:pt x="232" y="150"/>
                  <a:pt x="236" y="141"/>
                  <a:pt x="249" y="137"/>
                </a:cubicBezTo>
                <a:cubicBezTo>
                  <a:pt x="262" y="118"/>
                  <a:pt x="285" y="110"/>
                  <a:pt x="300" y="92"/>
                </a:cubicBezTo>
                <a:cubicBezTo>
                  <a:pt x="308" y="82"/>
                  <a:pt x="308" y="78"/>
                  <a:pt x="312" y="65"/>
                </a:cubicBezTo>
                <a:cubicBezTo>
                  <a:pt x="313" y="62"/>
                  <a:pt x="315" y="56"/>
                  <a:pt x="315" y="56"/>
                </a:cubicBezTo>
                <a:cubicBezTo>
                  <a:pt x="309" y="0"/>
                  <a:pt x="310" y="35"/>
                  <a:pt x="279" y="35"/>
                </a:cubicBezTo>
                <a:lnTo>
                  <a:pt x="192" y="95"/>
                </a:lnTo>
                <a:lnTo>
                  <a:pt x="123" y="161"/>
                </a:lnTo>
                <a:lnTo>
                  <a:pt x="51" y="254"/>
                </a:lnTo>
                <a:lnTo>
                  <a:pt x="15" y="317"/>
                </a:lnTo>
                <a:lnTo>
                  <a:pt x="0" y="350"/>
                </a:lnTo>
                <a:close/>
              </a:path>
            </a:pathLst>
          </a:custGeom>
          <a:pattFill prst="ltUpDiag">
            <a:fgClr>
              <a:srgbClr val="CC0000"/>
            </a:fgClr>
            <a:bgClr>
              <a:schemeClr val="fo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88" name="Text Box 24"/>
          <p:cNvSpPr txBox="1">
            <a:spLocks noChangeArrowheads="1"/>
          </p:cNvSpPr>
          <p:nvPr/>
        </p:nvSpPr>
        <p:spPr bwMode="auto">
          <a:xfrm>
            <a:off x="6957358" y="2870598"/>
            <a:ext cx="8002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1200">
                <a:latin typeface="Times New Roman" panose="02020603050405020304" pitchFamily="18" charset="0"/>
              </a:rPr>
              <a:t>Corrosion</a:t>
            </a:r>
          </a:p>
          <a:p>
            <a:pPr algn="ctr"/>
            <a:r>
              <a:rPr lang="en-GB" sz="1200">
                <a:latin typeface="Times New Roman" panose="02020603050405020304" pitchFamily="18" charset="0"/>
              </a:rPr>
              <a:t>zones</a:t>
            </a:r>
          </a:p>
        </p:txBody>
      </p:sp>
      <p:sp>
        <p:nvSpPr>
          <p:cNvPr id="241689" name="Line 25"/>
          <p:cNvSpPr>
            <a:spLocks noChangeShapeType="1"/>
          </p:cNvSpPr>
          <p:nvPr/>
        </p:nvSpPr>
        <p:spPr bwMode="auto">
          <a:xfrm flipH="1" flipV="1">
            <a:off x="6392466" y="2836069"/>
            <a:ext cx="540544" cy="24884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1690" name="Line 26"/>
          <p:cNvSpPr>
            <a:spLocks noChangeShapeType="1"/>
          </p:cNvSpPr>
          <p:nvPr/>
        </p:nvSpPr>
        <p:spPr bwMode="auto">
          <a:xfrm flipH="1" flipV="1">
            <a:off x="5299472" y="2749154"/>
            <a:ext cx="1633538" cy="3357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22910099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normAutofit/>
          </a:bodyPr>
          <a:lstStyle/>
          <a:p>
            <a:r>
              <a:rPr lang="en-GB" sz="2400" spc="0" dirty="0">
                <a:solidFill>
                  <a:schemeClr val="accent2">
                    <a:lumMod val="75000"/>
                  </a:schemeClr>
                </a:solidFill>
              </a:rPr>
              <a:t>Deposit Example</a:t>
            </a:r>
          </a:p>
        </p:txBody>
      </p:sp>
      <p:pic>
        <p:nvPicPr>
          <p:cNvPr id="147459" name="Picture 3" descr="belrör bef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450" y="1843087"/>
            <a:ext cx="1550194" cy="1957388"/>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FBFBFB">
                      <a:gamma/>
                      <a:shade val="60000"/>
                      <a:invGamma/>
                    </a:srgbClr>
                  </a:outerShdw>
                </a:effectLst>
              </a14:hiddenEffects>
            </a:ext>
          </a:extLst>
        </p:spPr>
      </p:pic>
      <p:sp>
        <p:nvSpPr>
          <p:cNvPr id="147460" name="Text Box 4"/>
          <p:cNvSpPr txBox="1">
            <a:spLocks noChangeArrowheads="1"/>
          </p:cNvSpPr>
          <p:nvPr/>
        </p:nvSpPr>
        <p:spPr bwMode="auto">
          <a:xfrm>
            <a:off x="2343150" y="3886200"/>
            <a:ext cx="1861856"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500">
                <a:latin typeface="Verdana" panose="020B0604030504040204" pitchFamily="34" charset="0"/>
              </a:rPr>
              <a:t>Before Treatment</a:t>
            </a:r>
          </a:p>
        </p:txBody>
      </p:sp>
      <p:pic>
        <p:nvPicPr>
          <p:cNvPr id="147461" name="Picture 5" descr="belrör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081" y="1843088"/>
            <a:ext cx="1571625" cy="1943100"/>
          </a:xfrm>
          <a:prstGeom prst="rect">
            <a:avLst/>
          </a:prstGeom>
          <a:noFill/>
          <a:extLst>
            <a:ext uri="{909E8E84-426E-40DD-AFC4-6F175D3DCCD1}">
              <a14:hiddenFill xmlns:a14="http://schemas.microsoft.com/office/drawing/2010/main">
                <a:solidFill>
                  <a:srgbClr val="FFFFFF"/>
                </a:solidFill>
              </a14:hiddenFill>
            </a:ext>
          </a:extLst>
        </p:spPr>
      </p:pic>
      <p:sp>
        <p:nvSpPr>
          <p:cNvPr id="147462" name="Text Box 6"/>
          <p:cNvSpPr txBox="1">
            <a:spLocks noChangeArrowheads="1"/>
          </p:cNvSpPr>
          <p:nvPr/>
        </p:nvSpPr>
        <p:spPr bwMode="auto">
          <a:xfrm>
            <a:off x="5314950" y="3886200"/>
            <a:ext cx="1706365"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500">
                <a:latin typeface="Verdana" panose="020B0604030504040204" pitchFamily="34" charset="0"/>
              </a:rPr>
              <a:t>After Treatment</a:t>
            </a:r>
          </a:p>
        </p:txBody>
      </p:sp>
    </p:spTree>
    <p:extLst>
      <p:ext uri="{BB962C8B-B14F-4D97-AF65-F5344CB8AC3E}">
        <p14:creationId xmlns:p14="http://schemas.microsoft.com/office/powerpoint/2010/main" val="15352792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normAutofit/>
          </a:bodyPr>
          <a:lstStyle/>
          <a:p>
            <a:r>
              <a:rPr lang="en-GB" sz="2400" spc="0" dirty="0">
                <a:solidFill>
                  <a:schemeClr val="accent2">
                    <a:lumMod val="75000"/>
                  </a:schemeClr>
                </a:solidFill>
              </a:rPr>
              <a:t>Deposits from Different Particle Sizes</a:t>
            </a:r>
          </a:p>
        </p:txBody>
      </p:sp>
      <p:graphicFrame>
        <p:nvGraphicFramePr>
          <p:cNvPr id="165891" name="Object 3"/>
          <p:cNvGraphicFramePr>
            <a:graphicFrameLocks noChangeAspect="1"/>
          </p:cNvGraphicFramePr>
          <p:nvPr>
            <p:extLst>
              <p:ext uri="{D42A27DB-BD31-4B8C-83A1-F6EECF244321}">
                <p14:modId xmlns:p14="http://schemas.microsoft.com/office/powerpoint/2010/main" val="3555879775"/>
              </p:ext>
            </p:extLst>
          </p:nvPr>
        </p:nvGraphicFramePr>
        <p:xfrm>
          <a:off x="1524000" y="742950"/>
          <a:ext cx="5623322" cy="3750469"/>
        </p:xfrm>
        <a:graphic>
          <a:graphicData uri="http://schemas.openxmlformats.org/presentationml/2006/ole">
            <mc:AlternateContent xmlns:mc="http://schemas.openxmlformats.org/markup-compatibility/2006">
              <mc:Choice xmlns:v="urn:schemas-microsoft-com:vml" Requires="v">
                <p:oleObj spid="_x0000_s15382" name="Diagram" r:id="rId3" imgW="6096130" imgH="4067088" progId="MSGraph.Chart.8">
                  <p:embed followColorScheme="full"/>
                </p:oleObj>
              </mc:Choice>
              <mc:Fallback>
                <p:oleObj name="Diagram" r:id="rId3" imgW="6096130" imgH="4067088" progId="MSGraph.Chart.8">
                  <p:embed followColorScheme="full"/>
                  <p:pic>
                    <p:nvPicPr>
                      <p:cNvPr id="0" name=""/>
                      <p:cNvPicPr>
                        <a:picLocks noChangeAspect="1" noChangeArrowheads="1"/>
                      </p:cNvPicPr>
                      <p:nvPr/>
                    </p:nvPicPr>
                    <p:blipFill>
                      <a:blip r:embed="rId4"/>
                      <a:srcRect/>
                      <a:stretch>
                        <a:fillRect/>
                      </a:stretch>
                    </p:blipFill>
                    <p:spPr bwMode="auto">
                      <a:xfrm>
                        <a:off x="1524000" y="742950"/>
                        <a:ext cx="5623322" cy="3750469"/>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9082752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ln/>
        </p:spPr>
        <p:txBody>
          <a:bodyPr/>
          <a:lstStyle/>
          <a:p>
            <a:r>
              <a:rPr lang="en-GB" sz="2400" dirty="0" smtClean="0"/>
              <a:t>Different Formation Methods for </a:t>
            </a:r>
            <a:r>
              <a:rPr lang="en-GB" sz="2400" dirty="0"/>
              <a:t>Deposits</a:t>
            </a:r>
          </a:p>
        </p:txBody>
      </p:sp>
      <p:sp>
        <p:nvSpPr>
          <p:cNvPr id="183299" name="Rectangle 3"/>
          <p:cNvSpPr>
            <a:spLocks noGrp="1" noChangeArrowheads="1"/>
          </p:cNvSpPr>
          <p:nvPr>
            <p:ph type="body" idx="1"/>
          </p:nvPr>
        </p:nvSpPr>
        <p:spPr>
          <a:ln/>
        </p:spPr>
        <p:txBody>
          <a:bodyPr>
            <a:noAutofit/>
          </a:bodyPr>
          <a:lstStyle/>
          <a:p>
            <a:pPr>
              <a:buClr>
                <a:srgbClr val="003366"/>
              </a:buClr>
            </a:pPr>
            <a:r>
              <a:rPr lang="en-GB" sz="1700" dirty="0">
                <a:solidFill>
                  <a:srgbClr val="003366"/>
                </a:solidFill>
              </a:rPr>
              <a:t> Molecular diffusion</a:t>
            </a:r>
          </a:p>
          <a:p>
            <a:pPr lvl="3">
              <a:buClr>
                <a:srgbClr val="003366"/>
              </a:buClr>
            </a:pPr>
            <a:r>
              <a:rPr lang="en-GB" sz="1700" dirty="0">
                <a:solidFill>
                  <a:srgbClr val="800000"/>
                </a:solidFill>
              </a:rPr>
              <a:t>Tiny particles move with velocities close to gas molecules</a:t>
            </a:r>
            <a:endParaRPr lang="en-GB" sz="1700" dirty="0">
              <a:solidFill>
                <a:srgbClr val="003366"/>
              </a:solidFill>
            </a:endParaRPr>
          </a:p>
          <a:p>
            <a:pPr>
              <a:buClr>
                <a:srgbClr val="003366"/>
              </a:buClr>
            </a:pPr>
            <a:r>
              <a:rPr lang="en-GB" sz="1700" dirty="0">
                <a:solidFill>
                  <a:srgbClr val="003366"/>
                </a:solidFill>
              </a:rPr>
              <a:t> Brownian motion</a:t>
            </a:r>
          </a:p>
          <a:p>
            <a:pPr lvl="3">
              <a:buClr>
                <a:srgbClr val="003366"/>
              </a:buClr>
            </a:pPr>
            <a:r>
              <a:rPr lang="en-GB" sz="1700" dirty="0">
                <a:solidFill>
                  <a:srgbClr val="800000"/>
                </a:solidFill>
              </a:rPr>
              <a:t>Larger particles in motion by collision with gas molecules</a:t>
            </a:r>
            <a:endParaRPr lang="en-GB" sz="1700" dirty="0">
              <a:solidFill>
                <a:srgbClr val="003366"/>
              </a:solidFill>
            </a:endParaRPr>
          </a:p>
          <a:p>
            <a:pPr>
              <a:buClr>
                <a:srgbClr val="003366"/>
              </a:buClr>
            </a:pPr>
            <a:r>
              <a:rPr lang="en-GB" sz="1700" dirty="0">
                <a:solidFill>
                  <a:srgbClr val="003366"/>
                </a:solidFill>
              </a:rPr>
              <a:t> </a:t>
            </a:r>
            <a:r>
              <a:rPr lang="en-GB" sz="1700" dirty="0" err="1">
                <a:solidFill>
                  <a:srgbClr val="003366"/>
                </a:solidFill>
              </a:rPr>
              <a:t>Thermophoresis</a:t>
            </a:r>
            <a:endParaRPr lang="en-GB" sz="1700" dirty="0">
              <a:solidFill>
                <a:srgbClr val="003366"/>
              </a:solidFill>
            </a:endParaRPr>
          </a:p>
          <a:p>
            <a:pPr lvl="3">
              <a:buClr>
                <a:srgbClr val="003366"/>
              </a:buClr>
            </a:pPr>
            <a:r>
              <a:rPr lang="en-GB" sz="1700" dirty="0">
                <a:solidFill>
                  <a:srgbClr val="800000"/>
                </a:solidFill>
              </a:rPr>
              <a:t>The difference in temperature pushes towards the cold side</a:t>
            </a:r>
            <a:endParaRPr lang="en-GB" sz="1700" dirty="0">
              <a:solidFill>
                <a:srgbClr val="003366"/>
              </a:solidFill>
            </a:endParaRPr>
          </a:p>
          <a:p>
            <a:pPr>
              <a:buClr>
                <a:srgbClr val="003366"/>
              </a:buClr>
            </a:pPr>
            <a:r>
              <a:rPr lang="en-GB" sz="1700" dirty="0">
                <a:solidFill>
                  <a:srgbClr val="003366"/>
                </a:solidFill>
              </a:rPr>
              <a:t> Turbulent diffusion</a:t>
            </a:r>
          </a:p>
          <a:p>
            <a:pPr lvl="3">
              <a:buClr>
                <a:srgbClr val="003366"/>
              </a:buClr>
            </a:pPr>
            <a:r>
              <a:rPr lang="en-GB" sz="1700" dirty="0">
                <a:solidFill>
                  <a:srgbClr val="800000"/>
                </a:solidFill>
              </a:rPr>
              <a:t>Large particles are propelled through the laminar sub layer onto the tubes</a:t>
            </a:r>
          </a:p>
          <a:p>
            <a:pPr>
              <a:buClr>
                <a:srgbClr val="003366"/>
              </a:buClr>
            </a:pPr>
            <a:r>
              <a:rPr lang="en-GB" sz="1700" dirty="0">
                <a:solidFill>
                  <a:srgbClr val="003366"/>
                </a:solidFill>
              </a:rPr>
              <a:t> Inertial impaction</a:t>
            </a:r>
          </a:p>
          <a:p>
            <a:pPr lvl="3">
              <a:buClr>
                <a:srgbClr val="003366"/>
              </a:buClr>
            </a:pPr>
            <a:r>
              <a:rPr lang="en-GB" sz="1700" dirty="0">
                <a:solidFill>
                  <a:srgbClr val="800000"/>
                </a:solidFill>
              </a:rPr>
              <a:t>The largest particles penetrate the boundary layer and onto the tubes</a:t>
            </a:r>
            <a:endParaRPr lang="en-GB" sz="1700" dirty="0">
              <a:solidFill>
                <a:srgbClr val="003366"/>
              </a:solidFill>
            </a:endParaRPr>
          </a:p>
        </p:txBody>
      </p:sp>
    </p:spTree>
    <p:extLst>
      <p:ext uri="{BB962C8B-B14F-4D97-AF65-F5344CB8AC3E}">
        <p14:creationId xmlns:p14="http://schemas.microsoft.com/office/powerpoint/2010/main" val="2059518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wipe(left)">
                                      <p:cBhvr>
                                        <p:cTn id="7" dur="500"/>
                                        <p:tgtEl>
                                          <p:spTgt spid="183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83299">
                                            <p:txEl>
                                              <p:pRg st="0" end="0"/>
                                            </p:txEl>
                                          </p:spTgt>
                                        </p:tgtEl>
                                        <p:attrNameLst>
                                          <p:attrName>style.visibility</p:attrName>
                                        </p:attrNameLst>
                                      </p:cBhvr>
                                      <p:to>
                                        <p:strVal val="visible"/>
                                      </p:to>
                                    </p:set>
                                    <p:anim calcmode="lin" valueType="num">
                                      <p:cBhvr additive="base">
                                        <p:cTn id="12" dur="500" fill="hold"/>
                                        <p:tgtEl>
                                          <p:spTgt spid="1832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3299">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83299">
                                            <p:txEl>
                                              <p:pRg st="1" end="1"/>
                                            </p:txEl>
                                          </p:spTgt>
                                        </p:tgtEl>
                                        <p:attrNameLst>
                                          <p:attrName>style.visibility</p:attrName>
                                        </p:attrNameLst>
                                      </p:cBhvr>
                                      <p:to>
                                        <p:strVal val="visible"/>
                                      </p:to>
                                    </p:set>
                                    <p:anim calcmode="lin" valueType="num">
                                      <p:cBhvr additive="base">
                                        <p:cTn id="16" dur="500" fill="hold"/>
                                        <p:tgtEl>
                                          <p:spTgt spid="183299">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83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83299">
                                            <p:txEl>
                                              <p:pRg st="2" end="2"/>
                                            </p:txEl>
                                          </p:spTgt>
                                        </p:tgtEl>
                                        <p:attrNameLst>
                                          <p:attrName>style.visibility</p:attrName>
                                        </p:attrNameLst>
                                      </p:cBhvr>
                                      <p:to>
                                        <p:strVal val="visible"/>
                                      </p:to>
                                    </p:set>
                                    <p:anim calcmode="lin" valueType="num">
                                      <p:cBhvr additive="base">
                                        <p:cTn id="22" dur="500" fill="hold"/>
                                        <p:tgtEl>
                                          <p:spTgt spid="183299">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3299">
                                            <p:txEl>
                                              <p:pRg st="2" end="2"/>
                                            </p:tx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83299">
                                            <p:txEl>
                                              <p:pRg st="3" end="3"/>
                                            </p:txEl>
                                          </p:spTgt>
                                        </p:tgtEl>
                                        <p:attrNameLst>
                                          <p:attrName>style.visibility</p:attrName>
                                        </p:attrNameLst>
                                      </p:cBhvr>
                                      <p:to>
                                        <p:strVal val="visible"/>
                                      </p:to>
                                    </p:set>
                                    <p:anim calcmode="lin" valueType="num">
                                      <p:cBhvr additive="base">
                                        <p:cTn id="26" dur="500" fill="hold"/>
                                        <p:tgtEl>
                                          <p:spTgt spid="183299">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832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83299">
                                            <p:txEl>
                                              <p:pRg st="4" end="4"/>
                                            </p:txEl>
                                          </p:spTgt>
                                        </p:tgtEl>
                                        <p:attrNameLst>
                                          <p:attrName>style.visibility</p:attrName>
                                        </p:attrNameLst>
                                      </p:cBhvr>
                                      <p:to>
                                        <p:strVal val="visible"/>
                                      </p:to>
                                    </p:set>
                                    <p:anim calcmode="lin" valueType="num">
                                      <p:cBhvr additive="base">
                                        <p:cTn id="32" dur="500" fill="hold"/>
                                        <p:tgtEl>
                                          <p:spTgt spid="183299">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83299">
                                            <p:txEl>
                                              <p:pRg st="4" end="4"/>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83299">
                                            <p:txEl>
                                              <p:pRg st="5" end="5"/>
                                            </p:txEl>
                                          </p:spTgt>
                                        </p:tgtEl>
                                        <p:attrNameLst>
                                          <p:attrName>style.visibility</p:attrName>
                                        </p:attrNameLst>
                                      </p:cBhvr>
                                      <p:to>
                                        <p:strVal val="visible"/>
                                      </p:to>
                                    </p:set>
                                    <p:anim calcmode="lin" valueType="num">
                                      <p:cBhvr additive="base">
                                        <p:cTn id="36" dur="500" fill="hold"/>
                                        <p:tgtEl>
                                          <p:spTgt spid="183299">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832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83299">
                                            <p:txEl>
                                              <p:pRg st="6" end="6"/>
                                            </p:txEl>
                                          </p:spTgt>
                                        </p:tgtEl>
                                        <p:attrNameLst>
                                          <p:attrName>style.visibility</p:attrName>
                                        </p:attrNameLst>
                                      </p:cBhvr>
                                      <p:to>
                                        <p:strVal val="visible"/>
                                      </p:to>
                                    </p:set>
                                    <p:anim calcmode="lin" valueType="num">
                                      <p:cBhvr additive="base">
                                        <p:cTn id="42" dur="500" fill="hold"/>
                                        <p:tgtEl>
                                          <p:spTgt spid="183299">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83299">
                                            <p:txEl>
                                              <p:pRg st="6" end="6"/>
                                            </p:txEl>
                                          </p:spTgt>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83299">
                                            <p:txEl>
                                              <p:pRg st="7" end="7"/>
                                            </p:txEl>
                                          </p:spTgt>
                                        </p:tgtEl>
                                        <p:attrNameLst>
                                          <p:attrName>style.visibility</p:attrName>
                                        </p:attrNameLst>
                                      </p:cBhvr>
                                      <p:to>
                                        <p:strVal val="visible"/>
                                      </p:to>
                                    </p:set>
                                    <p:anim calcmode="lin" valueType="num">
                                      <p:cBhvr additive="base">
                                        <p:cTn id="46" dur="500" fill="hold"/>
                                        <p:tgtEl>
                                          <p:spTgt spid="183299">
                                            <p:txEl>
                                              <p:pRg st="7" end="7"/>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8329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83299">
                                            <p:txEl>
                                              <p:pRg st="8" end="8"/>
                                            </p:txEl>
                                          </p:spTgt>
                                        </p:tgtEl>
                                        <p:attrNameLst>
                                          <p:attrName>style.visibility</p:attrName>
                                        </p:attrNameLst>
                                      </p:cBhvr>
                                      <p:to>
                                        <p:strVal val="visible"/>
                                      </p:to>
                                    </p:set>
                                    <p:anim calcmode="lin" valueType="num">
                                      <p:cBhvr additive="base">
                                        <p:cTn id="52" dur="500" fill="hold"/>
                                        <p:tgtEl>
                                          <p:spTgt spid="183299">
                                            <p:txEl>
                                              <p:pRg st="8" end="8"/>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83299">
                                            <p:txEl>
                                              <p:pRg st="8" end="8"/>
                                            </p:tx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83299">
                                            <p:txEl>
                                              <p:pRg st="9" end="9"/>
                                            </p:txEl>
                                          </p:spTgt>
                                        </p:tgtEl>
                                        <p:attrNameLst>
                                          <p:attrName>style.visibility</p:attrName>
                                        </p:attrNameLst>
                                      </p:cBhvr>
                                      <p:to>
                                        <p:strVal val="visible"/>
                                      </p:to>
                                    </p:set>
                                    <p:anim calcmode="lin" valueType="num">
                                      <p:cBhvr additive="base">
                                        <p:cTn id="56" dur="500" fill="hold"/>
                                        <p:tgtEl>
                                          <p:spTgt spid="183299">
                                            <p:txEl>
                                              <p:pRg st="9" end="9"/>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18329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autoUpdateAnimBg="0"/>
      <p:bldP spid="18329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What We Want To Learn Today</a:t>
            </a:r>
            <a:endParaRPr lang="en-US" sz="2400" dirty="0"/>
          </a:p>
        </p:txBody>
      </p:sp>
      <p:sp>
        <p:nvSpPr>
          <p:cNvPr id="3" name="Content Placeholder 2"/>
          <p:cNvSpPr>
            <a:spLocks noGrp="1"/>
          </p:cNvSpPr>
          <p:nvPr>
            <p:ph idx="1"/>
          </p:nvPr>
        </p:nvSpPr>
        <p:spPr>
          <a:xfrm>
            <a:off x="206293" y="632460"/>
            <a:ext cx="4899107" cy="3947160"/>
          </a:xfrm>
        </p:spPr>
        <p:txBody>
          <a:bodyPr>
            <a:normAutofit lnSpcReduction="10000"/>
          </a:bodyPr>
          <a:lstStyle/>
          <a:p>
            <a:pPr marL="0" indent="0">
              <a:buNone/>
            </a:pPr>
            <a:endParaRPr lang="en-US" dirty="0" smtClean="0"/>
          </a:p>
          <a:p>
            <a:pPr marL="0" indent="0">
              <a:buNone/>
            </a:pPr>
            <a:r>
              <a:rPr lang="en-US" sz="2400" dirty="0" smtClean="0"/>
              <a:t>Discussion of Inherent Problems Associated with Heavy Fuel Oil Use In </a:t>
            </a:r>
            <a:r>
              <a:rPr lang="en-US" sz="2400" dirty="0" err="1" smtClean="0"/>
              <a:t>PowerGen</a:t>
            </a:r>
            <a:r>
              <a:rPr lang="en-US" sz="2400" dirty="0" smtClean="0"/>
              <a:t> and Manufacturing</a:t>
            </a:r>
          </a:p>
          <a:p>
            <a:pPr marL="0" indent="0">
              <a:buNone/>
            </a:pPr>
            <a:endParaRPr lang="en-US" sz="2400" dirty="0" smtClean="0"/>
          </a:p>
          <a:p>
            <a:r>
              <a:rPr lang="en-US" sz="2400" dirty="0" smtClean="0"/>
              <a:t>Slagging &amp; Deposit Problems</a:t>
            </a:r>
          </a:p>
          <a:p>
            <a:r>
              <a:rPr lang="en-US" sz="2400" dirty="0" smtClean="0"/>
              <a:t>Low &amp; High-Temp Corrosion</a:t>
            </a:r>
          </a:p>
          <a:p>
            <a:r>
              <a:rPr lang="en-US" sz="2400" dirty="0" smtClean="0"/>
              <a:t>Unburned Carbon Particulates</a:t>
            </a:r>
          </a:p>
        </p:txBody>
      </p:sp>
      <p:pic>
        <p:nvPicPr>
          <p:cNvPr id="3074" name="Picture 2" descr="http://www.funniestmemes.com/wp-content/uploads/2014/03/Funniest_Memes_learning-from-the-master_737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822" y="1504950"/>
            <a:ext cx="3359493"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31476"/>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normAutofit/>
          </a:bodyPr>
          <a:lstStyle/>
          <a:p>
            <a:r>
              <a:rPr lang="en-GB" sz="2400" spc="0" dirty="0">
                <a:solidFill>
                  <a:schemeClr val="accent2">
                    <a:lumMod val="75000"/>
                  </a:schemeClr>
                </a:solidFill>
              </a:rPr>
              <a:t>Molecular diffusion</a:t>
            </a:r>
          </a:p>
        </p:txBody>
      </p:sp>
      <p:pic>
        <p:nvPicPr>
          <p:cNvPr id="189443" name="Picture 3" descr="Molecular diffu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9922" y="1047750"/>
            <a:ext cx="6584156" cy="2838450"/>
          </a:xfrm>
          <a:prstGeom prst="rect">
            <a:avLst/>
          </a:prstGeom>
          <a:noFill/>
          <a:extLst>
            <a:ext uri="{909E8E84-426E-40DD-AFC4-6F175D3DCCD1}">
              <a14:hiddenFill xmlns:a14="http://schemas.microsoft.com/office/drawing/2010/main">
                <a:solidFill>
                  <a:srgbClr val="FFFFFF"/>
                </a:solidFill>
              </a14:hiddenFill>
            </a:ext>
          </a:extLst>
        </p:spPr>
      </p:pic>
      <p:sp>
        <p:nvSpPr>
          <p:cNvPr id="189444" name="Text Box 4"/>
          <p:cNvSpPr txBox="1">
            <a:spLocks noChangeArrowheads="1"/>
          </p:cNvSpPr>
          <p:nvPr/>
        </p:nvSpPr>
        <p:spPr bwMode="auto">
          <a:xfrm>
            <a:off x="6172200" y="4323239"/>
            <a:ext cx="1922321" cy="32316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500">
                <a:solidFill>
                  <a:srgbClr val="800000"/>
                </a:solidFill>
                <a:latin typeface="Times New Roman" panose="02020603050405020304" pitchFamily="18" charset="0"/>
              </a:rPr>
              <a:t>Particle size: &lt; 0,1 </a:t>
            </a:r>
            <a:r>
              <a:rPr lang="en-GB" sz="1500">
                <a:solidFill>
                  <a:srgbClr val="800000"/>
                </a:solidFill>
                <a:latin typeface="Times New Roman" panose="02020603050405020304" pitchFamily="18" charset="0"/>
                <a:sym typeface="Symbol" panose="05050102010706020507" pitchFamily="18" charset="2"/>
              </a:rPr>
              <a:t>m</a:t>
            </a:r>
            <a:endParaRPr lang="en-GB" sz="1500">
              <a:solidFill>
                <a:srgbClr val="800000"/>
              </a:solidFill>
              <a:latin typeface="Times New Roman" panose="02020603050405020304" pitchFamily="18" charset="0"/>
            </a:endParaRPr>
          </a:p>
        </p:txBody>
      </p:sp>
    </p:spTree>
    <p:extLst>
      <p:ext uri="{BB962C8B-B14F-4D97-AF65-F5344CB8AC3E}">
        <p14:creationId xmlns:p14="http://schemas.microsoft.com/office/powerpoint/2010/main" val="10704081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normAutofit/>
          </a:bodyPr>
          <a:lstStyle/>
          <a:p>
            <a:r>
              <a:rPr lang="en-GB" sz="2400" spc="0" dirty="0" smtClean="0">
                <a:solidFill>
                  <a:schemeClr val="accent2">
                    <a:lumMod val="75000"/>
                  </a:schemeClr>
                </a:solidFill>
              </a:rPr>
              <a:t>Brownian Motion</a:t>
            </a:r>
            <a:endParaRPr lang="en-GB" sz="2400" spc="0" dirty="0"/>
          </a:p>
        </p:txBody>
      </p:sp>
      <p:pic>
        <p:nvPicPr>
          <p:cNvPr id="190467" name="Picture 3" descr="Brownian mo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195" y="971550"/>
            <a:ext cx="6715125" cy="2887266"/>
          </a:xfrm>
          <a:prstGeom prst="rect">
            <a:avLst/>
          </a:prstGeom>
          <a:noFill/>
          <a:extLst>
            <a:ext uri="{909E8E84-426E-40DD-AFC4-6F175D3DCCD1}">
              <a14:hiddenFill xmlns:a14="http://schemas.microsoft.com/office/drawing/2010/main">
                <a:solidFill>
                  <a:srgbClr val="FFFFFF"/>
                </a:solidFill>
              </a14:hiddenFill>
            </a:ext>
          </a:extLst>
        </p:spPr>
      </p:pic>
      <p:sp>
        <p:nvSpPr>
          <p:cNvPr id="190468" name="Text Box 4"/>
          <p:cNvSpPr txBox="1">
            <a:spLocks noChangeArrowheads="1"/>
          </p:cNvSpPr>
          <p:nvPr/>
        </p:nvSpPr>
        <p:spPr bwMode="auto">
          <a:xfrm>
            <a:off x="6043613" y="4252357"/>
            <a:ext cx="2021707" cy="32316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500" dirty="0">
                <a:solidFill>
                  <a:srgbClr val="800000"/>
                </a:solidFill>
                <a:latin typeface="Times New Roman" panose="02020603050405020304" pitchFamily="18" charset="0"/>
              </a:rPr>
              <a:t>Particle size: 0,1 - 1 </a:t>
            </a:r>
            <a:r>
              <a:rPr lang="en-GB" sz="1500" dirty="0">
                <a:solidFill>
                  <a:srgbClr val="800000"/>
                </a:solidFill>
                <a:latin typeface="Times New Roman" panose="02020603050405020304" pitchFamily="18" charset="0"/>
                <a:sym typeface="Symbol" panose="05050102010706020507" pitchFamily="18" charset="2"/>
              </a:rPr>
              <a:t>m</a:t>
            </a:r>
            <a:endParaRPr lang="en-GB" sz="1500" dirty="0">
              <a:solidFill>
                <a:srgbClr val="800000"/>
              </a:solidFill>
              <a:latin typeface="Times New Roman" panose="02020603050405020304" pitchFamily="18" charset="0"/>
            </a:endParaRPr>
          </a:p>
        </p:txBody>
      </p:sp>
      <p:sp>
        <p:nvSpPr>
          <p:cNvPr id="190469" name="Text Box 5"/>
          <p:cNvSpPr txBox="1">
            <a:spLocks noChangeArrowheads="1"/>
          </p:cNvSpPr>
          <p:nvPr/>
        </p:nvSpPr>
        <p:spPr bwMode="auto">
          <a:xfrm>
            <a:off x="1143000" y="4888706"/>
            <a:ext cx="2565126"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050">
                <a:latin typeface="Verdana" panose="020B0604030504040204" pitchFamily="34" charset="0"/>
              </a:rPr>
              <a:t>(“Random walk”; “Drunken sailor”)</a:t>
            </a:r>
          </a:p>
        </p:txBody>
      </p:sp>
    </p:spTree>
    <p:extLst>
      <p:ext uri="{BB962C8B-B14F-4D97-AF65-F5344CB8AC3E}">
        <p14:creationId xmlns:p14="http://schemas.microsoft.com/office/powerpoint/2010/main" val="293484976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normAutofit/>
          </a:bodyPr>
          <a:lstStyle/>
          <a:p>
            <a:r>
              <a:rPr lang="en-GB" sz="2400" spc="0" dirty="0" err="1">
                <a:solidFill>
                  <a:schemeClr val="accent2">
                    <a:lumMod val="75000"/>
                  </a:schemeClr>
                </a:solidFill>
              </a:rPr>
              <a:t>Thermophoresis</a:t>
            </a:r>
            <a:endParaRPr lang="en-GB" sz="2400" spc="0" dirty="0">
              <a:solidFill>
                <a:schemeClr val="accent2">
                  <a:lumMod val="75000"/>
                </a:schemeClr>
              </a:solidFill>
            </a:endParaRPr>
          </a:p>
        </p:txBody>
      </p:sp>
      <p:pic>
        <p:nvPicPr>
          <p:cNvPr id="191491" name="Picture 3" descr="Thermophoresis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039438"/>
            <a:ext cx="6472238" cy="3356372"/>
          </a:xfrm>
          <a:prstGeom prst="rect">
            <a:avLst/>
          </a:prstGeom>
          <a:noFill/>
          <a:extLst>
            <a:ext uri="{909E8E84-426E-40DD-AFC4-6F175D3DCCD1}">
              <a14:hiddenFill xmlns:a14="http://schemas.microsoft.com/office/drawing/2010/main">
                <a:solidFill>
                  <a:srgbClr val="FFFFFF"/>
                </a:solidFill>
              </a14:hiddenFill>
            </a:ext>
          </a:extLst>
        </p:spPr>
      </p:pic>
      <p:sp>
        <p:nvSpPr>
          <p:cNvPr id="191492" name="Text Box 4"/>
          <p:cNvSpPr txBox="1">
            <a:spLocks noChangeArrowheads="1"/>
          </p:cNvSpPr>
          <p:nvPr/>
        </p:nvSpPr>
        <p:spPr bwMode="auto">
          <a:xfrm>
            <a:off x="2438400" y="3638550"/>
            <a:ext cx="139672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sz="1350" dirty="0">
                <a:latin typeface="Verdana" panose="020B0604030504040204" pitchFamily="34" charset="0"/>
              </a:rPr>
              <a:t>Concentration</a:t>
            </a:r>
            <a:endParaRPr lang="en-GB" sz="1350" dirty="0">
              <a:latin typeface="Verdana" panose="020B0604030504040204" pitchFamily="34" charset="0"/>
            </a:endParaRPr>
          </a:p>
        </p:txBody>
      </p:sp>
    </p:spTree>
    <p:extLst>
      <p:ext uri="{BB962C8B-B14F-4D97-AF65-F5344CB8AC3E}">
        <p14:creationId xmlns:p14="http://schemas.microsoft.com/office/powerpoint/2010/main" val="13695986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normAutofit/>
          </a:bodyPr>
          <a:lstStyle/>
          <a:p>
            <a:r>
              <a:rPr lang="en-GB" sz="2400" spc="0" dirty="0">
                <a:solidFill>
                  <a:schemeClr val="accent2">
                    <a:lumMod val="75000"/>
                  </a:schemeClr>
                </a:solidFill>
              </a:rPr>
              <a:t>Turbulent diffusion</a:t>
            </a:r>
          </a:p>
        </p:txBody>
      </p:sp>
      <p:pic>
        <p:nvPicPr>
          <p:cNvPr id="192515" name="Picture 3" descr="turb diffu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971550"/>
            <a:ext cx="5325666" cy="3240881"/>
          </a:xfrm>
          <a:prstGeom prst="rect">
            <a:avLst/>
          </a:prstGeom>
          <a:noFill/>
          <a:extLst>
            <a:ext uri="{909E8E84-426E-40DD-AFC4-6F175D3DCCD1}">
              <a14:hiddenFill xmlns:a14="http://schemas.microsoft.com/office/drawing/2010/main">
                <a:solidFill>
                  <a:srgbClr val="FFFFFF"/>
                </a:solidFill>
              </a14:hiddenFill>
            </a:ext>
          </a:extLst>
        </p:spPr>
      </p:pic>
      <p:sp>
        <p:nvSpPr>
          <p:cNvPr id="192516" name="Text Box 4"/>
          <p:cNvSpPr txBox="1">
            <a:spLocks noChangeArrowheads="1"/>
          </p:cNvSpPr>
          <p:nvPr/>
        </p:nvSpPr>
        <p:spPr bwMode="auto">
          <a:xfrm>
            <a:off x="6019800" y="4050848"/>
            <a:ext cx="2021707" cy="32316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500">
                <a:solidFill>
                  <a:srgbClr val="800000"/>
                </a:solidFill>
                <a:latin typeface="Times New Roman" panose="02020603050405020304" pitchFamily="18" charset="0"/>
              </a:rPr>
              <a:t>Particle size: 1 - 10 </a:t>
            </a:r>
            <a:r>
              <a:rPr lang="en-GB" sz="1500">
                <a:solidFill>
                  <a:srgbClr val="800000"/>
                </a:solidFill>
                <a:latin typeface="Times New Roman" panose="02020603050405020304" pitchFamily="18" charset="0"/>
                <a:sym typeface="Symbol" panose="05050102010706020507" pitchFamily="18" charset="2"/>
              </a:rPr>
              <a:t>m </a:t>
            </a:r>
            <a:endParaRPr lang="en-GB" sz="1500">
              <a:solidFill>
                <a:srgbClr val="800000"/>
              </a:solidFill>
              <a:latin typeface="Times New Roman" panose="02020603050405020304" pitchFamily="18" charset="0"/>
            </a:endParaRPr>
          </a:p>
        </p:txBody>
      </p:sp>
    </p:spTree>
    <p:extLst>
      <p:ext uri="{BB962C8B-B14F-4D97-AF65-F5344CB8AC3E}">
        <p14:creationId xmlns:p14="http://schemas.microsoft.com/office/powerpoint/2010/main" val="21689453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normAutofit/>
          </a:bodyPr>
          <a:lstStyle/>
          <a:p>
            <a:r>
              <a:rPr lang="en-GB" sz="2400" spc="0" dirty="0">
                <a:solidFill>
                  <a:schemeClr val="accent2">
                    <a:lumMod val="75000"/>
                  </a:schemeClr>
                </a:solidFill>
              </a:rPr>
              <a:t>Inertial </a:t>
            </a:r>
            <a:r>
              <a:rPr lang="en-GB" sz="2400" spc="0" dirty="0" err="1">
                <a:solidFill>
                  <a:schemeClr val="accent2">
                    <a:lumMod val="75000"/>
                  </a:schemeClr>
                </a:solidFill>
              </a:rPr>
              <a:t>impactation</a:t>
            </a:r>
            <a:endParaRPr lang="en-GB" sz="2400" spc="0" dirty="0">
              <a:solidFill>
                <a:schemeClr val="accent2">
                  <a:lumMod val="75000"/>
                </a:schemeClr>
              </a:solidFill>
            </a:endParaRPr>
          </a:p>
        </p:txBody>
      </p:sp>
      <p:pic>
        <p:nvPicPr>
          <p:cNvPr id="193539" name="Picture 3" descr="Inertial impaction si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200150"/>
            <a:ext cx="5730478" cy="2906315"/>
          </a:xfrm>
          <a:prstGeom prst="rect">
            <a:avLst/>
          </a:prstGeom>
          <a:noFill/>
          <a:extLst>
            <a:ext uri="{909E8E84-426E-40DD-AFC4-6F175D3DCCD1}">
              <a14:hiddenFill xmlns:a14="http://schemas.microsoft.com/office/drawing/2010/main">
                <a:solidFill>
                  <a:srgbClr val="FFFFFF"/>
                </a:solidFill>
              </a14:hiddenFill>
            </a:ext>
          </a:extLst>
        </p:spPr>
      </p:pic>
      <p:sp>
        <p:nvSpPr>
          <p:cNvPr id="193540" name="Text Box 4"/>
          <p:cNvSpPr txBox="1">
            <a:spLocks noChangeArrowheads="1"/>
          </p:cNvSpPr>
          <p:nvPr/>
        </p:nvSpPr>
        <p:spPr bwMode="auto">
          <a:xfrm>
            <a:off x="5486400" y="4106465"/>
            <a:ext cx="2667718" cy="32316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500" dirty="0">
                <a:solidFill>
                  <a:srgbClr val="800000"/>
                </a:solidFill>
                <a:latin typeface="Times New Roman" panose="02020603050405020304" pitchFamily="18" charset="0"/>
              </a:rPr>
              <a:t>Particle size: &gt;20 </a:t>
            </a:r>
            <a:r>
              <a:rPr lang="en-GB" sz="1500" dirty="0">
                <a:solidFill>
                  <a:srgbClr val="800000"/>
                </a:solidFill>
                <a:latin typeface="Times New Roman" panose="02020603050405020304" pitchFamily="18" charset="0"/>
                <a:sym typeface="Symbol" panose="05050102010706020507" pitchFamily="18" charset="2"/>
              </a:rPr>
              <a:t>m to 300 m</a:t>
            </a:r>
            <a:endParaRPr lang="en-GB" sz="1500" dirty="0">
              <a:solidFill>
                <a:srgbClr val="800000"/>
              </a:solidFill>
              <a:latin typeface="Times New Roman" panose="02020603050405020304" pitchFamily="18" charset="0"/>
            </a:endParaRPr>
          </a:p>
        </p:txBody>
      </p:sp>
    </p:spTree>
    <p:extLst>
      <p:ext uri="{BB962C8B-B14F-4D97-AF65-F5344CB8AC3E}">
        <p14:creationId xmlns:p14="http://schemas.microsoft.com/office/powerpoint/2010/main" val="7006495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ChangeArrowheads="1"/>
          </p:cNvSpPr>
          <p:nvPr/>
        </p:nvSpPr>
        <p:spPr bwMode="auto">
          <a:xfrm>
            <a:off x="1895475" y="3710669"/>
            <a:ext cx="2163366"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nchor="ctr"/>
          <a:lstStyle/>
          <a:p>
            <a:pPr algn="ctr"/>
            <a:r>
              <a:rPr lang="en-US" sz="1500" b="1" dirty="0">
                <a:latin typeface="Verdana" panose="020B0604030504040204" pitchFamily="34" charset="0"/>
              </a:rPr>
              <a:t>Diffusion</a:t>
            </a:r>
          </a:p>
          <a:p>
            <a:pPr algn="ctr">
              <a:lnSpc>
                <a:spcPct val="10000"/>
              </a:lnSpc>
            </a:pPr>
            <a:endParaRPr lang="en-US" sz="1500" b="1" dirty="0">
              <a:latin typeface="Verdana" panose="020B0604030504040204" pitchFamily="34" charset="0"/>
            </a:endParaRPr>
          </a:p>
          <a:p>
            <a:pPr algn="ctr"/>
            <a:r>
              <a:rPr lang="en-US" sz="1500" b="1" dirty="0">
                <a:latin typeface="Verdana" panose="020B0604030504040204" pitchFamily="34" charset="0"/>
              </a:rPr>
              <a:t>Small particles</a:t>
            </a:r>
          </a:p>
          <a:p>
            <a:pPr algn="ctr"/>
            <a:r>
              <a:rPr lang="en-US" sz="1500" b="1" dirty="0">
                <a:latin typeface="Verdana" panose="020B0604030504040204" pitchFamily="34" charset="0"/>
              </a:rPr>
              <a:t>(&lt; 0.5 - 5 mm)</a:t>
            </a:r>
          </a:p>
        </p:txBody>
      </p:sp>
      <p:grpSp>
        <p:nvGrpSpPr>
          <p:cNvPr id="242691" name="Group 3"/>
          <p:cNvGrpSpPr>
            <a:grpSpLocks/>
          </p:cNvGrpSpPr>
          <p:nvPr/>
        </p:nvGrpSpPr>
        <p:grpSpPr bwMode="auto">
          <a:xfrm>
            <a:off x="5148603" y="2096180"/>
            <a:ext cx="2212181" cy="1162050"/>
            <a:chOff x="3262" y="1884"/>
            <a:chExt cx="1858" cy="976"/>
          </a:xfrm>
        </p:grpSpPr>
        <p:sp>
          <p:nvSpPr>
            <p:cNvPr id="242692" name="Oval 4" descr="50%"/>
            <p:cNvSpPr>
              <a:spLocks noChangeArrowheads="1"/>
            </p:cNvSpPr>
            <p:nvPr/>
          </p:nvSpPr>
          <p:spPr bwMode="auto">
            <a:xfrm>
              <a:off x="4031" y="1932"/>
              <a:ext cx="1089" cy="868"/>
            </a:xfrm>
            <a:prstGeom prst="ellipse">
              <a:avLst/>
            </a:prstGeom>
            <a:pattFill prst="pct50">
              <a:fgClr>
                <a:schemeClr val="tx1"/>
              </a:fgClr>
              <a:bgClr>
                <a:schemeClr val="bg1"/>
              </a:bgClr>
            </a:patt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693" name="Oval 5"/>
            <p:cNvSpPr>
              <a:spLocks noChangeArrowheads="1"/>
            </p:cNvSpPr>
            <p:nvPr/>
          </p:nvSpPr>
          <p:spPr bwMode="auto">
            <a:xfrm>
              <a:off x="4219" y="1884"/>
              <a:ext cx="901" cy="9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694" name="Line 6"/>
            <p:cNvSpPr>
              <a:spLocks noChangeShapeType="1"/>
            </p:cNvSpPr>
            <p:nvPr/>
          </p:nvSpPr>
          <p:spPr bwMode="auto">
            <a:xfrm>
              <a:off x="3440" y="2012"/>
              <a:ext cx="52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695" name="Line 7"/>
            <p:cNvSpPr>
              <a:spLocks noChangeShapeType="1"/>
            </p:cNvSpPr>
            <p:nvPr/>
          </p:nvSpPr>
          <p:spPr bwMode="auto">
            <a:xfrm>
              <a:off x="3340" y="2192"/>
              <a:ext cx="521"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696" name="Line 8"/>
            <p:cNvSpPr>
              <a:spLocks noChangeShapeType="1"/>
            </p:cNvSpPr>
            <p:nvPr/>
          </p:nvSpPr>
          <p:spPr bwMode="auto">
            <a:xfrm>
              <a:off x="3262" y="2372"/>
              <a:ext cx="521"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697" name="Line 9"/>
            <p:cNvSpPr>
              <a:spLocks noChangeShapeType="1"/>
            </p:cNvSpPr>
            <p:nvPr/>
          </p:nvSpPr>
          <p:spPr bwMode="auto">
            <a:xfrm>
              <a:off x="3296" y="2564"/>
              <a:ext cx="52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698" name="Line 10"/>
            <p:cNvSpPr>
              <a:spLocks noChangeShapeType="1"/>
            </p:cNvSpPr>
            <p:nvPr/>
          </p:nvSpPr>
          <p:spPr bwMode="auto">
            <a:xfrm>
              <a:off x="3395" y="2720"/>
              <a:ext cx="521"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242699" name="Rectangle 11"/>
          <p:cNvSpPr>
            <a:spLocks noChangeArrowheads="1"/>
          </p:cNvSpPr>
          <p:nvPr/>
        </p:nvSpPr>
        <p:spPr bwMode="auto">
          <a:xfrm>
            <a:off x="5397387" y="3491932"/>
            <a:ext cx="1891903" cy="81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nchor="ctr"/>
          <a:lstStyle/>
          <a:p>
            <a:pPr algn="ctr"/>
            <a:r>
              <a:rPr lang="en-US" sz="1500" b="1" dirty="0">
                <a:latin typeface="Verdana" panose="020B0604030504040204" pitchFamily="34" charset="0"/>
              </a:rPr>
              <a:t>Impaction</a:t>
            </a:r>
          </a:p>
          <a:p>
            <a:pPr algn="ctr">
              <a:lnSpc>
                <a:spcPct val="20000"/>
              </a:lnSpc>
            </a:pPr>
            <a:endParaRPr lang="en-US" sz="1500" b="1" dirty="0">
              <a:latin typeface="Verdana" panose="020B0604030504040204" pitchFamily="34" charset="0"/>
            </a:endParaRPr>
          </a:p>
          <a:p>
            <a:pPr algn="ctr"/>
            <a:r>
              <a:rPr lang="en-US" sz="1500" b="1" dirty="0">
                <a:latin typeface="Verdana" panose="020B0604030504040204" pitchFamily="34" charset="0"/>
              </a:rPr>
              <a:t>Big particles</a:t>
            </a:r>
          </a:p>
          <a:p>
            <a:pPr algn="ctr"/>
            <a:r>
              <a:rPr lang="en-US" sz="1500" b="1" dirty="0">
                <a:latin typeface="Verdana" panose="020B0604030504040204" pitchFamily="34" charset="0"/>
              </a:rPr>
              <a:t>(&gt; 0.5 - 5 mm)</a:t>
            </a:r>
          </a:p>
        </p:txBody>
      </p:sp>
      <p:grpSp>
        <p:nvGrpSpPr>
          <p:cNvPr id="242700" name="Group 12"/>
          <p:cNvGrpSpPr>
            <a:grpSpLocks/>
          </p:cNvGrpSpPr>
          <p:nvPr/>
        </p:nvGrpSpPr>
        <p:grpSpPr bwMode="auto">
          <a:xfrm>
            <a:off x="1761446" y="1378971"/>
            <a:ext cx="2466975" cy="2307431"/>
            <a:chOff x="532" y="1384"/>
            <a:chExt cx="2072" cy="1938"/>
          </a:xfrm>
        </p:grpSpPr>
        <p:sp>
          <p:nvSpPr>
            <p:cNvPr id="242701" name="Oval 13" descr="50%"/>
            <p:cNvSpPr>
              <a:spLocks noChangeArrowheads="1"/>
            </p:cNvSpPr>
            <p:nvPr/>
          </p:nvSpPr>
          <p:spPr bwMode="auto">
            <a:xfrm>
              <a:off x="1101" y="1880"/>
              <a:ext cx="923" cy="1000"/>
            </a:xfrm>
            <a:prstGeom prst="ellipse">
              <a:avLst/>
            </a:prstGeom>
            <a:pattFill prst="pct50">
              <a:fgClr>
                <a:schemeClr val="tx1"/>
              </a:fgClr>
              <a:bgClr>
                <a:schemeClr val="bg1"/>
              </a:bgClr>
            </a:patt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02" name="Oval 14"/>
            <p:cNvSpPr>
              <a:spLocks noChangeArrowheads="1"/>
            </p:cNvSpPr>
            <p:nvPr/>
          </p:nvSpPr>
          <p:spPr bwMode="auto">
            <a:xfrm>
              <a:off x="1112" y="1892"/>
              <a:ext cx="901" cy="97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03" name="Line 15"/>
            <p:cNvSpPr>
              <a:spLocks noChangeShapeType="1"/>
            </p:cNvSpPr>
            <p:nvPr/>
          </p:nvSpPr>
          <p:spPr bwMode="auto">
            <a:xfrm>
              <a:off x="532" y="2380"/>
              <a:ext cx="354"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04" name="Line 16"/>
            <p:cNvSpPr>
              <a:spLocks noChangeShapeType="1"/>
            </p:cNvSpPr>
            <p:nvPr/>
          </p:nvSpPr>
          <p:spPr bwMode="auto">
            <a:xfrm>
              <a:off x="2249" y="2392"/>
              <a:ext cx="355" cy="0"/>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05" name="Line 17"/>
            <p:cNvSpPr>
              <a:spLocks noChangeShapeType="1"/>
            </p:cNvSpPr>
            <p:nvPr/>
          </p:nvSpPr>
          <p:spPr bwMode="auto">
            <a:xfrm>
              <a:off x="1551" y="3022"/>
              <a:ext cx="0" cy="300"/>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06" name="Line 18"/>
            <p:cNvSpPr>
              <a:spLocks noChangeShapeType="1"/>
            </p:cNvSpPr>
            <p:nvPr/>
          </p:nvSpPr>
          <p:spPr bwMode="auto">
            <a:xfrm flipV="1">
              <a:off x="1551" y="1384"/>
              <a:ext cx="0" cy="300"/>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07" name="Line 19"/>
            <p:cNvSpPr>
              <a:spLocks noChangeShapeType="1"/>
            </p:cNvSpPr>
            <p:nvPr/>
          </p:nvSpPr>
          <p:spPr bwMode="auto">
            <a:xfrm>
              <a:off x="2172" y="2704"/>
              <a:ext cx="266" cy="192"/>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08" name="Line 20"/>
            <p:cNvSpPr>
              <a:spLocks noChangeShapeType="1"/>
            </p:cNvSpPr>
            <p:nvPr/>
          </p:nvSpPr>
          <p:spPr bwMode="auto">
            <a:xfrm>
              <a:off x="1906" y="3004"/>
              <a:ext cx="122" cy="264"/>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09" name="Line 21"/>
            <p:cNvSpPr>
              <a:spLocks noChangeShapeType="1"/>
            </p:cNvSpPr>
            <p:nvPr/>
          </p:nvSpPr>
          <p:spPr bwMode="auto">
            <a:xfrm flipH="1" flipV="1">
              <a:off x="731" y="1864"/>
              <a:ext cx="266" cy="192"/>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10" name="Line 22"/>
            <p:cNvSpPr>
              <a:spLocks noChangeShapeType="1"/>
            </p:cNvSpPr>
            <p:nvPr/>
          </p:nvSpPr>
          <p:spPr bwMode="auto">
            <a:xfrm flipH="1" flipV="1">
              <a:off x="1086" y="1552"/>
              <a:ext cx="122" cy="264"/>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11" name="Line 23"/>
            <p:cNvSpPr>
              <a:spLocks noChangeShapeType="1"/>
            </p:cNvSpPr>
            <p:nvPr/>
          </p:nvSpPr>
          <p:spPr bwMode="auto">
            <a:xfrm flipV="1">
              <a:off x="2210" y="1930"/>
              <a:ext cx="244" cy="132"/>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12" name="Line 24"/>
            <p:cNvSpPr>
              <a:spLocks noChangeShapeType="1"/>
            </p:cNvSpPr>
            <p:nvPr/>
          </p:nvSpPr>
          <p:spPr bwMode="auto">
            <a:xfrm flipV="1">
              <a:off x="1961" y="1492"/>
              <a:ext cx="177" cy="288"/>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13" name="Line 25"/>
            <p:cNvSpPr>
              <a:spLocks noChangeShapeType="1"/>
            </p:cNvSpPr>
            <p:nvPr/>
          </p:nvSpPr>
          <p:spPr bwMode="auto">
            <a:xfrm flipH="1">
              <a:off x="1064" y="2956"/>
              <a:ext cx="177" cy="288"/>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42714" name="Line 26"/>
            <p:cNvSpPr>
              <a:spLocks noChangeShapeType="1"/>
            </p:cNvSpPr>
            <p:nvPr/>
          </p:nvSpPr>
          <p:spPr bwMode="auto">
            <a:xfrm flipH="1">
              <a:off x="726" y="2734"/>
              <a:ext cx="243" cy="132"/>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242715" name="Rectangle 27"/>
          <p:cNvSpPr>
            <a:spLocks noChangeArrowheads="1"/>
          </p:cNvSpPr>
          <p:nvPr/>
        </p:nvSpPr>
        <p:spPr bwMode="auto">
          <a:xfrm>
            <a:off x="5929312" y="4857750"/>
            <a:ext cx="2071688"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nchor="ctr"/>
          <a:lstStyle/>
          <a:p>
            <a:pPr algn="r"/>
            <a:r>
              <a:rPr lang="en-US" sz="750">
                <a:solidFill>
                  <a:schemeClr val="bg1"/>
                </a:solidFill>
                <a:latin typeface="Verdana" panose="020B0604030504040204" pitchFamily="34" charset="0"/>
              </a:rPr>
              <a:t>Hedley et al., Samms et al. 1966</a:t>
            </a:r>
          </a:p>
        </p:txBody>
      </p:sp>
      <p:sp>
        <p:nvSpPr>
          <p:cNvPr id="242716" name="Rectangle 28"/>
          <p:cNvSpPr>
            <a:spLocks noGrp="1" noChangeArrowheads="1"/>
          </p:cNvSpPr>
          <p:nvPr>
            <p:ph type="title"/>
          </p:nvPr>
        </p:nvSpPr>
        <p:spPr>
          <a:xfrm>
            <a:off x="457200" y="209550"/>
            <a:ext cx="8229600" cy="411956"/>
          </a:xfrm>
        </p:spPr>
        <p:txBody>
          <a:bodyPr>
            <a:normAutofit/>
          </a:bodyPr>
          <a:lstStyle/>
          <a:p>
            <a:r>
              <a:rPr lang="sv-SE" sz="2400" spc="0" dirty="0">
                <a:solidFill>
                  <a:schemeClr val="accent2">
                    <a:lumMod val="75000"/>
                  </a:schemeClr>
                </a:solidFill>
              </a:rPr>
              <a:t>Transport of ash particles to a surface</a:t>
            </a:r>
            <a:endParaRPr lang="en-GB" sz="2400" spc="0" dirty="0">
              <a:solidFill>
                <a:schemeClr val="accent2">
                  <a:lumMod val="75000"/>
                </a:schemeClr>
              </a:solidFill>
            </a:endParaRPr>
          </a:p>
        </p:txBody>
      </p:sp>
    </p:spTree>
    <p:extLst>
      <p:ext uri="{BB962C8B-B14F-4D97-AF65-F5344CB8AC3E}">
        <p14:creationId xmlns:p14="http://schemas.microsoft.com/office/powerpoint/2010/main" val="28404500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normAutofit/>
          </a:bodyPr>
          <a:lstStyle/>
          <a:p>
            <a:r>
              <a:rPr lang="en-GB" sz="2400" spc="0" dirty="0">
                <a:solidFill>
                  <a:schemeClr val="accent2">
                    <a:lumMod val="75000"/>
                  </a:schemeClr>
                </a:solidFill>
              </a:rPr>
              <a:t>Deposit Build-Up</a:t>
            </a:r>
          </a:p>
        </p:txBody>
      </p:sp>
      <p:grpSp>
        <p:nvGrpSpPr>
          <p:cNvPr id="135171" name="Group 3"/>
          <p:cNvGrpSpPr>
            <a:grpSpLocks/>
          </p:cNvGrpSpPr>
          <p:nvPr/>
        </p:nvGrpSpPr>
        <p:grpSpPr bwMode="auto">
          <a:xfrm>
            <a:off x="1575197" y="1047750"/>
            <a:ext cx="5993606" cy="3439716"/>
            <a:chOff x="360" y="1101"/>
            <a:chExt cx="5034" cy="2889"/>
          </a:xfrm>
        </p:grpSpPr>
        <p:sp>
          <p:nvSpPr>
            <p:cNvPr id="135172" name="Rectangle 4"/>
            <p:cNvSpPr>
              <a:spLocks noChangeArrowheads="1"/>
            </p:cNvSpPr>
            <p:nvPr/>
          </p:nvSpPr>
          <p:spPr bwMode="auto">
            <a:xfrm>
              <a:off x="2877" y="1101"/>
              <a:ext cx="2517" cy="288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pic>
          <p:nvPicPr>
            <p:cNvPr id="135173" name="Picture 5" descr="Deposits buildup la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8" y="1161"/>
              <a:ext cx="2178" cy="2600"/>
            </a:xfrm>
            <a:prstGeom prst="rect">
              <a:avLst/>
            </a:prstGeom>
            <a:noFill/>
            <a:extLst>
              <a:ext uri="{909E8E84-426E-40DD-AFC4-6F175D3DCCD1}">
                <a14:hiddenFill xmlns:a14="http://schemas.microsoft.com/office/drawing/2010/main">
                  <a:solidFill>
                    <a:srgbClr val="FFFFFF"/>
                  </a:solidFill>
                </a14:hiddenFill>
              </a:ext>
            </a:extLst>
          </p:spPr>
        </p:pic>
        <p:sp>
          <p:nvSpPr>
            <p:cNvPr id="135174" name="Rectangle 6"/>
            <p:cNvSpPr>
              <a:spLocks noChangeArrowheads="1"/>
            </p:cNvSpPr>
            <p:nvPr/>
          </p:nvSpPr>
          <p:spPr bwMode="auto">
            <a:xfrm>
              <a:off x="360" y="1101"/>
              <a:ext cx="2517" cy="2889"/>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pic>
          <p:nvPicPr>
            <p:cNvPr id="135175" name="Picture 7" descr="Deposits buildup ear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 y="1480"/>
              <a:ext cx="2115" cy="22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6161485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Formation of Deposits</a:t>
            </a:r>
            <a:endParaRPr lang="en-US" sz="2400" dirty="0"/>
          </a:p>
        </p:txBody>
      </p:sp>
      <p:pic>
        <p:nvPicPr>
          <p:cNvPr id="6" name="Picture 5" descr="Unit10527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76350"/>
            <a:ext cx="333375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FM1Frontwall0617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76350"/>
            <a:ext cx="3352800" cy="321868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p:cNvSpPr txBox="1">
            <a:spLocks noChangeArrowheads="1"/>
          </p:cNvSpPr>
          <p:nvPr/>
        </p:nvSpPr>
        <p:spPr bwMode="auto">
          <a:xfrm>
            <a:off x="819150" y="937796"/>
            <a:ext cx="3695700" cy="338554"/>
          </a:xfrm>
          <a:prstGeom prst="rect">
            <a:avLst/>
          </a:prstGeom>
          <a:gradFill rotWithShape="1">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r>
              <a:rPr lang="en-GB" altLang="en-US" sz="1600" b="1" dirty="0" smtClean="0">
                <a:solidFill>
                  <a:schemeClr val="bg1"/>
                </a:solidFill>
                <a:latin typeface="Verdana" pitchFamily="34" charset="0"/>
              </a:rPr>
              <a:t>Water Wall Deposits</a:t>
            </a:r>
            <a:endParaRPr lang="en-GB" altLang="en-US" sz="1600" b="1" dirty="0">
              <a:solidFill>
                <a:schemeClr val="bg1"/>
              </a:solidFill>
              <a:latin typeface="Verdana" pitchFamily="34" charset="0"/>
            </a:endParaRPr>
          </a:p>
        </p:txBody>
      </p:sp>
      <p:sp>
        <p:nvSpPr>
          <p:cNvPr id="9" name="Text Box 4"/>
          <p:cNvSpPr txBox="1">
            <a:spLocks noChangeArrowheads="1"/>
          </p:cNvSpPr>
          <p:nvPr/>
        </p:nvSpPr>
        <p:spPr bwMode="auto">
          <a:xfrm>
            <a:off x="4924425" y="937796"/>
            <a:ext cx="3695700" cy="338554"/>
          </a:xfrm>
          <a:prstGeom prst="rect">
            <a:avLst/>
          </a:prstGeom>
          <a:gradFill rotWithShape="1">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r>
              <a:rPr lang="en-GB" altLang="en-US" sz="1600" b="1" dirty="0" err="1" smtClean="0">
                <a:solidFill>
                  <a:schemeClr val="bg1"/>
                </a:solidFill>
                <a:latin typeface="Verdana" pitchFamily="34" charset="0"/>
              </a:rPr>
              <a:t>Superheater</a:t>
            </a:r>
            <a:r>
              <a:rPr lang="en-GB" altLang="en-US" sz="1600" b="1" dirty="0" smtClean="0">
                <a:solidFill>
                  <a:schemeClr val="bg1"/>
                </a:solidFill>
                <a:latin typeface="Verdana" pitchFamily="34" charset="0"/>
              </a:rPr>
              <a:t> Deposits</a:t>
            </a:r>
            <a:endParaRPr lang="en-GB" altLang="en-US" sz="1600" b="1" dirty="0">
              <a:solidFill>
                <a:schemeClr val="bg1"/>
              </a:solidFill>
              <a:latin typeface="Verdana" pitchFamily="34" charset="0"/>
            </a:endParaRPr>
          </a:p>
        </p:txBody>
      </p:sp>
    </p:spTree>
    <p:extLst>
      <p:ext uri="{BB962C8B-B14F-4D97-AF65-F5344CB8AC3E}">
        <p14:creationId xmlns:p14="http://schemas.microsoft.com/office/powerpoint/2010/main" val="2300795893"/>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The Problem of Low-Temperature </a:t>
            </a:r>
            <a:r>
              <a:rPr lang="en-US" sz="2400" dirty="0"/>
              <a:t>S</a:t>
            </a:r>
            <a:r>
              <a:rPr lang="en-US" sz="2400" dirty="0" smtClean="0"/>
              <a:t>lag </a:t>
            </a:r>
            <a:r>
              <a:rPr lang="en-US" sz="2400" dirty="0"/>
              <a:t>D</a:t>
            </a:r>
            <a:r>
              <a:rPr lang="en-US" sz="2400" dirty="0" smtClean="0"/>
              <a:t>eposits</a:t>
            </a:r>
            <a:endParaRPr lang="en-US" sz="2400" dirty="0"/>
          </a:p>
        </p:txBody>
      </p:sp>
      <p:sp>
        <p:nvSpPr>
          <p:cNvPr id="6" name="Text Box 3"/>
          <p:cNvSpPr txBox="1">
            <a:spLocks noChangeArrowheads="1"/>
          </p:cNvSpPr>
          <p:nvPr/>
        </p:nvSpPr>
        <p:spPr bwMode="auto">
          <a:xfrm>
            <a:off x="152400" y="742950"/>
            <a:ext cx="8289925"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GB" altLang="en-US" sz="2200" dirty="0"/>
              <a:t>Mix of Vanadium and Sodium oxides/salts have low melting </a:t>
            </a:r>
            <a:r>
              <a:rPr lang="en-GB" altLang="en-US" sz="2200" dirty="0" smtClean="0"/>
              <a:t>temperatures, </a:t>
            </a:r>
            <a:r>
              <a:rPr lang="en-GB" altLang="en-US" sz="2200" dirty="0"/>
              <a:t>especially if the </a:t>
            </a:r>
            <a:r>
              <a:rPr lang="en-GB" altLang="en-US" sz="2200" dirty="0" smtClean="0"/>
              <a:t>ratio is </a:t>
            </a:r>
            <a:r>
              <a:rPr lang="en-GB" altLang="en-US" sz="2200" dirty="0"/>
              <a:t>in the range 1:1 - 4:1.</a:t>
            </a:r>
          </a:p>
          <a:p>
            <a:pPr algn="just">
              <a:spcBef>
                <a:spcPct val="50000"/>
              </a:spcBef>
            </a:pPr>
            <a:r>
              <a:rPr lang="en-GB" altLang="en-US" sz="2200" dirty="0"/>
              <a:t>These low temperature melting compounds are sticky, building up deposits on furnace walls, Super-Heater and </a:t>
            </a:r>
            <a:r>
              <a:rPr lang="en-GB" altLang="en-US" sz="2200" dirty="0" smtClean="0"/>
              <a:t> Re-Heater </a:t>
            </a:r>
            <a:r>
              <a:rPr lang="en-GB" altLang="en-US" sz="2200" dirty="0"/>
              <a:t>tubes.</a:t>
            </a:r>
          </a:p>
          <a:p>
            <a:pPr algn="just">
              <a:spcBef>
                <a:spcPct val="50000"/>
              </a:spcBef>
            </a:pPr>
            <a:r>
              <a:rPr lang="en-GB" altLang="en-US" sz="1800" dirty="0">
                <a:latin typeface="Verdana" pitchFamily="34" charset="0"/>
              </a:rPr>
              <a:t>		</a:t>
            </a:r>
          </a:p>
        </p:txBody>
      </p:sp>
      <p:pic>
        <p:nvPicPr>
          <p:cNvPr id="7" name="Picture 4" descr="Crystal structure of vanadium (V) oxid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0" y="2587931"/>
            <a:ext cx="2362200" cy="17713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373289" y="2800350"/>
            <a:ext cx="4486275" cy="15589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600" b="1" dirty="0" smtClean="0">
                <a:solidFill>
                  <a:schemeClr val="bg1"/>
                </a:solidFill>
              </a:rPr>
              <a:t>Deposit Examples</a:t>
            </a:r>
            <a:r>
              <a:rPr lang="en-GB" altLang="en-US" sz="1600" b="1" dirty="0">
                <a:solidFill>
                  <a:schemeClr val="bg1"/>
                </a:solidFill>
              </a:rPr>
              <a:t>:   </a:t>
            </a:r>
          </a:p>
          <a:p>
            <a:r>
              <a:rPr lang="en-GB" altLang="en-US" sz="1600" b="1" dirty="0">
                <a:solidFill>
                  <a:schemeClr val="bg1"/>
                </a:solidFill>
              </a:rPr>
              <a:t>V</a:t>
            </a:r>
            <a:r>
              <a:rPr lang="en-GB" altLang="en-US" sz="1200" b="1" dirty="0">
                <a:solidFill>
                  <a:schemeClr val="bg1"/>
                </a:solidFill>
              </a:rPr>
              <a:t>2</a:t>
            </a:r>
            <a:r>
              <a:rPr lang="en-GB" altLang="en-US" sz="1600" b="1" dirty="0">
                <a:solidFill>
                  <a:schemeClr val="bg1"/>
                </a:solidFill>
              </a:rPr>
              <a:t>O</a:t>
            </a:r>
            <a:r>
              <a:rPr lang="en-GB" altLang="en-US" sz="1200" b="1" dirty="0">
                <a:solidFill>
                  <a:schemeClr val="bg1"/>
                </a:solidFill>
              </a:rPr>
              <a:t>5</a:t>
            </a:r>
            <a:r>
              <a:rPr lang="en-GB" altLang="en-US" sz="1600" b="1" dirty="0">
                <a:solidFill>
                  <a:schemeClr val="bg1"/>
                </a:solidFill>
              </a:rPr>
              <a:t>			</a:t>
            </a:r>
            <a:r>
              <a:rPr lang="en-GB" altLang="en-US" sz="1600" b="1" dirty="0" err="1">
                <a:solidFill>
                  <a:schemeClr val="bg1"/>
                </a:solidFill>
              </a:rPr>
              <a:t>mp</a:t>
            </a:r>
            <a:r>
              <a:rPr lang="en-GB" altLang="en-US" sz="1600" b="1" dirty="0">
                <a:solidFill>
                  <a:schemeClr val="bg1"/>
                </a:solidFill>
              </a:rPr>
              <a:t> = 675</a:t>
            </a:r>
            <a:r>
              <a:rPr lang="en-GB" altLang="en-US" sz="1600" b="1" baseline="30000" dirty="0">
                <a:solidFill>
                  <a:schemeClr val="bg1"/>
                </a:solidFill>
              </a:rPr>
              <a:t>o</a:t>
            </a:r>
            <a:r>
              <a:rPr lang="en-GB" altLang="en-US" sz="1600" b="1" dirty="0">
                <a:solidFill>
                  <a:schemeClr val="bg1"/>
                </a:solidFill>
              </a:rPr>
              <a:t>C</a:t>
            </a:r>
          </a:p>
          <a:p>
            <a:r>
              <a:rPr lang="en-GB" altLang="en-US" sz="1600" b="1" dirty="0">
                <a:solidFill>
                  <a:schemeClr val="bg1"/>
                </a:solidFill>
              </a:rPr>
              <a:t>5Na</a:t>
            </a:r>
            <a:r>
              <a:rPr lang="en-GB" altLang="en-US" sz="1200" b="1" dirty="0">
                <a:solidFill>
                  <a:schemeClr val="bg1"/>
                </a:solidFill>
              </a:rPr>
              <a:t>2</a:t>
            </a:r>
            <a:r>
              <a:rPr lang="en-GB" altLang="en-US" sz="1600" b="1" dirty="0">
                <a:solidFill>
                  <a:schemeClr val="bg1"/>
                </a:solidFill>
              </a:rPr>
              <a:t>.V</a:t>
            </a:r>
            <a:r>
              <a:rPr lang="en-GB" altLang="en-US" sz="1200" b="1" dirty="0">
                <a:solidFill>
                  <a:schemeClr val="bg1"/>
                </a:solidFill>
              </a:rPr>
              <a:t>2</a:t>
            </a:r>
            <a:r>
              <a:rPr lang="en-GB" altLang="en-US" sz="1600" b="1" dirty="0">
                <a:solidFill>
                  <a:schemeClr val="bg1"/>
                </a:solidFill>
              </a:rPr>
              <a:t>O</a:t>
            </a:r>
            <a:r>
              <a:rPr lang="en-GB" altLang="en-US" sz="1200" b="1" dirty="0">
                <a:solidFill>
                  <a:schemeClr val="bg1"/>
                </a:solidFill>
              </a:rPr>
              <a:t>4</a:t>
            </a:r>
            <a:r>
              <a:rPr lang="en-GB" altLang="en-US" sz="1600" b="1" dirty="0">
                <a:solidFill>
                  <a:schemeClr val="bg1"/>
                </a:solidFill>
              </a:rPr>
              <a:t>.11V</a:t>
            </a:r>
            <a:r>
              <a:rPr lang="en-GB" altLang="en-US" sz="1200" b="1" dirty="0">
                <a:solidFill>
                  <a:schemeClr val="bg1"/>
                </a:solidFill>
              </a:rPr>
              <a:t>2</a:t>
            </a:r>
            <a:r>
              <a:rPr lang="en-GB" altLang="en-US" sz="1600" b="1" dirty="0">
                <a:solidFill>
                  <a:schemeClr val="bg1"/>
                </a:solidFill>
              </a:rPr>
              <a:t>O</a:t>
            </a:r>
            <a:r>
              <a:rPr lang="en-GB" altLang="en-US" sz="1200" b="1" dirty="0">
                <a:solidFill>
                  <a:schemeClr val="bg1"/>
                </a:solidFill>
              </a:rPr>
              <a:t>5</a:t>
            </a:r>
            <a:r>
              <a:rPr lang="en-GB" altLang="en-US" sz="1600" b="1" dirty="0">
                <a:solidFill>
                  <a:schemeClr val="bg1"/>
                </a:solidFill>
              </a:rPr>
              <a:t>   (7:1)	</a:t>
            </a:r>
            <a:r>
              <a:rPr lang="en-GB" altLang="en-US" sz="1600" b="1" dirty="0" err="1">
                <a:solidFill>
                  <a:schemeClr val="bg1"/>
                </a:solidFill>
              </a:rPr>
              <a:t>mp</a:t>
            </a:r>
            <a:r>
              <a:rPr lang="en-GB" altLang="en-US" sz="1600" b="1" dirty="0">
                <a:solidFill>
                  <a:schemeClr val="bg1"/>
                </a:solidFill>
              </a:rPr>
              <a:t> = 535</a:t>
            </a:r>
            <a:r>
              <a:rPr lang="en-GB" altLang="en-US" sz="1600" b="1" baseline="30000" dirty="0">
                <a:solidFill>
                  <a:schemeClr val="bg1"/>
                </a:solidFill>
              </a:rPr>
              <a:t>o</a:t>
            </a:r>
            <a:r>
              <a:rPr lang="en-GB" altLang="en-US" sz="1600" b="1" dirty="0">
                <a:solidFill>
                  <a:schemeClr val="bg1"/>
                </a:solidFill>
              </a:rPr>
              <a:t>C</a:t>
            </a:r>
          </a:p>
          <a:p>
            <a:r>
              <a:rPr lang="en-GB" altLang="en-US" sz="1600" b="1" dirty="0">
                <a:solidFill>
                  <a:schemeClr val="bg1"/>
                </a:solidFill>
              </a:rPr>
              <a:t>NaVO</a:t>
            </a:r>
            <a:r>
              <a:rPr lang="en-GB" altLang="en-US" sz="1200" b="1" dirty="0">
                <a:solidFill>
                  <a:schemeClr val="bg1"/>
                </a:solidFill>
              </a:rPr>
              <a:t>3</a:t>
            </a:r>
            <a:r>
              <a:rPr lang="en-GB" altLang="en-US" sz="1600" b="1" dirty="0">
                <a:solidFill>
                  <a:schemeClr val="bg1"/>
                </a:solidFill>
              </a:rPr>
              <a:t>/Na</a:t>
            </a:r>
            <a:r>
              <a:rPr lang="en-GB" altLang="en-US" sz="1200" b="1" dirty="0">
                <a:solidFill>
                  <a:schemeClr val="bg1"/>
                </a:solidFill>
              </a:rPr>
              <a:t>2</a:t>
            </a:r>
            <a:r>
              <a:rPr lang="en-GB" altLang="en-US" sz="1600" b="1" dirty="0">
                <a:solidFill>
                  <a:schemeClr val="bg1"/>
                </a:solidFill>
              </a:rPr>
              <a:t>O.3V</a:t>
            </a:r>
            <a:r>
              <a:rPr lang="en-GB" altLang="en-US" sz="1200" b="1" dirty="0">
                <a:solidFill>
                  <a:schemeClr val="bg1"/>
                </a:solidFill>
              </a:rPr>
              <a:t>2</a:t>
            </a:r>
            <a:r>
              <a:rPr lang="en-GB" altLang="en-US" sz="1600" b="1" dirty="0">
                <a:solidFill>
                  <a:schemeClr val="bg1"/>
                </a:solidFill>
              </a:rPr>
              <a:t>O</a:t>
            </a:r>
            <a:r>
              <a:rPr lang="en-GB" altLang="en-US" sz="1200" b="1" dirty="0">
                <a:solidFill>
                  <a:schemeClr val="bg1"/>
                </a:solidFill>
              </a:rPr>
              <a:t>5</a:t>
            </a:r>
            <a:r>
              <a:rPr lang="en-GB" altLang="en-US" sz="1600" b="1" dirty="0">
                <a:solidFill>
                  <a:schemeClr val="bg1"/>
                </a:solidFill>
              </a:rPr>
              <a:t> (4:1)	</a:t>
            </a:r>
            <a:r>
              <a:rPr lang="en-GB" altLang="en-US" sz="1600" b="1" dirty="0" err="1">
                <a:solidFill>
                  <a:schemeClr val="bg1"/>
                </a:solidFill>
              </a:rPr>
              <a:t>mp</a:t>
            </a:r>
            <a:r>
              <a:rPr lang="en-GB" altLang="en-US" sz="1600" b="1" dirty="0">
                <a:solidFill>
                  <a:schemeClr val="bg1"/>
                </a:solidFill>
              </a:rPr>
              <a:t> = 480</a:t>
            </a:r>
            <a:r>
              <a:rPr lang="en-GB" altLang="en-US" sz="1600" b="1" baseline="30000" dirty="0">
                <a:solidFill>
                  <a:schemeClr val="bg1"/>
                </a:solidFill>
              </a:rPr>
              <a:t>o</a:t>
            </a:r>
            <a:r>
              <a:rPr lang="en-GB" altLang="en-US" sz="1600" b="1" dirty="0">
                <a:solidFill>
                  <a:schemeClr val="bg1"/>
                </a:solidFill>
              </a:rPr>
              <a:t>C</a:t>
            </a:r>
          </a:p>
          <a:p>
            <a:r>
              <a:rPr lang="en-GB" altLang="en-US" sz="1600" b="1" dirty="0">
                <a:solidFill>
                  <a:schemeClr val="bg1"/>
                </a:solidFill>
              </a:rPr>
              <a:t>3MgO.V</a:t>
            </a:r>
            <a:r>
              <a:rPr lang="en-GB" altLang="en-US" sz="1200" b="1" dirty="0">
                <a:solidFill>
                  <a:schemeClr val="bg1"/>
                </a:solidFill>
              </a:rPr>
              <a:t>2</a:t>
            </a:r>
            <a:r>
              <a:rPr lang="en-GB" altLang="en-US" sz="1600" b="1" dirty="0">
                <a:solidFill>
                  <a:schemeClr val="bg1"/>
                </a:solidFill>
              </a:rPr>
              <a:t>O</a:t>
            </a:r>
            <a:r>
              <a:rPr lang="en-GB" altLang="en-US" sz="1200" b="1" dirty="0">
                <a:solidFill>
                  <a:schemeClr val="bg1"/>
                </a:solidFill>
              </a:rPr>
              <a:t>5</a:t>
            </a:r>
            <a:r>
              <a:rPr lang="en-GB" altLang="en-US" sz="1600" b="1" dirty="0">
                <a:solidFill>
                  <a:schemeClr val="bg1"/>
                </a:solidFill>
              </a:rPr>
              <a:t>		</a:t>
            </a:r>
            <a:r>
              <a:rPr lang="en-GB" altLang="en-US" sz="1600" b="1" dirty="0" err="1">
                <a:solidFill>
                  <a:schemeClr val="bg1"/>
                </a:solidFill>
              </a:rPr>
              <a:t>mp</a:t>
            </a:r>
            <a:r>
              <a:rPr lang="en-GB" altLang="en-US" sz="1600" b="1" dirty="0">
                <a:solidFill>
                  <a:schemeClr val="bg1"/>
                </a:solidFill>
              </a:rPr>
              <a:t> = 1190</a:t>
            </a:r>
            <a:r>
              <a:rPr lang="en-GB" altLang="en-US" sz="1600" b="1" baseline="30000" dirty="0">
                <a:solidFill>
                  <a:schemeClr val="bg1"/>
                </a:solidFill>
              </a:rPr>
              <a:t>o</a:t>
            </a:r>
            <a:r>
              <a:rPr lang="en-GB" altLang="en-US" sz="1600" b="1" dirty="0">
                <a:solidFill>
                  <a:schemeClr val="bg1"/>
                </a:solidFill>
              </a:rPr>
              <a:t>C</a:t>
            </a:r>
            <a:r>
              <a:rPr lang="en-GB" altLang="en-US" sz="1600" b="1" dirty="0">
                <a:latin typeface="Tahoma" pitchFamily="34" charset="0"/>
              </a:rPr>
              <a:t>	</a:t>
            </a:r>
          </a:p>
        </p:txBody>
      </p:sp>
    </p:spTree>
    <p:extLst>
      <p:ext uri="{BB962C8B-B14F-4D97-AF65-F5344CB8AC3E}">
        <p14:creationId xmlns:p14="http://schemas.microsoft.com/office/powerpoint/2010/main" val="3591330738"/>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Vanadium and Oxygen Influence Slagging Incidence</a:t>
            </a:r>
            <a:endParaRPr lang="en-US" sz="2400" dirty="0"/>
          </a:p>
        </p:txBody>
      </p:sp>
      <p:graphicFrame>
        <p:nvGraphicFramePr>
          <p:cNvPr id="6" name="Object 3"/>
          <p:cNvGraphicFramePr>
            <a:graphicFrameLocks noChangeAspect="1"/>
          </p:cNvGraphicFramePr>
          <p:nvPr>
            <p:extLst>
              <p:ext uri="{D42A27DB-BD31-4B8C-83A1-F6EECF244321}">
                <p14:modId xmlns:p14="http://schemas.microsoft.com/office/powerpoint/2010/main" val="2809950133"/>
              </p:ext>
            </p:extLst>
          </p:nvPr>
        </p:nvGraphicFramePr>
        <p:xfrm>
          <a:off x="1524000" y="1885950"/>
          <a:ext cx="5287086" cy="2799443"/>
        </p:xfrm>
        <a:graphic>
          <a:graphicData uri="http://schemas.openxmlformats.org/presentationml/2006/ole">
            <mc:AlternateContent xmlns:mc="http://schemas.openxmlformats.org/markup-compatibility/2006">
              <mc:Choice xmlns:v="urn:schemas-microsoft-com:vml" Requires="v">
                <p:oleObj spid="_x0000_s23571" name="Diagram" r:id="rId3" imgW="7772400" imgH="4114800" progId="MSGraph.Chart.8">
                  <p:embed followColorScheme="full"/>
                </p:oleObj>
              </mc:Choice>
              <mc:Fallback>
                <p:oleObj name="Diagram" r:id="rId3" imgW="7772400" imgH="4114800" progId="MSGraph.Chart.8">
                  <p:embed followColorScheme="full"/>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85950"/>
                        <a:ext cx="5287086" cy="2799443"/>
                      </a:xfrm>
                      <a:prstGeom prst="rect">
                        <a:avLst/>
                      </a:prstGeom>
                      <a:solidFill>
                        <a:schemeClr val="bg1"/>
                      </a:solidFill>
                    </p:spPr>
                  </p:pic>
                </p:oleObj>
              </mc:Fallback>
            </mc:AlternateContent>
          </a:graphicData>
        </a:graphic>
      </p:graphicFrame>
      <p:sp>
        <p:nvSpPr>
          <p:cNvPr id="8" name="Text Box 5"/>
          <p:cNvSpPr txBox="1">
            <a:spLocks noChangeArrowheads="1"/>
          </p:cNvSpPr>
          <p:nvPr/>
        </p:nvSpPr>
        <p:spPr bwMode="auto">
          <a:xfrm>
            <a:off x="304800" y="819150"/>
            <a:ext cx="861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2400" dirty="0" smtClean="0">
                <a:solidFill>
                  <a:srgbClr val="4D4D4D"/>
                </a:solidFill>
              </a:rPr>
              <a:t>The </a:t>
            </a:r>
            <a:r>
              <a:rPr lang="en-US" altLang="en-US" sz="2400" dirty="0">
                <a:solidFill>
                  <a:srgbClr val="4D4D4D"/>
                </a:solidFill>
              </a:rPr>
              <a:t>V</a:t>
            </a:r>
            <a:r>
              <a:rPr lang="en-US" altLang="en-US" sz="2400" baseline="-25000" dirty="0">
                <a:solidFill>
                  <a:srgbClr val="4D4D4D"/>
                </a:solidFill>
              </a:rPr>
              <a:t>2</a:t>
            </a:r>
            <a:r>
              <a:rPr lang="en-US" altLang="en-US" sz="2400" dirty="0">
                <a:solidFill>
                  <a:srgbClr val="4D4D4D"/>
                </a:solidFill>
              </a:rPr>
              <a:t>O</a:t>
            </a:r>
            <a:r>
              <a:rPr lang="en-US" altLang="en-US" sz="2400" baseline="-25000" dirty="0">
                <a:solidFill>
                  <a:srgbClr val="4D4D4D"/>
                </a:solidFill>
              </a:rPr>
              <a:t>5</a:t>
            </a:r>
            <a:r>
              <a:rPr lang="en-US" altLang="en-US" sz="2400" dirty="0">
                <a:solidFill>
                  <a:srgbClr val="4D4D4D"/>
                </a:solidFill>
              </a:rPr>
              <a:t> is the vanadium oxide that causes most problems. </a:t>
            </a:r>
            <a:r>
              <a:rPr lang="en-US" altLang="en-US" sz="2400" dirty="0" smtClean="0">
                <a:solidFill>
                  <a:srgbClr val="4D4D4D"/>
                </a:solidFill>
              </a:rPr>
              <a:t>The </a:t>
            </a:r>
            <a:r>
              <a:rPr lang="en-US" altLang="en-US" sz="2400" dirty="0">
                <a:solidFill>
                  <a:srgbClr val="4D4D4D"/>
                </a:solidFill>
              </a:rPr>
              <a:t>formation of V</a:t>
            </a:r>
            <a:r>
              <a:rPr lang="en-US" altLang="en-US" sz="2400" baseline="-25000" dirty="0">
                <a:solidFill>
                  <a:srgbClr val="4D4D4D"/>
                </a:solidFill>
              </a:rPr>
              <a:t>2</a:t>
            </a:r>
            <a:r>
              <a:rPr lang="en-US" altLang="en-US" sz="2400" dirty="0">
                <a:solidFill>
                  <a:srgbClr val="4D4D4D"/>
                </a:solidFill>
              </a:rPr>
              <a:t>O</a:t>
            </a:r>
            <a:r>
              <a:rPr lang="en-US" altLang="en-US" sz="2400" baseline="-25000" dirty="0">
                <a:solidFill>
                  <a:srgbClr val="4D4D4D"/>
                </a:solidFill>
              </a:rPr>
              <a:t>5</a:t>
            </a:r>
            <a:r>
              <a:rPr lang="en-US" altLang="en-US" sz="2400" dirty="0">
                <a:solidFill>
                  <a:srgbClr val="4D4D4D"/>
                </a:solidFill>
              </a:rPr>
              <a:t> is dependent on the oxygen excess in the boiler. </a:t>
            </a:r>
          </a:p>
        </p:txBody>
      </p:sp>
    </p:spTree>
    <p:extLst>
      <p:ext uri="{BB962C8B-B14F-4D97-AF65-F5344CB8AC3E}">
        <p14:creationId xmlns:p14="http://schemas.microsoft.com/office/powerpoint/2010/main" val="3224517755"/>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What We Want To Learn Today cont.</a:t>
            </a:r>
            <a:endParaRPr lang="en-US" sz="2400" dirty="0"/>
          </a:p>
        </p:txBody>
      </p:sp>
      <p:sp>
        <p:nvSpPr>
          <p:cNvPr id="3" name="Content Placeholder 2"/>
          <p:cNvSpPr>
            <a:spLocks noGrp="1"/>
          </p:cNvSpPr>
          <p:nvPr>
            <p:ph idx="1"/>
          </p:nvPr>
        </p:nvSpPr>
        <p:spPr>
          <a:xfrm>
            <a:off x="206293" y="895350"/>
            <a:ext cx="8749051" cy="3684270"/>
          </a:xfrm>
        </p:spPr>
        <p:txBody>
          <a:bodyPr>
            <a:normAutofit/>
          </a:bodyPr>
          <a:lstStyle/>
          <a:p>
            <a:pPr marL="0" indent="0">
              <a:buNone/>
            </a:pPr>
            <a:r>
              <a:rPr lang="en-US" sz="2400" dirty="0" smtClean="0"/>
              <a:t>Discussion of Inherent Problems Associated with Heavy Fuel Oil Use In </a:t>
            </a:r>
            <a:r>
              <a:rPr lang="en-US" sz="2400" dirty="0" err="1" smtClean="0"/>
              <a:t>PowerGen</a:t>
            </a:r>
            <a:r>
              <a:rPr lang="en-US" sz="2400" dirty="0" smtClean="0"/>
              <a:t> and Manufacturing</a:t>
            </a:r>
          </a:p>
          <a:p>
            <a:pPr marL="0" indent="0">
              <a:buNone/>
            </a:pPr>
            <a:endParaRPr lang="en-US" sz="2400" dirty="0" smtClean="0"/>
          </a:p>
          <a:p>
            <a:r>
              <a:rPr lang="en-US" sz="2400" dirty="0" smtClean="0"/>
              <a:t>Opacity &amp; Emissions</a:t>
            </a:r>
          </a:p>
          <a:p>
            <a:r>
              <a:rPr lang="en-US" sz="2400" dirty="0" smtClean="0"/>
              <a:t>Petroleum </a:t>
            </a:r>
            <a:r>
              <a:rPr lang="en-US" sz="2400" dirty="0" err="1" smtClean="0"/>
              <a:t>Sludging</a:t>
            </a:r>
            <a:endParaRPr lang="en-US" sz="2400" dirty="0" smtClean="0"/>
          </a:p>
          <a:p>
            <a:pPr marL="0" indent="0">
              <a:buNone/>
            </a:pPr>
            <a:endParaRPr lang="en-US" sz="2400" dirty="0" smtClean="0"/>
          </a:p>
          <a:p>
            <a:pPr marL="0" indent="0">
              <a:buNone/>
            </a:pPr>
            <a:r>
              <a:rPr lang="en-US" sz="2400" dirty="0" smtClean="0"/>
              <a:t>The Role of Fuel Treatments In Solving These Problems, Including ATX from Bell Performance.</a:t>
            </a:r>
          </a:p>
        </p:txBody>
      </p:sp>
    </p:spTree>
    <p:extLst>
      <p:ext uri="{BB962C8B-B14F-4D97-AF65-F5344CB8AC3E}">
        <p14:creationId xmlns:p14="http://schemas.microsoft.com/office/powerpoint/2010/main" val="3937784143"/>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09550"/>
            <a:ext cx="6205729" cy="4303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46322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GB" sz="2400" dirty="0" smtClean="0"/>
              <a:t>Sintering &amp; Deposit Formation with Heavy Fuel Oil</a:t>
            </a:r>
            <a:endParaRPr lang="en-GB" sz="2400" dirty="0"/>
          </a:p>
        </p:txBody>
      </p:sp>
      <p:sp>
        <p:nvSpPr>
          <p:cNvPr id="136195" name="Rectangle 3"/>
          <p:cNvSpPr>
            <a:spLocks noGrp="1" noChangeArrowheads="1"/>
          </p:cNvSpPr>
          <p:nvPr>
            <p:ph type="body" idx="1"/>
          </p:nvPr>
        </p:nvSpPr>
        <p:spPr>
          <a:xfrm>
            <a:off x="304800" y="895350"/>
            <a:ext cx="8534399" cy="2906315"/>
          </a:xfrm>
        </p:spPr>
        <p:txBody>
          <a:bodyPr>
            <a:noAutofit/>
          </a:bodyPr>
          <a:lstStyle/>
          <a:p>
            <a:r>
              <a:rPr lang="en-GB" sz="2000" dirty="0" smtClean="0"/>
              <a:t>The </a:t>
            </a:r>
            <a:r>
              <a:rPr lang="en-GB" sz="2000" dirty="0"/>
              <a:t>process whereby powders and small particles agglomerate and grow together to form a continuous solid phase.</a:t>
            </a:r>
            <a:endParaRPr lang="sv-SE" sz="2000" dirty="0"/>
          </a:p>
          <a:p>
            <a:endParaRPr lang="en-GB" sz="2000" dirty="0"/>
          </a:p>
          <a:p>
            <a:r>
              <a:rPr lang="en-GB" sz="2000" dirty="0"/>
              <a:t>Sintering can be divided into three different stages:</a:t>
            </a:r>
          </a:p>
          <a:p>
            <a:pPr lvl="1"/>
            <a:r>
              <a:rPr lang="en-GB" sz="2000" dirty="0"/>
              <a:t>Initial; Particles begin to adhere and grow together</a:t>
            </a:r>
          </a:p>
          <a:p>
            <a:pPr lvl="1"/>
            <a:r>
              <a:rPr lang="en-GB" sz="2000" dirty="0"/>
              <a:t>Intermediate; Grain growth continues</a:t>
            </a:r>
          </a:p>
          <a:p>
            <a:pPr lvl="1"/>
            <a:r>
              <a:rPr lang="en-GB" sz="2000" dirty="0"/>
              <a:t>Final; Begins when body achieved 90-95% theoretical density. The final stage involves removal of remaining pores, leading to a denser material.</a:t>
            </a:r>
          </a:p>
        </p:txBody>
      </p:sp>
    </p:spTree>
    <p:extLst>
      <p:ext uri="{BB962C8B-B14F-4D97-AF65-F5344CB8AC3E}">
        <p14:creationId xmlns:p14="http://schemas.microsoft.com/office/powerpoint/2010/main" val="359124243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GB" sz="2400" dirty="0"/>
              <a:t>Factors Affecting Sintering</a:t>
            </a:r>
          </a:p>
        </p:txBody>
      </p:sp>
      <p:sp>
        <p:nvSpPr>
          <p:cNvPr id="137219" name="Rectangle 3"/>
          <p:cNvSpPr>
            <a:spLocks noGrp="1" noChangeArrowheads="1"/>
          </p:cNvSpPr>
          <p:nvPr>
            <p:ph type="body" idx="1"/>
          </p:nvPr>
        </p:nvSpPr>
        <p:spPr>
          <a:xfrm>
            <a:off x="304800" y="895350"/>
            <a:ext cx="8534400" cy="3048000"/>
          </a:xfrm>
        </p:spPr>
        <p:txBody>
          <a:bodyPr>
            <a:normAutofit/>
          </a:bodyPr>
          <a:lstStyle/>
          <a:p>
            <a:pPr marL="0" indent="0">
              <a:spcBef>
                <a:spcPct val="135000"/>
              </a:spcBef>
              <a:buNone/>
            </a:pPr>
            <a:r>
              <a:rPr lang="en-GB" sz="2000" dirty="0"/>
              <a:t>Chemical composition of the ash</a:t>
            </a:r>
          </a:p>
          <a:p>
            <a:pPr marL="0" indent="0">
              <a:spcBef>
                <a:spcPct val="135000"/>
              </a:spcBef>
              <a:buNone/>
            </a:pPr>
            <a:r>
              <a:rPr lang="en-GB" sz="2000" dirty="0"/>
              <a:t>The time-temperature history during combustion</a:t>
            </a:r>
          </a:p>
          <a:p>
            <a:pPr marL="0" indent="0">
              <a:spcBef>
                <a:spcPct val="135000"/>
              </a:spcBef>
              <a:buNone/>
            </a:pPr>
            <a:r>
              <a:rPr lang="en-GB" sz="2000" dirty="0"/>
              <a:t>Turbulence within the boiler</a:t>
            </a:r>
          </a:p>
          <a:p>
            <a:pPr marL="0" indent="0">
              <a:spcBef>
                <a:spcPct val="135000"/>
              </a:spcBef>
              <a:buNone/>
            </a:pPr>
            <a:r>
              <a:rPr lang="en-GB" sz="2000" dirty="0"/>
              <a:t>The time during which the ash particles are in contact on a heat transfer area</a:t>
            </a:r>
          </a:p>
        </p:txBody>
      </p:sp>
    </p:spTree>
    <p:extLst>
      <p:ext uri="{BB962C8B-B14F-4D97-AF65-F5344CB8AC3E}">
        <p14:creationId xmlns:p14="http://schemas.microsoft.com/office/powerpoint/2010/main" val="294072131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304800" y="1"/>
            <a:ext cx="8382000" cy="600074"/>
          </a:xfrm>
        </p:spPr>
        <p:txBody>
          <a:bodyPr>
            <a:normAutofit/>
          </a:bodyPr>
          <a:lstStyle/>
          <a:p>
            <a:r>
              <a:rPr lang="en-GB" sz="2400" spc="0" dirty="0">
                <a:solidFill>
                  <a:schemeClr val="accent2">
                    <a:lumMod val="75000"/>
                  </a:schemeClr>
                </a:solidFill>
              </a:rPr>
              <a:t>Alkali Effect on Sintering</a:t>
            </a:r>
          </a:p>
        </p:txBody>
      </p:sp>
      <p:graphicFrame>
        <p:nvGraphicFramePr>
          <p:cNvPr id="138243" name="Object 3"/>
          <p:cNvGraphicFramePr>
            <a:graphicFrameLocks noChangeAspect="1"/>
          </p:cNvGraphicFramePr>
          <p:nvPr>
            <p:extLst>
              <p:ext uri="{D42A27DB-BD31-4B8C-83A1-F6EECF244321}">
                <p14:modId xmlns:p14="http://schemas.microsoft.com/office/powerpoint/2010/main" val="1624386824"/>
              </p:ext>
            </p:extLst>
          </p:nvPr>
        </p:nvGraphicFramePr>
        <p:xfrm>
          <a:off x="1676400" y="819150"/>
          <a:ext cx="5486400" cy="3599259"/>
        </p:xfrm>
        <a:graphic>
          <a:graphicData uri="http://schemas.openxmlformats.org/presentationml/2006/ole">
            <mc:AlternateContent xmlns:mc="http://schemas.openxmlformats.org/markup-compatibility/2006">
              <mc:Choice xmlns:v="urn:schemas-microsoft-com:vml" Requires="v">
                <p:oleObj spid="_x0000_s16407" name="Diagram" r:id="rId3" imgW="6096130" imgH="4067088" progId="MSGraph.Chart.8">
                  <p:embed followColorScheme="full"/>
                </p:oleObj>
              </mc:Choice>
              <mc:Fallback>
                <p:oleObj name="Diagram" r:id="rId3" imgW="6096130" imgH="4067088" progId="MSGraph.Chart.8">
                  <p:embed followColorScheme="full"/>
                  <p:pic>
                    <p:nvPicPr>
                      <p:cNvPr id="0" name=""/>
                      <p:cNvPicPr>
                        <a:picLocks noChangeAspect="1" noChangeArrowheads="1"/>
                      </p:cNvPicPr>
                      <p:nvPr/>
                    </p:nvPicPr>
                    <p:blipFill>
                      <a:blip r:embed="rId4"/>
                      <a:srcRect/>
                      <a:stretch>
                        <a:fillRect/>
                      </a:stretch>
                    </p:blipFill>
                    <p:spPr bwMode="auto">
                      <a:xfrm>
                        <a:off x="1676400" y="819150"/>
                        <a:ext cx="5486400" cy="3599259"/>
                      </a:xfrm>
                      <a:prstGeom prst="rect">
                        <a:avLst/>
                      </a:prstGeom>
                      <a:solidFill>
                        <a:schemeClr val="bg1"/>
                      </a:solidFill>
                      <a:ln>
                        <a:noFill/>
                      </a:ln>
                      <a:effectLst/>
                      <a:extLst/>
                    </p:spPr>
                  </p:pic>
                </p:oleObj>
              </mc:Fallback>
            </mc:AlternateContent>
          </a:graphicData>
        </a:graphic>
      </p:graphicFrame>
      <p:sp>
        <p:nvSpPr>
          <p:cNvPr id="138244" name="Text Box 4"/>
          <p:cNvSpPr txBox="1">
            <a:spLocks noChangeArrowheads="1"/>
          </p:cNvSpPr>
          <p:nvPr/>
        </p:nvSpPr>
        <p:spPr bwMode="auto">
          <a:xfrm>
            <a:off x="1143000" y="4914900"/>
            <a:ext cx="286328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050">
                <a:solidFill>
                  <a:srgbClr val="FFFFFF"/>
                </a:solidFill>
                <a:latin typeface="Times New Roman" panose="02020603050405020304" pitchFamily="18" charset="0"/>
              </a:rPr>
              <a:t>Alkali is expressed as percentage of Na2O in coal</a:t>
            </a:r>
          </a:p>
        </p:txBody>
      </p:sp>
    </p:spTree>
    <p:extLst>
      <p:ext uri="{BB962C8B-B14F-4D97-AF65-F5344CB8AC3E}">
        <p14:creationId xmlns:p14="http://schemas.microsoft.com/office/powerpoint/2010/main" val="265762602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Types of Deposits – Melted Sticky Ash</a:t>
            </a:r>
            <a:endParaRPr lang="en-US" sz="2400" dirty="0"/>
          </a:p>
        </p:txBody>
      </p:sp>
      <p:pic>
        <p:nvPicPr>
          <p:cNvPr id="4" name="Picture 3" descr="melting6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999" y="971550"/>
            <a:ext cx="5278103" cy="349726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1643063" y="803275"/>
            <a:ext cx="5549900" cy="336550"/>
          </a:xfrm>
          <a:prstGeom prst="rect">
            <a:avLst/>
          </a:prstGeom>
          <a:gradFill rotWithShape="1">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r>
              <a:rPr lang="en-GB" altLang="en-US" sz="1600" b="1" dirty="0">
                <a:solidFill>
                  <a:schemeClr val="bg1"/>
                </a:solidFill>
                <a:latin typeface="Verdana" pitchFamily="34" charset="0"/>
              </a:rPr>
              <a:t>Melted ash at 600</a:t>
            </a:r>
            <a:r>
              <a:rPr lang="en-GB" altLang="en-US" sz="1600" b="1" baseline="30000" dirty="0">
                <a:solidFill>
                  <a:schemeClr val="bg1"/>
                </a:solidFill>
                <a:latin typeface="Verdana" pitchFamily="34" charset="0"/>
              </a:rPr>
              <a:t>o</a:t>
            </a:r>
            <a:r>
              <a:rPr lang="en-GB" altLang="en-US" sz="1600" b="1" dirty="0">
                <a:solidFill>
                  <a:schemeClr val="bg1"/>
                </a:solidFill>
                <a:latin typeface="Verdana" pitchFamily="34" charset="0"/>
              </a:rPr>
              <a:t>C, sticks to surface</a:t>
            </a:r>
          </a:p>
        </p:txBody>
      </p:sp>
    </p:spTree>
    <p:extLst>
      <p:ext uri="{BB962C8B-B14F-4D97-AF65-F5344CB8AC3E}">
        <p14:creationId xmlns:p14="http://schemas.microsoft.com/office/powerpoint/2010/main" val="536892103"/>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The Cost of Slagging Deposits for Facilities &amp; Refineries</a:t>
            </a:r>
            <a:endParaRPr lang="en-US" sz="2400" dirty="0"/>
          </a:p>
        </p:txBody>
      </p:sp>
      <p:sp>
        <p:nvSpPr>
          <p:cNvPr id="2" name="Content Placeholder 1"/>
          <p:cNvSpPr>
            <a:spLocks noGrp="1"/>
          </p:cNvSpPr>
          <p:nvPr>
            <p:ph idx="1"/>
          </p:nvPr>
        </p:nvSpPr>
        <p:spPr/>
        <p:txBody>
          <a:bodyPr/>
          <a:lstStyle/>
          <a:p>
            <a:pPr marL="0" indent="0" algn="ctr">
              <a:buNone/>
            </a:pPr>
            <a:endParaRPr lang="en-US" dirty="0" smtClean="0"/>
          </a:p>
          <a:p>
            <a:pPr marL="0" indent="0" algn="ctr">
              <a:buNone/>
            </a:pPr>
            <a:endParaRPr lang="en-US" sz="2400" dirty="0" smtClean="0"/>
          </a:p>
          <a:p>
            <a:pPr marL="0" indent="0" algn="ctr">
              <a:buNone/>
            </a:pPr>
            <a:r>
              <a:rPr lang="en-US" sz="3400" dirty="0" smtClean="0"/>
              <a:t>How much do slagging problems cost yearly?</a:t>
            </a:r>
          </a:p>
          <a:p>
            <a:pPr marL="0" indent="0" algn="ctr">
              <a:buNone/>
            </a:pPr>
            <a:endParaRPr lang="en-US" sz="3400" dirty="0"/>
          </a:p>
          <a:p>
            <a:pPr marL="0" indent="0" algn="ctr">
              <a:buNone/>
            </a:pPr>
            <a:r>
              <a:rPr lang="en-US" sz="3400" b="1" dirty="0" smtClean="0"/>
              <a:t>Slagging problems start with the fuel.</a:t>
            </a:r>
            <a:endParaRPr lang="en-US" sz="3400" b="1" dirty="0"/>
          </a:p>
        </p:txBody>
      </p:sp>
    </p:spTree>
    <p:extLst>
      <p:ext uri="{BB962C8B-B14F-4D97-AF65-F5344CB8AC3E}">
        <p14:creationId xmlns:p14="http://schemas.microsoft.com/office/powerpoint/2010/main" val="335096288"/>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Heavy Fuel Problems</a:t>
            </a:r>
            <a:endParaRPr lang="en-US" sz="2400" dirty="0"/>
          </a:p>
        </p:txBody>
      </p:sp>
      <p:sp>
        <p:nvSpPr>
          <p:cNvPr id="2" name="Content Placeholder 1"/>
          <p:cNvSpPr>
            <a:spLocks noGrp="1"/>
          </p:cNvSpPr>
          <p:nvPr>
            <p:ph idx="1"/>
          </p:nvPr>
        </p:nvSpPr>
        <p:spPr/>
        <p:txBody>
          <a:bodyPr>
            <a:normAutofit/>
          </a:bodyPr>
          <a:lstStyle/>
          <a:p>
            <a:pPr marL="0" indent="0" algn="ctr">
              <a:buNone/>
            </a:pPr>
            <a:endParaRPr lang="en-US" sz="3600" b="1" dirty="0" smtClean="0"/>
          </a:p>
          <a:p>
            <a:pPr marL="0" indent="0" algn="ctr">
              <a:buNone/>
            </a:pPr>
            <a:endParaRPr lang="en-US" sz="3600" b="1" dirty="0"/>
          </a:p>
          <a:p>
            <a:pPr marL="0" indent="0" algn="ctr">
              <a:buNone/>
            </a:pPr>
            <a:r>
              <a:rPr lang="en-US" sz="3600" b="1" dirty="0" smtClean="0"/>
              <a:t>Fuel Oil Problem:</a:t>
            </a:r>
          </a:p>
          <a:p>
            <a:pPr marL="0" indent="0" algn="ctr">
              <a:buNone/>
            </a:pPr>
            <a:r>
              <a:rPr lang="en-US" sz="3600" b="1" dirty="0" smtClean="0"/>
              <a:t>Low- and High-Temperature Corrosion</a:t>
            </a:r>
          </a:p>
        </p:txBody>
      </p:sp>
    </p:spTree>
    <p:extLst>
      <p:ext uri="{BB962C8B-B14F-4D97-AF65-F5344CB8AC3E}">
        <p14:creationId xmlns:p14="http://schemas.microsoft.com/office/powerpoint/2010/main" val="1003155297"/>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idx="4294967295"/>
          </p:nvPr>
        </p:nvSpPr>
        <p:spPr>
          <a:xfrm>
            <a:off x="438150" y="285750"/>
            <a:ext cx="8382000" cy="432199"/>
          </a:xfrm>
          <a:ln/>
        </p:spPr>
        <p:txBody>
          <a:bodyPr>
            <a:normAutofit/>
          </a:bodyPr>
          <a:lstStyle/>
          <a:p>
            <a:r>
              <a:rPr lang="en-US" sz="2400" spc="0" dirty="0" smtClean="0">
                <a:solidFill>
                  <a:schemeClr val="accent2">
                    <a:lumMod val="75000"/>
                  </a:schemeClr>
                </a:solidFill>
              </a:rPr>
              <a:t>Corrosion-Related Processes </a:t>
            </a:r>
            <a:r>
              <a:rPr lang="en-US" sz="2400" spc="0" dirty="0">
                <a:solidFill>
                  <a:schemeClr val="accent2">
                    <a:lumMod val="75000"/>
                  </a:schemeClr>
                </a:solidFill>
              </a:rPr>
              <a:t>in the </a:t>
            </a:r>
            <a:r>
              <a:rPr lang="en-US" sz="2400" spc="0" dirty="0" smtClean="0">
                <a:solidFill>
                  <a:schemeClr val="accent2">
                    <a:lumMod val="75000"/>
                  </a:schemeClr>
                </a:solidFill>
              </a:rPr>
              <a:t>Boiler</a:t>
            </a:r>
            <a:endParaRPr lang="en-US" sz="2400" spc="0" dirty="0">
              <a:solidFill>
                <a:schemeClr val="accent2">
                  <a:lumMod val="75000"/>
                </a:schemeClr>
              </a:solidFill>
            </a:endParaRPr>
          </a:p>
        </p:txBody>
      </p:sp>
      <p:pic>
        <p:nvPicPr>
          <p:cNvPr id="187396" name="Picture 4" descr="Boiler Graph"/>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3117057" y="1320403"/>
            <a:ext cx="3022997" cy="3138488"/>
          </a:xfrm>
        </p:spPr>
      </p:pic>
      <p:sp>
        <p:nvSpPr>
          <p:cNvPr id="187397" name="Line 5"/>
          <p:cNvSpPr>
            <a:spLocks noChangeShapeType="1"/>
          </p:cNvSpPr>
          <p:nvPr/>
        </p:nvSpPr>
        <p:spPr bwMode="auto">
          <a:xfrm>
            <a:off x="2840832" y="4230291"/>
            <a:ext cx="1445419" cy="52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87398" name="Text Box 6"/>
          <p:cNvSpPr txBox="1">
            <a:spLocks noChangeArrowheads="1"/>
          </p:cNvSpPr>
          <p:nvPr/>
        </p:nvSpPr>
        <p:spPr bwMode="auto">
          <a:xfrm>
            <a:off x="1837253" y="4098131"/>
            <a:ext cx="117371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050">
                <a:solidFill>
                  <a:srgbClr val="0000CC"/>
                </a:solidFill>
                <a:latin typeface="Arial" panose="020B0604020202020204" pitchFamily="34" charset="0"/>
              </a:rPr>
              <a:t>Bottom Slag/ash</a:t>
            </a:r>
          </a:p>
          <a:p>
            <a:pPr algn="ctr" eaLnBrk="1" hangingPunct="1"/>
            <a:r>
              <a:rPr lang="en-US" sz="1050">
                <a:solidFill>
                  <a:srgbClr val="0000CC"/>
                </a:solidFill>
                <a:latin typeface="Arial" panose="020B0604020202020204" pitchFamily="34" charset="0"/>
              </a:rPr>
              <a:t>formation</a:t>
            </a:r>
          </a:p>
        </p:txBody>
      </p:sp>
      <p:sp>
        <p:nvSpPr>
          <p:cNvPr id="187399" name="Text Box 7"/>
          <p:cNvSpPr txBox="1">
            <a:spLocks noChangeArrowheads="1"/>
          </p:cNvSpPr>
          <p:nvPr/>
        </p:nvSpPr>
        <p:spPr bwMode="auto">
          <a:xfrm>
            <a:off x="1943101" y="3405187"/>
            <a:ext cx="1269206"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1050">
                <a:solidFill>
                  <a:srgbClr val="0000CC"/>
                </a:solidFill>
                <a:latin typeface="Arial" panose="020B0604020202020204" pitchFamily="34" charset="0"/>
              </a:rPr>
              <a:t>Fuel &amp; Air</a:t>
            </a:r>
          </a:p>
          <a:p>
            <a:pPr algn="ctr" eaLnBrk="1" hangingPunct="1"/>
            <a:r>
              <a:rPr lang="en-US" sz="1050">
                <a:solidFill>
                  <a:srgbClr val="0000CC"/>
                </a:solidFill>
                <a:latin typeface="Arial" panose="020B0604020202020204" pitchFamily="34" charset="0"/>
              </a:rPr>
              <a:t>Atomization/mixing</a:t>
            </a:r>
          </a:p>
        </p:txBody>
      </p:sp>
      <p:sp>
        <p:nvSpPr>
          <p:cNvPr id="187400" name="AutoShape 8"/>
          <p:cNvSpPr>
            <a:spLocks noChangeArrowheads="1"/>
          </p:cNvSpPr>
          <p:nvPr/>
        </p:nvSpPr>
        <p:spPr bwMode="auto">
          <a:xfrm rot="-5400000">
            <a:off x="3983236" y="2667596"/>
            <a:ext cx="578644" cy="71318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87401" name="Text Box 9"/>
          <p:cNvSpPr txBox="1">
            <a:spLocks noChangeArrowheads="1"/>
          </p:cNvSpPr>
          <p:nvPr/>
        </p:nvSpPr>
        <p:spPr bwMode="auto">
          <a:xfrm>
            <a:off x="3797973" y="3328988"/>
            <a:ext cx="1018228"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050">
                <a:solidFill>
                  <a:srgbClr val="0000CC"/>
                </a:solidFill>
                <a:latin typeface="Arial" panose="020B0604020202020204" pitchFamily="34" charset="0"/>
              </a:rPr>
              <a:t>Ash forming</a:t>
            </a:r>
          </a:p>
          <a:p>
            <a:pPr algn="ctr" eaLnBrk="1" hangingPunct="1"/>
            <a:r>
              <a:rPr lang="en-US" sz="1050">
                <a:solidFill>
                  <a:srgbClr val="0000CC"/>
                </a:solidFill>
                <a:latin typeface="Arial" panose="020B0604020202020204" pitchFamily="34" charset="0"/>
              </a:rPr>
              <a:t>compounds is</a:t>
            </a:r>
          </a:p>
          <a:p>
            <a:pPr algn="ctr" eaLnBrk="1" hangingPunct="1"/>
            <a:r>
              <a:rPr lang="en-US" sz="1050">
                <a:solidFill>
                  <a:srgbClr val="0000CC"/>
                </a:solidFill>
                <a:latin typeface="Arial" panose="020B0604020202020204" pitchFamily="34" charset="0"/>
              </a:rPr>
              <a:t>released</a:t>
            </a:r>
          </a:p>
        </p:txBody>
      </p:sp>
      <p:sp>
        <p:nvSpPr>
          <p:cNvPr id="187402" name="AutoShape 10"/>
          <p:cNvSpPr>
            <a:spLocks noChangeArrowheads="1"/>
          </p:cNvSpPr>
          <p:nvPr/>
        </p:nvSpPr>
        <p:spPr bwMode="auto">
          <a:xfrm rot="-5400000" flipH="1" flipV="1">
            <a:off x="4061222" y="3609976"/>
            <a:ext cx="422672" cy="71318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87403" name="Text Box 11"/>
          <p:cNvSpPr txBox="1">
            <a:spLocks noChangeArrowheads="1"/>
          </p:cNvSpPr>
          <p:nvPr/>
        </p:nvSpPr>
        <p:spPr bwMode="auto">
          <a:xfrm>
            <a:off x="1875030" y="2764632"/>
            <a:ext cx="1527982"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050">
                <a:solidFill>
                  <a:srgbClr val="0000CC"/>
                </a:solidFill>
                <a:latin typeface="Arial" panose="020B0604020202020204" pitchFamily="34" charset="0"/>
              </a:rPr>
              <a:t>Combustion reactions </a:t>
            </a:r>
            <a:endParaRPr lang="sv-SE" sz="1050">
              <a:solidFill>
                <a:srgbClr val="0000CC"/>
              </a:solidFill>
              <a:latin typeface="Arial" panose="020B0604020202020204" pitchFamily="34" charset="0"/>
            </a:endParaRPr>
          </a:p>
          <a:p>
            <a:pPr algn="ctr" eaLnBrk="1" hangingPunct="1"/>
            <a:r>
              <a:rPr lang="en-US" sz="1050">
                <a:solidFill>
                  <a:srgbClr val="0000CC"/>
                </a:solidFill>
                <a:latin typeface="Arial" panose="020B0604020202020204" pitchFamily="34" charset="0"/>
              </a:rPr>
              <a:t>Transport</a:t>
            </a:r>
          </a:p>
          <a:p>
            <a:pPr algn="ctr" eaLnBrk="1" hangingPunct="1"/>
            <a:endParaRPr lang="en-US" sz="1050">
              <a:solidFill>
                <a:srgbClr val="0000CC"/>
              </a:solidFill>
              <a:latin typeface="Arial" panose="020B0604020202020204" pitchFamily="34" charset="0"/>
            </a:endParaRPr>
          </a:p>
        </p:txBody>
      </p:sp>
      <p:sp>
        <p:nvSpPr>
          <p:cNvPr id="187404" name="AutoShape 12"/>
          <p:cNvSpPr>
            <a:spLocks noChangeArrowheads="1"/>
          </p:cNvSpPr>
          <p:nvPr/>
        </p:nvSpPr>
        <p:spPr bwMode="auto">
          <a:xfrm>
            <a:off x="4024313" y="1522810"/>
            <a:ext cx="1721644" cy="1183481"/>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87405" name="Line 13"/>
          <p:cNvSpPr>
            <a:spLocks noChangeShapeType="1"/>
          </p:cNvSpPr>
          <p:nvPr/>
        </p:nvSpPr>
        <p:spPr bwMode="auto">
          <a:xfrm>
            <a:off x="3082529" y="2972992"/>
            <a:ext cx="1129903" cy="107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87406" name="Text Box 14"/>
          <p:cNvSpPr txBox="1">
            <a:spLocks noChangeArrowheads="1"/>
          </p:cNvSpPr>
          <p:nvPr/>
        </p:nvSpPr>
        <p:spPr bwMode="auto">
          <a:xfrm>
            <a:off x="1957960" y="2039541"/>
            <a:ext cx="124425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050">
                <a:solidFill>
                  <a:srgbClr val="0000CC"/>
                </a:solidFill>
                <a:latin typeface="Arial" panose="020B0604020202020204" pitchFamily="34" charset="0"/>
              </a:rPr>
              <a:t>Deposit buildup &amp;</a:t>
            </a:r>
          </a:p>
          <a:p>
            <a:pPr algn="ctr" eaLnBrk="1" hangingPunct="1"/>
            <a:r>
              <a:rPr lang="en-US" sz="1050">
                <a:solidFill>
                  <a:srgbClr val="0000CC"/>
                </a:solidFill>
                <a:latin typeface="Arial" panose="020B0604020202020204" pitchFamily="34" charset="0"/>
              </a:rPr>
              <a:t>Corrosion</a:t>
            </a:r>
          </a:p>
        </p:txBody>
      </p:sp>
      <p:sp>
        <p:nvSpPr>
          <p:cNvPr id="187407" name="Line 15"/>
          <p:cNvSpPr>
            <a:spLocks noChangeShapeType="1"/>
          </p:cNvSpPr>
          <p:nvPr/>
        </p:nvSpPr>
        <p:spPr bwMode="auto">
          <a:xfrm>
            <a:off x="3163491" y="2145507"/>
            <a:ext cx="1056084" cy="41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87408" name="AutoShape 16"/>
          <p:cNvSpPr>
            <a:spLocks noChangeArrowheads="1"/>
          </p:cNvSpPr>
          <p:nvPr/>
        </p:nvSpPr>
        <p:spPr bwMode="auto">
          <a:xfrm rot="5400000">
            <a:off x="5132189" y="2284214"/>
            <a:ext cx="919163" cy="967979"/>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87409" name="Text Box 17"/>
          <p:cNvSpPr txBox="1">
            <a:spLocks noChangeArrowheads="1"/>
          </p:cNvSpPr>
          <p:nvPr/>
        </p:nvSpPr>
        <p:spPr bwMode="auto">
          <a:xfrm>
            <a:off x="6247781" y="2320528"/>
            <a:ext cx="124425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050">
                <a:solidFill>
                  <a:srgbClr val="0000CC"/>
                </a:solidFill>
                <a:latin typeface="Arial" panose="020B0604020202020204" pitchFamily="34" charset="0"/>
              </a:rPr>
              <a:t>Deposit buildup &amp;</a:t>
            </a:r>
          </a:p>
          <a:p>
            <a:pPr algn="ctr" eaLnBrk="1" hangingPunct="1"/>
            <a:r>
              <a:rPr lang="en-US" sz="1050">
                <a:solidFill>
                  <a:srgbClr val="0000CC"/>
                </a:solidFill>
                <a:latin typeface="Arial" panose="020B0604020202020204" pitchFamily="34" charset="0"/>
              </a:rPr>
              <a:t>Corrosion</a:t>
            </a:r>
          </a:p>
        </p:txBody>
      </p:sp>
      <p:sp>
        <p:nvSpPr>
          <p:cNvPr id="187410" name="Line 18"/>
          <p:cNvSpPr>
            <a:spLocks noChangeShapeType="1"/>
          </p:cNvSpPr>
          <p:nvPr/>
        </p:nvSpPr>
        <p:spPr bwMode="auto">
          <a:xfrm flipH="1" flipV="1">
            <a:off x="5267325" y="2468166"/>
            <a:ext cx="962025" cy="4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87411" name="Text Box 19"/>
          <p:cNvSpPr txBox="1">
            <a:spLocks noChangeArrowheads="1"/>
          </p:cNvSpPr>
          <p:nvPr/>
        </p:nvSpPr>
        <p:spPr bwMode="auto">
          <a:xfrm>
            <a:off x="6138976" y="2820591"/>
            <a:ext cx="64152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050">
                <a:solidFill>
                  <a:srgbClr val="0000CC"/>
                </a:solidFill>
                <a:latin typeface="Arial" panose="020B0604020202020204" pitchFamily="34" charset="0"/>
              </a:rPr>
              <a:t>Opacity</a:t>
            </a:r>
          </a:p>
          <a:p>
            <a:pPr algn="ctr" eaLnBrk="1" hangingPunct="1"/>
            <a:r>
              <a:rPr lang="en-US" sz="1050">
                <a:solidFill>
                  <a:srgbClr val="0000CC"/>
                </a:solidFill>
                <a:latin typeface="Arial" panose="020B0604020202020204" pitchFamily="34" charset="0"/>
              </a:rPr>
              <a:t>Fly ash</a:t>
            </a:r>
          </a:p>
        </p:txBody>
      </p:sp>
    </p:spTree>
    <p:extLst>
      <p:ext uri="{BB962C8B-B14F-4D97-AF65-F5344CB8AC3E}">
        <p14:creationId xmlns:p14="http://schemas.microsoft.com/office/powerpoint/2010/main" val="113388659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body" idx="1"/>
          </p:nvPr>
        </p:nvSpPr>
        <p:spPr>
          <a:xfrm>
            <a:off x="152400" y="1047750"/>
            <a:ext cx="8534400" cy="3352800"/>
          </a:xfrm>
          <a:ln/>
        </p:spPr>
        <p:txBody>
          <a:bodyPr>
            <a:noAutofit/>
          </a:bodyPr>
          <a:lstStyle/>
          <a:p>
            <a:pPr marL="0" indent="0">
              <a:lnSpc>
                <a:spcPct val="80000"/>
              </a:lnSpc>
              <a:buNone/>
            </a:pPr>
            <a:r>
              <a:rPr lang="en-US" sz="2200" dirty="0"/>
              <a:t>Three major factors</a:t>
            </a:r>
            <a:r>
              <a:rPr lang="sv-SE" sz="2200" dirty="0"/>
              <a:t> </a:t>
            </a:r>
            <a:r>
              <a:rPr lang="en-US" sz="2200" dirty="0" smtClean="0"/>
              <a:t>involved </a:t>
            </a:r>
            <a:r>
              <a:rPr lang="en-US" sz="2200" dirty="0"/>
              <a:t>in corrosion and </a:t>
            </a:r>
            <a:r>
              <a:rPr lang="sv-SE" sz="2200" dirty="0"/>
              <a:t>the </a:t>
            </a:r>
            <a:r>
              <a:rPr lang="en-US" sz="2200" dirty="0"/>
              <a:t>formation of deposits:</a:t>
            </a:r>
          </a:p>
          <a:p>
            <a:pPr marL="457200" indent="-457200">
              <a:lnSpc>
                <a:spcPct val="80000"/>
              </a:lnSpc>
            </a:pPr>
            <a:endParaRPr lang="en-US" sz="2200" dirty="0"/>
          </a:p>
          <a:p>
            <a:pPr lvl="1" indent="-400050">
              <a:lnSpc>
                <a:spcPct val="80000"/>
              </a:lnSpc>
              <a:buFontTx/>
              <a:buChar char="–"/>
            </a:pPr>
            <a:r>
              <a:rPr lang="en-US" sz="2200" dirty="0"/>
              <a:t>The temperature of the metal and the gas stream</a:t>
            </a:r>
          </a:p>
          <a:p>
            <a:pPr lvl="1" indent="-400050">
              <a:lnSpc>
                <a:spcPct val="80000"/>
              </a:lnSpc>
              <a:buFontTx/>
              <a:buChar char="–"/>
            </a:pPr>
            <a:r>
              <a:rPr lang="en-US" sz="2200" dirty="0"/>
              <a:t>The composition of the substances in contact with the metal surfaces and the nature of those surfaces.</a:t>
            </a:r>
          </a:p>
          <a:p>
            <a:pPr lvl="1" indent="-400050">
              <a:lnSpc>
                <a:spcPct val="80000"/>
              </a:lnSpc>
              <a:buFontTx/>
              <a:buChar char="–"/>
            </a:pPr>
            <a:r>
              <a:rPr lang="en-US" sz="2200" dirty="0"/>
              <a:t>Aerodynamic considerations involving gas and particle velocity and the size of deposited particles.</a:t>
            </a:r>
          </a:p>
        </p:txBody>
      </p:sp>
      <p:sp>
        <p:nvSpPr>
          <p:cNvPr id="186371" name="Rectangle 3"/>
          <p:cNvSpPr>
            <a:spLocks noGrp="1" noChangeArrowheads="1"/>
          </p:cNvSpPr>
          <p:nvPr>
            <p:ph type="title"/>
          </p:nvPr>
        </p:nvSpPr>
        <p:spPr>
          <a:xfrm>
            <a:off x="457200" y="133350"/>
            <a:ext cx="6172200" cy="432197"/>
          </a:xfrm>
          <a:ln/>
        </p:spPr>
        <p:txBody>
          <a:bodyPr/>
          <a:lstStyle/>
          <a:p>
            <a:r>
              <a:rPr lang="en-US" sz="2400" dirty="0"/>
              <a:t>External Corrosion and Formation of Deposits</a:t>
            </a:r>
          </a:p>
        </p:txBody>
      </p:sp>
    </p:spTree>
    <p:extLst>
      <p:ext uri="{BB962C8B-B14F-4D97-AF65-F5344CB8AC3E}">
        <p14:creationId xmlns:p14="http://schemas.microsoft.com/office/powerpoint/2010/main" val="235168519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Cold End Corrosion</a:t>
            </a:r>
            <a:endParaRPr lang="en-US" dirty="0"/>
          </a:p>
        </p:txBody>
      </p:sp>
      <p:sp>
        <p:nvSpPr>
          <p:cNvPr id="3" name="Content Placeholder 2"/>
          <p:cNvSpPr>
            <a:spLocks noGrp="1"/>
          </p:cNvSpPr>
          <p:nvPr>
            <p:ph idx="1"/>
          </p:nvPr>
        </p:nvSpPr>
        <p:spPr/>
        <p:txBody>
          <a:bodyPr>
            <a:noAutofit/>
          </a:bodyPr>
          <a:lstStyle/>
          <a:p>
            <a:r>
              <a:rPr lang="en-US" sz="2400" dirty="0" smtClean="0"/>
              <a:t>The </a:t>
            </a:r>
            <a:r>
              <a:rPr lang="en-US" sz="2400" dirty="0"/>
              <a:t>sulfur contained in the fuel will convert to </a:t>
            </a:r>
            <a:r>
              <a:rPr lang="en-US" sz="2400" dirty="0" smtClean="0"/>
              <a:t>sulfur dioxide</a:t>
            </a:r>
          </a:p>
          <a:p>
            <a:endParaRPr lang="en-US" sz="2400" dirty="0"/>
          </a:p>
          <a:p>
            <a:r>
              <a:rPr lang="en-US" sz="2400" dirty="0"/>
              <a:t>About 2-5% of the sulfur dioxide will convert to </a:t>
            </a:r>
            <a:r>
              <a:rPr lang="en-US" sz="2400" dirty="0" smtClean="0"/>
              <a:t>sulfur dioxide </a:t>
            </a:r>
            <a:r>
              <a:rPr lang="en-US" sz="2400" dirty="0"/>
              <a:t>to the trioxide in the presence of </a:t>
            </a:r>
            <a:r>
              <a:rPr lang="en-US" sz="2400" dirty="0" smtClean="0"/>
              <a:t>appropriate catalysts</a:t>
            </a:r>
            <a:r>
              <a:rPr lang="en-US" sz="2400" dirty="0"/>
              <a:t>, additional oxygen and temperatures of </a:t>
            </a:r>
            <a:r>
              <a:rPr lang="en-US" sz="2400" dirty="0" smtClean="0"/>
              <a:t>500-600 </a:t>
            </a:r>
            <a:r>
              <a:rPr lang="en-US" sz="2400" dirty="0" err="1" smtClean="0"/>
              <a:t>deg</a:t>
            </a:r>
            <a:r>
              <a:rPr lang="en-US" sz="2400" dirty="0" smtClean="0"/>
              <a:t> C</a:t>
            </a:r>
          </a:p>
          <a:p>
            <a:endParaRPr lang="en-US" sz="2400" dirty="0"/>
          </a:p>
          <a:p>
            <a:r>
              <a:rPr lang="en-US" sz="2400" dirty="0"/>
              <a:t>Iron and/or vanadium oxide can act as catalysts</a:t>
            </a:r>
          </a:p>
          <a:p>
            <a:endParaRPr lang="en-US" sz="2400" dirty="0"/>
          </a:p>
        </p:txBody>
      </p:sp>
    </p:spTree>
    <p:extLst>
      <p:ext uri="{BB962C8B-B14F-4D97-AF65-F5344CB8AC3E}">
        <p14:creationId xmlns:p14="http://schemas.microsoft.com/office/powerpoint/2010/main" val="2479687657"/>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Facilities Utilizing Heavy Fuel Oil</a:t>
            </a:r>
            <a:endParaRPr lang="en-US" sz="2400" dirty="0"/>
          </a:p>
        </p:txBody>
      </p:sp>
      <p:sp>
        <p:nvSpPr>
          <p:cNvPr id="3" name="Content Placeholder 2"/>
          <p:cNvSpPr>
            <a:spLocks noGrp="1"/>
          </p:cNvSpPr>
          <p:nvPr>
            <p:ph idx="1"/>
          </p:nvPr>
        </p:nvSpPr>
        <p:spPr>
          <a:xfrm>
            <a:off x="206293" y="895350"/>
            <a:ext cx="8749051" cy="3684270"/>
          </a:xfrm>
        </p:spPr>
        <p:txBody>
          <a:bodyPr>
            <a:normAutofit/>
          </a:bodyPr>
          <a:lstStyle/>
          <a:p>
            <a:pPr marL="0" indent="0">
              <a:buNone/>
            </a:pPr>
            <a:r>
              <a:rPr lang="en-US" sz="2400" dirty="0" smtClean="0"/>
              <a:t>Fuel oil use declining compared to previous years</a:t>
            </a:r>
          </a:p>
          <a:p>
            <a:r>
              <a:rPr lang="en-US" sz="2400" dirty="0" smtClean="0"/>
              <a:t>The economics of natural gas vs. fuel oil</a:t>
            </a:r>
          </a:p>
          <a:p>
            <a:r>
              <a:rPr lang="en-US" sz="2400" dirty="0" smtClean="0"/>
              <a:t>Market remains sizeable, especially internationally</a:t>
            </a:r>
          </a:p>
          <a:p>
            <a:endParaRPr lang="en-US" sz="2400" dirty="0"/>
          </a:p>
          <a:p>
            <a:pPr marL="0" indent="0">
              <a:buNone/>
            </a:pPr>
            <a:r>
              <a:rPr lang="en-US" sz="2400" dirty="0" smtClean="0"/>
              <a:t>Market users include</a:t>
            </a:r>
          </a:p>
          <a:p>
            <a:r>
              <a:rPr lang="en-US" sz="2400" dirty="0" smtClean="0"/>
              <a:t>Power generation facilities</a:t>
            </a:r>
          </a:p>
          <a:p>
            <a:r>
              <a:rPr lang="en-US" sz="2400" dirty="0" smtClean="0"/>
              <a:t>Industrial facilities – light, medium, heavy</a:t>
            </a:r>
          </a:p>
          <a:p>
            <a:r>
              <a:rPr lang="en-US" sz="2400" dirty="0" smtClean="0"/>
              <a:t>Refineries</a:t>
            </a:r>
          </a:p>
          <a:p>
            <a:endParaRPr lang="en-US" sz="2400" dirty="0"/>
          </a:p>
          <a:p>
            <a:endParaRPr lang="en-US" sz="2400" dirty="0" smtClean="0"/>
          </a:p>
        </p:txBody>
      </p:sp>
    </p:spTree>
    <p:extLst>
      <p:ext uri="{BB962C8B-B14F-4D97-AF65-F5344CB8AC3E}">
        <p14:creationId xmlns:p14="http://schemas.microsoft.com/office/powerpoint/2010/main" val="779341846"/>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ln/>
        </p:spPr>
        <p:txBody>
          <a:bodyPr/>
          <a:lstStyle/>
          <a:p>
            <a:r>
              <a:rPr lang="sv-SE" sz="2400" dirty="0"/>
              <a:t>Formation of SO</a:t>
            </a:r>
            <a:r>
              <a:rPr lang="sv-SE" sz="2400" baseline="-25000" dirty="0"/>
              <a:t>2</a:t>
            </a:r>
            <a:endParaRPr lang="en-US" sz="2400" baseline="-25000" dirty="0"/>
          </a:p>
        </p:txBody>
      </p:sp>
      <p:sp>
        <p:nvSpPr>
          <p:cNvPr id="222211" name="Rectangle 3"/>
          <p:cNvSpPr>
            <a:spLocks noGrp="1" noChangeArrowheads="1"/>
          </p:cNvSpPr>
          <p:nvPr>
            <p:ph type="body" idx="1"/>
          </p:nvPr>
        </p:nvSpPr>
        <p:spPr>
          <a:xfrm>
            <a:off x="304800" y="895350"/>
            <a:ext cx="8534400" cy="3200400"/>
          </a:xfrm>
          <a:ln/>
        </p:spPr>
        <p:txBody>
          <a:bodyPr>
            <a:normAutofit/>
          </a:bodyPr>
          <a:lstStyle/>
          <a:p>
            <a:r>
              <a:rPr lang="en-US" sz="2200" dirty="0"/>
              <a:t>The </a:t>
            </a:r>
            <a:r>
              <a:rPr lang="en-US" sz="2200" dirty="0" err="1"/>
              <a:t>sulphur</a:t>
            </a:r>
            <a:r>
              <a:rPr lang="en-US" sz="2200" dirty="0"/>
              <a:t> in the fuel is present in both elemental form </a:t>
            </a:r>
            <a:r>
              <a:rPr lang="sv-SE" sz="2200" dirty="0"/>
              <a:t>and/</a:t>
            </a:r>
            <a:r>
              <a:rPr lang="en-US" sz="2200" dirty="0"/>
              <a:t>or organically bound.</a:t>
            </a:r>
            <a:endParaRPr lang="sv-SE" sz="2200" dirty="0"/>
          </a:p>
          <a:p>
            <a:endParaRPr lang="en-US" sz="2200" dirty="0"/>
          </a:p>
          <a:p>
            <a:r>
              <a:rPr lang="en-US" sz="2200" dirty="0"/>
              <a:t>Once </a:t>
            </a:r>
            <a:r>
              <a:rPr lang="sv-SE" sz="2200" dirty="0"/>
              <a:t>the sulphur </a:t>
            </a:r>
            <a:r>
              <a:rPr lang="en-US" sz="2200" dirty="0"/>
              <a:t>enters the combustion process,</a:t>
            </a:r>
            <a:r>
              <a:rPr lang="sv-SE" sz="2200" dirty="0"/>
              <a:t>it</a:t>
            </a:r>
            <a:r>
              <a:rPr lang="en-US" sz="2200" dirty="0"/>
              <a:t> is very reactive with oxidizing species, and the conversion into oxidized</a:t>
            </a:r>
            <a:r>
              <a:rPr lang="sv-SE" sz="2200" dirty="0"/>
              <a:t> sulphur </a:t>
            </a:r>
            <a:r>
              <a:rPr lang="en-US" sz="2200" dirty="0"/>
              <a:t> species is fast.</a:t>
            </a:r>
            <a:endParaRPr lang="sv-SE" sz="2200" dirty="0"/>
          </a:p>
          <a:p>
            <a:endParaRPr lang="en-US" sz="2200" dirty="0"/>
          </a:p>
          <a:p>
            <a:r>
              <a:rPr lang="en-US" sz="2200" dirty="0"/>
              <a:t>The predominant product will be </a:t>
            </a:r>
            <a:r>
              <a:rPr lang="en-US" sz="2200" dirty="0" err="1"/>
              <a:t>sulphur</a:t>
            </a:r>
            <a:r>
              <a:rPr lang="en-US" sz="2200" dirty="0"/>
              <a:t> dioxide, SO</a:t>
            </a:r>
            <a:r>
              <a:rPr lang="en-US" sz="2200" baseline="-25000" dirty="0"/>
              <a:t>2</a:t>
            </a:r>
            <a:r>
              <a:rPr lang="en-US" sz="2200" dirty="0"/>
              <a:t>.</a:t>
            </a:r>
          </a:p>
        </p:txBody>
      </p:sp>
    </p:spTree>
    <p:extLst>
      <p:ext uri="{BB962C8B-B14F-4D97-AF65-F5344CB8AC3E}">
        <p14:creationId xmlns:p14="http://schemas.microsoft.com/office/powerpoint/2010/main" val="198747217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304800" y="20864"/>
            <a:ext cx="6800850" cy="533400"/>
          </a:xfrm>
          <a:ln/>
        </p:spPr>
        <p:txBody>
          <a:bodyPr/>
          <a:lstStyle/>
          <a:p>
            <a:r>
              <a:rPr lang="en-US" sz="2400" dirty="0"/>
              <a:t>Formation of SO</a:t>
            </a:r>
            <a:r>
              <a:rPr lang="sv-SE" sz="2400" baseline="-25000" dirty="0" smtClean="0"/>
              <a:t>3</a:t>
            </a:r>
            <a:endParaRPr lang="en-US" sz="2400" dirty="0"/>
          </a:p>
        </p:txBody>
      </p:sp>
      <p:sp>
        <p:nvSpPr>
          <p:cNvPr id="223235" name="Rectangle 3"/>
          <p:cNvSpPr>
            <a:spLocks noGrp="1" noChangeArrowheads="1"/>
          </p:cNvSpPr>
          <p:nvPr>
            <p:ph type="body" idx="1"/>
          </p:nvPr>
        </p:nvSpPr>
        <p:spPr>
          <a:xfrm>
            <a:off x="381000" y="819150"/>
            <a:ext cx="8534400" cy="3505200"/>
          </a:xfrm>
          <a:ln/>
        </p:spPr>
        <p:txBody>
          <a:bodyPr>
            <a:normAutofit fontScale="92500" lnSpcReduction="10000"/>
          </a:bodyPr>
          <a:lstStyle/>
          <a:p>
            <a:r>
              <a:rPr lang="en-US" sz="2000" dirty="0"/>
              <a:t>SO</a:t>
            </a:r>
            <a:r>
              <a:rPr lang="en-US" sz="2000" baseline="-25000" dirty="0"/>
              <a:t>3</a:t>
            </a:r>
            <a:r>
              <a:rPr lang="en-US" sz="2000" dirty="0"/>
              <a:t> will be formed</a:t>
            </a:r>
            <a:r>
              <a:rPr lang="sv-SE" sz="2000" dirty="0"/>
              <a:t> by oxidation of the SO</a:t>
            </a:r>
            <a:r>
              <a:rPr lang="sv-SE" sz="2000" baseline="-25000" dirty="0"/>
              <a:t>2</a:t>
            </a:r>
            <a:r>
              <a:rPr lang="sv-SE" sz="2000" dirty="0"/>
              <a:t> present</a:t>
            </a:r>
            <a:r>
              <a:rPr lang="en-US" sz="2000" dirty="0"/>
              <a:t> and is of more interest</a:t>
            </a:r>
            <a:r>
              <a:rPr lang="sv-SE" sz="2000" dirty="0"/>
              <a:t>.</a:t>
            </a:r>
            <a:endParaRPr lang="en-US" sz="2000" dirty="0"/>
          </a:p>
          <a:p>
            <a:r>
              <a:rPr lang="en-US" sz="2000" dirty="0"/>
              <a:t>A fraction (1-5%) of the SO</a:t>
            </a:r>
            <a:r>
              <a:rPr lang="en-US" sz="2000" b="1" baseline="-25000" dirty="0"/>
              <a:t>2</a:t>
            </a:r>
            <a:r>
              <a:rPr lang="en-US" sz="2000" dirty="0"/>
              <a:t> formed is oxidized to SO</a:t>
            </a:r>
            <a:r>
              <a:rPr lang="en-US" sz="2000" b="1" baseline="-25000" dirty="0"/>
              <a:t>3</a:t>
            </a:r>
          </a:p>
          <a:p>
            <a:pPr lvl="1"/>
            <a:r>
              <a:rPr lang="en-US" sz="2000" dirty="0"/>
              <a:t>Direct reaction with atomic oxygen </a:t>
            </a:r>
          </a:p>
          <a:p>
            <a:pPr lvl="1"/>
            <a:r>
              <a:rPr lang="en-US" sz="2000" dirty="0"/>
              <a:t>   SO</a:t>
            </a:r>
            <a:r>
              <a:rPr lang="en-US" sz="2000" b="1" baseline="-25000" dirty="0"/>
              <a:t>2</a:t>
            </a:r>
            <a:r>
              <a:rPr lang="en-US" sz="2000" dirty="0"/>
              <a:t> + O </a:t>
            </a:r>
            <a:r>
              <a:rPr lang="en-US" sz="2000" dirty="0">
                <a:sym typeface="Symbol" panose="05050102010706020507" pitchFamily="18" charset="2"/>
              </a:rPr>
              <a:t></a:t>
            </a:r>
            <a:r>
              <a:rPr lang="en-US" sz="2000" dirty="0">
                <a:sym typeface="Wingdings" panose="05000000000000000000" pitchFamily="2" charset="2"/>
              </a:rPr>
              <a:t> SO</a:t>
            </a:r>
            <a:r>
              <a:rPr lang="en-US" sz="2000" b="1" baseline="-25000" dirty="0">
                <a:sym typeface="Wingdings" panose="05000000000000000000" pitchFamily="2" charset="2"/>
              </a:rPr>
              <a:t>3 </a:t>
            </a:r>
            <a:r>
              <a:rPr lang="en-US" sz="2000" dirty="0">
                <a:sym typeface="Wingdings" panose="05000000000000000000" pitchFamily="2" charset="2"/>
              </a:rPr>
              <a:t>(equilibrium)</a:t>
            </a:r>
            <a:endParaRPr lang="sv-SE" sz="2000" dirty="0">
              <a:sym typeface="Wingdings" panose="05000000000000000000" pitchFamily="2" charset="2"/>
            </a:endParaRPr>
          </a:p>
          <a:p>
            <a:pPr lvl="1"/>
            <a:endParaRPr lang="en-US" sz="2000" dirty="0">
              <a:sym typeface="Wingdings" panose="05000000000000000000" pitchFamily="2" charset="2"/>
            </a:endParaRPr>
          </a:p>
          <a:p>
            <a:pPr lvl="1"/>
            <a:r>
              <a:rPr lang="en-US" sz="2000" dirty="0">
                <a:sym typeface="Wingdings" panose="05000000000000000000" pitchFamily="2" charset="2"/>
              </a:rPr>
              <a:t>Catalytic oxidation </a:t>
            </a:r>
          </a:p>
          <a:p>
            <a:pPr lvl="1"/>
            <a:r>
              <a:rPr lang="en-US" sz="2000" dirty="0">
                <a:sym typeface="Wingdings" panose="05000000000000000000" pitchFamily="2" charset="2"/>
              </a:rPr>
              <a:t>   SO</a:t>
            </a:r>
            <a:r>
              <a:rPr lang="en-US" sz="2000" b="1" baseline="-25000" dirty="0">
                <a:sym typeface="Wingdings" panose="05000000000000000000" pitchFamily="2" charset="2"/>
              </a:rPr>
              <a:t>2</a:t>
            </a:r>
            <a:r>
              <a:rPr lang="en-US" sz="2000" dirty="0">
                <a:sym typeface="Wingdings" panose="05000000000000000000" pitchFamily="2" charset="2"/>
              </a:rPr>
              <a:t> + ½ O</a:t>
            </a:r>
            <a:r>
              <a:rPr lang="en-US" sz="2000" b="1" baseline="-25000" dirty="0">
                <a:sym typeface="Wingdings" panose="05000000000000000000" pitchFamily="2" charset="2"/>
              </a:rPr>
              <a:t>2</a:t>
            </a:r>
            <a:r>
              <a:rPr lang="en-US" sz="2000" dirty="0">
                <a:sym typeface="Wingdings" panose="05000000000000000000" pitchFamily="2" charset="2"/>
              </a:rPr>
              <a:t> + Catalyst  SO</a:t>
            </a:r>
            <a:r>
              <a:rPr lang="en-US" sz="2000" b="1" baseline="-25000" dirty="0">
                <a:sym typeface="Wingdings" panose="05000000000000000000" pitchFamily="2" charset="2"/>
              </a:rPr>
              <a:t>3</a:t>
            </a:r>
            <a:endParaRPr lang="sv-SE" sz="2000" b="1" baseline="-25000" dirty="0">
              <a:sym typeface="Wingdings" panose="05000000000000000000" pitchFamily="2" charset="2"/>
            </a:endParaRPr>
          </a:p>
          <a:p>
            <a:pPr lvl="1"/>
            <a:endParaRPr lang="en-US" sz="2000" b="1" baseline="-25000" dirty="0">
              <a:sym typeface="Wingdings" panose="05000000000000000000" pitchFamily="2" charset="2"/>
            </a:endParaRPr>
          </a:p>
          <a:p>
            <a:pPr lvl="1"/>
            <a:r>
              <a:rPr lang="en-US" sz="2000" b="1" baseline="-25000" dirty="0"/>
              <a:t>   </a:t>
            </a:r>
            <a:r>
              <a:rPr lang="en-US" sz="2000" b="1" dirty="0"/>
              <a:t>Catalyst= </a:t>
            </a:r>
            <a:r>
              <a:rPr lang="sv-SE" sz="2000" b="1" dirty="0"/>
              <a:t>Iron</a:t>
            </a:r>
            <a:r>
              <a:rPr lang="en-US" sz="2000" b="1" dirty="0"/>
              <a:t> oxide, </a:t>
            </a:r>
            <a:r>
              <a:rPr lang="sv-SE" sz="2000" b="1" dirty="0"/>
              <a:t>V</a:t>
            </a:r>
            <a:r>
              <a:rPr lang="en-US" sz="2000" b="1" dirty="0" err="1"/>
              <a:t>anadium</a:t>
            </a:r>
            <a:r>
              <a:rPr lang="en-US" sz="2000" b="1" dirty="0"/>
              <a:t> pentoxide or Nickel (or other metal surface)</a:t>
            </a:r>
          </a:p>
          <a:p>
            <a:endParaRPr lang="en-US" dirty="0"/>
          </a:p>
        </p:txBody>
      </p:sp>
    </p:spTree>
    <p:extLst>
      <p:ext uri="{BB962C8B-B14F-4D97-AF65-F5344CB8AC3E}">
        <p14:creationId xmlns:p14="http://schemas.microsoft.com/office/powerpoint/2010/main" val="66702480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ln/>
        </p:spPr>
        <p:txBody>
          <a:bodyPr/>
          <a:lstStyle/>
          <a:p>
            <a:r>
              <a:rPr lang="sv-SE" sz="2800" dirty="0" smtClean="0"/>
              <a:t>What Influences SO</a:t>
            </a:r>
            <a:r>
              <a:rPr lang="sv-SE" sz="2800" baseline="-25000" dirty="0" smtClean="0"/>
              <a:t>3</a:t>
            </a:r>
            <a:r>
              <a:rPr lang="sv-SE" sz="2800" dirty="0" smtClean="0"/>
              <a:t>-concentration?</a:t>
            </a:r>
            <a:endParaRPr lang="en-US" sz="2800" dirty="0"/>
          </a:p>
        </p:txBody>
      </p:sp>
      <p:sp>
        <p:nvSpPr>
          <p:cNvPr id="224259" name="Rectangle 3"/>
          <p:cNvSpPr>
            <a:spLocks noGrp="1" noChangeArrowheads="1"/>
          </p:cNvSpPr>
          <p:nvPr>
            <p:ph type="body" idx="1"/>
          </p:nvPr>
        </p:nvSpPr>
        <p:spPr>
          <a:xfrm>
            <a:off x="304800" y="895350"/>
            <a:ext cx="8534400" cy="4305300"/>
          </a:xfrm>
          <a:ln/>
        </p:spPr>
        <p:txBody>
          <a:bodyPr>
            <a:normAutofit/>
          </a:bodyPr>
          <a:lstStyle/>
          <a:p>
            <a:pPr marL="0" indent="0">
              <a:buNone/>
            </a:pPr>
            <a:r>
              <a:rPr lang="en-US" sz="2200" dirty="0"/>
              <a:t>The amount of SO</a:t>
            </a:r>
            <a:r>
              <a:rPr lang="en-US" sz="2200" b="1" baseline="-25000" dirty="0">
                <a:solidFill>
                  <a:srgbClr val="4D4D4D"/>
                </a:solidFill>
              </a:rPr>
              <a:t>3</a:t>
            </a:r>
            <a:r>
              <a:rPr lang="en-US" sz="2200" dirty="0"/>
              <a:t> formed is dependent </a:t>
            </a:r>
            <a:r>
              <a:rPr lang="en-US" sz="2200" dirty="0" smtClean="0"/>
              <a:t>on:</a:t>
            </a:r>
          </a:p>
          <a:p>
            <a:pPr marL="0" indent="0">
              <a:buNone/>
            </a:pPr>
            <a:endParaRPr lang="en-US" sz="2200" dirty="0"/>
          </a:p>
          <a:p>
            <a:pPr lvl="1">
              <a:buFontTx/>
              <a:buChar char="-"/>
            </a:pPr>
            <a:r>
              <a:rPr lang="en-US" sz="2200" dirty="0"/>
              <a:t>The </a:t>
            </a:r>
            <a:r>
              <a:rPr lang="en-US" sz="2200" dirty="0" err="1"/>
              <a:t>sulphur</a:t>
            </a:r>
            <a:r>
              <a:rPr lang="en-US" sz="2200" dirty="0"/>
              <a:t> content in the fuel and fuel composition</a:t>
            </a:r>
          </a:p>
          <a:p>
            <a:pPr lvl="1">
              <a:buFontTx/>
              <a:buChar char="-"/>
            </a:pPr>
            <a:r>
              <a:rPr lang="en-US" sz="2200" dirty="0"/>
              <a:t>The combustion process</a:t>
            </a:r>
          </a:p>
          <a:p>
            <a:pPr lvl="1">
              <a:buFontTx/>
              <a:buChar char="-"/>
            </a:pPr>
            <a:r>
              <a:rPr lang="en-US" sz="2200" dirty="0"/>
              <a:t>The temperature and pressure conditions and also the cooling of the flue gases</a:t>
            </a:r>
          </a:p>
          <a:p>
            <a:pPr lvl="1">
              <a:buFontTx/>
              <a:buChar char="-"/>
            </a:pPr>
            <a:r>
              <a:rPr lang="en-US" sz="2200" dirty="0"/>
              <a:t>The presence of catalytic compounds and soot.</a:t>
            </a:r>
          </a:p>
        </p:txBody>
      </p:sp>
    </p:spTree>
    <p:extLst>
      <p:ext uri="{BB962C8B-B14F-4D97-AF65-F5344CB8AC3E}">
        <p14:creationId xmlns:p14="http://schemas.microsoft.com/office/powerpoint/2010/main" val="113316391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9" name="Object 3"/>
          <p:cNvGraphicFramePr>
            <a:graphicFrameLocks noChangeAspect="1"/>
          </p:cNvGraphicFramePr>
          <p:nvPr>
            <p:extLst>
              <p:ext uri="{D42A27DB-BD31-4B8C-83A1-F6EECF244321}">
                <p14:modId xmlns:p14="http://schemas.microsoft.com/office/powerpoint/2010/main" val="259273008"/>
              </p:ext>
            </p:extLst>
          </p:nvPr>
        </p:nvGraphicFramePr>
        <p:xfrm>
          <a:off x="1371600" y="1047750"/>
          <a:ext cx="6073378" cy="3518297"/>
        </p:xfrm>
        <a:graphic>
          <a:graphicData uri="http://schemas.openxmlformats.org/presentationml/2006/ole">
            <mc:AlternateContent xmlns:mc="http://schemas.openxmlformats.org/markup-compatibility/2006">
              <mc:Choice xmlns:v="urn:schemas-microsoft-com:vml" Requires="v">
                <p:oleObj spid="_x0000_s18454" name="Diagram" r:id="rId3" imgW="8096188" imgH="4895871" progId="MSGraph.Chart.8">
                  <p:embed followColorScheme="full"/>
                </p:oleObj>
              </mc:Choice>
              <mc:Fallback>
                <p:oleObj name="Diagram" r:id="rId3" imgW="8096188" imgH="4895871" progId="MSGraph.Chart.8">
                  <p:embed followColorScheme="full"/>
                  <p:pic>
                    <p:nvPicPr>
                      <p:cNvPr id="0" name=""/>
                      <p:cNvPicPr>
                        <a:picLocks noChangeAspect="1" noChangeArrowheads="1"/>
                      </p:cNvPicPr>
                      <p:nvPr/>
                    </p:nvPicPr>
                    <p:blipFill>
                      <a:blip r:embed="rId4"/>
                      <a:srcRect/>
                      <a:stretch>
                        <a:fillRect/>
                      </a:stretch>
                    </p:blipFill>
                    <p:spPr bwMode="auto">
                      <a:xfrm>
                        <a:off x="1371600" y="1047750"/>
                        <a:ext cx="6073378" cy="351829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0098" name="Rectangle 2"/>
          <p:cNvSpPr>
            <a:spLocks noGrp="1" noChangeArrowheads="1"/>
          </p:cNvSpPr>
          <p:nvPr>
            <p:ph type="title"/>
          </p:nvPr>
        </p:nvSpPr>
        <p:spPr>
          <a:xfrm>
            <a:off x="457200" y="209550"/>
            <a:ext cx="8229600" cy="457201"/>
          </a:xfrm>
        </p:spPr>
        <p:txBody>
          <a:bodyPr>
            <a:noAutofit/>
          </a:bodyPr>
          <a:lstStyle/>
          <a:p>
            <a:r>
              <a:rPr lang="en-GB" sz="2400" spc="0" dirty="0" smtClean="0">
                <a:solidFill>
                  <a:schemeClr val="accent2">
                    <a:lumMod val="75000"/>
                  </a:schemeClr>
                </a:solidFill>
              </a:rPr>
              <a:t>Catalytic </a:t>
            </a:r>
            <a:r>
              <a:rPr lang="en-GB" sz="2400" spc="0" dirty="0">
                <a:solidFill>
                  <a:schemeClr val="accent2">
                    <a:lumMod val="75000"/>
                  </a:schemeClr>
                </a:solidFill>
              </a:rPr>
              <a:t>oxidation of SO</a:t>
            </a:r>
            <a:r>
              <a:rPr lang="en-GB" sz="2400" spc="0" baseline="-25000" dirty="0">
                <a:solidFill>
                  <a:schemeClr val="accent2">
                    <a:lumMod val="75000"/>
                  </a:schemeClr>
                </a:solidFill>
              </a:rPr>
              <a:t>2</a:t>
            </a:r>
            <a:r>
              <a:rPr lang="en-GB" sz="2400" spc="0" dirty="0">
                <a:solidFill>
                  <a:schemeClr val="accent2">
                    <a:lumMod val="75000"/>
                  </a:schemeClr>
                </a:solidFill>
              </a:rPr>
              <a:t> to SO</a:t>
            </a:r>
            <a:r>
              <a:rPr lang="en-GB" sz="2400" spc="0" baseline="-25000" dirty="0">
                <a:solidFill>
                  <a:schemeClr val="accent2">
                    <a:lumMod val="75000"/>
                  </a:schemeClr>
                </a:solidFill>
              </a:rPr>
              <a:t>3</a:t>
            </a:r>
            <a:r>
              <a:rPr lang="en-GB" sz="2400" spc="0" dirty="0">
                <a:solidFill>
                  <a:schemeClr val="accent2">
                    <a:lumMod val="75000"/>
                  </a:schemeClr>
                </a:solidFill>
              </a:rPr>
              <a:t> by various materials</a:t>
            </a:r>
          </a:p>
        </p:txBody>
      </p:sp>
    </p:spTree>
    <p:extLst>
      <p:ext uri="{BB962C8B-B14F-4D97-AF65-F5344CB8AC3E}">
        <p14:creationId xmlns:p14="http://schemas.microsoft.com/office/powerpoint/2010/main" val="2750927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SO3 and Sulfuric Acid Condensation</a:t>
            </a:r>
            <a:endParaRPr lang="en-US" dirty="0"/>
          </a:p>
        </p:txBody>
      </p:sp>
      <p:sp>
        <p:nvSpPr>
          <p:cNvPr id="3" name="Content Placeholder 2"/>
          <p:cNvSpPr>
            <a:spLocks noGrp="1"/>
          </p:cNvSpPr>
          <p:nvPr>
            <p:ph idx="1"/>
          </p:nvPr>
        </p:nvSpPr>
        <p:spPr/>
        <p:txBody>
          <a:bodyPr>
            <a:noAutofit/>
          </a:bodyPr>
          <a:lstStyle/>
          <a:p>
            <a:endParaRPr lang="en-US" sz="2400" dirty="0"/>
          </a:p>
          <a:p>
            <a:r>
              <a:rPr lang="en-US" sz="2400" dirty="0"/>
              <a:t>This SO3 condenses with water vapor </a:t>
            </a:r>
            <a:r>
              <a:rPr lang="en-US" sz="2400" dirty="0" smtClean="0"/>
              <a:t>at temperatures </a:t>
            </a:r>
            <a:r>
              <a:rPr lang="en-US" sz="2400" dirty="0"/>
              <a:t>below the acid dew </a:t>
            </a:r>
            <a:r>
              <a:rPr lang="en-US" sz="2400" dirty="0" smtClean="0"/>
              <a:t>point, approximately 150 </a:t>
            </a:r>
            <a:r>
              <a:rPr lang="en-US" sz="2400" dirty="0" err="1" smtClean="0"/>
              <a:t>deg</a:t>
            </a:r>
            <a:r>
              <a:rPr lang="en-US" sz="2400" dirty="0" smtClean="0"/>
              <a:t> C</a:t>
            </a:r>
            <a:r>
              <a:rPr lang="en-US" sz="2400" dirty="0"/>
              <a:t>, to form sulfuric </a:t>
            </a:r>
            <a:r>
              <a:rPr lang="en-US" sz="2400" dirty="0" smtClean="0"/>
              <a:t>acid</a:t>
            </a:r>
          </a:p>
          <a:p>
            <a:endParaRPr lang="en-US" sz="2400" dirty="0"/>
          </a:p>
          <a:p>
            <a:r>
              <a:rPr lang="en-US" sz="2400" dirty="0"/>
              <a:t>SO</a:t>
            </a:r>
            <a:r>
              <a:rPr lang="en-US" sz="2400" baseline="-25000" dirty="0"/>
              <a:t>3</a:t>
            </a:r>
            <a:r>
              <a:rPr lang="en-US" sz="2400" dirty="0"/>
              <a:t> + H</a:t>
            </a:r>
            <a:r>
              <a:rPr lang="en-US" sz="2400" baseline="-25000" dirty="0"/>
              <a:t>2</a:t>
            </a:r>
            <a:r>
              <a:rPr lang="en-US" sz="2400" dirty="0"/>
              <a:t>O </a:t>
            </a:r>
            <a:r>
              <a:rPr lang="en-US" sz="2400" dirty="0">
                <a:sym typeface="Wingdings" panose="05000000000000000000" pitchFamily="2" charset="2"/>
              </a:rPr>
              <a:t> </a:t>
            </a:r>
            <a:r>
              <a:rPr lang="en-US" sz="2400" dirty="0" smtClean="0">
                <a:sym typeface="Wingdings" panose="05000000000000000000" pitchFamily="2" charset="2"/>
              </a:rPr>
              <a:t>H</a:t>
            </a:r>
            <a:r>
              <a:rPr lang="en-US" sz="2400" baseline="-25000" dirty="0" smtClean="0">
                <a:sym typeface="Wingdings" panose="05000000000000000000" pitchFamily="2" charset="2"/>
              </a:rPr>
              <a:t>2</a:t>
            </a:r>
            <a:r>
              <a:rPr lang="en-US" sz="2400" dirty="0" smtClean="0">
                <a:sym typeface="Wingdings" panose="05000000000000000000" pitchFamily="2" charset="2"/>
              </a:rPr>
              <a:t>SO</a:t>
            </a:r>
            <a:r>
              <a:rPr lang="en-US" sz="2400" baseline="-25000" dirty="0" smtClean="0">
                <a:sym typeface="Wingdings" panose="05000000000000000000" pitchFamily="2" charset="2"/>
              </a:rPr>
              <a:t>4</a:t>
            </a:r>
            <a:endParaRPr lang="en-US" sz="2400" dirty="0" smtClean="0"/>
          </a:p>
          <a:p>
            <a:endParaRPr lang="en-US" sz="2400" dirty="0"/>
          </a:p>
          <a:p>
            <a:r>
              <a:rPr lang="en-US" sz="2400" dirty="0"/>
              <a:t>Acid corrosion then takes place on the iron </a:t>
            </a:r>
            <a:r>
              <a:rPr lang="en-US" sz="2400" dirty="0" smtClean="0"/>
              <a:t>surfaces (principally </a:t>
            </a:r>
            <a:r>
              <a:rPr lang="en-US" sz="2400" dirty="0"/>
              <a:t>in the air pre-heater or stack</a:t>
            </a:r>
            <a:r>
              <a:rPr lang="en-US" sz="2400" dirty="0" smtClean="0"/>
              <a:t>)</a:t>
            </a:r>
          </a:p>
          <a:p>
            <a:pPr marL="0" indent="0">
              <a:buNone/>
            </a:pPr>
            <a:endParaRPr lang="en-US" sz="2400" dirty="0"/>
          </a:p>
        </p:txBody>
      </p:sp>
    </p:spTree>
    <p:extLst>
      <p:ext uri="{BB962C8B-B14F-4D97-AF65-F5344CB8AC3E}">
        <p14:creationId xmlns:p14="http://schemas.microsoft.com/office/powerpoint/2010/main" val="3266542866"/>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3136" y="285750"/>
            <a:ext cx="5206264" cy="451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331" name="Rectangle 3"/>
          <p:cNvSpPr>
            <a:spLocks noGrp="1" noChangeArrowheads="1"/>
          </p:cNvSpPr>
          <p:nvPr>
            <p:ph type="title"/>
          </p:nvPr>
        </p:nvSpPr>
        <p:spPr>
          <a:xfrm>
            <a:off x="228600" y="0"/>
            <a:ext cx="5762625" cy="450056"/>
          </a:xfrm>
          <a:ln/>
        </p:spPr>
        <p:txBody>
          <a:bodyPr>
            <a:normAutofit/>
          </a:bodyPr>
          <a:lstStyle/>
          <a:p>
            <a:r>
              <a:rPr lang="en-US" sz="2400" spc="0" dirty="0">
                <a:solidFill>
                  <a:schemeClr val="accent2">
                    <a:lumMod val="75000"/>
                  </a:schemeClr>
                </a:solidFill>
              </a:rPr>
              <a:t>Acid dew point</a:t>
            </a:r>
          </a:p>
        </p:txBody>
      </p:sp>
      <p:sp>
        <p:nvSpPr>
          <p:cNvPr id="227332" name="Text Box 4"/>
          <p:cNvSpPr txBox="1">
            <a:spLocks noChangeArrowheads="1"/>
          </p:cNvSpPr>
          <p:nvPr/>
        </p:nvSpPr>
        <p:spPr bwMode="auto">
          <a:xfrm>
            <a:off x="370114" y="646895"/>
            <a:ext cx="3439886" cy="377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1" hangingPunct="1">
              <a:spcBef>
                <a:spcPct val="50000"/>
              </a:spcBef>
              <a:buFont typeface="Arial" panose="020B0604020202020204" pitchFamily="34" charset="0"/>
              <a:buChar char="•"/>
            </a:pPr>
            <a:r>
              <a:rPr lang="en-US" sz="1650" dirty="0"/>
              <a:t>A</a:t>
            </a:r>
            <a:r>
              <a:rPr lang="en-US" sz="1650" dirty="0" smtClean="0"/>
              <a:t>cid </a:t>
            </a:r>
            <a:r>
              <a:rPr lang="en-US" sz="1650" dirty="0"/>
              <a:t>dew point is the temperature where the acid </a:t>
            </a:r>
            <a:r>
              <a:rPr lang="en-US" sz="1650" dirty="0" smtClean="0"/>
              <a:t>condensates.</a:t>
            </a:r>
          </a:p>
          <a:p>
            <a:pPr marL="285750" indent="-285750" eaLnBrk="1" hangingPunct="1">
              <a:spcBef>
                <a:spcPct val="50000"/>
              </a:spcBef>
              <a:buFont typeface="Arial" panose="020B0604020202020204" pitchFamily="34" charset="0"/>
              <a:buChar char="•"/>
            </a:pPr>
            <a:r>
              <a:rPr lang="en-US" sz="1650" dirty="0"/>
              <a:t>V</a:t>
            </a:r>
            <a:r>
              <a:rPr lang="en-US" sz="1650" dirty="0" smtClean="0"/>
              <a:t>aries </a:t>
            </a:r>
            <a:r>
              <a:rPr lang="en-US" sz="1650" dirty="0"/>
              <a:t>with the water vapor concentration in the flue gas. </a:t>
            </a:r>
            <a:endParaRPr lang="en-US" sz="1650" dirty="0" smtClean="0"/>
          </a:p>
          <a:p>
            <a:pPr marL="285750" indent="-285750" eaLnBrk="1" hangingPunct="1">
              <a:spcBef>
                <a:spcPct val="50000"/>
              </a:spcBef>
              <a:buFont typeface="Arial" panose="020B0604020202020204" pitchFamily="34" charset="0"/>
              <a:buChar char="•"/>
            </a:pPr>
            <a:r>
              <a:rPr lang="en-US" sz="1650" dirty="0" smtClean="0"/>
              <a:t>The </a:t>
            </a:r>
            <a:r>
              <a:rPr lang="en-US" sz="1650" dirty="0"/>
              <a:t>higher the water </a:t>
            </a:r>
            <a:r>
              <a:rPr lang="en-US" sz="1650" dirty="0" smtClean="0"/>
              <a:t>vapor, </a:t>
            </a:r>
            <a:r>
              <a:rPr lang="en-US" sz="1650" dirty="0"/>
              <a:t>the higher the acid dew point. </a:t>
            </a:r>
            <a:endParaRPr lang="en-US" sz="1650" dirty="0" smtClean="0"/>
          </a:p>
          <a:p>
            <a:pPr marL="285750" indent="-285750" eaLnBrk="1" hangingPunct="1">
              <a:spcBef>
                <a:spcPct val="50000"/>
              </a:spcBef>
              <a:buFont typeface="Arial" panose="020B0604020202020204" pitchFamily="34" charset="0"/>
              <a:buChar char="•"/>
            </a:pPr>
            <a:r>
              <a:rPr lang="en-US" sz="1650" dirty="0" smtClean="0"/>
              <a:t>It </a:t>
            </a:r>
            <a:r>
              <a:rPr lang="en-US" sz="1650" dirty="0"/>
              <a:t>is favorable to have as low acid dew point as possible to avoid condensation of acid in the flue gas system.</a:t>
            </a:r>
          </a:p>
        </p:txBody>
      </p:sp>
    </p:spTree>
    <p:extLst>
      <p:ext uri="{BB962C8B-B14F-4D97-AF65-F5344CB8AC3E}">
        <p14:creationId xmlns:p14="http://schemas.microsoft.com/office/powerpoint/2010/main" val="300172702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703734"/>
            <a:ext cx="3730228" cy="366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79" name="Text Box 3"/>
          <p:cNvSpPr txBox="1">
            <a:spLocks noChangeArrowheads="1"/>
          </p:cNvSpPr>
          <p:nvPr/>
        </p:nvSpPr>
        <p:spPr bwMode="auto">
          <a:xfrm>
            <a:off x="5114738" y="4371605"/>
            <a:ext cx="372089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sz="900" dirty="0">
                <a:latin typeface="Times New Roman" panose="02020603050405020304" pitchFamily="18" charset="0"/>
              </a:rPr>
              <a:t>* The NALCO Guide to Boiler Failure Analysis, R. Port and H. Herro, 1991</a:t>
            </a:r>
            <a:endParaRPr lang="en-US" sz="900" dirty="0">
              <a:latin typeface="Times New Roman" panose="02020603050405020304" pitchFamily="18" charset="0"/>
            </a:endParaRPr>
          </a:p>
        </p:txBody>
      </p:sp>
      <p:sp>
        <p:nvSpPr>
          <p:cNvPr id="229380" name="Rectangle 4"/>
          <p:cNvSpPr>
            <a:spLocks noGrp="1" noChangeArrowheads="1"/>
          </p:cNvSpPr>
          <p:nvPr>
            <p:ph type="title"/>
          </p:nvPr>
        </p:nvSpPr>
        <p:spPr>
          <a:xfrm>
            <a:off x="319087" y="133350"/>
            <a:ext cx="8077200" cy="407195"/>
          </a:xfrm>
          <a:ln/>
        </p:spPr>
        <p:txBody>
          <a:bodyPr>
            <a:noAutofit/>
          </a:bodyPr>
          <a:lstStyle/>
          <a:p>
            <a:r>
              <a:rPr lang="sv-SE" sz="2400" spc="0" dirty="0" smtClean="0">
                <a:solidFill>
                  <a:schemeClr val="accent2">
                    <a:lumMod val="75000"/>
                  </a:schemeClr>
                </a:solidFill>
              </a:rPr>
              <a:t>Sulfur Content &amp; Dew Point Temperature</a:t>
            </a:r>
            <a:endParaRPr lang="en-US" sz="2400" spc="0" dirty="0">
              <a:solidFill>
                <a:schemeClr val="accent2">
                  <a:lumMod val="75000"/>
                </a:schemeClr>
              </a:solidFill>
            </a:endParaRPr>
          </a:p>
        </p:txBody>
      </p:sp>
      <p:sp>
        <p:nvSpPr>
          <p:cNvPr id="229381" name="Text Box 5"/>
          <p:cNvSpPr txBox="1">
            <a:spLocks noChangeArrowheads="1"/>
          </p:cNvSpPr>
          <p:nvPr/>
        </p:nvSpPr>
        <p:spPr bwMode="auto">
          <a:xfrm>
            <a:off x="381000" y="895350"/>
            <a:ext cx="4419600"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1" hangingPunct="1">
              <a:buFont typeface="Arial" panose="020B0604020202020204" pitchFamily="34" charset="0"/>
              <a:buChar char="•"/>
            </a:pPr>
            <a:r>
              <a:rPr lang="en-US" sz="1650" dirty="0"/>
              <a:t>S</a:t>
            </a:r>
            <a:r>
              <a:rPr lang="en-US" sz="1650" dirty="0" smtClean="0"/>
              <a:t>ulfur </a:t>
            </a:r>
            <a:r>
              <a:rPr lang="en-US" sz="1650" dirty="0"/>
              <a:t>content in </a:t>
            </a:r>
            <a:r>
              <a:rPr lang="en-US" sz="1650" dirty="0" smtClean="0"/>
              <a:t>the </a:t>
            </a:r>
            <a:r>
              <a:rPr lang="en-US" sz="1650" dirty="0"/>
              <a:t>fuel is a critical factor for formation of SO</a:t>
            </a:r>
            <a:r>
              <a:rPr lang="en-US" sz="1650" baseline="-25000" dirty="0"/>
              <a:t>3</a:t>
            </a:r>
            <a:r>
              <a:rPr lang="en-US" sz="1650" dirty="0"/>
              <a:t>. </a:t>
            </a:r>
            <a:endParaRPr lang="en-US" sz="1650" dirty="0" smtClean="0"/>
          </a:p>
          <a:p>
            <a:pPr marL="285750" indent="-285750" eaLnBrk="1" hangingPunct="1">
              <a:buFont typeface="Arial" panose="020B0604020202020204" pitchFamily="34" charset="0"/>
              <a:buChar char="•"/>
            </a:pPr>
            <a:endParaRPr lang="en-US" sz="1650" dirty="0"/>
          </a:p>
          <a:p>
            <a:pPr marL="285750" indent="-285750" eaLnBrk="1" hangingPunct="1">
              <a:buFont typeface="Arial" panose="020B0604020202020204" pitchFamily="34" charset="0"/>
              <a:buChar char="•"/>
            </a:pPr>
            <a:r>
              <a:rPr lang="en-US" sz="1650" dirty="0" smtClean="0"/>
              <a:t>Dew point temperature  </a:t>
            </a:r>
            <a:r>
              <a:rPr lang="en-US" sz="1650" dirty="0"/>
              <a:t>is only </a:t>
            </a:r>
            <a:r>
              <a:rPr lang="sv-SE" sz="1650" dirty="0" smtClean="0"/>
              <a:t>slightly </a:t>
            </a:r>
            <a:r>
              <a:rPr lang="en-US" sz="1650" dirty="0" smtClean="0"/>
              <a:t>influenced </a:t>
            </a:r>
            <a:r>
              <a:rPr lang="en-US" sz="1650" dirty="0"/>
              <a:t>at fuel </a:t>
            </a:r>
            <a:r>
              <a:rPr lang="en-US" sz="1650" dirty="0" smtClean="0"/>
              <a:t>sulfur </a:t>
            </a:r>
            <a:r>
              <a:rPr lang="en-US" sz="1650" dirty="0"/>
              <a:t>concentrations above 0.5 %. </a:t>
            </a:r>
          </a:p>
          <a:p>
            <a:pPr marL="285750" indent="-285750" eaLnBrk="1" hangingPunct="1">
              <a:buFont typeface="Arial" panose="020B0604020202020204" pitchFamily="34" charset="0"/>
              <a:buChar char="•"/>
            </a:pPr>
            <a:endParaRPr lang="en-US" sz="1650" dirty="0"/>
          </a:p>
          <a:p>
            <a:pPr marL="285750" indent="-285750" eaLnBrk="1" hangingPunct="1">
              <a:buFont typeface="Arial" panose="020B0604020202020204" pitchFamily="34" charset="0"/>
              <a:buChar char="•"/>
            </a:pPr>
            <a:r>
              <a:rPr lang="en-US" sz="1650" dirty="0"/>
              <a:t>The exact temperature on the y-axis </a:t>
            </a:r>
            <a:r>
              <a:rPr lang="en-US" sz="1650" dirty="0" smtClean="0"/>
              <a:t>dependent </a:t>
            </a:r>
            <a:r>
              <a:rPr lang="en-US" sz="1650" dirty="0"/>
              <a:t>on the boiler conditions as well as S-content.</a:t>
            </a:r>
          </a:p>
        </p:txBody>
      </p:sp>
    </p:spTree>
    <p:extLst>
      <p:ext uri="{BB962C8B-B14F-4D97-AF65-F5344CB8AC3E}">
        <p14:creationId xmlns:p14="http://schemas.microsoft.com/office/powerpoint/2010/main" val="267910834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ln/>
        </p:spPr>
        <p:txBody>
          <a:bodyPr/>
          <a:lstStyle/>
          <a:p>
            <a:r>
              <a:rPr lang="en-US" sz="2400" dirty="0"/>
              <a:t>Low temperature corrosion</a:t>
            </a:r>
          </a:p>
        </p:txBody>
      </p:sp>
      <p:sp>
        <p:nvSpPr>
          <p:cNvPr id="231427" name="Rectangle 3"/>
          <p:cNvSpPr>
            <a:spLocks noGrp="1" noChangeArrowheads="1"/>
          </p:cNvSpPr>
          <p:nvPr>
            <p:ph type="body" idx="1"/>
          </p:nvPr>
        </p:nvSpPr>
        <p:spPr>
          <a:xfrm>
            <a:off x="304800" y="1112185"/>
            <a:ext cx="8534400" cy="2877288"/>
          </a:xfrm>
          <a:ln/>
        </p:spPr>
        <p:txBody>
          <a:bodyPr>
            <a:normAutofit/>
          </a:bodyPr>
          <a:lstStyle/>
          <a:p>
            <a:pPr marL="0" indent="0">
              <a:buNone/>
            </a:pPr>
            <a:r>
              <a:rPr lang="en-US" sz="2000" dirty="0"/>
              <a:t>C</a:t>
            </a:r>
            <a:r>
              <a:rPr lang="en-US" sz="2000" dirty="0" smtClean="0"/>
              <a:t>ondensed </a:t>
            </a:r>
            <a:r>
              <a:rPr lang="en-US" sz="2000" dirty="0"/>
              <a:t>acid causes problems with corrosion</a:t>
            </a:r>
            <a:r>
              <a:rPr lang="en-US" sz="2000" dirty="0" smtClean="0"/>
              <a:t>.</a:t>
            </a:r>
          </a:p>
          <a:p>
            <a:pPr marL="0" indent="0">
              <a:buNone/>
            </a:pPr>
            <a:endParaRPr lang="en-US" sz="2000" dirty="0"/>
          </a:p>
          <a:p>
            <a:pPr marL="0" indent="0">
              <a:buNone/>
            </a:pPr>
            <a:r>
              <a:rPr lang="en-US" sz="2000" dirty="0"/>
              <a:t>The presence of a liquid phase on the </a:t>
            </a:r>
            <a:r>
              <a:rPr lang="en-US" sz="2000" dirty="0" smtClean="0"/>
              <a:t>tubes &amp; surfaces </a:t>
            </a:r>
            <a:r>
              <a:rPr lang="en-US" sz="2000" dirty="0"/>
              <a:t>increases the corrosion rate</a:t>
            </a:r>
            <a:r>
              <a:rPr lang="en-US" sz="2000" dirty="0" smtClean="0"/>
              <a:t>.</a:t>
            </a:r>
          </a:p>
          <a:p>
            <a:pPr marL="0" indent="0">
              <a:buNone/>
            </a:pPr>
            <a:endParaRPr lang="en-US" sz="2000" dirty="0"/>
          </a:p>
          <a:p>
            <a:pPr marL="0" indent="0">
              <a:buNone/>
            </a:pPr>
            <a:r>
              <a:rPr lang="en-US" sz="2000" dirty="0"/>
              <a:t>The corrosion process is caused by the formation of iron </a:t>
            </a:r>
            <a:r>
              <a:rPr lang="en-US" sz="2000" dirty="0" smtClean="0"/>
              <a:t>sulfates</a:t>
            </a:r>
            <a:r>
              <a:rPr lang="en-US" sz="2000" dirty="0"/>
              <a:t>. The acid formed </a:t>
            </a:r>
            <a:r>
              <a:rPr lang="en-US" sz="2000" dirty="0" smtClean="0"/>
              <a:t>reacts with </a:t>
            </a:r>
            <a:r>
              <a:rPr lang="en-US" sz="2000" dirty="0"/>
              <a:t>the iron in the tubes causing corrosion attacks.</a:t>
            </a:r>
          </a:p>
          <a:p>
            <a:pPr marL="0" indent="0">
              <a:buNone/>
            </a:pPr>
            <a:endParaRPr lang="en-US" dirty="0"/>
          </a:p>
          <a:p>
            <a:pPr>
              <a:buFont typeface="Wingdings" panose="05000000000000000000" pitchFamily="2" charset="2"/>
              <a:buChar char="è"/>
            </a:pPr>
            <a:endParaRPr lang="en-US" dirty="0"/>
          </a:p>
        </p:txBody>
      </p:sp>
      <p:sp>
        <p:nvSpPr>
          <p:cNvPr id="231428" name="Rectangle 4"/>
          <p:cNvSpPr>
            <a:spLocks noChangeArrowheads="1"/>
          </p:cNvSpPr>
          <p:nvPr/>
        </p:nvSpPr>
        <p:spPr bwMode="auto">
          <a:xfrm>
            <a:off x="2514600" y="3989473"/>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dirty="0">
                <a:solidFill>
                  <a:srgbClr val="000066"/>
                </a:solidFill>
                <a:latin typeface="Lucida Sans Unicode" panose="020B0602030504020204" pitchFamily="34" charset="0"/>
              </a:rPr>
              <a:t>H</a:t>
            </a:r>
            <a:r>
              <a:rPr lang="en-US" sz="2400" baseline="-25000" dirty="0">
                <a:solidFill>
                  <a:srgbClr val="000066"/>
                </a:solidFill>
                <a:latin typeface="Lucida Sans Unicode" panose="020B0602030504020204" pitchFamily="34" charset="0"/>
              </a:rPr>
              <a:t>2</a:t>
            </a:r>
            <a:r>
              <a:rPr lang="en-US" sz="2400" dirty="0">
                <a:solidFill>
                  <a:srgbClr val="000066"/>
                </a:solidFill>
                <a:latin typeface="Lucida Sans Unicode" panose="020B0602030504020204" pitchFamily="34" charset="0"/>
              </a:rPr>
              <a:t>SO</a:t>
            </a:r>
            <a:r>
              <a:rPr lang="en-US" sz="2400" baseline="-25000" dirty="0">
                <a:solidFill>
                  <a:srgbClr val="000066"/>
                </a:solidFill>
                <a:latin typeface="Lucida Sans Unicode" panose="020B0602030504020204" pitchFamily="34" charset="0"/>
              </a:rPr>
              <a:t>4</a:t>
            </a:r>
            <a:r>
              <a:rPr lang="en-US" sz="2400" dirty="0">
                <a:solidFill>
                  <a:srgbClr val="000066"/>
                </a:solidFill>
                <a:latin typeface="Lucida Sans Unicode" panose="020B0602030504020204" pitchFamily="34" charset="0"/>
              </a:rPr>
              <a:t> + Fe </a:t>
            </a:r>
            <a:r>
              <a:rPr lang="en-US" sz="2400" dirty="0">
                <a:solidFill>
                  <a:srgbClr val="000066"/>
                </a:solidFill>
                <a:latin typeface="Lucida Sans Unicode" panose="020B0602030504020204" pitchFamily="34" charset="0"/>
                <a:sym typeface="Wingdings" panose="05000000000000000000" pitchFamily="2" charset="2"/>
              </a:rPr>
              <a:t> FeSO</a:t>
            </a:r>
            <a:r>
              <a:rPr lang="en-US" sz="2400" baseline="-25000" dirty="0">
                <a:solidFill>
                  <a:srgbClr val="000066"/>
                </a:solidFill>
                <a:latin typeface="Lucida Sans Unicode" panose="020B0602030504020204" pitchFamily="34" charset="0"/>
                <a:sym typeface="Wingdings" panose="05000000000000000000" pitchFamily="2" charset="2"/>
              </a:rPr>
              <a:t>4</a:t>
            </a:r>
            <a:r>
              <a:rPr lang="en-US" sz="2400" dirty="0">
                <a:solidFill>
                  <a:srgbClr val="000066"/>
                </a:solidFill>
                <a:latin typeface="Lucida Sans Unicode" panose="020B0602030504020204" pitchFamily="34" charset="0"/>
                <a:sym typeface="Wingdings" panose="05000000000000000000" pitchFamily="2" charset="2"/>
              </a:rPr>
              <a:t> + </a:t>
            </a:r>
            <a:r>
              <a:rPr lang="en-US" sz="2400" dirty="0" smtClean="0">
                <a:solidFill>
                  <a:srgbClr val="000066"/>
                </a:solidFill>
                <a:latin typeface="Lucida Sans Unicode" panose="020B0602030504020204" pitchFamily="34" charset="0"/>
                <a:sym typeface="Wingdings" panose="05000000000000000000" pitchFamily="2" charset="2"/>
              </a:rPr>
              <a:t>H</a:t>
            </a:r>
            <a:r>
              <a:rPr lang="en-US" sz="2400" baseline="-25000" dirty="0" smtClean="0">
                <a:solidFill>
                  <a:srgbClr val="000066"/>
                </a:solidFill>
                <a:latin typeface="Lucida Sans Unicode" panose="020B0602030504020204" pitchFamily="34" charset="0"/>
                <a:sym typeface="Wingdings" panose="05000000000000000000" pitchFamily="2" charset="2"/>
              </a:rPr>
              <a:t>2</a:t>
            </a:r>
            <a:endParaRPr lang="en-US" sz="2400" baseline="-25000" dirty="0">
              <a:solidFill>
                <a:srgbClr val="000066"/>
              </a:solidFill>
              <a:latin typeface="Lucida Sans Unicode" panose="020B0602030504020204" pitchFamily="34" charset="0"/>
            </a:endParaRPr>
          </a:p>
        </p:txBody>
      </p:sp>
    </p:spTree>
    <p:extLst>
      <p:ext uri="{BB962C8B-B14F-4D97-AF65-F5344CB8AC3E}">
        <p14:creationId xmlns:p14="http://schemas.microsoft.com/office/powerpoint/2010/main" val="38733143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257574" y="-48739"/>
            <a:ext cx="8373518" cy="628650"/>
          </a:xfrm>
          <a:ln/>
        </p:spPr>
        <p:txBody>
          <a:bodyPr/>
          <a:lstStyle/>
          <a:p>
            <a:r>
              <a:rPr lang="en-US" sz="2400" dirty="0"/>
              <a:t>Corrosion </a:t>
            </a:r>
            <a:r>
              <a:rPr lang="en-US" sz="2400" dirty="0" smtClean="0"/>
              <a:t>peaks (Temperature-Dependency)</a:t>
            </a:r>
            <a:endParaRPr lang="en-US" sz="2400" dirty="0"/>
          </a:p>
        </p:txBody>
      </p:sp>
      <p:grpSp>
        <p:nvGrpSpPr>
          <p:cNvPr id="233475" name="Group 3"/>
          <p:cNvGrpSpPr>
            <a:grpSpLocks/>
          </p:cNvGrpSpPr>
          <p:nvPr/>
        </p:nvGrpSpPr>
        <p:grpSpPr bwMode="auto">
          <a:xfrm>
            <a:off x="4572000" y="666750"/>
            <a:ext cx="4441597" cy="3943620"/>
            <a:chOff x="2907" y="910"/>
            <a:chExt cx="2543" cy="3110"/>
          </a:xfrm>
        </p:grpSpPr>
        <p:sp>
          <p:nvSpPr>
            <p:cNvPr id="233476" name="Rectangle 4"/>
            <p:cNvSpPr>
              <a:spLocks noChangeArrowheads="1"/>
            </p:cNvSpPr>
            <p:nvPr/>
          </p:nvSpPr>
          <p:spPr bwMode="auto">
            <a:xfrm>
              <a:off x="3264" y="960"/>
              <a:ext cx="2040" cy="282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sp>
          <p:nvSpPr>
            <p:cNvPr id="233477" name="Rectangle 5"/>
            <p:cNvSpPr>
              <a:spLocks noChangeArrowheads="1"/>
            </p:cNvSpPr>
            <p:nvPr/>
          </p:nvSpPr>
          <p:spPr bwMode="auto">
            <a:xfrm>
              <a:off x="3264" y="960"/>
              <a:ext cx="2040" cy="2829"/>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78" name="Line 6"/>
            <p:cNvSpPr>
              <a:spLocks noChangeShapeType="1"/>
            </p:cNvSpPr>
            <p:nvPr/>
          </p:nvSpPr>
          <p:spPr bwMode="auto">
            <a:xfrm>
              <a:off x="3264" y="960"/>
              <a:ext cx="1" cy="28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479" name="Line 7"/>
            <p:cNvSpPr>
              <a:spLocks noChangeShapeType="1"/>
            </p:cNvSpPr>
            <p:nvPr/>
          </p:nvSpPr>
          <p:spPr bwMode="auto">
            <a:xfrm>
              <a:off x="3238" y="3789"/>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480" name="Line 8"/>
            <p:cNvSpPr>
              <a:spLocks noChangeShapeType="1"/>
            </p:cNvSpPr>
            <p:nvPr/>
          </p:nvSpPr>
          <p:spPr bwMode="auto">
            <a:xfrm>
              <a:off x="3238" y="3082"/>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481" name="Line 9"/>
            <p:cNvSpPr>
              <a:spLocks noChangeShapeType="1"/>
            </p:cNvSpPr>
            <p:nvPr/>
          </p:nvSpPr>
          <p:spPr bwMode="auto">
            <a:xfrm>
              <a:off x="3238" y="2375"/>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482" name="Line 10"/>
            <p:cNvSpPr>
              <a:spLocks noChangeShapeType="1"/>
            </p:cNvSpPr>
            <p:nvPr/>
          </p:nvSpPr>
          <p:spPr bwMode="auto">
            <a:xfrm>
              <a:off x="3238" y="1667"/>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483" name="Line 11"/>
            <p:cNvSpPr>
              <a:spLocks noChangeShapeType="1"/>
            </p:cNvSpPr>
            <p:nvPr/>
          </p:nvSpPr>
          <p:spPr bwMode="auto">
            <a:xfrm>
              <a:off x="3238" y="960"/>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484" name="Line 12"/>
            <p:cNvSpPr>
              <a:spLocks noChangeShapeType="1"/>
            </p:cNvSpPr>
            <p:nvPr/>
          </p:nvSpPr>
          <p:spPr bwMode="auto">
            <a:xfrm>
              <a:off x="3264" y="3789"/>
              <a:ext cx="20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485" name="Line 13"/>
            <p:cNvSpPr>
              <a:spLocks noChangeShapeType="1"/>
            </p:cNvSpPr>
            <p:nvPr/>
          </p:nvSpPr>
          <p:spPr bwMode="auto">
            <a:xfrm flipV="1">
              <a:off x="3264" y="3789"/>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486" name="Freeform 14"/>
            <p:cNvSpPr>
              <a:spLocks/>
            </p:cNvSpPr>
            <p:nvPr/>
          </p:nvSpPr>
          <p:spPr bwMode="auto">
            <a:xfrm>
              <a:off x="3289" y="1738"/>
              <a:ext cx="154" cy="213"/>
            </a:xfrm>
            <a:custGeom>
              <a:avLst/>
              <a:gdLst>
                <a:gd name="T0" fmla="*/ 0 w 154"/>
                <a:gd name="T1" fmla="*/ 0 h 213"/>
                <a:gd name="T2" fmla="*/ 10 w 154"/>
                <a:gd name="T3" fmla="*/ 13 h 213"/>
                <a:gd name="T4" fmla="*/ 17 w 154"/>
                <a:gd name="T5" fmla="*/ 27 h 213"/>
                <a:gd name="T6" fmla="*/ 23 w 154"/>
                <a:gd name="T7" fmla="*/ 41 h 213"/>
                <a:gd name="T8" fmla="*/ 30 w 154"/>
                <a:gd name="T9" fmla="*/ 54 h 213"/>
                <a:gd name="T10" fmla="*/ 41 w 154"/>
                <a:gd name="T11" fmla="*/ 83 h 213"/>
                <a:gd name="T12" fmla="*/ 54 w 154"/>
                <a:gd name="T13" fmla="*/ 111 h 213"/>
                <a:gd name="T14" fmla="*/ 60 w 154"/>
                <a:gd name="T15" fmla="*/ 124 h 213"/>
                <a:gd name="T16" fmla="*/ 68 w 154"/>
                <a:gd name="T17" fmla="*/ 138 h 213"/>
                <a:gd name="T18" fmla="*/ 78 w 154"/>
                <a:gd name="T19" fmla="*/ 152 h 213"/>
                <a:gd name="T20" fmla="*/ 89 w 154"/>
                <a:gd name="T21" fmla="*/ 164 h 213"/>
                <a:gd name="T22" fmla="*/ 102 w 154"/>
                <a:gd name="T23" fmla="*/ 177 h 213"/>
                <a:gd name="T24" fmla="*/ 116 w 154"/>
                <a:gd name="T25" fmla="*/ 189 h 213"/>
                <a:gd name="T26" fmla="*/ 134 w 154"/>
                <a:gd name="T27" fmla="*/ 201 h 213"/>
                <a:gd name="T28" fmla="*/ 154 w 154"/>
                <a:gd name="T29"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213">
                  <a:moveTo>
                    <a:pt x="0" y="0"/>
                  </a:moveTo>
                  <a:lnTo>
                    <a:pt x="10" y="13"/>
                  </a:lnTo>
                  <a:lnTo>
                    <a:pt x="17" y="27"/>
                  </a:lnTo>
                  <a:lnTo>
                    <a:pt x="23" y="41"/>
                  </a:lnTo>
                  <a:lnTo>
                    <a:pt x="30" y="54"/>
                  </a:lnTo>
                  <a:lnTo>
                    <a:pt x="41" y="83"/>
                  </a:lnTo>
                  <a:lnTo>
                    <a:pt x="54" y="111"/>
                  </a:lnTo>
                  <a:lnTo>
                    <a:pt x="60" y="124"/>
                  </a:lnTo>
                  <a:lnTo>
                    <a:pt x="68" y="138"/>
                  </a:lnTo>
                  <a:lnTo>
                    <a:pt x="78" y="152"/>
                  </a:lnTo>
                  <a:lnTo>
                    <a:pt x="89" y="164"/>
                  </a:lnTo>
                  <a:lnTo>
                    <a:pt x="102" y="177"/>
                  </a:lnTo>
                  <a:lnTo>
                    <a:pt x="116" y="189"/>
                  </a:lnTo>
                  <a:lnTo>
                    <a:pt x="134" y="201"/>
                  </a:lnTo>
                  <a:lnTo>
                    <a:pt x="154" y="213"/>
                  </a:lnTo>
                </a:path>
              </a:pathLst>
            </a:custGeom>
            <a:noFill/>
            <a:ln w="26988">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87" name="Freeform 15"/>
            <p:cNvSpPr>
              <a:spLocks/>
            </p:cNvSpPr>
            <p:nvPr/>
          </p:nvSpPr>
          <p:spPr bwMode="auto">
            <a:xfrm>
              <a:off x="3443" y="1951"/>
              <a:ext cx="535" cy="141"/>
            </a:xfrm>
            <a:custGeom>
              <a:avLst/>
              <a:gdLst>
                <a:gd name="T0" fmla="*/ 0 w 535"/>
                <a:gd name="T1" fmla="*/ 0 h 141"/>
                <a:gd name="T2" fmla="*/ 12 w 535"/>
                <a:gd name="T3" fmla="*/ 5 h 141"/>
                <a:gd name="T4" fmla="*/ 25 w 535"/>
                <a:gd name="T5" fmla="*/ 10 h 141"/>
                <a:gd name="T6" fmla="*/ 40 w 535"/>
                <a:gd name="T7" fmla="*/ 15 h 141"/>
                <a:gd name="T8" fmla="*/ 57 w 535"/>
                <a:gd name="T9" fmla="*/ 20 h 141"/>
                <a:gd name="T10" fmla="*/ 73 w 535"/>
                <a:gd name="T11" fmla="*/ 26 h 141"/>
                <a:gd name="T12" fmla="*/ 92 w 535"/>
                <a:gd name="T13" fmla="*/ 31 h 141"/>
                <a:gd name="T14" fmla="*/ 112 w 535"/>
                <a:gd name="T15" fmla="*/ 35 h 141"/>
                <a:gd name="T16" fmla="*/ 132 w 535"/>
                <a:gd name="T17" fmla="*/ 40 h 141"/>
                <a:gd name="T18" fmla="*/ 175 w 535"/>
                <a:gd name="T19" fmla="*/ 49 h 141"/>
                <a:gd name="T20" fmla="*/ 220 w 535"/>
                <a:gd name="T21" fmla="*/ 58 h 141"/>
                <a:gd name="T22" fmla="*/ 265 w 535"/>
                <a:gd name="T23" fmla="*/ 67 h 141"/>
                <a:gd name="T24" fmla="*/ 310 w 535"/>
                <a:gd name="T25" fmla="*/ 75 h 141"/>
                <a:gd name="T26" fmla="*/ 354 w 535"/>
                <a:gd name="T27" fmla="*/ 83 h 141"/>
                <a:gd name="T28" fmla="*/ 375 w 535"/>
                <a:gd name="T29" fmla="*/ 87 h 141"/>
                <a:gd name="T30" fmla="*/ 396 w 535"/>
                <a:gd name="T31" fmla="*/ 91 h 141"/>
                <a:gd name="T32" fmla="*/ 416 w 535"/>
                <a:gd name="T33" fmla="*/ 95 h 141"/>
                <a:gd name="T34" fmla="*/ 434 w 535"/>
                <a:gd name="T35" fmla="*/ 99 h 141"/>
                <a:gd name="T36" fmla="*/ 451 w 535"/>
                <a:gd name="T37" fmla="*/ 103 h 141"/>
                <a:gd name="T38" fmla="*/ 467 w 535"/>
                <a:gd name="T39" fmla="*/ 107 h 141"/>
                <a:gd name="T40" fmla="*/ 483 w 535"/>
                <a:gd name="T41" fmla="*/ 112 h 141"/>
                <a:gd name="T42" fmla="*/ 495 w 535"/>
                <a:gd name="T43" fmla="*/ 116 h 141"/>
                <a:gd name="T44" fmla="*/ 507 w 535"/>
                <a:gd name="T45" fmla="*/ 120 h 141"/>
                <a:gd name="T46" fmla="*/ 516 w 535"/>
                <a:gd name="T47" fmla="*/ 124 h 141"/>
                <a:gd name="T48" fmla="*/ 525 w 535"/>
                <a:gd name="T49" fmla="*/ 128 h 141"/>
                <a:gd name="T50" fmla="*/ 530 w 535"/>
                <a:gd name="T51" fmla="*/ 133 h 141"/>
                <a:gd name="T52" fmla="*/ 534 w 535"/>
                <a:gd name="T53" fmla="*/ 137 h 141"/>
                <a:gd name="T54" fmla="*/ 535 w 535"/>
                <a:gd name="T5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5" h="141">
                  <a:moveTo>
                    <a:pt x="0" y="0"/>
                  </a:moveTo>
                  <a:lnTo>
                    <a:pt x="12" y="5"/>
                  </a:lnTo>
                  <a:lnTo>
                    <a:pt x="25" y="10"/>
                  </a:lnTo>
                  <a:lnTo>
                    <a:pt x="40" y="15"/>
                  </a:lnTo>
                  <a:lnTo>
                    <a:pt x="57" y="20"/>
                  </a:lnTo>
                  <a:lnTo>
                    <a:pt x="73" y="26"/>
                  </a:lnTo>
                  <a:lnTo>
                    <a:pt x="92" y="31"/>
                  </a:lnTo>
                  <a:lnTo>
                    <a:pt x="112" y="35"/>
                  </a:lnTo>
                  <a:lnTo>
                    <a:pt x="132" y="40"/>
                  </a:lnTo>
                  <a:lnTo>
                    <a:pt x="175" y="49"/>
                  </a:lnTo>
                  <a:lnTo>
                    <a:pt x="220" y="58"/>
                  </a:lnTo>
                  <a:lnTo>
                    <a:pt x="265" y="67"/>
                  </a:lnTo>
                  <a:lnTo>
                    <a:pt x="310" y="75"/>
                  </a:lnTo>
                  <a:lnTo>
                    <a:pt x="354" y="83"/>
                  </a:lnTo>
                  <a:lnTo>
                    <a:pt x="375" y="87"/>
                  </a:lnTo>
                  <a:lnTo>
                    <a:pt x="396" y="91"/>
                  </a:lnTo>
                  <a:lnTo>
                    <a:pt x="416" y="95"/>
                  </a:lnTo>
                  <a:lnTo>
                    <a:pt x="434" y="99"/>
                  </a:lnTo>
                  <a:lnTo>
                    <a:pt x="451" y="103"/>
                  </a:lnTo>
                  <a:lnTo>
                    <a:pt x="467" y="107"/>
                  </a:lnTo>
                  <a:lnTo>
                    <a:pt x="483" y="112"/>
                  </a:lnTo>
                  <a:lnTo>
                    <a:pt x="495" y="116"/>
                  </a:lnTo>
                  <a:lnTo>
                    <a:pt x="507" y="120"/>
                  </a:lnTo>
                  <a:lnTo>
                    <a:pt x="516" y="124"/>
                  </a:lnTo>
                  <a:lnTo>
                    <a:pt x="525" y="128"/>
                  </a:lnTo>
                  <a:lnTo>
                    <a:pt x="530" y="133"/>
                  </a:lnTo>
                  <a:lnTo>
                    <a:pt x="534" y="137"/>
                  </a:lnTo>
                  <a:lnTo>
                    <a:pt x="535" y="141"/>
                  </a:lnTo>
                </a:path>
              </a:pathLst>
            </a:custGeom>
            <a:noFill/>
            <a:ln w="26988">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88" name="Freeform 16"/>
            <p:cNvSpPr>
              <a:spLocks/>
            </p:cNvSpPr>
            <p:nvPr/>
          </p:nvSpPr>
          <p:spPr bwMode="auto">
            <a:xfrm>
              <a:off x="3443" y="2092"/>
              <a:ext cx="535" cy="142"/>
            </a:xfrm>
            <a:custGeom>
              <a:avLst/>
              <a:gdLst>
                <a:gd name="T0" fmla="*/ 535 w 535"/>
                <a:gd name="T1" fmla="*/ 0 h 142"/>
                <a:gd name="T2" fmla="*/ 534 w 535"/>
                <a:gd name="T3" fmla="*/ 4 h 142"/>
                <a:gd name="T4" fmla="*/ 530 w 535"/>
                <a:gd name="T5" fmla="*/ 8 h 142"/>
                <a:gd name="T6" fmla="*/ 525 w 535"/>
                <a:gd name="T7" fmla="*/ 14 h 142"/>
                <a:gd name="T8" fmla="*/ 516 w 535"/>
                <a:gd name="T9" fmla="*/ 18 h 142"/>
                <a:gd name="T10" fmla="*/ 506 w 535"/>
                <a:gd name="T11" fmla="*/ 22 h 142"/>
                <a:gd name="T12" fmla="*/ 494 w 535"/>
                <a:gd name="T13" fmla="*/ 26 h 142"/>
                <a:gd name="T14" fmla="*/ 481 w 535"/>
                <a:gd name="T15" fmla="*/ 31 h 142"/>
                <a:gd name="T16" fmla="*/ 466 w 535"/>
                <a:gd name="T17" fmla="*/ 36 h 142"/>
                <a:gd name="T18" fmla="*/ 449 w 535"/>
                <a:gd name="T19" fmla="*/ 40 h 142"/>
                <a:gd name="T20" fmla="*/ 432 w 535"/>
                <a:gd name="T21" fmla="*/ 44 h 142"/>
                <a:gd name="T22" fmla="*/ 413 w 535"/>
                <a:gd name="T23" fmla="*/ 48 h 142"/>
                <a:gd name="T24" fmla="*/ 393 w 535"/>
                <a:gd name="T25" fmla="*/ 53 h 142"/>
                <a:gd name="T26" fmla="*/ 372 w 535"/>
                <a:gd name="T27" fmla="*/ 58 h 142"/>
                <a:gd name="T28" fmla="*/ 350 w 535"/>
                <a:gd name="T29" fmla="*/ 62 h 142"/>
                <a:gd name="T30" fmla="*/ 306 w 535"/>
                <a:gd name="T31" fmla="*/ 70 h 142"/>
                <a:gd name="T32" fmla="*/ 260 w 535"/>
                <a:gd name="T33" fmla="*/ 80 h 142"/>
                <a:gd name="T34" fmla="*/ 214 w 535"/>
                <a:gd name="T35" fmla="*/ 88 h 142"/>
                <a:gd name="T36" fmla="*/ 169 w 535"/>
                <a:gd name="T37" fmla="*/ 98 h 142"/>
                <a:gd name="T38" fmla="*/ 147 w 535"/>
                <a:gd name="T39" fmla="*/ 102 h 142"/>
                <a:gd name="T40" fmla="*/ 127 w 535"/>
                <a:gd name="T41" fmla="*/ 106 h 142"/>
                <a:gd name="T42" fmla="*/ 107 w 535"/>
                <a:gd name="T43" fmla="*/ 110 h 142"/>
                <a:gd name="T44" fmla="*/ 87 w 535"/>
                <a:gd name="T45" fmla="*/ 115 h 142"/>
                <a:gd name="T46" fmla="*/ 69 w 535"/>
                <a:gd name="T47" fmla="*/ 120 h 142"/>
                <a:gd name="T48" fmla="*/ 52 w 535"/>
                <a:gd name="T49" fmla="*/ 124 h 142"/>
                <a:gd name="T50" fmla="*/ 37 w 535"/>
                <a:gd name="T51" fmla="*/ 128 h 142"/>
                <a:gd name="T52" fmla="*/ 23 w 535"/>
                <a:gd name="T53" fmla="*/ 133 h 142"/>
                <a:gd name="T54" fmla="*/ 11 w 535"/>
                <a:gd name="T55" fmla="*/ 137 h 142"/>
                <a:gd name="T56" fmla="*/ 0 w 535"/>
                <a:gd name="T5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5" h="142">
                  <a:moveTo>
                    <a:pt x="535" y="0"/>
                  </a:moveTo>
                  <a:lnTo>
                    <a:pt x="534" y="4"/>
                  </a:lnTo>
                  <a:lnTo>
                    <a:pt x="530" y="8"/>
                  </a:lnTo>
                  <a:lnTo>
                    <a:pt x="525" y="14"/>
                  </a:lnTo>
                  <a:lnTo>
                    <a:pt x="516" y="18"/>
                  </a:lnTo>
                  <a:lnTo>
                    <a:pt x="506" y="22"/>
                  </a:lnTo>
                  <a:lnTo>
                    <a:pt x="494" y="26"/>
                  </a:lnTo>
                  <a:lnTo>
                    <a:pt x="481" y="31"/>
                  </a:lnTo>
                  <a:lnTo>
                    <a:pt x="466" y="36"/>
                  </a:lnTo>
                  <a:lnTo>
                    <a:pt x="449" y="40"/>
                  </a:lnTo>
                  <a:lnTo>
                    <a:pt x="432" y="44"/>
                  </a:lnTo>
                  <a:lnTo>
                    <a:pt x="413" y="48"/>
                  </a:lnTo>
                  <a:lnTo>
                    <a:pt x="393" y="53"/>
                  </a:lnTo>
                  <a:lnTo>
                    <a:pt x="372" y="58"/>
                  </a:lnTo>
                  <a:lnTo>
                    <a:pt x="350" y="62"/>
                  </a:lnTo>
                  <a:lnTo>
                    <a:pt x="306" y="70"/>
                  </a:lnTo>
                  <a:lnTo>
                    <a:pt x="260" y="80"/>
                  </a:lnTo>
                  <a:lnTo>
                    <a:pt x="214" y="88"/>
                  </a:lnTo>
                  <a:lnTo>
                    <a:pt x="169" y="98"/>
                  </a:lnTo>
                  <a:lnTo>
                    <a:pt x="147" y="102"/>
                  </a:lnTo>
                  <a:lnTo>
                    <a:pt x="127" y="106"/>
                  </a:lnTo>
                  <a:lnTo>
                    <a:pt x="107" y="110"/>
                  </a:lnTo>
                  <a:lnTo>
                    <a:pt x="87" y="115"/>
                  </a:lnTo>
                  <a:lnTo>
                    <a:pt x="69" y="120"/>
                  </a:lnTo>
                  <a:lnTo>
                    <a:pt x="52" y="124"/>
                  </a:lnTo>
                  <a:lnTo>
                    <a:pt x="37" y="128"/>
                  </a:lnTo>
                  <a:lnTo>
                    <a:pt x="23" y="133"/>
                  </a:lnTo>
                  <a:lnTo>
                    <a:pt x="11" y="137"/>
                  </a:lnTo>
                  <a:lnTo>
                    <a:pt x="0" y="142"/>
                  </a:lnTo>
                </a:path>
              </a:pathLst>
            </a:custGeom>
            <a:noFill/>
            <a:ln w="26988">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89" name="Freeform 17"/>
            <p:cNvSpPr>
              <a:spLocks/>
            </p:cNvSpPr>
            <p:nvPr/>
          </p:nvSpPr>
          <p:spPr bwMode="auto">
            <a:xfrm>
              <a:off x="3367" y="2234"/>
              <a:ext cx="76" cy="141"/>
            </a:xfrm>
            <a:custGeom>
              <a:avLst/>
              <a:gdLst>
                <a:gd name="T0" fmla="*/ 76 w 76"/>
                <a:gd name="T1" fmla="*/ 0 h 141"/>
                <a:gd name="T2" fmla="*/ 64 w 76"/>
                <a:gd name="T3" fmla="*/ 6 h 141"/>
                <a:gd name="T4" fmla="*/ 52 w 76"/>
                <a:gd name="T5" fmla="*/ 13 h 141"/>
                <a:gd name="T6" fmla="*/ 43 w 76"/>
                <a:gd name="T7" fmla="*/ 21 h 141"/>
                <a:gd name="T8" fmla="*/ 35 w 76"/>
                <a:gd name="T9" fmla="*/ 29 h 141"/>
                <a:gd name="T10" fmla="*/ 29 w 76"/>
                <a:gd name="T11" fmla="*/ 37 h 141"/>
                <a:gd name="T12" fmla="*/ 23 w 76"/>
                <a:gd name="T13" fmla="*/ 46 h 141"/>
                <a:gd name="T14" fmla="*/ 19 w 76"/>
                <a:gd name="T15" fmla="*/ 55 h 141"/>
                <a:gd name="T16" fmla="*/ 15 w 76"/>
                <a:gd name="T17" fmla="*/ 65 h 141"/>
                <a:gd name="T18" fmla="*/ 10 w 76"/>
                <a:gd name="T19" fmla="*/ 83 h 141"/>
                <a:gd name="T20" fmla="*/ 7 w 76"/>
                <a:gd name="T21" fmla="*/ 102 h 141"/>
                <a:gd name="T22" fmla="*/ 4 w 76"/>
                <a:gd name="T23" fmla="*/ 122 h 141"/>
                <a:gd name="T24" fmla="*/ 0 w 76"/>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41">
                  <a:moveTo>
                    <a:pt x="76" y="0"/>
                  </a:moveTo>
                  <a:lnTo>
                    <a:pt x="64" y="6"/>
                  </a:lnTo>
                  <a:lnTo>
                    <a:pt x="52" y="13"/>
                  </a:lnTo>
                  <a:lnTo>
                    <a:pt x="43" y="21"/>
                  </a:lnTo>
                  <a:lnTo>
                    <a:pt x="35" y="29"/>
                  </a:lnTo>
                  <a:lnTo>
                    <a:pt x="29" y="37"/>
                  </a:lnTo>
                  <a:lnTo>
                    <a:pt x="23" y="46"/>
                  </a:lnTo>
                  <a:lnTo>
                    <a:pt x="19" y="55"/>
                  </a:lnTo>
                  <a:lnTo>
                    <a:pt x="15" y="65"/>
                  </a:lnTo>
                  <a:lnTo>
                    <a:pt x="10" y="83"/>
                  </a:lnTo>
                  <a:lnTo>
                    <a:pt x="7" y="102"/>
                  </a:lnTo>
                  <a:lnTo>
                    <a:pt x="4" y="122"/>
                  </a:lnTo>
                  <a:lnTo>
                    <a:pt x="0" y="141"/>
                  </a:lnTo>
                </a:path>
              </a:pathLst>
            </a:custGeom>
            <a:noFill/>
            <a:ln w="26988">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90" name="Freeform 18"/>
            <p:cNvSpPr>
              <a:spLocks/>
            </p:cNvSpPr>
            <p:nvPr/>
          </p:nvSpPr>
          <p:spPr bwMode="auto">
            <a:xfrm>
              <a:off x="3336" y="2375"/>
              <a:ext cx="31" cy="282"/>
            </a:xfrm>
            <a:custGeom>
              <a:avLst/>
              <a:gdLst>
                <a:gd name="T0" fmla="*/ 31 w 31"/>
                <a:gd name="T1" fmla="*/ 0 h 282"/>
                <a:gd name="T2" fmla="*/ 28 w 31"/>
                <a:gd name="T3" fmla="*/ 14 h 282"/>
                <a:gd name="T4" fmla="*/ 25 w 31"/>
                <a:gd name="T5" fmla="*/ 29 h 282"/>
                <a:gd name="T6" fmla="*/ 21 w 31"/>
                <a:gd name="T7" fmla="*/ 46 h 282"/>
                <a:gd name="T8" fmla="*/ 18 w 31"/>
                <a:gd name="T9" fmla="*/ 64 h 282"/>
                <a:gd name="T10" fmla="*/ 15 w 31"/>
                <a:gd name="T11" fmla="*/ 83 h 282"/>
                <a:gd name="T12" fmla="*/ 12 w 31"/>
                <a:gd name="T13" fmla="*/ 102 h 282"/>
                <a:gd name="T14" fmla="*/ 7 w 31"/>
                <a:gd name="T15" fmla="*/ 141 h 282"/>
                <a:gd name="T16" fmla="*/ 3 w 31"/>
                <a:gd name="T17" fmla="*/ 180 h 282"/>
                <a:gd name="T18" fmla="*/ 2 w 31"/>
                <a:gd name="T19" fmla="*/ 199 h 282"/>
                <a:gd name="T20" fmla="*/ 0 w 31"/>
                <a:gd name="T21" fmla="*/ 218 h 282"/>
                <a:gd name="T22" fmla="*/ 0 w 31"/>
                <a:gd name="T23" fmla="*/ 236 h 282"/>
                <a:gd name="T24" fmla="*/ 2 w 31"/>
                <a:gd name="T25" fmla="*/ 253 h 282"/>
                <a:gd name="T26" fmla="*/ 3 w 31"/>
                <a:gd name="T27" fmla="*/ 268 h 282"/>
                <a:gd name="T28" fmla="*/ 5 w 31"/>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82">
                  <a:moveTo>
                    <a:pt x="31" y="0"/>
                  </a:moveTo>
                  <a:lnTo>
                    <a:pt x="28" y="14"/>
                  </a:lnTo>
                  <a:lnTo>
                    <a:pt x="25" y="29"/>
                  </a:lnTo>
                  <a:lnTo>
                    <a:pt x="21" y="46"/>
                  </a:lnTo>
                  <a:lnTo>
                    <a:pt x="18" y="64"/>
                  </a:lnTo>
                  <a:lnTo>
                    <a:pt x="15" y="83"/>
                  </a:lnTo>
                  <a:lnTo>
                    <a:pt x="12" y="102"/>
                  </a:lnTo>
                  <a:lnTo>
                    <a:pt x="7" y="141"/>
                  </a:lnTo>
                  <a:lnTo>
                    <a:pt x="3" y="180"/>
                  </a:lnTo>
                  <a:lnTo>
                    <a:pt x="2" y="199"/>
                  </a:lnTo>
                  <a:lnTo>
                    <a:pt x="0" y="218"/>
                  </a:lnTo>
                  <a:lnTo>
                    <a:pt x="0" y="236"/>
                  </a:lnTo>
                  <a:lnTo>
                    <a:pt x="2" y="253"/>
                  </a:lnTo>
                  <a:lnTo>
                    <a:pt x="3" y="268"/>
                  </a:lnTo>
                  <a:lnTo>
                    <a:pt x="5" y="282"/>
                  </a:lnTo>
                </a:path>
              </a:pathLst>
            </a:custGeom>
            <a:noFill/>
            <a:ln w="26988">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91" name="Freeform 19"/>
            <p:cNvSpPr>
              <a:spLocks/>
            </p:cNvSpPr>
            <p:nvPr/>
          </p:nvSpPr>
          <p:spPr bwMode="auto">
            <a:xfrm>
              <a:off x="3341" y="2657"/>
              <a:ext cx="102" cy="142"/>
            </a:xfrm>
            <a:custGeom>
              <a:avLst/>
              <a:gdLst>
                <a:gd name="T0" fmla="*/ 0 w 102"/>
                <a:gd name="T1" fmla="*/ 0 h 142"/>
                <a:gd name="T2" fmla="*/ 1 w 102"/>
                <a:gd name="T3" fmla="*/ 6 h 142"/>
                <a:gd name="T4" fmla="*/ 2 w 102"/>
                <a:gd name="T5" fmla="*/ 14 h 142"/>
                <a:gd name="T6" fmla="*/ 4 w 102"/>
                <a:gd name="T7" fmla="*/ 23 h 142"/>
                <a:gd name="T8" fmla="*/ 6 w 102"/>
                <a:gd name="T9" fmla="*/ 33 h 142"/>
                <a:gd name="T10" fmla="*/ 12 w 102"/>
                <a:gd name="T11" fmla="*/ 55 h 142"/>
                <a:gd name="T12" fmla="*/ 15 w 102"/>
                <a:gd name="T13" fmla="*/ 65 h 142"/>
                <a:gd name="T14" fmla="*/ 21 w 102"/>
                <a:gd name="T15" fmla="*/ 77 h 142"/>
                <a:gd name="T16" fmla="*/ 27 w 102"/>
                <a:gd name="T17" fmla="*/ 87 h 142"/>
                <a:gd name="T18" fmla="*/ 33 w 102"/>
                <a:gd name="T19" fmla="*/ 99 h 142"/>
                <a:gd name="T20" fmla="*/ 41 w 102"/>
                <a:gd name="T21" fmla="*/ 108 h 142"/>
                <a:gd name="T22" fmla="*/ 51 w 102"/>
                <a:gd name="T23" fmla="*/ 117 h 142"/>
                <a:gd name="T24" fmla="*/ 61 w 102"/>
                <a:gd name="T25" fmla="*/ 126 h 142"/>
                <a:gd name="T26" fmla="*/ 73 w 102"/>
                <a:gd name="T27" fmla="*/ 132 h 142"/>
                <a:gd name="T28" fmla="*/ 86 w 102"/>
                <a:gd name="T29" fmla="*/ 137 h 142"/>
                <a:gd name="T30" fmla="*/ 102 w 102"/>
                <a:gd name="T3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42">
                  <a:moveTo>
                    <a:pt x="0" y="0"/>
                  </a:moveTo>
                  <a:lnTo>
                    <a:pt x="1" y="6"/>
                  </a:lnTo>
                  <a:lnTo>
                    <a:pt x="2" y="14"/>
                  </a:lnTo>
                  <a:lnTo>
                    <a:pt x="4" y="23"/>
                  </a:lnTo>
                  <a:lnTo>
                    <a:pt x="6" y="33"/>
                  </a:lnTo>
                  <a:lnTo>
                    <a:pt x="12" y="55"/>
                  </a:lnTo>
                  <a:lnTo>
                    <a:pt x="15" y="65"/>
                  </a:lnTo>
                  <a:lnTo>
                    <a:pt x="21" y="77"/>
                  </a:lnTo>
                  <a:lnTo>
                    <a:pt x="27" y="87"/>
                  </a:lnTo>
                  <a:lnTo>
                    <a:pt x="33" y="99"/>
                  </a:lnTo>
                  <a:lnTo>
                    <a:pt x="41" y="108"/>
                  </a:lnTo>
                  <a:lnTo>
                    <a:pt x="51" y="117"/>
                  </a:lnTo>
                  <a:lnTo>
                    <a:pt x="61" y="126"/>
                  </a:lnTo>
                  <a:lnTo>
                    <a:pt x="73" y="132"/>
                  </a:lnTo>
                  <a:lnTo>
                    <a:pt x="86" y="137"/>
                  </a:lnTo>
                  <a:lnTo>
                    <a:pt x="102" y="142"/>
                  </a:lnTo>
                </a:path>
              </a:pathLst>
            </a:custGeom>
            <a:noFill/>
            <a:ln w="26988">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92" name="Freeform 20"/>
            <p:cNvSpPr>
              <a:spLocks/>
            </p:cNvSpPr>
            <p:nvPr/>
          </p:nvSpPr>
          <p:spPr bwMode="auto">
            <a:xfrm>
              <a:off x="3443" y="2799"/>
              <a:ext cx="1096" cy="71"/>
            </a:xfrm>
            <a:custGeom>
              <a:avLst/>
              <a:gdLst>
                <a:gd name="T0" fmla="*/ 0 w 1096"/>
                <a:gd name="T1" fmla="*/ 0 h 71"/>
                <a:gd name="T2" fmla="*/ 20 w 1096"/>
                <a:gd name="T3" fmla="*/ 3 h 71"/>
                <a:gd name="T4" fmla="*/ 43 w 1096"/>
                <a:gd name="T5" fmla="*/ 6 h 71"/>
                <a:gd name="T6" fmla="*/ 68 w 1096"/>
                <a:gd name="T7" fmla="*/ 9 h 71"/>
                <a:gd name="T8" fmla="*/ 96 w 1096"/>
                <a:gd name="T9" fmla="*/ 12 h 71"/>
                <a:gd name="T10" fmla="*/ 125 w 1096"/>
                <a:gd name="T11" fmla="*/ 15 h 71"/>
                <a:gd name="T12" fmla="*/ 157 w 1096"/>
                <a:gd name="T13" fmla="*/ 18 h 71"/>
                <a:gd name="T14" fmla="*/ 190 w 1096"/>
                <a:gd name="T15" fmla="*/ 22 h 71"/>
                <a:gd name="T16" fmla="*/ 226 w 1096"/>
                <a:gd name="T17" fmla="*/ 24 h 71"/>
                <a:gd name="T18" fmla="*/ 262 w 1096"/>
                <a:gd name="T19" fmla="*/ 27 h 71"/>
                <a:gd name="T20" fmla="*/ 300 w 1096"/>
                <a:gd name="T21" fmla="*/ 29 h 71"/>
                <a:gd name="T22" fmla="*/ 339 w 1096"/>
                <a:gd name="T23" fmla="*/ 32 h 71"/>
                <a:gd name="T24" fmla="*/ 378 w 1096"/>
                <a:gd name="T25" fmla="*/ 34 h 71"/>
                <a:gd name="T26" fmla="*/ 460 w 1096"/>
                <a:gd name="T27" fmla="*/ 39 h 71"/>
                <a:gd name="T28" fmla="*/ 543 w 1096"/>
                <a:gd name="T29" fmla="*/ 44 h 71"/>
                <a:gd name="T30" fmla="*/ 627 w 1096"/>
                <a:gd name="T31" fmla="*/ 49 h 71"/>
                <a:gd name="T32" fmla="*/ 709 w 1096"/>
                <a:gd name="T33" fmla="*/ 52 h 71"/>
                <a:gd name="T34" fmla="*/ 748 w 1096"/>
                <a:gd name="T35" fmla="*/ 54 h 71"/>
                <a:gd name="T36" fmla="*/ 788 w 1096"/>
                <a:gd name="T37" fmla="*/ 56 h 71"/>
                <a:gd name="T38" fmla="*/ 827 w 1096"/>
                <a:gd name="T39" fmla="*/ 58 h 71"/>
                <a:gd name="T40" fmla="*/ 863 w 1096"/>
                <a:gd name="T41" fmla="*/ 59 h 71"/>
                <a:gd name="T42" fmla="*/ 899 w 1096"/>
                <a:gd name="T43" fmla="*/ 61 h 71"/>
                <a:gd name="T44" fmla="*/ 933 w 1096"/>
                <a:gd name="T45" fmla="*/ 62 h 71"/>
                <a:gd name="T46" fmla="*/ 966 w 1096"/>
                <a:gd name="T47" fmla="*/ 65 h 71"/>
                <a:gd name="T48" fmla="*/ 996 w 1096"/>
                <a:gd name="T49" fmla="*/ 66 h 71"/>
                <a:gd name="T50" fmla="*/ 1025 w 1096"/>
                <a:gd name="T51" fmla="*/ 67 h 71"/>
                <a:gd name="T52" fmla="*/ 1051 w 1096"/>
                <a:gd name="T53" fmla="*/ 69 h 71"/>
                <a:gd name="T54" fmla="*/ 1075 w 1096"/>
                <a:gd name="T55" fmla="*/ 70 h 71"/>
                <a:gd name="T56" fmla="*/ 1096 w 1096"/>
                <a:gd name="T5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6" h="71">
                  <a:moveTo>
                    <a:pt x="0" y="0"/>
                  </a:moveTo>
                  <a:lnTo>
                    <a:pt x="20" y="3"/>
                  </a:lnTo>
                  <a:lnTo>
                    <a:pt x="43" y="6"/>
                  </a:lnTo>
                  <a:lnTo>
                    <a:pt x="68" y="9"/>
                  </a:lnTo>
                  <a:lnTo>
                    <a:pt x="96" y="12"/>
                  </a:lnTo>
                  <a:lnTo>
                    <a:pt x="125" y="15"/>
                  </a:lnTo>
                  <a:lnTo>
                    <a:pt x="157" y="18"/>
                  </a:lnTo>
                  <a:lnTo>
                    <a:pt x="190" y="22"/>
                  </a:lnTo>
                  <a:lnTo>
                    <a:pt x="226" y="24"/>
                  </a:lnTo>
                  <a:lnTo>
                    <a:pt x="262" y="27"/>
                  </a:lnTo>
                  <a:lnTo>
                    <a:pt x="300" y="29"/>
                  </a:lnTo>
                  <a:lnTo>
                    <a:pt x="339" y="32"/>
                  </a:lnTo>
                  <a:lnTo>
                    <a:pt x="378" y="34"/>
                  </a:lnTo>
                  <a:lnTo>
                    <a:pt x="460" y="39"/>
                  </a:lnTo>
                  <a:lnTo>
                    <a:pt x="543" y="44"/>
                  </a:lnTo>
                  <a:lnTo>
                    <a:pt x="627" y="49"/>
                  </a:lnTo>
                  <a:lnTo>
                    <a:pt x="709" y="52"/>
                  </a:lnTo>
                  <a:lnTo>
                    <a:pt x="748" y="54"/>
                  </a:lnTo>
                  <a:lnTo>
                    <a:pt x="788" y="56"/>
                  </a:lnTo>
                  <a:lnTo>
                    <a:pt x="827" y="58"/>
                  </a:lnTo>
                  <a:lnTo>
                    <a:pt x="863" y="59"/>
                  </a:lnTo>
                  <a:lnTo>
                    <a:pt x="899" y="61"/>
                  </a:lnTo>
                  <a:lnTo>
                    <a:pt x="933" y="62"/>
                  </a:lnTo>
                  <a:lnTo>
                    <a:pt x="966" y="65"/>
                  </a:lnTo>
                  <a:lnTo>
                    <a:pt x="996" y="66"/>
                  </a:lnTo>
                  <a:lnTo>
                    <a:pt x="1025" y="67"/>
                  </a:lnTo>
                  <a:lnTo>
                    <a:pt x="1051" y="69"/>
                  </a:lnTo>
                  <a:lnTo>
                    <a:pt x="1075" y="70"/>
                  </a:lnTo>
                  <a:lnTo>
                    <a:pt x="1096" y="71"/>
                  </a:lnTo>
                </a:path>
              </a:pathLst>
            </a:custGeom>
            <a:noFill/>
            <a:ln w="26988">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93" name="Freeform 21"/>
            <p:cNvSpPr>
              <a:spLocks/>
            </p:cNvSpPr>
            <p:nvPr/>
          </p:nvSpPr>
          <p:spPr bwMode="auto">
            <a:xfrm>
              <a:off x="4539" y="2870"/>
              <a:ext cx="179" cy="2"/>
            </a:xfrm>
            <a:custGeom>
              <a:avLst/>
              <a:gdLst>
                <a:gd name="T0" fmla="*/ 0 w 179"/>
                <a:gd name="T1" fmla="*/ 0 h 2"/>
                <a:gd name="T2" fmla="*/ 33 w 179"/>
                <a:gd name="T3" fmla="*/ 1 h 2"/>
                <a:gd name="T4" fmla="*/ 62 w 179"/>
                <a:gd name="T5" fmla="*/ 2 h 2"/>
                <a:gd name="T6" fmla="*/ 89 w 179"/>
                <a:gd name="T7" fmla="*/ 2 h 2"/>
                <a:gd name="T8" fmla="*/ 114 w 179"/>
                <a:gd name="T9" fmla="*/ 2 h 2"/>
                <a:gd name="T10" fmla="*/ 125 w 179"/>
                <a:gd name="T11" fmla="*/ 2 h 2"/>
                <a:gd name="T12" fmla="*/ 135 w 179"/>
                <a:gd name="T13" fmla="*/ 1 h 2"/>
                <a:gd name="T14" fmla="*/ 144 w 179"/>
                <a:gd name="T15" fmla="*/ 1 h 2"/>
                <a:gd name="T16" fmla="*/ 153 w 179"/>
                <a:gd name="T17" fmla="*/ 1 h 2"/>
                <a:gd name="T18" fmla="*/ 161 w 179"/>
                <a:gd name="T19" fmla="*/ 0 h 2"/>
                <a:gd name="T20" fmla="*/ 167 w 179"/>
                <a:gd name="T21" fmla="*/ 0 h 2"/>
                <a:gd name="T22" fmla="*/ 174 w 179"/>
                <a:gd name="T23" fmla="*/ 0 h 2"/>
                <a:gd name="T24" fmla="*/ 179 w 179"/>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2">
                  <a:moveTo>
                    <a:pt x="0" y="0"/>
                  </a:moveTo>
                  <a:lnTo>
                    <a:pt x="33" y="1"/>
                  </a:lnTo>
                  <a:lnTo>
                    <a:pt x="62" y="2"/>
                  </a:lnTo>
                  <a:lnTo>
                    <a:pt x="89" y="2"/>
                  </a:lnTo>
                  <a:lnTo>
                    <a:pt x="114" y="2"/>
                  </a:lnTo>
                  <a:lnTo>
                    <a:pt x="125" y="2"/>
                  </a:lnTo>
                  <a:lnTo>
                    <a:pt x="135" y="1"/>
                  </a:lnTo>
                  <a:lnTo>
                    <a:pt x="144" y="1"/>
                  </a:lnTo>
                  <a:lnTo>
                    <a:pt x="153" y="1"/>
                  </a:lnTo>
                  <a:lnTo>
                    <a:pt x="161" y="0"/>
                  </a:lnTo>
                  <a:lnTo>
                    <a:pt x="167" y="0"/>
                  </a:lnTo>
                  <a:lnTo>
                    <a:pt x="174" y="0"/>
                  </a:lnTo>
                  <a:lnTo>
                    <a:pt x="179" y="0"/>
                  </a:lnTo>
                </a:path>
              </a:pathLst>
            </a:custGeom>
            <a:noFill/>
            <a:ln w="26988">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94" name="Freeform 22"/>
            <p:cNvSpPr>
              <a:spLocks/>
            </p:cNvSpPr>
            <p:nvPr/>
          </p:nvSpPr>
          <p:spPr bwMode="auto">
            <a:xfrm>
              <a:off x="3264" y="1738"/>
              <a:ext cx="77" cy="213"/>
            </a:xfrm>
            <a:custGeom>
              <a:avLst/>
              <a:gdLst>
                <a:gd name="T0" fmla="*/ 0 w 77"/>
                <a:gd name="T1" fmla="*/ 0 h 213"/>
                <a:gd name="T2" fmla="*/ 10 w 77"/>
                <a:gd name="T3" fmla="*/ 27 h 213"/>
                <a:gd name="T4" fmla="*/ 20 w 77"/>
                <a:gd name="T5" fmla="*/ 54 h 213"/>
                <a:gd name="T6" fmla="*/ 41 w 77"/>
                <a:gd name="T7" fmla="*/ 111 h 213"/>
                <a:gd name="T8" fmla="*/ 52 w 77"/>
                <a:gd name="T9" fmla="*/ 138 h 213"/>
                <a:gd name="T10" fmla="*/ 61 w 77"/>
                <a:gd name="T11" fmla="*/ 164 h 213"/>
                <a:gd name="T12" fmla="*/ 69 w 77"/>
                <a:gd name="T13" fmla="*/ 189 h 213"/>
                <a:gd name="T14" fmla="*/ 77 w 77"/>
                <a:gd name="T15" fmla="*/ 213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213">
                  <a:moveTo>
                    <a:pt x="0" y="0"/>
                  </a:moveTo>
                  <a:lnTo>
                    <a:pt x="10" y="27"/>
                  </a:lnTo>
                  <a:lnTo>
                    <a:pt x="20" y="54"/>
                  </a:lnTo>
                  <a:lnTo>
                    <a:pt x="41" y="111"/>
                  </a:lnTo>
                  <a:lnTo>
                    <a:pt x="52" y="138"/>
                  </a:lnTo>
                  <a:lnTo>
                    <a:pt x="61" y="164"/>
                  </a:lnTo>
                  <a:lnTo>
                    <a:pt x="69" y="189"/>
                  </a:lnTo>
                  <a:lnTo>
                    <a:pt x="77" y="213"/>
                  </a:lnTo>
                </a:path>
              </a:pathLst>
            </a:custGeom>
            <a:noFill/>
            <a:ln w="2698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95" name="Freeform 23"/>
            <p:cNvSpPr>
              <a:spLocks/>
            </p:cNvSpPr>
            <p:nvPr/>
          </p:nvSpPr>
          <p:spPr bwMode="auto">
            <a:xfrm>
              <a:off x="3341" y="1951"/>
              <a:ext cx="26" cy="141"/>
            </a:xfrm>
            <a:custGeom>
              <a:avLst/>
              <a:gdLst>
                <a:gd name="T0" fmla="*/ 0 w 26"/>
                <a:gd name="T1" fmla="*/ 0 h 141"/>
                <a:gd name="T2" fmla="*/ 6 w 26"/>
                <a:gd name="T3" fmla="*/ 20 h 141"/>
                <a:gd name="T4" fmla="*/ 11 w 26"/>
                <a:gd name="T5" fmla="*/ 40 h 141"/>
                <a:gd name="T6" fmla="*/ 15 w 26"/>
                <a:gd name="T7" fmla="*/ 58 h 141"/>
                <a:gd name="T8" fmla="*/ 20 w 26"/>
                <a:gd name="T9" fmla="*/ 75 h 141"/>
                <a:gd name="T10" fmla="*/ 22 w 26"/>
                <a:gd name="T11" fmla="*/ 91 h 141"/>
                <a:gd name="T12" fmla="*/ 24 w 26"/>
                <a:gd name="T13" fmla="*/ 107 h 141"/>
                <a:gd name="T14" fmla="*/ 26 w 26"/>
                <a:gd name="T15" fmla="*/ 124 h 141"/>
                <a:gd name="T16" fmla="*/ 26 w 26"/>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41">
                  <a:moveTo>
                    <a:pt x="0" y="0"/>
                  </a:moveTo>
                  <a:lnTo>
                    <a:pt x="6" y="20"/>
                  </a:lnTo>
                  <a:lnTo>
                    <a:pt x="11" y="40"/>
                  </a:lnTo>
                  <a:lnTo>
                    <a:pt x="15" y="58"/>
                  </a:lnTo>
                  <a:lnTo>
                    <a:pt x="20" y="75"/>
                  </a:lnTo>
                  <a:lnTo>
                    <a:pt x="22" y="91"/>
                  </a:lnTo>
                  <a:lnTo>
                    <a:pt x="24" y="107"/>
                  </a:lnTo>
                  <a:lnTo>
                    <a:pt x="26" y="124"/>
                  </a:lnTo>
                  <a:lnTo>
                    <a:pt x="26" y="141"/>
                  </a:lnTo>
                </a:path>
              </a:pathLst>
            </a:custGeom>
            <a:noFill/>
            <a:ln w="2698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96" name="Freeform 24"/>
            <p:cNvSpPr>
              <a:spLocks/>
            </p:cNvSpPr>
            <p:nvPr/>
          </p:nvSpPr>
          <p:spPr bwMode="auto">
            <a:xfrm>
              <a:off x="3341" y="2092"/>
              <a:ext cx="26" cy="142"/>
            </a:xfrm>
            <a:custGeom>
              <a:avLst/>
              <a:gdLst>
                <a:gd name="T0" fmla="*/ 26 w 26"/>
                <a:gd name="T1" fmla="*/ 0 h 142"/>
                <a:gd name="T2" fmla="*/ 25 w 26"/>
                <a:gd name="T3" fmla="*/ 18 h 142"/>
                <a:gd name="T4" fmla="*/ 23 w 26"/>
                <a:gd name="T5" fmla="*/ 36 h 142"/>
                <a:gd name="T6" fmla="*/ 20 w 26"/>
                <a:gd name="T7" fmla="*/ 53 h 142"/>
                <a:gd name="T8" fmla="*/ 16 w 26"/>
                <a:gd name="T9" fmla="*/ 70 h 142"/>
                <a:gd name="T10" fmla="*/ 7 w 26"/>
                <a:gd name="T11" fmla="*/ 106 h 142"/>
                <a:gd name="T12" fmla="*/ 3 w 26"/>
                <a:gd name="T13" fmla="*/ 124 h 142"/>
                <a:gd name="T14" fmla="*/ 0 w 26"/>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42">
                  <a:moveTo>
                    <a:pt x="26" y="0"/>
                  </a:moveTo>
                  <a:lnTo>
                    <a:pt x="25" y="18"/>
                  </a:lnTo>
                  <a:lnTo>
                    <a:pt x="23" y="36"/>
                  </a:lnTo>
                  <a:lnTo>
                    <a:pt x="20" y="53"/>
                  </a:lnTo>
                  <a:lnTo>
                    <a:pt x="16" y="70"/>
                  </a:lnTo>
                  <a:lnTo>
                    <a:pt x="7" y="106"/>
                  </a:lnTo>
                  <a:lnTo>
                    <a:pt x="3" y="124"/>
                  </a:lnTo>
                  <a:lnTo>
                    <a:pt x="0" y="142"/>
                  </a:lnTo>
                </a:path>
              </a:pathLst>
            </a:custGeom>
            <a:noFill/>
            <a:ln w="2698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97" name="Freeform 25"/>
            <p:cNvSpPr>
              <a:spLocks/>
            </p:cNvSpPr>
            <p:nvPr/>
          </p:nvSpPr>
          <p:spPr bwMode="auto">
            <a:xfrm>
              <a:off x="3316" y="2234"/>
              <a:ext cx="25" cy="141"/>
            </a:xfrm>
            <a:custGeom>
              <a:avLst/>
              <a:gdLst>
                <a:gd name="T0" fmla="*/ 25 w 25"/>
                <a:gd name="T1" fmla="*/ 0 h 141"/>
                <a:gd name="T2" fmla="*/ 22 w 25"/>
                <a:gd name="T3" fmla="*/ 16 h 141"/>
                <a:gd name="T4" fmla="*/ 18 w 25"/>
                <a:gd name="T5" fmla="*/ 32 h 141"/>
                <a:gd name="T6" fmla="*/ 15 w 25"/>
                <a:gd name="T7" fmla="*/ 47 h 141"/>
                <a:gd name="T8" fmla="*/ 12 w 25"/>
                <a:gd name="T9" fmla="*/ 61 h 141"/>
                <a:gd name="T10" fmla="*/ 9 w 25"/>
                <a:gd name="T11" fmla="*/ 78 h 141"/>
                <a:gd name="T12" fmla="*/ 6 w 25"/>
                <a:gd name="T13" fmla="*/ 96 h 141"/>
                <a:gd name="T14" fmla="*/ 5 w 25"/>
                <a:gd name="T15" fmla="*/ 105 h 141"/>
                <a:gd name="T16" fmla="*/ 3 w 25"/>
                <a:gd name="T17" fmla="*/ 117 h 141"/>
                <a:gd name="T18" fmla="*/ 2 w 25"/>
                <a:gd name="T19" fmla="*/ 128 h 141"/>
                <a:gd name="T20" fmla="*/ 0 w 25"/>
                <a:gd name="T2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41">
                  <a:moveTo>
                    <a:pt x="25" y="0"/>
                  </a:moveTo>
                  <a:lnTo>
                    <a:pt x="22" y="16"/>
                  </a:lnTo>
                  <a:lnTo>
                    <a:pt x="18" y="32"/>
                  </a:lnTo>
                  <a:lnTo>
                    <a:pt x="15" y="47"/>
                  </a:lnTo>
                  <a:lnTo>
                    <a:pt x="12" y="61"/>
                  </a:lnTo>
                  <a:lnTo>
                    <a:pt x="9" y="78"/>
                  </a:lnTo>
                  <a:lnTo>
                    <a:pt x="6" y="96"/>
                  </a:lnTo>
                  <a:lnTo>
                    <a:pt x="5" y="105"/>
                  </a:lnTo>
                  <a:lnTo>
                    <a:pt x="3" y="117"/>
                  </a:lnTo>
                  <a:lnTo>
                    <a:pt x="2" y="128"/>
                  </a:lnTo>
                  <a:lnTo>
                    <a:pt x="0" y="141"/>
                  </a:lnTo>
                </a:path>
              </a:pathLst>
            </a:custGeom>
            <a:noFill/>
            <a:ln w="2698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98" name="Freeform 26"/>
            <p:cNvSpPr>
              <a:spLocks/>
            </p:cNvSpPr>
            <p:nvPr/>
          </p:nvSpPr>
          <p:spPr bwMode="auto">
            <a:xfrm>
              <a:off x="3287" y="2375"/>
              <a:ext cx="29" cy="282"/>
            </a:xfrm>
            <a:custGeom>
              <a:avLst/>
              <a:gdLst>
                <a:gd name="T0" fmla="*/ 29 w 29"/>
                <a:gd name="T1" fmla="*/ 0 h 282"/>
                <a:gd name="T2" fmla="*/ 27 w 29"/>
                <a:gd name="T3" fmla="*/ 14 h 282"/>
                <a:gd name="T4" fmla="*/ 24 w 29"/>
                <a:gd name="T5" fmla="*/ 29 h 282"/>
                <a:gd name="T6" fmla="*/ 22 w 29"/>
                <a:gd name="T7" fmla="*/ 46 h 282"/>
                <a:gd name="T8" fmla="*/ 20 w 29"/>
                <a:gd name="T9" fmla="*/ 64 h 282"/>
                <a:gd name="T10" fmla="*/ 17 w 29"/>
                <a:gd name="T11" fmla="*/ 83 h 282"/>
                <a:gd name="T12" fmla="*/ 14 w 29"/>
                <a:gd name="T13" fmla="*/ 102 h 282"/>
                <a:gd name="T14" fmla="*/ 9 w 29"/>
                <a:gd name="T15" fmla="*/ 141 h 282"/>
                <a:gd name="T16" fmla="*/ 5 w 29"/>
                <a:gd name="T17" fmla="*/ 180 h 282"/>
                <a:gd name="T18" fmla="*/ 4 w 29"/>
                <a:gd name="T19" fmla="*/ 199 h 282"/>
                <a:gd name="T20" fmla="*/ 1 w 29"/>
                <a:gd name="T21" fmla="*/ 218 h 282"/>
                <a:gd name="T22" fmla="*/ 1 w 29"/>
                <a:gd name="T23" fmla="*/ 236 h 282"/>
                <a:gd name="T24" fmla="*/ 0 w 29"/>
                <a:gd name="T25" fmla="*/ 253 h 282"/>
                <a:gd name="T26" fmla="*/ 1 w 29"/>
                <a:gd name="T27" fmla="*/ 268 h 282"/>
                <a:gd name="T28" fmla="*/ 2 w 29"/>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82">
                  <a:moveTo>
                    <a:pt x="29" y="0"/>
                  </a:moveTo>
                  <a:lnTo>
                    <a:pt x="27" y="14"/>
                  </a:lnTo>
                  <a:lnTo>
                    <a:pt x="24" y="29"/>
                  </a:lnTo>
                  <a:lnTo>
                    <a:pt x="22" y="46"/>
                  </a:lnTo>
                  <a:lnTo>
                    <a:pt x="20" y="64"/>
                  </a:lnTo>
                  <a:lnTo>
                    <a:pt x="17" y="83"/>
                  </a:lnTo>
                  <a:lnTo>
                    <a:pt x="14" y="102"/>
                  </a:lnTo>
                  <a:lnTo>
                    <a:pt x="9" y="141"/>
                  </a:lnTo>
                  <a:lnTo>
                    <a:pt x="5" y="180"/>
                  </a:lnTo>
                  <a:lnTo>
                    <a:pt x="4" y="199"/>
                  </a:lnTo>
                  <a:lnTo>
                    <a:pt x="1" y="218"/>
                  </a:lnTo>
                  <a:lnTo>
                    <a:pt x="1" y="236"/>
                  </a:lnTo>
                  <a:lnTo>
                    <a:pt x="0" y="253"/>
                  </a:lnTo>
                  <a:lnTo>
                    <a:pt x="1" y="268"/>
                  </a:lnTo>
                  <a:lnTo>
                    <a:pt x="2" y="282"/>
                  </a:lnTo>
                </a:path>
              </a:pathLst>
            </a:custGeom>
            <a:noFill/>
            <a:ln w="2698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499" name="Freeform 27"/>
            <p:cNvSpPr>
              <a:spLocks/>
            </p:cNvSpPr>
            <p:nvPr/>
          </p:nvSpPr>
          <p:spPr bwMode="auto">
            <a:xfrm>
              <a:off x="3289" y="2657"/>
              <a:ext cx="78" cy="142"/>
            </a:xfrm>
            <a:custGeom>
              <a:avLst/>
              <a:gdLst>
                <a:gd name="T0" fmla="*/ 0 w 78"/>
                <a:gd name="T1" fmla="*/ 0 h 142"/>
                <a:gd name="T2" fmla="*/ 2 w 78"/>
                <a:gd name="T3" fmla="*/ 6 h 142"/>
                <a:gd name="T4" fmla="*/ 2 w 78"/>
                <a:gd name="T5" fmla="*/ 14 h 142"/>
                <a:gd name="T6" fmla="*/ 2 w 78"/>
                <a:gd name="T7" fmla="*/ 22 h 142"/>
                <a:gd name="T8" fmla="*/ 3 w 78"/>
                <a:gd name="T9" fmla="*/ 31 h 142"/>
                <a:gd name="T10" fmla="*/ 4 w 78"/>
                <a:gd name="T11" fmla="*/ 42 h 142"/>
                <a:gd name="T12" fmla="*/ 6 w 78"/>
                <a:gd name="T13" fmla="*/ 53 h 142"/>
                <a:gd name="T14" fmla="*/ 8 w 78"/>
                <a:gd name="T15" fmla="*/ 64 h 142"/>
                <a:gd name="T16" fmla="*/ 11 w 78"/>
                <a:gd name="T17" fmla="*/ 76 h 142"/>
                <a:gd name="T18" fmla="*/ 14 w 78"/>
                <a:gd name="T19" fmla="*/ 87 h 142"/>
                <a:gd name="T20" fmla="*/ 19 w 78"/>
                <a:gd name="T21" fmla="*/ 98 h 142"/>
                <a:gd name="T22" fmla="*/ 26 w 78"/>
                <a:gd name="T23" fmla="*/ 108 h 142"/>
                <a:gd name="T24" fmla="*/ 33 w 78"/>
                <a:gd name="T25" fmla="*/ 117 h 142"/>
                <a:gd name="T26" fmla="*/ 41 w 78"/>
                <a:gd name="T27" fmla="*/ 126 h 142"/>
                <a:gd name="T28" fmla="*/ 52 w 78"/>
                <a:gd name="T29" fmla="*/ 133 h 142"/>
                <a:gd name="T30" fmla="*/ 64 w 78"/>
                <a:gd name="T31" fmla="*/ 138 h 142"/>
                <a:gd name="T32" fmla="*/ 78 w 78"/>
                <a:gd name="T33"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42">
                  <a:moveTo>
                    <a:pt x="0" y="0"/>
                  </a:moveTo>
                  <a:lnTo>
                    <a:pt x="2" y="6"/>
                  </a:lnTo>
                  <a:lnTo>
                    <a:pt x="2" y="14"/>
                  </a:lnTo>
                  <a:lnTo>
                    <a:pt x="2" y="22"/>
                  </a:lnTo>
                  <a:lnTo>
                    <a:pt x="3" y="31"/>
                  </a:lnTo>
                  <a:lnTo>
                    <a:pt x="4" y="42"/>
                  </a:lnTo>
                  <a:lnTo>
                    <a:pt x="6" y="53"/>
                  </a:lnTo>
                  <a:lnTo>
                    <a:pt x="8" y="64"/>
                  </a:lnTo>
                  <a:lnTo>
                    <a:pt x="11" y="76"/>
                  </a:lnTo>
                  <a:lnTo>
                    <a:pt x="14" y="87"/>
                  </a:lnTo>
                  <a:lnTo>
                    <a:pt x="19" y="98"/>
                  </a:lnTo>
                  <a:lnTo>
                    <a:pt x="26" y="108"/>
                  </a:lnTo>
                  <a:lnTo>
                    <a:pt x="33" y="117"/>
                  </a:lnTo>
                  <a:lnTo>
                    <a:pt x="41" y="126"/>
                  </a:lnTo>
                  <a:lnTo>
                    <a:pt x="52" y="133"/>
                  </a:lnTo>
                  <a:lnTo>
                    <a:pt x="64" y="138"/>
                  </a:lnTo>
                  <a:lnTo>
                    <a:pt x="78" y="142"/>
                  </a:lnTo>
                </a:path>
              </a:pathLst>
            </a:custGeom>
            <a:noFill/>
            <a:ln w="2698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500" name="Freeform 28"/>
            <p:cNvSpPr>
              <a:spLocks/>
            </p:cNvSpPr>
            <p:nvPr/>
          </p:nvSpPr>
          <p:spPr bwMode="auto">
            <a:xfrm>
              <a:off x="3367" y="2799"/>
              <a:ext cx="1172" cy="71"/>
            </a:xfrm>
            <a:custGeom>
              <a:avLst/>
              <a:gdLst>
                <a:gd name="T0" fmla="*/ 0 w 1172"/>
                <a:gd name="T1" fmla="*/ 0 h 71"/>
                <a:gd name="T2" fmla="*/ 21 w 1172"/>
                <a:gd name="T3" fmla="*/ 3 h 71"/>
                <a:gd name="T4" fmla="*/ 45 w 1172"/>
                <a:gd name="T5" fmla="*/ 6 h 71"/>
                <a:gd name="T6" fmla="*/ 72 w 1172"/>
                <a:gd name="T7" fmla="*/ 9 h 71"/>
                <a:gd name="T8" fmla="*/ 101 w 1172"/>
                <a:gd name="T9" fmla="*/ 12 h 71"/>
                <a:gd name="T10" fmla="*/ 133 w 1172"/>
                <a:gd name="T11" fmla="*/ 15 h 71"/>
                <a:gd name="T12" fmla="*/ 166 w 1172"/>
                <a:gd name="T13" fmla="*/ 18 h 71"/>
                <a:gd name="T14" fmla="*/ 201 w 1172"/>
                <a:gd name="T15" fmla="*/ 22 h 71"/>
                <a:gd name="T16" fmla="*/ 239 w 1172"/>
                <a:gd name="T17" fmla="*/ 24 h 71"/>
                <a:gd name="T18" fmla="*/ 278 w 1172"/>
                <a:gd name="T19" fmla="*/ 27 h 71"/>
                <a:gd name="T20" fmla="*/ 319 w 1172"/>
                <a:gd name="T21" fmla="*/ 29 h 71"/>
                <a:gd name="T22" fmla="*/ 360 w 1172"/>
                <a:gd name="T23" fmla="*/ 32 h 71"/>
                <a:gd name="T24" fmla="*/ 403 w 1172"/>
                <a:gd name="T25" fmla="*/ 34 h 71"/>
                <a:gd name="T26" fmla="*/ 446 w 1172"/>
                <a:gd name="T27" fmla="*/ 37 h 71"/>
                <a:gd name="T28" fmla="*/ 490 w 1172"/>
                <a:gd name="T29" fmla="*/ 39 h 71"/>
                <a:gd name="T30" fmla="*/ 580 w 1172"/>
                <a:gd name="T31" fmla="*/ 44 h 71"/>
                <a:gd name="T32" fmla="*/ 669 w 1172"/>
                <a:gd name="T33" fmla="*/ 49 h 71"/>
                <a:gd name="T34" fmla="*/ 757 w 1172"/>
                <a:gd name="T35" fmla="*/ 52 h 71"/>
                <a:gd name="T36" fmla="*/ 800 w 1172"/>
                <a:gd name="T37" fmla="*/ 54 h 71"/>
                <a:gd name="T38" fmla="*/ 842 w 1172"/>
                <a:gd name="T39" fmla="*/ 56 h 71"/>
                <a:gd name="T40" fmla="*/ 884 w 1172"/>
                <a:gd name="T41" fmla="*/ 58 h 71"/>
                <a:gd name="T42" fmla="*/ 924 w 1172"/>
                <a:gd name="T43" fmla="*/ 59 h 71"/>
                <a:gd name="T44" fmla="*/ 961 w 1172"/>
                <a:gd name="T45" fmla="*/ 61 h 71"/>
                <a:gd name="T46" fmla="*/ 999 w 1172"/>
                <a:gd name="T47" fmla="*/ 62 h 71"/>
                <a:gd name="T48" fmla="*/ 1033 w 1172"/>
                <a:gd name="T49" fmla="*/ 65 h 71"/>
                <a:gd name="T50" fmla="*/ 1066 w 1172"/>
                <a:gd name="T51" fmla="*/ 66 h 71"/>
                <a:gd name="T52" fmla="*/ 1096 w 1172"/>
                <a:gd name="T53" fmla="*/ 67 h 71"/>
                <a:gd name="T54" fmla="*/ 1124 w 1172"/>
                <a:gd name="T55" fmla="*/ 69 h 71"/>
                <a:gd name="T56" fmla="*/ 1149 w 1172"/>
                <a:gd name="T57" fmla="*/ 70 h 71"/>
                <a:gd name="T58" fmla="*/ 1172 w 1172"/>
                <a:gd name="T5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72" h="71">
                  <a:moveTo>
                    <a:pt x="0" y="0"/>
                  </a:moveTo>
                  <a:lnTo>
                    <a:pt x="21" y="3"/>
                  </a:lnTo>
                  <a:lnTo>
                    <a:pt x="45" y="6"/>
                  </a:lnTo>
                  <a:lnTo>
                    <a:pt x="72" y="9"/>
                  </a:lnTo>
                  <a:lnTo>
                    <a:pt x="101" y="12"/>
                  </a:lnTo>
                  <a:lnTo>
                    <a:pt x="133" y="15"/>
                  </a:lnTo>
                  <a:lnTo>
                    <a:pt x="166" y="18"/>
                  </a:lnTo>
                  <a:lnTo>
                    <a:pt x="201" y="22"/>
                  </a:lnTo>
                  <a:lnTo>
                    <a:pt x="239" y="24"/>
                  </a:lnTo>
                  <a:lnTo>
                    <a:pt x="278" y="27"/>
                  </a:lnTo>
                  <a:lnTo>
                    <a:pt x="319" y="29"/>
                  </a:lnTo>
                  <a:lnTo>
                    <a:pt x="360" y="32"/>
                  </a:lnTo>
                  <a:lnTo>
                    <a:pt x="403" y="34"/>
                  </a:lnTo>
                  <a:lnTo>
                    <a:pt x="446" y="37"/>
                  </a:lnTo>
                  <a:lnTo>
                    <a:pt x="490" y="39"/>
                  </a:lnTo>
                  <a:lnTo>
                    <a:pt x="580" y="44"/>
                  </a:lnTo>
                  <a:lnTo>
                    <a:pt x="669" y="49"/>
                  </a:lnTo>
                  <a:lnTo>
                    <a:pt x="757" y="52"/>
                  </a:lnTo>
                  <a:lnTo>
                    <a:pt x="800" y="54"/>
                  </a:lnTo>
                  <a:lnTo>
                    <a:pt x="842" y="56"/>
                  </a:lnTo>
                  <a:lnTo>
                    <a:pt x="884" y="58"/>
                  </a:lnTo>
                  <a:lnTo>
                    <a:pt x="924" y="59"/>
                  </a:lnTo>
                  <a:lnTo>
                    <a:pt x="961" y="61"/>
                  </a:lnTo>
                  <a:lnTo>
                    <a:pt x="999" y="62"/>
                  </a:lnTo>
                  <a:lnTo>
                    <a:pt x="1033" y="65"/>
                  </a:lnTo>
                  <a:lnTo>
                    <a:pt x="1066" y="66"/>
                  </a:lnTo>
                  <a:lnTo>
                    <a:pt x="1096" y="67"/>
                  </a:lnTo>
                  <a:lnTo>
                    <a:pt x="1124" y="69"/>
                  </a:lnTo>
                  <a:lnTo>
                    <a:pt x="1149" y="70"/>
                  </a:lnTo>
                  <a:lnTo>
                    <a:pt x="1172" y="71"/>
                  </a:lnTo>
                </a:path>
              </a:pathLst>
            </a:custGeom>
            <a:noFill/>
            <a:ln w="2698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501" name="Freeform 29"/>
            <p:cNvSpPr>
              <a:spLocks/>
            </p:cNvSpPr>
            <p:nvPr/>
          </p:nvSpPr>
          <p:spPr bwMode="auto">
            <a:xfrm>
              <a:off x="4539" y="2870"/>
              <a:ext cx="179" cy="2"/>
            </a:xfrm>
            <a:custGeom>
              <a:avLst/>
              <a:gdLst>
                <a:gd name="T0" fmla="*/ 0 w 179"/>
                <a:gd name="T1" fmla="*/ 0 h 2"/>
                <a:gd name="T2" fmla="*/ 33 w 179"/>
                <a:gd name="T3" fmla="*/ 1 h 2"/>
                <a:gd name="T4" fmla="*/ 63 w 179"/>
                <a:gd name="T5" fmla="*/ 2 h 2"/>
                <a:gd name="T6" fmla="*/ 90 w 179"/>
                <a:gd name="T7" fmla="*/ 2 h 2"/>
                <a:gd name="T8" fmla="*/ 114 w 179"/>
                <a:gd name="T9" fmla="*/ 2 h 2"/>
                <a:gd name="T10" fmla="*/ 126 w 179"/>
                <a:gd name="T11" fmla="*/ 1 h 2"/>
                <a:gd name="T12" fmla="*/ 135 w 179"/>
                <a:gd name="T13" fmla="*/ 1 h 2"/>
                <a:gd name="T14" fmla="*/ 145 w 179"/>
                <a:gd name="T15" fmla="*/ 1 h 2"/>
                <a:gd name="T16" fmla="*/ 154 w 179"/>
                <a:gd name="T17" fmla="*/ 1 h 2"/>
                <a:gd name="T18" fmla="*/ 161 w 179"/>
                <a:gd name="T19" fmla="*/ 0 h 2"/>
                <a:gd name="T20" fmla="*/ 168 w 179"/>
                <a:gd name="T21" fmla="*/ 0 h 2"/>
                <a:gd name="T22" fmla="*/ 174 w 179"/>
                <a:gd name="T23" fmla="*/ 0 h 2"/>
                <a:gd name="T24" fmla="*/ 179 w 179"/>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2">
                  <a:moveTo>
                    <a:pt x="0" y="0"/>
                  </a:moveTo>
                  <a:lnTo>
                    <a:pt x="33" y="1"/>
                  </a:lnTo>
                  <a:lnTo>
                    <a:pt x="63" y="2"/>
                  </a:lnTo>
                  <a:lnTo>
                    <a:pt x="90" y="2"/>
                  </a:lnTo>
                  <a:lnTo>
                    <a:pt x="114" y="2"/>
                  </a:lnTo>
                  <a:lnTo>
                    <a:pt x="126" y="1"/>
                  </a:lnTo>
                  <a:lnTo>
                    <a:pt x="135" y="1"/>
                  </a:lnTo>
                  <a:lnTo>
                    <a:pt x="145" y="1"/>
                  </a:lnTo>
                  <a:lnTo>
                    <a:pt x="154" y="1"/>
                  </a:lnTo>
                  <a:lnTo>
                    <a:pt x="161" y="0"/>
                  </a:lnTo>
                  <a:lnTo>
                    <a:pt x="168" y="0"/>
                  </a:lnTo>
                  <a:lnTo>
                    <a:pt x="174" y="0"/>
                  </a:lnTo>
                  <a:lnTo>
                    <a:pt x="179" y="0"/>
                  </a:lnTo>
                </a:path>
              </a:pathLst>
            </a:custGeom>
            <a:noFill/>
            <a:ln w="2698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33502" name="Rectangle 30"/>
            <p:cNvSpPr>
              <a:spLocks noChangeArrowheads="1"/>
            </p:cNvSpPr>
            <p:nvPr/>
          </p:nvSpPr>
          <p:spPr bwMode="auto">
            <a:xfrm>
              <a:off x="3152" y="3739"/>
              <a:ext cx="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0</a:t>
              </a:r>
              <a:endParaRPr lang="en-US" sz="1350">
                <a:latin typeface="Times New Roman" panose="02020603050405020304" pitchFamily="18" charset="0"/>
              </a:endParaRPr>
            </a:p>
          </p:txBody>
        </p:sp>
        <p:sp>
          <p:nvSpPr>
            <p:cNvPr id="233503" name="Rectangle 31"/>
            <p:cNvSpPr>
              <a:spLocks noChangeArrowheads="1"/>
            </p:cNvSpPr>
            <p:nvPr/>
          </p:nvSpPr>
          <p:spPr bwMode="auto">
            <a:xfrm>
              <a:off x="3103" y="3031"/>
              <a:ext cx="1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50</a:t>
              </a:r>
              <a:endParaRPr lang="en-US" sz="1350">
                <a:latin typeface="Times New Roman" panose="02020603050405020304" pitchFamily="18" charset="0"/>
              </a:endParaRPr>
            </a:p>
          </p:txBody>
        </p:sp>
        <p:sp>
          <p:nvSpPr>
            <p:cNvPr id="233504" name="Rectangle 32"/>
            <p:cNvSpPr>
              <a:spLocks noChangeArrowheads="1"/>
            </p:cNvSpPr>
            <p:nvPr/>
          </p:nvSpPr>
          <p:spPr bwMode="auto">
            <a:xfrm>
              <a:off x="3055" y="2325"/>
              <a:ext cx="14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100</a:t>
              </a:r>
              <a:endParaRPr lang="en-US" sz="1350">
                <a:latin typeface="Times New Roman" panose="02020603050405020304" pitchFamily="18" charset="0"/>
              </a:endParaRPr>
            </a:p>
          </p:txBody>
        </p:sp>
        <p:sp>
          <p:nvSpPr>
            <p:cNvPr id="233505" name="Rectangle 33"/>
            <p:cNvSpPr>
              <a:spLocks noChangeArrowheads="1"/>
            </p:cNvSpPr>
            <p:nvPr/>
          </p:nvSpPr>
          <p:spPr bwMode="auto">
            <a:xfrm>
              <a:off x="3055" y="1618"/>
              <a:ext cx="14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150</a:t>
              </a:r>
              <a:endParaRPr lang="en-US" sz="1350">
                <a:latin typeface="Times New Roman" panose="02020603050405020304" pitchFamily="18" charset="0"/>
              </a:endParaRPr>
            </a:p>
          </p:txBody>
        </p:sp>
        <p:sp>
          <p:nvSpPr>
            <p:cNvPr id="233506" name="Rectangle 34"/>
            <p:cNvSpPr>
              <a:spLocks noChangeArrowheads="1"/>
            </p:cNvSpPr>
            <p:nvPr/>
          </p:nvSpPr>
          <p:spPr bwMode="auto">
            <a:xfrm>
              <a:off x="3055" y="910"/>
              <a:ext cx="14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200</a:t>
              </a:r>
              <a:endParaRPr lang="en-US" sz="1350">
                <a:latin typeface="Times New Roman" panose="02020603050405020304" pitchFamily="18" charset="0"/>
              </a:endParaRPr>
            </a:p>
          </p:txBody>
        </p:sp>
        <p:sp>
          <p:nvSpPr>
            <p:cNvPr id="233507" name="Rectangle 35"/>
            <p:cNvSpPr>
              <a:spLocks noChangeArrowheads="1"/>
            </p:cNvSpPr>
            <p:nvPr/>
          </p:nvSpPr>
          <p:spPr bwMode="auto">
            <a:xfrm>
              <a:off x="3240" y="3864"/>
              <a:ext cx="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0</a:t>
              </a:r>
              <a:endParaRPr lang="en-US" sz="1350">
                <a:latin typeface="Times New Roman" panose="02020603050405020304" pitchFamily="18" charset="0"/>
              </a:endParaRPr>
            </a:p>
          </p:txBody>
        </p:sp>
        <p:sp>
          <p:nvSpPr>
            <p:cNvPr id="233508" name="Rectangle 36"/>
            <p:cNvSpPr>
              <a:spLocks noChangeArrowheads="1"/>
            </p:cNvSpPr>
            <p:nvPr/>
          </p:nvSpPr>
          <p:spPr bwMode="auto">
            <a:xfrm>
              <a:off x="4283" y="3887"/>
              <a:ext cx="1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b="1">
                  <a:solidFill>
                    <a:srgbClr val="000000"/>
                  </a:solidFill>
                  <a:latin typeface="Arial" panose="020B0604020202020204" pitchFamily="34" charset="0"/>
                </a:rPr>
                <a:t>Relative corrosion mm/year</a:t>
              </a:r>
              <a:endParaRPr lang="en-US" sz="1350">
                <a:latin typeface="Times New Roman" panose="02020603050405020304" pitchFamily="18" charset="0"/>
              </a:endParaRPr>
            </a:p>
          </p:txBody>
        </p:sp>
        <p:sp>
          <p:nvSpPr>
            <p:cNvPr id="233509" name="Rectangle 37"/>
            <p:cNvSpPr>
              <a:spLocks noChangeArrowheads="1"/>
            </p:cNvSpPr>
            <p:nvPr/>
          </p:nvSpPr>
          <p:spPr bwMode="auto">
            <a:xfrm rot="16200000">
              <a:off x="2306" y="2182"/>
              <a:ext cx="130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b="1">
                  <a:solidFill>
                    <a:srgbClr val="000000"/>
                  </a:solidFill>
                  <a:latin typeface="Arial" panose="020B0604020202020204" pitchFamily="34" charset="0"/>
                </a:rPr>
                <a:t>Surface temperature (ºC)</a:t>
              </a:r>
              <a:endParaRPr lang="en-US" sz="1350">
                <a:latin typeface="Times New Roman" panose="02020603050405020304" pitchFamily="18" charset="0"/>
              </a:endParaRPr>
            </a:p>
          </p:txBody>
        </p:sp>
        <p:sp>
          <p:nvSpPr>
            <p:cNvPr id="233510" name="Rectangle 38"/>
            <p:cNvSpPr>
              <a:spLocks noChangeArrowheads="1"/>
            </p:cNvSpPr>
            <p:nvPr/>
          </p:nvSpPr>
          <p:spPr bwMode="auto">
            <a:xfrm>
              <a:off x="3377" y="3395"/>
              <a:ext cx="948" cy="280"/>
            </a:xfrm>
            <a:prstGeom prst="rect">
              <a:avLst/>
            </a:prstGeom>
            <a:solidFill>
              <a:srgbClr val="FFFFFF"/>
            </a:solidFill>
            <a:ln w="0">
              <a:solidFill>
                <a:srgbClr val="000000"/>
              </a:solidFill>
              <a:miter lim="800000"/>
              <a:headEnd/>
              <a:tailEnd/>
            </a:ln>
          </p:spPr>
          <p:txBody>
            <a:bodyPr/>
            <a:lstStyle/>
            <a:p>
              <a:endParaRPr lang="en-US" sz="1350"/>
            </a:p>
          </p:txBody>
        </p:sp>
        <p:sp>
          <p:nvSpPr>
            <p:cNvPr id="233511" name="Line 39"/>
            <p:cNvSpPr>
              <a:spLocks noChangeShapeType="1"/>
            </p:cNvSpPr>
            <p:nvPr/>
          </p:nvSpPr>
          <p:spPr bwMode="auto">
            <a:xfrm>
              <a:off x="3463" y="3461"/>
              <a:ext cx="157" cy="1"/>
            </a:xfrm>
            <a:prstGeom prst="line">
              <a:avLst/>
            </a:prstGeom>
            <a:noFill/>
            <a:ln w="26988">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512" name="Rectangle 40"/>
            <p:cNvSpPr>
              <a:spLocks noChangeArrowheads="1"/>
            </p:cNvSpPr>
            <p:nvPr/>
          </p:nvSpPr>
          <p:spPr bwMode="auto">
            <a:xfrm>
              <a:off x="3640" y="3418"/>
              <a:ext cx="60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sv-SE" sz="825">
                  <a:solidFill>
                    <a:srgbClr val="000000"/>
                  </a:solidFill>
                  <a:latin typeface="Arial" panose="020B0604020202020204" pitchFamily="34" charset="0"/>
                </a:rPr>
                <a:t>High</a:t>
              </a:r>
              <a:r>
                <a:rPr lang="en-US" sz="825">
                  <a:solidFill>
                    <a:srgbClr val="000000"/>
                  </a:solidFill>
                  <a:latin typeface="Arial" panose="020B0604020202020204" pitchFamily="34" charset="0"/>
                </a:rPr>
                <a:t>O2 excess</a:t>
              </a:r>
              <a:endParaRPr lang="en-US" sz="1350">
                <a:latin typeface="Times New Roman" panose="02020603050405020304" pitchFamily="18" charset="0"/>
              </a:endParaRPr>
            </a:p>
          </p:txBody>
        </p:sp>
        <p:sp>
          <p:nvSpPr>
            <p:cNvPr id="233513" name="Line 41"/>
            <p:cNvSpPr>
              <a:spLocks noChangeShapeType="1"/>
            </p:cNvSpPr>
            <p:nvPr/>
          </p:nvSpPr>
          <p:spPr bwMode="auto">
            <a:xfrm>
              <a:off x="3463" y="3600"/>
              <a:ext cx="157" cy="1"/>
            </a:xfrm>
            <a:prstGeom prst="line">
              <a:avLst/>
            </a:prstGeom>
            <a:noFill/>
            <a:ln w="269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514" name="Rectangle 42"/>
            <p:cNvSpPr>
              <a:spLocks noChangeArrowheads="1"/>
            </p:cNvSpPr>
            <p:nvPr/>
          </p:nvSpPr>
          <p:spPr bwMode="auto">
            <a:xfrm>
              <a:off x="3640" y="3557"/>
              <a:ext cx="60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sv-SE" sz="825">
                  <a:solidFill>
                    <a:srgbClr val="000000"/>
                  </a:solidFill>
                  <a:latin typeface="Arial" panose="020B0604020202020204" pitchFamily="34" charset="0"/>
                </a:rPr>
                <a:t>Low</a:t>
              </a:r>
              <a:r>
                <a:rPr lang="en-US" sz="825">
                  <a:solidFill>
                    <a:srgbClr val="000000"/>
                  </a:solidFill>
                  <a:latin typeface="Arial" panose="020B0604020202020204" pitchFamily="34" charset="0"/>
                </a:rPr>
                <a:t> O2 excess</a:t>
              </a:r>
              <a:endParaRPr lang="en-US" sz="1350">
                <a:latin typeface="Times New Roman" panose="02020603050405020304" pitchFamily="18" charset="0"/>
              </a:endParaRPr>
            </a:p>
          </p:txBody>
        </p:sp>
        <p:sp>
          <p:nvSpPr>
            <p:cNvPr id="233515" name="Line 43"/>
            <p:cNvSpPr>
              <a:spLocks noChangeShapeType="1"/>
            </p:cNvSpPr>
            <p:nvPr/>
          </p:nvSpPr>
          <p:spPr bwMode="auto">
            <a:xfrm>
              <a:off x="3246" y="1693"/>
              <a:ext cx="2012" cy="1"/>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33516" name="Rectangle 44"/>
            <p:cNvSpPr>
              <a:spLocks noChangeArrowheads="1"/>
            </p:cNvSpPr>
            <p:nvPr/>
          </p:nvSpPr>
          <p:spPr bwMode="auto">
            <a:xfrm>
              <a:off x="4560" y="1569"/>
              <a:ext cx="69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sp>
          <p:nvSpPr>
            <p:cNvPr id="233517" name="Rectangle 45"/>
            <p:cNvSpPr>
              <a:spLocks noChangeArrowheads="1"/>
            </p:cNvSpPr>
            <p:nvPr/>
          </p:nvSpPr>
          <p:spPr bwMode="auto">
            <a:xfrm>
              <a:off x="4602" y="1580"/>
              <a:ext cx="62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Corrosion starts</a:t>
              </a:r>
              <a:endParaRPr lang="en-US" sz="1350">
                <a:latin typeface="Times New Roman" panose="02020603050405020304" pitchFamily="18" charset="0"/>
              </a:endParaRPr>
            </a:p>
          </p:txBody>
        </p:sp>
        <p:sp>
          <p:nvSpPr>
            <p:cNvPr id="233518" name="Rectangle 46"/>
            <p:cNvSpPr>
              <a:spLocks noChangeArrowheads="1"/>
            </p:cNvSpPr>
            <p:nvPr/>
          </p:nvSpPr>
          <p:spPr bwMode="auto">
            <a:xfrm>
              <a:off x="4007" y="2018"/>
              <a:ext cx="66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sp>
          <p:nvSpPr>
            <p:cNvPr id="233519" name="Rectangle 47"/>
            <p:cNvSpPr>
              <a:spLocks noChangeArrowheads="1"/>
            </p:cNvSpPr>
            <p:nvPr/>
          </p:nvSpPr>
          <p:spPr bwMode="auto">
            <a:xfrm>
              <a:off x="4044" y="2029"/>
              <a:ext cx="60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dirty="0">
                  <a:solidFill>
                    <a:srgbClr val="000000"/>
                  </a:solidFill>
                  <a:latin typeface="Arial" panose="020B0604020202020204" pitchFamily="34" charset="0"/>
                </a:rPr>
                <a:t>Corrosion peak</a:t>
              </a:r>
              <a:endParaRPr lang="en-US" sz="1350" dirty="0">
                <a:latin typeface="Times New Roman" panose="02020603050405020304" pitchFamily="18" charset="0"/>
              </a:endParaRPr>
            </a:p>
          </p:txBody>
        </p:sp>
        <p:sp>
          <p:nvSpPr>
            <p:cNvPr id="233520" name="Rectangle 48"/>
            <p:cNvSpPr>
              <a:spLocks noChangeArrowheads="1"/>
            </p:cNvSpPr>
            <p:nvPr/>
          </p:nvSpPr>
          <p:spPr bwMode="auto">
            <a:xfrm>
              <a:off x="3442" y="2521"/>
              <a:ext cx="795"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sp>
          <p:nvSpPr>
            <p:cNvPr id="233521" name="Rectangle 49"/>
            <p:cNvSpPr>
              <a:spLocks noChangeArrowheads="1"/>
            </p:cNvSpPr>
            <p:nvPr/>
          </p:nvSpPr>
          <p:spPr bwMode="auto">
            <a:xfrm>
              <a:off x="3483" y="2532"/>
              <a:ext cx="7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Low corrosion rate</a:t>
              </a:r>
              <a:endParaRPr lang="en-US" sz="1350">
                <a:latin typeface="Times New Roman" panose="02020603050405020304" pitchFamily="18" charset="0"/>
              </a:endParaRPr>
            </a:p>
          </p:txBody>
        </p:sp>
        <p:sp>
          <p:nvSpPr>
            <p:cNvPr id="233522" name="Rectangle 50"/>
            <p:cNvSpPr>
              <a:spLocks noChangeArrowheads="1"/>
            </p:cNvSpPr>
            <p:nvPr/>
          </p:nvSpPr>
          <p:spPr bwMode="auto">
            <a:xfrm>
              <a:off x="4056" y="2908"/>
              <a:ext cx="1010"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sp>
          <p:nvSpPr>
            <p:cNvPr id="233523" name="Rectangle 51"/>
            <p:cNvSpPr>
              <a:spLocks noChangeArrowheads="1"/>
            </p:cNvSpPr>
            <p:nvPr/>
          </p:nvSpPr>
          <p:spPr bwMode="auto">
            <a:xfrm>
              <a:off x="4102" y="2919"/>
              <a:ext cx="9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Very high corrosion rate</a:t>
              </a:r>
              <a:endParaRPr lang="en-US" sz="1350">
                <a:latin typeface="Times New Roman" panose="02020603050405020304" pitchFamily="18" charset="0"/>
              </a:endParaRPr>
            </a:p>
          </p:txBody>
        </p:sp>
        <p:sp>
          <p:nvSpPr>
            <p:cNvPr id="233524" name="Rectangle 52"/>
            <p:cNvSpPr>
              <a:spLocks noChangeArrowheads="1"/>
            </p:cNvSpPr>
            <p:nvPr/>
          </p:nvSpPr>
          <p:spPr bwMode="auto">
            <a:xfrm>
              <a:off x="4102" y="3006"/>
              <a:ext cx="91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sp>
          <p:nvSpPr>
            <p:cNvPr id="233525" name="Rectangle 53"/>
            <p:cNvSpPr>
              <a:spLocks noChangeArrowheads="1"/>
            </p:cNvSpPr>
            <p:nvPr/>
          </p:nvSpPr>
          <p:spPr bwMode="auto">
            <a:xfrm>
              <a:off x="4144" y="2986"/>
              <a:ext cx="1039"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sp>
          <p:nvSpPr>
            <p:cNvPr id="233526" name="Rectangle 54"/>
            <p:cNvSpPr>
              <a:spLocks noChangeArrowheads="1"/>
            </p:cNvSpPr>
            <p:nvPr/>
          </p:nvSpPr>
          <p:spPr bwMode="auto">
            <a:xfrm>
              <a:off x="4165" y="3069"/>
              <a:ext cx="12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SO</a:t>
              </a:r>
              <a:endParaRPr lang="en-US" sz="1350">
                <a:latin typeface="Times New Roman" panose="02020603050405020304" pitchFamily="18" charset="0"/>
              </a:endParaRPr>
            </a:p>
          </p:txBody>
        </p:sp>
        <p:sp>
          <p:nvSpPr>
            <p:cNvPr id="233527" name="Rectangle 55"/>
            <p:cNvSpPr>
              <a:spLocks noChangeArrowheads="1"/>
            </p:cNvSpPr>
            <p:nvPr/>
          </p:nvSpPr>
          <p:spPr bwMode="auto">
            <a:xfrm>
              <a:off x="4291" y="3110"/>
              <a:ext cx="3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525">
                  <a:solidFill>
                    <a:srgbClr val="000000"/>
                  </a:solidFill>
                  <a:latin typeface="Arial" panose="020B0604020202020204" pitchFamily="34" charset="0"/>
                </a:rPr>
                <a:t>2</a:t>
              </a:r>
              <a:endParaRPr lang="en-US" sz="1350">
                <a:latin typeface="Times New Roman" panose="02020603050405020304" pitchFamily="18" charset="0"/>
              </a:endParaRPr>
            </a:p>
          </p:txBody>
        </p:sp>
        <p:sp>
          <p:nvSpPr>
            <p:cNvPr id="233528" name="Rectangle 56"/>
            <p:cNvSpPr>
              <a:spLocks noChangeArrowheads="1"/>
            </p:cNvSpPr>
            <p:nvPr/>
          </p:nvSpPr>
          <p:spPr bwMode="auto">
            <a:xfrm>
              <a:off x="4323" y="3069"/>
              <a:ext cx="79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 are solved in water </a:t>
              </a:r>
              <a:endParaRPr lang="en-US" sz="1350">
                <a:latin typeface="Times New Roman" panose="02020603050405020304" pitchFamily="18" charset="0"/>
              </a:endParaRPr>
            </a:p>
          </p:txBody>
        </p:sp>
        <p:sp>
          <p:nvSpPr>
            <p:cNvPr id="233529" name="Rectangle 57"/>
            <p:cNvSpPr>
              <a:spLocks noChangeArrowheads="1"/>
            </p:cNvSpPr>
            <p:nvPr/>
          </p:nvSpPr>
          <p:spPr bwMode="auto">
            <a:xfrm>
              <a:off x="4165" y="3187"/>
              <a:ext cx="94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25">
                  <a:solidFill>
                    <a:srgbClr val="000000"/>
                  </a:solidFill>
                  <a:latin typeface="Arial" panose="020B0604020202020204" pitchFamily="34" charset="0"/>
                </a:rPr>
                <a:t>forming sulphurous acid</a:t>
              </a:r>
              <a:endParaRPr lang="en-US" sz="1350">
                <a:latin typeface="Times New Roman" panose="02020603050405020304" pitchFamily="18" charset="0"/>
              </a:endParaRPr>
            </a:p>
          </p:txBody>
        </p:sp>
      </p:grpSp>
      <p:sp>
        <p:nvSpPr>
          <p:cNvPr id="233530" name="Text Box 58"/>
          <p:cNvSpPr txBox="1">
            <a:spLocks noChangeArrowheads="1"/>
          </p:cNvSpPr>
          <p:nvPr/>
        </p:nvSpPr>
        <p:spPr bwMode="auto">
          <a:xfrm>
            <a:off x="304800" y="867928"/>
            <a:ext cx="3886200"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1600" dirty="0"/>
              <a:t>C</a:t>
            </a:r>
            <a:r>
              <a:rPr lang="en-US" sz="1600" dirty="0" smtClean="0"/>
              <a:t>orrosion </a:t>
            </a:r>
            <a:r>
              <a:rPr lang="en-US" sz="1600" dirty="0"/>
              <a:t>rate peaks usually 20-50</a:t>
            </a:r>
            <a:r>
              <a:rPr lang="en-US" sz="1600" dirty="0">
                <a:cs typeface="Arial" panose="020B0604020202020204" pitchFamily="34" charset="0"/>
              </a:rPr>
              <a:t>°C below the acid dew </a:t>
            </a:r>
            <a:r>
              <a:rPr lang="en-US" sz="1600" dirty="0" smtClean="0">
                <a:cs typeface="Arial" panose="020B0604020202020204" pitchFamily="34" charset="0"/>
              </a:rPr>
              <a:t>point – the point at which the </a:t>
            </a:r>
            <a:r>
              <a:rPr lang="en-US" sz="1600" dirty="0">
                <a:cs typeface="Arial" panose="020B0604020202020204" pitchFamily="34" charset="0"/>
              </a:rPr>
              <a:t>amount and the concentration of the condensate have here reached the most favorable mixture for corrosion to occur.</a:t>
            </a:r>
          </a:p>
          <a:p>
            <a:pPr eaLnBrk="1" hangingPunct="1">
              <a:spcBef>
                <a:spcPct val="50000"/>
              </a:spcBef>
            </a:pPr>
            <a:r>
              <a:rPr lang="en-US" sz="1600" dirty="0">
                <a:cs typeface="Arial" panose="020B0604020202020204" pitchFamily="34" charset="0"/>
              </a:rPr>
              <a:t>At lower </a:t>
            </a:r>
            <a:r>
              <a:rPr lang="en-US" sz="1600" dirty="0" smtClean="0">
                <a:cs typeface="Arial" panose="020B0604020202020204" pitchFamily="34" charset="0"/>
              </a:rPr>
              <a:t>temperatures, </a:t>
            </a:r>
            <a:r>
              <a:rPr lang="en-US" sz="1600" dirty="0">
                <a:cs typeface="Arial" panose="020B0604020202020204" pitchFamily="34" charset="0"/>
              </a:rPr>
              <a:t>the water vapor condensates, which means that a larger amount o</a:t>
            </a:r>
            <a:r>
              <a:rPr lang="sv-SE" sz="1600" dirty="0">
                <a:cs typeface="Arial" panose="020B0604020202020204" pitchFamily="34" charset="0"/>
              </a:rPr>
              <a:t>f</a:t>
            </a:r>
            <a:r>
              <a:rPr lang="en-US" sz="1600" dirty="0">
                <a:cs typeface="Arial" panose="020B0604020202020204" pitchFamily="34" charset="0"/>
              </a:rPr>
              <a:t> weak but very corrosive acid is produced. Besides the acid the condensate also contains solved SO</a:t>
            </a:r>
            <a:r>
              <a:rPr lang="en-US" sz="1600" baseline="-25000" dirty="0">
                <a:cs typeface="Arial" panose="020B0604020202020204" pitchFamily="34" charset="0"/>
              </a:rPr>
              <a:t>2</a:t>
            </a:r>
            <a:r>
              <a:rPr lang="en-US" sz="1600" dirty="0">
                <a:cs typeface="Arial" panose="020B0604020202020204" pitchFamily="34" charset="0"/>
              </a:rPr>
              <a:t> and CO</a:t>
            </a:r>
            <a:r>
              <a:rPr lang="en-US" sz="1600" baseline="-25000" dirty="0">
                <a:cs typeface="Arial" panose="020B0604020202020204" pitchFamily="34" charset="0"/>
              </a:rPr>
              <a:t>2</a:t>
            </a:r>
            <a:r>
              <a:rPr lang="en-US" sz="1600" dirty="0">
                <a:cs typeface="Arial" panose="020B0604020202020204" pitchFamily="34" charset="0"/>
              </a:rPr>
              <a:t> gases, which are very aggressive. </a:t>
            </a:r>
          </a:p>
        </p:txBody>
      </p:sp>
    </p:spTree>
    <p:extLst>
      <p:ext uri="{BB962C8B-B14F-4D97-AF65-F5344CB8AC3E}">
        <p14:creationId xmlns:p14="http://schemas.microsoft.com/office/powerpoint/2010/main" val="212627351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cold end corrosion – Four Ways</a:t>
            </a:r>
            <a:endParaRPr lang="en-US" dirty="0"/>
          </a:p>
        </p:txBody>
      </p:sp>
      <p:sp>
        <p:nvSpPr>
          <p:cNvPr id="3" name="Content Placeholder 2"/>
          <p:cNvSpPr>
            <a:spLocks noGrp="1"/>
          </p:cNvSpPr>
          <p:nvPr>
            <p:ph idx="1"/>
          </p:nvPr>
        </p:nvSpPr>
        <p:spPr/>
        <p:txBody>
          <a:bodyPr>
            <a:noAutofit/>
          </a:bodyPr>
          <a:lstStyle/>
          <a:p>
            <a:endParaRPr lang="en-US" sz="2400" dirty="0" smtClean="0"/>
          </a:p>
          <a:p>
            <a:r>
              <a:rPr lang="en-US" sz="2400" dirty="0" smtClean="0"/>
              <a:t>Change </a:t>
            </a:r>
            <a:r>
              <a:rPr lang="en-US" sz="2400" dirty="0"/>
              <a:t>the fuel (to lower S content)</a:t>
            </a:r>
          </a:p>
          <a:p>
            <a:pPr lvl="1"/>
            <a:r>
              <a:rPr lang="en-US" sz="2200" dirty="0"/>
              <a:t>Normally costly if at all </a:t>
            </a:r>
            <a:r>
              <a:rPr lang="en-US" sz="2200" dirty="0" smtClean="0"/>
              <a:t>possible</a:t>
            </a:r>
          </a:p>
          <a:p>
            <a:pPr lvl="1"/>
            <a:endParaRPr lang="en-US" sz="2200" dirty="0"/>
          </a:p>
          <a:p>
            <a:r>
              <a:rPr lang="en-US" sz="2400" dirty="0"/>
              <a:t>Reduce excess oxygen </a:t>
            </a:r>
            <a:r>
              <a:rPr lang="en-US" sz="2400" dirty="0" smtClean="0"/>
              <a:t>(through use of combustion</a:t>
            </a:r>
            <a:r>
              <a:rPr lang="en-US" sz="2400" dirty="0"/>
              <a:t> </a:t>
            </a:r>
            <a:r>
              <a:rPr lang="en-US" sz="2400" dirty="0" smtClean="0"/>
              <a:t>improver(s) </a:t>
            </a:r>
            <a:r>
              <a:rPr lang="en-US" sz="2400" dirty="0"/>
              <a:t>to reduce excess oxygen</a:t>
            </a:r>
            <a:r>
              <a:rPr lang="en-US" sz="2400" dirty="0" smtClean="0"/>
              <a:t>)</a:t>
            </a:r>
          </a:p>
          <a:p>
            <a:endParaRPr lang="en-US" sz="2400" dirty="0"/>
          </a:p>
          <a:p>
            <a:r>
              <a:rPr lang="en-US" sz="2400" dirty="0" smtClean="0"/>
              <a:t>Minimize moisture in flue gas</a:t>
            </a:r>
            <a:endParaRPr lang="en-US" sz="2400" dirty="0"/>
          </a:p>
        </p:txBody>
      </p:sp>
    </p:spTree>
    <p:extLst>
      <p:ext uri="{BB962C8B-B14F-4D97-AF65-F5344CB8AC3E}">
        <p14:creationId xmlns:p14="http://schemas.microsoft.com/office/powerpoint/2010/main" val="1951011482"/>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What do they use it for?</a:t>
            </a:r>
            <a:endParaRPr lang="en-US" sz="2400" dirty="0"/>
          </a:p>
        </p:txBody>
      </p:sp>
      <p:sp>
        <p:nvSpPr>
          <p:cNvPr id="3" name="Content Placeholder 2"/>
          <p:cNvSpPr>
            <a:spLocks noGrp="1"/>
          </p:cNvSpPr>
          <p:nvPr>
            <p:ph idx="1"/>
          </p:nvPr>
        </p:nvSpPr>
        <p:spPr>
          <a:xfrm>
            <a:off x="206293" y="895350"/>
            <a:ext cx="8749051" cy="3684270"/>
          </a:xfrm>
        </p:spPr>
        <p:txBody>
          <a:bodyPr>
            <a:normAutofit/>
          </a:bodyPr>
          <a:lstStyle/>
          <a:p>
            <a:pPr marL="0" indent="0" algn="ctr">
              <a:buNone/>
            </a:pPr>
            <a:endParaRPr lang="en-US" sz="3200" b="1" i="1" dirty="0" smtClean="0"/>
          </a:p>
          <a:p>
            <a:pPr marL="0" indent="0" algn="ctr">
              <a:buNone/>
            </a:pPr>
            <a:r>
              <a:rPr lang="en-US" sz="3200" b="1" i="1" dirty="0" smtClean="0"/>
              <a:t>Fuel for producing heat and steam to generate power and/or industrial output.</a:t>
            </a:r>
          </a:p>
          <a:p>
            <a:endParaRPr lang="en-US" sz="2400" dirty="0"/>
          </a:p>
          <a:p>
            <a:endParaRPr lang="en-US" sz="2400" dirty="0" smtClean="0"/>
          </a:p>
        </p:txBody>
      </p:sp>
    </p:spTree>
    <p:extLst>
      <p:ext uri="{BB962C8B-B14F-4D97-AF65-F5344CB8AC3E}">
        <p14:creationId xmlns:p14="http://schemas.microsoft.com/office/powerpoint/2010/main" val="561036037"/>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cold end corrosion – Four Ways</a:t>
            </a:r>
            <a:endParaRPr lang="en-US" dirty="0"/>
          </a:p>
        </p:txBody>
      </p:sp>
      <p:sp>
        <p:nvSpPr>
          <p:cNvPr id="3" name="Content Placeholder 2"/>
          <p:cNvSpPr>
            <a:spLocks noGrp="1"/>
          </p:cNvSpPr>
          <p:nvPr>
            <p:ph idx="1"/>
          </p:nvPr>
        </p:nvSpPr>
        <p:spPr/>
        <p:txBody>
          <a:bodyPr>
            <a:noAutofit/>
          </a:bodyPr>
          <a:lstStyle/>
          <a:p>
            <a:endParaRPr lang="en-US" sz="2400" dirty="0" smtClean="0"/>
          </a:p>
          <a:p>
            <a:r>
              <a:rPr lang="en-US" sz="2400" dirty="0"/>
              <a:t>Reduce available catalytic surface by coating with </a:t>
            </a:r>
            <a:r>
              <a:rPr lang="en-US" sz="2400" dirty="0" err="1"/>
              <a:t>MgO</a:t>
            </a:r>
            <a:r>
              <a:rPr lang="en-US" sz="2400" dirty="0"/>
              <a:t> </a:t>
            </a:r>
          </a:p>
          <a:p>
            <a:pPr lvl="1"/>
            <a:r>
              <a:rPr lang="en-US" sz="2200" dirty="0"/>
              <a:t>Caution: what are the side effects?</a:t>
            </a:r>
          </a:p>
          <a:p>
            <a:endParaRPr lang="en-US" sz="2400" dirty="0" smtClean="0"/>
          </a:p>
          <a:p>
            <a:r>
              <a:rPr lang="en-US" sz="2400" dirty="0" err="1" smtClean="0"/>
              <a:t>Neutralise</a:t>
            </a:r>
            <a:r>
              <a:rPr lang="en-US" sz="2400" dirty="0" smtClean="0"/>
              <a:t> </a:t>
            </a:r>
            <a:r>
              <a:rPr lang="en-US" sz="2400" dirty="0"/>
              <a:t>the SO3 with a </a:t>
            </a:r>
            <a:r>
              <a:rPr lang="en-US" sz="2400" dirty="0" smtClean="0"/>
              <a:t>Mg-based </a:t>
            </a:r>
            <a:r>
              <a:rPr lang="en-US" sz="2400" dirty="0"/>
              <a:t>additive</a:t>
            </a:r>
          </a:p>
          <a:p>
            <a:pPr lvl="1"/>
            <a:r>
              <a:rPr lang="en-US" sz="2200" dirty="0" err="1"/>
              <a:t>MgO</a:t>
            </a:r>
            <a:r>
              <a:rPr lang="en-US" sz="2200" dirty="0"/>
              <a:t> reacts with the SO3 to form </a:t>
            </a:r>
            <a:r>
              <a:rPr lang="en-US" sz="2200" dirty="0" smtClean="0"/>
              <a:t>MgSO4 salts</a:t>
            </a:r>
            <a:endParaRPr lang="en-US" sz="2200" dirty="0"/>
          </a:p>
          <a:p>
            <a:endParaRPr lang="en-US" sz="2400" dirty="0" smtClean="0"/>
          </a:p>
        </p:txBody>
      </p:sp>
    </p:spTree>
    <p:extLst>
      <p:ext uri="{BB962C8B-B14F-4D97-AF65-F5344CB8AC3E}">
        <p14:creationId xmlns:p14="http://schemas.microsoft.com/office/powerpoint/2010/main" val="3886662"/>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ln/>
        </p:spPr>
        <p:txBody>
          <a:bodyPr/>
          <a:lstStyle/>
          <a:p>
            <a:r>
              <a:rPr lang="en-US" sz="2800" dirty="0"/>
              <a:t>Categorization of Corrosion</a:t>
            </a:r>
          </a:p>
        </p:txBody>
      </p:sp>
      <p:sp>
        <p:nvSpPr>
          <p:cNvPr id="180227" name="Rectangle 3"/>
          <p:cNvSpPr>
            <a:spLocks noGrp="1" noChangeArrowheads="1"/>
          </p:cNvSpPr>
          <p:nvPr>
            <p:ph type="body" idx="1"/>
          </p:nvPr>
        </p:nvSpPr>
        <p:spPr>
          <a:xfrm>
            <a:off x="304800" y="819150"/>
            <a:ext cx="8534400" cy="3588544"/>
          </a:xfrm>
          <a:ln/>
        </p:spPr>
        <p:txBody>
          <a:bodyPr/>
          <a:lstStyle/>
          <a:p>
            <a:r>
              <a:rPr lang="en-US" sz="2200" dirty="0"/>
              <a:t>Above 1000</a:t>
            </a:r>
            <a:r>
              <a:rPr lang="en-US" sz="2200" dirty="0">
                <a:cs typeface="Arial" panose="020B0604020202020204" pitchFamily="34" charset="0"/>
              </a:rPr>
              <a:t>º</a:t>
            </a:r>
            <a:r>
              <a:rPr lang="en-US" sz="2200" dirty="0"/>
              <a:t>F (540</a:t>
            </a:r>
            <a:r>
              <a:rPr lang="en-US" sz="2200" dirty="0">
                <a:cs typeface="Arial" panose="020B0604020202020204" pitchFamily="34" charset="0"/>
              </a:rPr>
              <a:t>ºC)</a:t>
            </a:r>
            <a:endParaRPr lang="en-US" sz="2200" dirty="0"/>
          </a:p>
          <a:p>
            <a:pPr lvl="1"/>
            <a:r>
              <a:rPr lang="en-US" sz="2200" dirty="0"/>
              <a:t>”High temperature” corrosion’</a:t>
            </a:r>
          </a:p>
          <a:p>
            <a:pPr lvl="1"/>
            <a:r>
              <a:rPr lang="en-US" sz="2200" dirty="0"/>
              <a:t>Furnace wall tubes, super heaters, re-heaters and economizers.</a:t>
            </a:r>
          </a:p>
          <a:p>
            <a:endParaRPr lang="sv-SE" sz="2200" dirty="0"/>
          </a:p>
          <a:p>
            <a:r>
              <a:rPr lang="en-US" sz="2200" dirty="0"/>
              <a:t>Below 1000</a:t>
            </a:r>
            <a:r>
              <a:rPr lang="en-US" sz="2200" dirty="0">
                <a:cs typeface="Arial" panose="020B0604020202020204" pitchFamily="34" charset="0"/>
              </a:rPr>
              <a:t>º</a:t>
            </a:r>
            <a:r>
              <a:rPr lang="en-US" sz="2200" dirty="0"/>
              <a:t>F</a:t>
            </a:r>
          </a:p>
          <a:p>
            <a:pPr lvl="1"/>
            <a:r>
              <a:rPr lang="en-US" sz="2200" dirty="0"/>
              <a:t>”Low temperature” corrosion</a:t>
            </a:r>
          </a:p>
          <a:p>
            <a:pPr lvl="1"/>
            <a:r>
              <a:rPr lang="en-US" sz="2200" dirty="0"/>
              <a:t>Air heaters, economizers and in the stack.</a:t>
            </a:r>
          </a:p>
          <a:p>
            <a:endParaRPr lang="en-US" sz="1350" dirty="0"/>
          </a:p>
        </p:txBody>
      </p:sp>
    </p:spTree>
    <p:extLst>
      <p:ext uri="{BB962C8B-B14F-4D97-AF65-F5344CB8AC3E}">
        <p14:creationId xmlns:p14="http://schemas.microsoft.com/office/powerpoint/2010/main" val="340433258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Temperature Corrosion – Just As Problematic </a:t>
            </a:r>
            <a:endParaRPr lang="en-US" dirty="0"/>
          </a:p>
        </p:txBody>
      </p:sp>
      <p:sp>
        <p:nvSpPr>
          <p:cNvPr id="3" name="Content Placeholder 2"/>
          <p:cNvSpPr>
            <a:spLocks noGrp="1"/>
          </p:cNvSpPr>
          <p:nvPr>
            <p:ph idx="1"/>
          </p:nvPr>
        </p:nvSpPr>
        <p:spPr/>
        <p:txBody>
          <a:bodyPr>
            <a:noAutofit/>
          </a:bodyPr>
          <a:lstStyle/>
          <a:p>
            <a:pPr marL="0" indent="0">
              <a:buNone/>
            </a:pPr>
            <a:endParaRPr lang="en-US" sz="2400" dirty="0" smtClean="0"/>
          </a:p>
          <a:p>
            <a:r>
              <a:rPr lang="en-US" sz="2400" dirty="0" smtClean="0"/>
              <a:t>Low-temperate vanadium-based deposits on metal surfaces in fuel-oil combustion zones.</a:t>
            </a:r>
          </a:p>
          <a:p>
            <a:endParaRPr lang="en-US" sz="2400" dirty="0"/>
          </a:p>
          <a:p>
            <a:r>
              <a:rPr lang="en-US" sz="2400" dirty="0" smtClean="0"/>
              <a:t>Highly corrosive to metal surfaces in their liquid state.</a:t>
            </a:r>
          </a:p>
          <a:p>
            <a:endParaRPr lang="en-US" sz="2400" dirty="0"/>
          </a:p>
          <a:p>
            <a:r>
              <a:rPr lang="en-US" sz="2400" dirty="0" smtClean="0"/>
              <a:t>Hard and glassy when cool – difficult to remove</a:t>
            </a:r>
          </a:p>
          <a:p>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019549906"/>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normAutofit/>
          </a:bodyPr>
          <a:lstStyle/>
          <a:p>
            <a:r>
              <a:rPr lang="en-GB" sz="2400" spc="0" dirty="0">
                <a:solidFill>
                  <a:schemeClr val="accent2">
                    <a:lumMod val="75000"/>
                  </a:schemeClr>
                </a:solidFill>
              </a:rPr>
              <a:t>Hot Corrosion Mechanism</a:t>
            </a:r>
          </a:p>
        </p:txBody>
      </p:sp>
      <p:sp>
        <p:nvSpPr>
          <p:cNvPr id="141315" name="Freeform 3" descr="Matanza1"/>
          <p:cNvSpPr>
            <a:spLocks/>
          </p:cNvSpPr>
          <p:nvPr/>
        </p:nvSpPr>
        <p:spPr bwMode="auto">
          <a:xfrm>
            <a:off x="2597944" y="1631156"/>
            <a:ext cx="1557338" cy="1228725"/>
          </a:xfrm>
          <a:custGeom>
            <a:avLst/>
            <a:gdLst>
              <a:gd name="T0" fmla="*/ 0 w 1308"/>
              <a:gd name="T1" fmla="*/ 996 h 1032"/>
              <a:gd name="T2" fmla="*/ 12 w 1308"/>
              <a:gd name="T3" fmla="*/ 948 h 1032"/>
              <a:gd name="T4" fmla="*/ 36 w 1308"/>
              <a:gd name="T5" fmla="*/ 876 h 1032"/>
              <a:gd name="T6" fmla="*/ 132 w 1308"/>
              <a:gd name="T7" fmla="*/ 600 h 1032"/>
              <a:gd name="T8" fmla="*/ 180 w 1308"/>
              <a:gd name="T9" fmla="*/ 528 h 1032"/>
              <a:gd name="T10" fmla="*/ 240 w 1308"/>
              <a:gd name="T11" fmla="*/ 444 h 1032"/>
              <a:gd name="T12" fmla="*/ 492 w 1308"/>
              <a:gd name="T13" fmla="*/ 180 h 1032"/>
              <a:gd name="T14" fmla="*/ 564 w 1308"/>
              <a:gd name="T15" fmla="*/ 84 h 1032"/>
              <a:gd name="T16" fmla="*/ 612 w 1308"/>
              <a:gd name="T17" fmla="*/ 72 h 1032"/>
              <a:gd name="T18" fmla="*/ 660 w 1308"/>
              <a:gd name="T19" fmla="*/ 0 h 1032"/>
              <a:gd name="T20" fmla="*/ 768 w 1308"/>
              <a:gd name="T21" fmla="*/ 144 h 1032"/>
              <a:gd name="T22" fmla="*/ 864 w 1308"/>
              <a:gd name="T23" fmla="*/ 300 h 1032"/>
              <a:gd name="T24" fmla="*/ 888 w 1308"/>
              <a:gd name="T25" fmla="*/ 336 h 1032"/>
              <a:gd name="T26" fmla="*/ 1008 w 1308"/>
              <a:gd name="T27" fmla="*/ 420 h 1032"/>
              <a:gd name="T28" fmla="*/ 1116 w 1308"/>
              <a:gd name="T29" fmla="*/ 600 h 1032"/>
              <a:gd name="T30" fmla="*/ 1176 w 1308"/>
              <a:gd name="T31" fmla="*/ 696 h 1032"/>
              <a:gd name="T32" fmla="*/ 1248 w 1308"/>
              <a:gd name="T33" fmla="*/ 780 h 1032"/>
              <a:gd name="T34" fmla="*/ 1284 w 1308"/>
              <a:gd name="T35" fmla="*/ 888 h 1032"/>
              <a:gd name="T36" fmla="*/ 1296 w 1308"/>
              <a:gd name="T37" fmla="*/ 924 h 1032"/>
              <a:gd name="T38" fmla="*/ 1308 w 1308"/>
              <a:gd name="T39" fmla="*/ 960 h 1032"/>
              <a:gd name="T40" fmla="*/ 1296 w 1308"/>
              <a:gd name="T41" fmla="*/ 1032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8" h="1032">
                <a:moveTo>
                  <a:pt x="0" y="996"/>
                </a:moveTo>
                <a:cubicBezTo>
                  <a:pt x="4" y="980"/>
                  <a:pt x="7" y="964"/>
                  <a:pt x="12" y="948"/>
                </a:cubicBezTo>
                <a:cubicBezTo>
                  <a:pt x="19" y="924"/>
                  <a:pt x="36" y="876"/>
                  <a:pt x="36" y="876"/>
                </a:cubicBezTo>
                <a:cubicBezTo>
                  <a:pt x="47" y="776"/>
                  <a:pt x="59" y="673"/>
                  <a:pt x="132" y="600"/>
                </a:cubicBezTo>
                <a:cubicBezTo>
                  <a:pt x="172" y="481"/>
                  <a:pt x="105" y="663"/>
                  <a:pt x="180" y="528"/>
                </a:cubicBezTo>
                <a:cubicBezTo>
                  <a:pt x="231" y="436"/>
                  <a:pt x="169" y="468"/>
                  <a:pt x="240" y="444"/>
                </a:cubicBezTo>
                <a:cubicBezTo>
                  <a:pt x="363" y="349"/>
                  <a:pt x="382" y="301"/>
                  <a:pt x="492" y="180"/>
                </a:cubicBezTo>
                <a:cubicBezTo>
                  <a:pt x="532" y="60"/>
                  <a:pt x="492" y="60"/>
                  <a:pt x="564" y="84"/>
                </a:cubicBezTo>
                <a:cubicBezTo>
                  <a:pt x="580" y="80"/>
                  <a:pt x="600" y="83"/>
                  <a:pt x="612" y="72"/>
                </a:cubicBezTo>
                <a:cubicBezTo>
                  <a:pt x="634" y="53"/>
                  <a:pt x="660" y="0"/>
                  <a:pt x="660" y="0"/>
                </a:cubicBezTo>
                <a:cubicBezTo>
                  <a:pt x="708" y="145"/>
                  <a:pt x="646" y="0"/>
                  <a:pt x="768" y="144"/>
                </a:cubicBezTo>
                <a:cubicBezTo>
                  <a:pt x="807" y="191"/>
                  <a:pt x="830" y="249"/>
                  <a:pt x="864" y="300"/>
                </a:cubicBezTo>
                <a:cubicBezTo>
                  <a:pt x="872" y="312"/>
                  <a:pt x="875" y="330"/>
                  <a:pt x="888" y="336"/>
                </a:cubicBezTo>
                <a:cubicBezTo>
                  <a:pt x="937" y="361"/>
                  <a:pt x="969" y="381"/>
                  <a:pt x="1008" y="420"/>
                </a:cubicBezTo>
                <a:cubicBezTo>
                  <a:pt x="1041" y="519"/>
                  <a:pt x="1062" y="516"/>
                  <a:pt x="1116" y="600"/>
                </a:cubicBezTo>
                <a:cubicBezTo>
                  <a:pt x="1136" y="632"/>
                  <a:pt x="1149" y="669"/>
                  <a:pt x="1176" y="696"/>
                </a:cubicBezTo>
                <a:cubicBezTo>
                  <a:pt x="1200" y="720"/>
                  <a:pt x="1233" y="747"/>
                  <a:pt x="1248" y="780"/>
                </a:cubicBezTo>
                <a:cubicBezTo>
                  <a:pt x="1248" y="780"/>
                  <a:pt x="1278" y="870"/>
                  <a:pt x="1284" y="888"/>
                </a:cubicBezTo>
                <a:cubicBezTo>
                  <a:pt x="1288" y="900"/>
                  <a:pt x="1292" y="912"/>
                  <a:pt x="1296" y="924"/>
                </a:cubicBezTo>
                <a:cubicBezTo>
                  <a:pt x="1300" y="936"/>
                  <a:pt x="1308" y="960"/>
                  <a:pt x="1308" y="960"/>
                </a:cubicBezTo>
                <a:cubicBezTo>
                  <a:pt x="1304" y="984"/>
                  <a:pt x="1296" y="1032"/>
                  <a:pt x="1296" y="1032"/>
                </a:cubicBezTo>
              </a:path>
            </a:pathLst>
          </a:cu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1316" name="Oval 4"/>
          <p:cNvSpPr>
            <a:spLocks noChangeArrowheads="1"/>
          </p:cNvSpPr>
          <p:nvPr/>
        </p:nvSpPr>
        <p:spPr bwMode="auto">
          <a:xfrm>
            <a:off x="2540794" y="2231231"/>
            <a:ext cx="1643063" cy="1643063"/>
          </a:xfrm>
          <a:prstGeom prst="ellipse">
            <a:avLst/>
          </a:prstGeom>
          <a:gradFill rotWithShape="0">
            <a:gsLst>
              <a:gs pos="0">
                <a:schemeClr val="folHlink"/>
              </a:gs>
              <a:gs pos="50000">
                <a:schemeClr val="bg2"/>
              </a:gs>
              <a:gs pos="100000">
                <a:schemeClr val="folHlink"/>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1317" name="Oval 5"/>
          <p:cNvSpPr>
            <a:spLocks noChangeArrowheads="1"/>
          </p:cNvSpPr>
          <p:nvPr/>
        </p:nvSpPr>
        <p:spPr bwMode="auto">
          <a:xfrm>
            <a:off x="2712244" y="2402681"/>
            <a:ext cx="1295400" cy="1295400"/>
          </a:xfrm>
          <a:prstGeom prst="ellipse">
            <a:avLst/>
          </a:prstGeom>
          <a:gradFill rotWithShape="0">
            <a:gsLst>
              <a:gs pos="0">
                <a:schemeClr val="bg2"/>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1318" name="Line 6"/>
          <p:cNvSpPr>
            <a:spLocks noChangeShapeType="1"/>
          </p:cNvSpPr>
          <p:nvPr/>
        </p:nvSpPr>
        <p:spPr bwMode="auto">
          <a:xfrm flipH="1" flipV="1">
            <a:off x="2655094" y="2859882"/>
            <a:ext cx="704850" cy="1394222"/>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1319" name="Text Box 7"/>
          <p:cNvSpPr txBox="1">
            <a:spLocks noChangeArrowheads="1"/>
          </p:cNvSpPr>
          <p:nvPr/>
        </p:nvSpPr>
        <p:spPr bwMode="auto">
          <a:xfrm>
            <a:off x="2201465" y="4254104"/>
            <a:ext cx="2507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1200" dirty="0"/>
              <a:t>Liquid </a:t>
            </a:r>
            <a:r>
              <a:rPr lang="en-GB" sz="1200" dirty="0" smtClean="0"/>
              <a:t>interface between </a:t>
            </a:r>
            <a:r>
              <a:rPr lang="en-GB" sz="1200" dirty="0"/>
              <a:t>tube </a:t>
            </a:r>
          </a:p>
          <a:p>
            <a:r>
              <a:rPr lang="en-GB" sz="1200" dirty="0"/>
              <a:t>and deposit</a:t>
            </a:r>
          </a:p>
        </p:txBody>
      </p:sp>
      <p:sp>
        <p:nvSpPr>
          <p:cNvPr id="141320" name="Line 8"/>
          <p:cNvSpPr>
            <a:spLocks noChangeShapeType="1"/>
          </p:cNvSpPr>
          <p:nvPr/>
        </p:nvSpPr>
        <p:spPr bwMode="auto">
          <a:xfrm flipV="1">
            <a:off x="3340894" y="2859881"/>
            <a:ext cx="722710" cy="1277541"/>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1321" name="Line 9"/>
          <p:cNvSpPr>
            <a:spLocks noChangeShapeType="1"/>
          </p:cNvSpPr>
          <p:nvPr/>
        </p:nvSpPr>
        <p:spPr bwMode="auto">
          <a:xfrm>
            <a:off x="3626644" y="2402682"/>
            <a:ext cx="342900" cy="164306"/>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1322" name="Line 10"/>
          <p:cNvSpPr>
            <a:spLocks noChangeShapeType="1"/>
          </p:cNvSpPr>
          <p:nvPr/>
        </p:nvSpPr>
        <p:spPr bwMode="auto">
          <a:xfrm flipH="1">
            <a:off x="2826544" y="2345532"/>
            <a:ext cx="321469" cy="150019"/>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1323" name="Text Box 11"/>
          <p:cNvSpPr txBox="1">
            <a:spLocks noChangeArrowheads="1"/>
          </p:cNvSpPr>
          <p:nvPr/>
        </p:nvSpPr>
        <p:spPr bwMode="auto">
          <a:xfrm>
            <a:off x="3283744" y="2231232"/>
            <a:ext cx="2728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a:latin typeface="Times New Roman" panose="02020603050405020304" pitchFamily="18" charset="0"/>
              </a:rPr>
              <a:t>+</a:t>
            </a:r>
          </a:p>
        </p:txBody>
      </p:sp>
      <p:sp>
        <p:nvSpPr>
          <p:cNvPr id="141324" name="Text Box 12"/>
          <p:cNvSpPr txBox="1">
            <a:spLocks noChangeArrowheads="1"/>
          </p:cNvSpPr>
          <p:nvPr/>
        </p:nvSpPr>
        <p:spPr bwMode="auto">
          <a:xfrm>
            <a:off x="2655094" y="2459832"/>
            <a:ext cx="2872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a:latin typeface="Times New Roman" panose="02020603050405020304" pitchFamily="18" charset="0"/>
              </a:rPr>
              <a:t>e</a:t>
            </a:r>
            <a:r>
              <a:rPr lang="en-GB" sz="1200" b="1" baseline="30000">
                <a:latin typeface="Times New Roman" panose="02020603050405020304" pitchFamily="18" charset="0"/>
              </a:rPr>
              <a:t>-</a:t>
            </a:r>
            <a:endParaRPr lang="en-GB" sz="1200" b="1">
              <a:latin typeface="Times New Roman" panose="02020603050405020304" pitchFamily="18" charset="0"/>
            </a:endParaRPr>
          </a:p>
        </p:txBody>
      </p:sp>
      <p:sp>
        <p:nvSpPr>
          <p:cNvPr id="141325" name="Text Box 13"/>
          <p:cNvSpPr txBox="1">
            <a:spLocks noChangeArrowheads="1"/>
          </p:cNvSpPr>
          <p:nvPr/>
        </p:nvSpPr>
        <p:spPr bwMode="auto">
          <a:xfrm>
            <a:off x="3912394" y="2607469"/>
            <a:ext cx="2872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a:latin typeface="Times New Roman" panose="02020603050405020304" pitchFamily="18" charset="0"/>
              </a:rPr>
              <a:t>e</a:t>
            </a:r>
            <a:r>
              <a:rPr lang="en-GB" sz="1200" b="1" baseline="30000">
                <a:latin typeface="Times New Roman" panose="02020603050405020304" pitchFamily="18" charset="0"/>
              </a:rPr>
              <a:t>-</a:t>
            </a:r>
            <a:endParaRPr lang="en-GB" sz="1200" b="1">
              <a:latin typeface="Times New Roman" panose="02020603050405020304" pitchFamily="18" charset="0"/>
            </a:endParaRPr>
          </a:p>
        </p:txBody>
      </p:sp>
      <p:sp>
        <p:nvSpPr>
          <p:cNvPr id="141326" name="Text Box 14"/>
          <p:cNvSpPr txBox="1">
            <a:spLocks noChangeArrowheads="1"/>
          </p:cNvSpPr>
          <p:nvPr/>
        </p:nvSpPr>
        <p:spPr bwMode="auto">
          <a:xfrm>
            <a:off x="1425178" y="1143000"/>
            <a:ext cx="314682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latin typeface="Arial" panose="020B0604020202020204" pitchFamily="34" charset="0"/>
            </a:endParaRPr>
          </a:p>
        </p:txBody>
      </p:sp>
      <p:grpSp>
        <p:nvGrpSpPr>
          <p:cNvPr id="141327" name="Group 15"/>
          <p:cNvGrpSpPr>
            <a:grpSpLocks/>
          </p:cNvGrpSpPr>
          <p:nvPr/>
        </p:nvGrpSpPr>
        <p:grpSpPr bwMode="auto">
          <a:xfrm>
            <a:off x="5112542" y="1545432"/>
            <a:ext cx="1243013" cy="3012281"/>
            <a:chOff x="4182" y="1136"/>
            <a:chExt cx="1044" cy="2530"/>
          </a:xfrm>
        </p:grpSpPr>
        <p:sp>
          <p:nvSpPr>
            <p:cNvPr id="141328" name="AutoShape 16" descr="Matanza2"/>
            <p:cNvSpPr>
              <a:spLocks noChangeArrowheads="1"/>
            </p:cNvSpPr>
            <p:nvPr/>
          </p:nvSpPr>
          <p:spPr bwMode="auto">
            <a:xfrm rot="5400000">
              <a:off x="3780" y="1932"/>
              <a:ext cx="1848" cy="10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4D0808"/>
                </a:gs>
                <a:gs pos="15000">
                  <a:srgbClr val="FF0300"/>
                </a:gs>
                <a:gs pos="27500">
                  <a:srgbClr val="FF7A00"/>
                </a:gs>
                <a:gs pos="50000">
                  <a:srgbClr val="FFF200"/>
                </a:gs>
                <a:gs pos="72500">
                  <a:srgbClr val="FF7A00"/>
                </a:gs>
                <a:gs pos="85000">
                  <a:srgbClr val="FF0300"/>
                </a:gs>
                <a:gs pos="100000">
                  <a:srgbClr val="4D0808"/>
                </a:gs>
              </a:gsLst>
              <a:lin ang="0" scaled="1"/>
            </a:gradFill>
            <a:ln>
              <a:noFill/>
            </a:ln>
            <a:effectLst>
              <a:prstShdw prst="shdw17" dist="17961" dir="2700000">
                <a:srgbClr val="FFF2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350"/>
            </a:p>
          </p:txBody>
        </p:sp>
        <p:sp>
          <p:nvSpPr>
            <p:cNvPr id="141329" name="Text Box 17"/>
            <p:cNvSpPr txBox="1">
              <a:spLocks noChangeArrowheads="1"/>
            </p:cNvSpPr>
            <p:nvPr/>
          </p:nvSpPr>
          <p:spPr bwMode="auto">
            <a:xfrm>
              <a:off x="4298" y="1136"/>
              <a:ext cx="76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350">
                  <a:latin typeface="Verdana" panose="020B0604030504040204" pitchFamily="34" charset="0"/>
                </a:rPr>
                <a:t>Flue gas</a:t>
              </a:r>
            </a:p>
          </p:txBody>
        </p:sp>
        <p:sp>
          <p:nvSpPr>
            <p:cNvPr id="141330" name="Text Box 18"/>
            <p:cNvSpPr txBox="1">
              <a:spLocks noChangeArrowheads="1"/>
            </p:cNvSpPr>
            <p:nvPr/>
          </p:nvSpPr>
          <p:spPr bwMode="auto">
            <a:xfrm>
              <a:off x="4258" y="3414"/>
              <a:ext cx="80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350">
                  <a:latin typeface="Verdana" panose="020B0604030504040204" pitchFamily="34" charset="0"/>
                </a:rPr>
                <a:t>Direction</a:t>
              </a:r>
            </a:p>
          </p:txBody>
        </p:sp>
      </p:grpSp>
      <p:sp>
        <p:nvSpPr>
          <p:cNvPr id="141332" name="Rectangle 20"/>
          <p:cNvSpPr>
            <a:spLocks noChangeArrowheads="1"/>
          </p:cNvSpPr>
          <p:nvPr/>
        </p:nvSpPr>
        <p:spPr bwMode="auto">
          <a:xfrm>
            <a:off x="3283744" y="2459831"/>
            <a:ext cx="17145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sv-SE" sz="1050">
                <a:latin typeface="Times New Roman" panose="02020603050405020304" pitchFamily="18" charset="0"/>
              </a:rPr>
              <a:t>+</a:t>
            </a:r>
          </a:p>
        </p:txBody>
      </p:sp>
      <p:sp>
        <p:nvSpPr>
          <p:cNvPr id="141333" name="Rectangle 21"/>
          <p:cNvSpPr>
            <a:spLocks noChangeArrowheads="1"/>
          </p:cNvSpPr>
          <p:nvPr/>
        </p:nvSpPr>
        <p:spPr bwMode="auto">
          <a:xfrm>
            <a:off x="2655094" y="2631281"/>
            <a:ext cx="171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210591772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57149"/>
            <a:ext cx="8229600" cy="542925"/>
          </a:xfrm>
        </p:spPr>
        <p:txBody>
          <a:bodyPr>
            <a:normAutofit/>
          </a:bodyPr>
          <a:lstStyle/>
          <a:p>
            <a:r>
              <a:rPr lang="en-GB" sz="2400" spc="0" dirty="0" smtClean="0">
                <a:solidFill>
                  <a:schemeClr val="accent2">
                    <a:lumMod val="75000"/>
                  </a:schemeClr>
                </a:solidFill>
              </a:rPr>
              <a:t>Corrosion </a:t>
            </a:r>
            <a:r>
              <a:rPr lang="en-GB" sz="2400" spc="0" dirty="0">
                <a:solidFill>
                  <a:schemeClr val="accent2">
                    <a:lumMod val="75000"/>
                  </a:schemeClr>
                </a:solidFill>
              </a:rPr>
              <a:t>Example</a:t>
            </a:r>
          </a:p>
        </p:txBody>
      </p:sp>
      <p:pic>
        <p:nvPicPr>
          <p:cNvPr id="148483" name="Picture 3" descr="Tubes Vandium Bef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078" y="1543050"/>
            <a:ext cx="1660922"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48484" name="Picture 4" descr="Tubes Vandium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1" y="1543050"/>
            <a:ext cx="1670447" cy="2400300"/>
          </a:xfrm>
          <a:prstGeom prst="rect">
            <a:avLst/>
          </a:prstGeom>
          <a:noFill/>
          <a:extLst>
            <a:ext uri="{909E8E84-426E-40DD-AFC4-6F175D3DCCD1}">
              <a14:hiddenFill xmlns:a14="http://schemas.microsoft.com/office/drawing/2010/main">
                <a:solidFill>
                  <a:srgbClr val="FFFFFF"/>
                </a:solidFill>
              </a14:hiddenFill>
            </a:ext>
          </a:extLst>
        </p:spPr>
      </p:pic>
      <p:sp>
        <p:nvSpPr>
          <p:cNvPr id="148485" name="Text Box 5"/>
          <p:cNvSpPr txBox="1">
            <a:spLocks noChangeArrowheads="1"/>
          </p:cNvSpPr>
          <p:nvPr/>
        </p:nvSpPr>
        <p:spPr bwMode="auto">
          <a:xfrm>
            <a:off x="2571750" y="4120754"/>
            <a:ext cx="1532214"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500" dirty="0">
                <a:latin typeface="Times New Roman" panose="02020603050405020304" pitchFamily="18" charset="0"/>
              </a:rPr>
              <a:t>Before Treatment</a:t>
            </a:r>
          </a:p>
        </p:txBody>
      </p:sp>
      <p:sp>
        <p:nvSpPr>
          <p:cNvPr id="148486" name="Text Box 6"/>
          <p:cNvSpPr txBox="1">
            <a:spLocks noChangeArrowheads="1"/>
          </p:cNvSpPr>
          <p:nvPr/>
        </p:nvSpPr>
        <p:spPr bwMode="auto">
          <a:xfrm>
            <a:off x="5200650" y="4120754"/>
            <a:ext cx="1415196" cy="323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500">
                <a:latin typeface="Times New Roman" panose="02020603050405020304" pitchFamily="18" charset="0"/>
              </a:rPr>
              <a:t>After Treatment</a:t>
            </a:r>
          </a:p>
        </p:txBody>
      </p:sp>
    </p:spTree>
    <p:extLst>
      <p:ext uri="{BB962C8B-B14F-4D97-AF65-F5344CB8AC3E}">
        <p14:creationId xmlns:p14="http://schemas.microsoft.com/office/powerpoint/2010/main" val="276421478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Temperature Corrosion – Just As Problematic</a:t>
            </a:r>
            <a:endParaRPr lang="en-US" dirty="0"/>
          </a:p>
        </p:txBody>
      </p:sp>
      <p:sp>
        <p:nvSpPr>
          <p:cNvPr id="3" name="Content Placeholder 2"/>
          <p:cNvSpPr>
            <a:spLocks noGrp="1"/>
          </p:cNvSpPr>
          <p:nvPr>
            <p:ph idx="1"/>
          </p:nvPr>
        </p:nvSpPr>
        <p:spPr/>
        <p:txBody>
          <a:bodyPr>
            <a:noAutofit/>
          </a:bodyPr>
          <a:lstStyle/>
          <a:p>
            <a:pPr marL="0" indent="0">
              <a:buNone/>
            </a:pPr>
            <a:endParaRPr lang="en-US" sz="2400" dirty="0" smtClean="0"/>
          </a:p>
          <a:p>
            <a:endParaRPr lang="en-US" sz="2400" dirty="0"/>
          </a:p>
          <a:p>
            <a:pPr marL="0" indent="0">
              <a:buNone/>
            </a:pPr>
            <a:r>
              <a:rPr lang="en-US" sz="2400" b="1" dirty="0" smtClean="0"/>
              <a:t>The Solution to High Temperature Corrosion</a:t>
            </a:r>
          </a:p>
          <a:p>
            <a:r>
              <a:rPr lang="en-US" sz="2400" dirty="0" smtClean="0"/>
              <a:t>Modify (increase) melting points of slag deposits to change their corrosiveness and consistency</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4051557208"/>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The Cost of Corrosion for Facilities &amp; Refineries</a:t>
            </a:r>
            <a:endParaRPr lang="en-US" sz="2400" dirty="0"/>
          </a:p>
        </p:txBody>
      </p:sp>
      <p:sp>
        <p:nvSpPr>
          <p:cNvPr id="2" name="Content Placeholder 1"/>
          <p:cNvSpPr>
            <a:spLocks noGrp="1"/>
          </p:cNvSpPr>
          <p:nvPr>
            <p:ph idx="1"/>
          </p:nvPr>
        </p:nvSpPr>
        <p:spPr/>
        <p:txBody>
          <a:bodyPr/>
          <a:lstStyle/>
          <a:p>
            <a:pPr marL="0" indent="0" algn="ctr">
              <a:buNone/>
            </a:pPr>
            <a:endParaRPr lang="en-US" dirty="0" smtClean="0"/>
          </a:p>
          <a:p>
            <a:pPr marL="0" indent="0" algn="ctr">
              <a:buNone/>
            </a:pPr>
            <a:endParaRPr lang="en-US" dirty="0" smtClean="0"/>
          </a:p>
          <a:p>
            <a:pPr marL="0" indent="0" algn="ctr">
              <a:buNone/>
            </a:pPr>
            <a:endParaRPr lang="en-US" sz="3400" b="1" dirty="0"/>
          </a:p>
          <a:p>
            <a:pPr marL="0" indent="0" algn="ctr">
              <a:buNone/>
            </a:pPr>
            <a:r>
              <a:rPr lang="en-US" sz="3400" b="1" dirty="0" smtClean="0"/>
              <a:t>How much do hot and cold corrosion problems cost yearly?</a:t>
            </a:r>
            <a:endParaRPr lang="en-US" sz="3400" b="1" dirty="0"/>
          </a:p>
        </p:txBody>
      </p:sp>
    </p:spTree>
    <p:extLst>
      <p:ext uri="{BB962C8B-B14F-4D97-AF65-F5344CB8AC3E}">
        <p14:creationId xmlns:p14="http://schemas.microsoft.com/office/powerpoint/2010/main" val="1089980239"/>
      </p:ext>
    </p:extLst>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Other Fuel Problems</a:t>
            </a:r>
            <a:endParaRPr lang="en-US" sz="2400" dirty="0"/>
          </a:p>
        </p:txBody>
      </p:sp>
      <p:sp>
        <p:nvSpPr>
          <p:cNvPr id="2" name="Content Placeholder 1"/>
          <p:cNvSpPr>
            <a:spLocks noGrp="1"/>
          </p:cNvSpPr>
          <p:nvPr>
            <p:ph idx="1"/>
          </p:nvPr>
        </p:nvSpPr>
        <p:spPr/>
        <p:txBody>
          <a:bodyPr>
            <a:normAutofit/>
          </a:bodyPr>
          <a:lstStyle/>
          <a:p>
            <a:pPr marL="0" indent="0" algn="ctr">
              <a:buNone/>
            </a:pPr>
            <a:endParaRPr lang="en-US" sz="3600" b="1" dirty="0" smtClean="0"/>
          </a:p>
          <a:p>
            <a:pPr marL="0" indent="0" algn="ctr">
              <a:buNone/>
            </a:pPr>
            <a:r>
              <a:rPr lang="en-US" sz="3600" b="1" dirty="0" smtClean="0"/>
              <a:t>Fuel Oil Problem:</a:t>
            </a:r>
          </a:p>
          <a:p>
            <a:pPr marL="0" indent="0" algn="ctr">
              <a:buNone/>
            </a:pPr>
            <a:r>
              <a:rPr lang="en-US" sz="3600" b="1" dirty="0" smtClean="0"/>
              <a:t>Sub-optimal Combustion &amp;</a:t>
            </a:r>
          </a:p>
          <a:p>
            <a:pPr marL="0" indent="0" algn="ctr">
              <a:buNone/>
            </a:pPr>
            <a:r>
              <a:rPr lang="en-US" sz="3600" b="1" dirty="0" smtClean="0"/>
              <a:t>Reduction </a:t>
            </a:r>
            <a:r>
              <a:rPr lang="en-US" sz="3600" b="1" dirty="0" smtClean="0"/>
              <a:t>of </a:t>
            </a:r>
          </a:p>
          <a:p>
            <a:pPr marL="0" indent="0" algn="ctr">
              <a:buNone/>
            </a:pPr>
            <a:r>
              <a:rPr lang="en-US" sz="3600" b="1" dirty="0" smtClean="0"/>
              <a:t>Unburned Carbon Particulates</a:t>
            </a:r>
          </a:p>
        </p:txBody>
      </p:sp>
    </p:spTree>
    <p:extLst>
      <p:ext uri="{BB962C8B-B14F-4D97-AF65-F5344CB8AC3E}">
        <p14:creationId xmlns:p14="http://schemas.microsoft.com/office/powerpoint/2010/main" val="4156717282"/>
      </p:ext>
    </p:extLst>
  </p:cSld>
  <p:clrMapOvr>
    <a:masterClrMapping/>
  </p:clrMapOvr>
  <p:transition spd="slow">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Optimal Combustion Leads To A Host of Benefits</a:t>
            </a:r>
            <a:r>
              <a:rPr lang="en-US" dirty="0" smtClean="0"/>
              <a:t>	</a:t>
            </a:r>
            <a:endParaRPr lang="en-US" dirty="0"/>
          </a:p>
        </p:txBody>
      </p:sp>
      <p:sp>
        <p:nvSpPr>
          <p:cNvPr id="3" name="Content Placeholder 2"/>
          <p:cNvSpPr>
            <a:spLocks noGrp="1"/>
          </p:cNvSpPr>
          <p:nvPr>
            <p:ph idx="1"/>
          </p:nvPr>
        </p:nvSpPr>
        <p:spPr/>
        <p:txBody>
          <a:bodyPr>
            <a:normAutofit/>
          </a:bodyPr>
          <a:lstStyle/>
          <a:p>
            <a:endParaRPr lang="en-US" sz="2400" dirty="0" smtClean="0"/>
          </a:p>
          <a:p>
            <a:pPr marL="0" indent="0">
              <a:buNone/>
            </a:pPr>
            <a:endParaRPr lang="en-US" sz="2400" dirty="0"/>
          </a:p>
          <a:p>
            <a:pPr marL="0" indent="0">
              <a:buNone/>
            </a:pPr>
            <a:endParaRPr lang="en-US" sz="2400" dirty="0"/>
          </a:p>
        </p:txBody>
      </p:sp>
      <p:sp>
        <p:nvSpPr>
          <p:cNvPr id="4" name="TextBox 3"/>
          <p:cNvSpPr txBox="1"/>
          <p:nvPr/>
        </p:nvSpPr>
        <p:spPr>
          <a:xfrm>
            <a:off x="304800" y="819150"/>
            <a:ext cx="7449475" cy="3416320"/>
          </a:xfrm>
          <a:prstGeom prst="rect">
            <a:avLst/>
          </a:prstGeom>
          <a:noFill/>
        </p:spPr>
        <p:txBody>
          <a:bodyPr wrap="none" rtlCol="0">
            <a:spAutoFit/>
          </a:bodyPr>
          <a:lstStyle/>
          <a:p>
            <a:pPr eaLnBrk="0" hangingPunct="0">
              <a:buClr>
                <a:srgbClr val="0000FF"/>
              </a:buClr>
              <a:buSzPct val="75000"/>
              <a:buFont typeface="Wingdings" pitchFamily="2" charset="2"/>
              <a:buNone/>
            </a:pPr>
            <a:r>
              <a:rPr lang="en-GB" altLang="en-US" b="1" dirty="0">
                <a:solidFill>
                  <a:srgbClr val="A50021"/>
                </a:solidFill>
              </a:rPr>
              <a:t>Improved combustion</a:t>
            </a:r>
          </a:p>
          <a:p>
            <a:pPr eaLnBrk="0" hangingPunct="0">
              <a:buClr>
                <a:srgbClr val="0000FF"/>
              </a:buClr>
              <a:buSzPct val="75000"/>
              <a:buFont typeface="Wingdings" pitchFamily="2" charset="2"/>
              <a:buNone/>
            </a:pPr>
            <a:endParaRPr lang="en-GB" altLang="en-US" b="1" dirty="0"/>
          </a:p>
          <a:p>
            <a:pPr eaLnBrk="0" hangingPunct="0">
              <a:buClr>
                <a:srgbClr val="0000FF"/>
              </a:buClr>
              <a:buSzPct val="75000"/>
            </a:pPr>
            <a:r>
              <a:rPr lang="en-GB" altLang="en-US" dirty="0" smtClean="0"/>
              <a:t>Reduces </a:t>
            </a:r>
            <a:r>
              <a:rPr lang="en-GB" altLang="en-US" dirty="0"/>
              <a:t>soot and stack solids by catalysed combustion</a:t>
            </a:r>
          </a:p>
          <a:p>
            <a:pPr eaLnBrk="0" hangingPunct="0">
              <a:buClr>
                <a:srgbClr val="0000FF"/>
              </a:buClr>
              <a:buSzPct val="75000"/>
            </a:pPr>
            <a:endParaRPr lang="en-GB" altLang="en-US" dirty="0"/>
          </a:p>
          <a:p>
            <a:pPr eaLnBrk="0" hangingPunct="0">
              <a:buClr>
                <a:srgbClr val="0000FF"/>
              </a:buClr>
              <a:buSzPct val="75000"/>
            </a:pPr>
            <a:r>
              <a:rPr lang="en-GB" altLang="en-US" dirty="0" smtClean="0"/>
              <a:t>Improved </a:t>
            </a:r>
            <a:r>
              <a:rPr lang="en-GB" altLang="en-US" dirty="0"/>
              <a:t>efficiency by reduction of the excess air</a:t>
            </a:r>
          </a:p>
          <a:p>
            <a:pPr eaLnBrk="0" hangingPunct="0">
              <a:buClr>
                <a:srgbClr val="0000FF"/>
              </a:buClr>
              <a:buSzPct val="75000"/>
            </a:pPr>
            <a:endParaRPr lang="en-GB" altLang="en-US" dirty="0"/>
          </a:p>
          <a:p>
            <a:pPr eaLnBrk="0" hangingPunct="0">
              <a:buClr>
                <a:srgbClr val="0000FF"/>
              </a:buClr>
              <a:buSzPct val="75000"/>
            </a:pPr>
            <a:r>
              <a:rPr lang="en-GB" altLang="en-US" dirty="0" smtClean="0"/>
              <a:t>Improved </a:t>
            </a:r>
            <a:r>
              <a:rPr lang="en-GB" altLang="en-US" dirty="0"/>
              <a:t>efficiency by better burnout of the unburned carbon.</a:t>
            </a:r>
          </a:p>
          <a:p>
            <a:pPr eaLnBrk="0" hangingPunct="0">
              <a:buClr>
                <a:srgbClr val="0000FF"/>
              </a:buClr>
              <a:buSzPct val="75000"/>
            </a:pPr>
            <a:endParaRPr lang="en-GB" altLang="en-US" dirty="0"/>
          </a:p>
          <a:p>
            <a:pPr eaLnBrk="0" hangingPunct="0">
              <a:buClr>
                <a:srgbClr val="0000FF"/>
              </a:buClr>
              <a:buSzPct val="75000"/>
            </a:pPr>
            <a:r>
              <a:rPr lang="en-GB" altLang="en-US" dirty="0" smtClean="0"/>
              <a:t>Less </a:t>
            </a:r>
            <a:r>
              <a:rPr lang="en-GB" altLang="en-US" dirty="0"/>
              <a:t>conversion of SO</a:t>
            </a:r>
            <a:r>
              <a:rPr lang="en-GB" altLang="en-US" baseline="-25000" dirty="0"/>
              <a:t>2</a:t>
            </a:r>
            <a:r>
              <a:rPr lang="en-GB" altLang="en-US" dirty="0"/>
              <a:t> to SO</a:t>
            </a:r>
            <a:r>
              <a:rPr lang="en-GB" altLang="en-US" baseline="-25000" dirty="0"/>
              <a:t>3</a:t>
            </a:r>
            <a:r>
              <a:rPr lang="en-GB" altLang="en-US" dirty="0"/>
              <a:t> by lower excess air</a:t>
            </a:r>
          </a:p>
          <a:p>
            <a:pPr eaLnBrk="0" hangingPunct="0">
              <a:buClr>
                <a:srgbClr val="0000FF"/>
              </a:buClr>
              <a:buSzPct val="75000"/>
            </a:pPr>
            <a:endParaRPr lang="en-GB" altLang="en-US" dirty="0"/>
          </a:p>
          <a:p>
            <a:pPr eaLnBrk="0" hangingPunct="0">
              <a:buClr>
                <a:srgbClr val="0000FF"/>
              </a:buClr>
              <a:buSzPct val="75000"/>
            </a:pPr>
            <a:r>
              <a:rPr lang="en-GB" altLang="en-US" dirty="0" smtClean="0"/>
              <a:t>Less </a:t>
            </a:r>
            <a:r>
              <a:rPr lang="en-GB" altLang="en-US" dirty="0"/>
              <a:t>NOx as a secondary effect of lower excess air.</a:t>
            </a:r>
          </a:p>
          <a:p>
            <a:endParaRPr lang="en-US" dirty="0"/>
          </a:p>
        </p:txBody>
      </p:sp>
    </p:spTree>
    <p:extLst>
      <p:ext uri="{BB962C8B-B14F-4D97-AF65-F5344CB8AC3E}">
        <p14:creationId xmlns:p14="http://schemas.microsoft.com/office/powerpoint/2010/main" val="2001654936"/>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a:bodyPr>
          <a:lstStyle/>
          <a:p>
            <a:endParaRPr lang="en-US" sz="2400" dirty="0" smtClean="0"/>
          </a:p>
          <a:p>
            <a:pPr marL="0" indent="0">
              <a:buNone/>
            </a:pPr>
            <a:endParaRPr lang="en-US" sz="2400" dirty="0"/>
          </a:p>
          <a:p>
            <a:pPr marL="0" indent="0">
              <a:buNone/>
            </a:pPr>
            <a:endParaRPr lang="en-US" sz="2400" dirty="0"/>
          </a:p>
        </p:txBody>
      </p:sp>
      <p:pic>
        <p:nvPicPr>
          <p:cNvPr id="4" name="Picture 2" descr="E:\Pictures\Stack solids\Pre igni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42951"/>
            <a:ext cx="2185194" cy="1081466"/>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5" name="Picture 3" descr="E:\Pictures\Stack solids\vol comb pha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286" y="2077244"/>
            <a:ext cx="2300514" cy="989918"/>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4578350" y="962025"/>
            <a:ext cx="211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800" b="1" u="sng">
                <a:solidFill>
                  <a:srgbClr val="FFFFFF"/>
                </a:solidFill>
                <a:latin typeface="Arial" charset="0"/>
              </a:rPr>
              <a:t>Pre-ignition stage</a:t>
            </a:r>
          </a:p>
        </p:txBody>
      </p:sp>
      <p:sp>
        <p:nvSpPr>
          <p:cNvPr id="7" name="Text Box 5"/>
          <p:cNvSpPr txBox="1">
            <a:spLocks noChangeArrowheads="1"/>
          </p:cNvSpPr>
          <p:nvPr/>
        </p:nvSpPr>
        <p:spPr bwMode="auto">
          <a:xfrm>
            <a:off x="2895600" y="793750"/>
            <a:ext cx="58404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GB" altLang="en-US" sz="1600" dirty="0">
                <a:latin typeface="Arial" charset="0"/>
              </a:rPr>
              <a:t>The droplet is heated and evaporation of the volatile material begins. This stage ends with the self -ignition of the vapour surrounding the droplet</a:t>
            </a:r>
          </a:p>
        </p:txBody>
      </p:sp>
      <p:pic>
        <p:nvPicPr>
          <p:cNvPr id="8" name="Picture 6" descr="E:\Pictures\Stack solids\Coke co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3329781"/>
            <a:ext cx="1242132" cy="1124744"/>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4578350" y="2463800"/>
            <a:ext cx="314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800" b="1" u="sng">
                <a:solidFill>
                  <a:srgbClr val="FFFFFF"/>
                </a:solidFill>
                <a:latin typeface="Arial" charset="0"/>
              </a:rPr>
              <a:t>Volatiles combustion stage</a:t>
            </a:r>
          </a:p>
        </p:txBody>
      </p:sp>
      <p:sp>
        <p:nvSpPr>
          <p:cNvPr id="10" name="Text Box 8"/>
          <p:cNvSpPr txBox="1">
            <a:spLocks noChangeArrowheads="1"/>
          </p:cNvSpPr>
          <p:nvPr/>
        </p:nvSpPr>
        <p:spPr bwMode="auto">
          <a:xfrm>
            <a:off x="2895600" y="2077244"/>
            <a:ext cx="58404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GB" altLang="en-US" sz="1600" dirty="0">
                <a:latin typeface="Arial" charset="0"/>
              </a:rPr>
              <a:t>The volatile constituents of the oil and the cracked products burn in an enveloped flame surrounding the droplet. The stage ends by the flame dying away as the evolution of flammable material ceases.</a:t>
            </a:r>
          </a:p>
        </p:txBody>
      </p:sp>
      <p:sp>
        <p:nvSpPr>
          <p:cNvPr id="11" name="Text Box 9"/>
          <p:cNvSpPr txBox="1">
            <a:spLocks noChangeArrowheads="1"/>
          </p:cNvSpPr>
          <p:nvPr/>
        </p:nvSpPr>
        <p:spPr bwMode="auto">
          <a:xfrm>
            <a:off x="4572000" y="4454525"/>
            <a:ext cx="276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800" b="1" u="sng">
                <a:solidFill>
                  <a:srgbClr val="FFFFFF"/>
                </a:solidFill>
                <a:latin typeface="Arial" charset="0"/>
              </a:rPr>
              <a:t>Coke combustion stage</a:t>
            </a:r>
          </a:p>
        </p:txBody>
      </p:sp>
      <p:sp>
        <p:nvSpPr>
          <p:cNvPr id="12" name="Text Box 10"/>
          <p:cNvSpPr txBox="1">
            <a:spLocks noChangeArrowheads="1"/>
          </p:cNvSpPr>
          <p:nvPr/>
        </p:nvSpPr>
        <p:spPr bwMode="auto">
          <a:xfrm>
            <a:off x="2895600" y="3312545"/>
            <a:ext cx="58404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GB" altLang="en-US" sz="1600" dirty="0">
                <a:latin typeface="Arial" charset="0"/>
              </a:rPr>
              <a:t>When the flame dies hot gases including oxygen can reach the hot surface of the coke residue. It glows red and burns at 1400 - 1700 K. The unburned coke left after combustion is called a </a:t>
            </a:r>
            <a:r>
              <a:rPr lang="en-GB" altLang="en-US" sz="1600" dirty="0" err="1">
                <a:latin typeface="Arial" charset="0"/>
              </a:rPr>
              <a:t>cenosphere</a:t>
            </a:r>
            <a:r>
              <a:rPr lang="en-GB" altLang="en-US" sz="1600" dirty="0">
                <a:latin typeface="Arial" charset="0"/>
              </a:rPr>
              <a:t>.</a:t>
            </a:r>
          </a:p>
        </p:txBody>
      </p:sp>
      <p:sp>
        <p:nvSpPr>
          <p:cNvPr id="13" name="Title 1"/>
          <p:cNvSpPr txBox="1">
            <a:spLocks/>
          </p:cNvSpPr>
          <p:nvPr/>
        </p:nvSpPr>
        <p:spPr>
          <a:xfrm>
            <a:off x="167640" y="40683"/>
            <a:ext cx="8808720" cy="462915"/>
          </a:xfrm>
          <a:prstGeom prst="rect">
            <a:avLst/>
          </a:prstGeom>
        </p:spPr>
        <p:txBody>
          <a:bodyPr vert="horz" lIns="91440" tIns="36000" rIns="91440" bIns="36000" rtlCol="0" anchor="b">
            <a:noAutofit/>
          </a:bodyPr>
          <a:lstStyle>
            <a:lvl1pPr algn="l" defTabSz="914400" rtl="0" eaLnBrk="1" latinLnBrk="0" hangingPunct="1">
              <a:spcBef>
                <a:spcPct val="0"/>
              </a:spcBef>
              <a:buNone/>
              <a:defRPr sz="2000" b="1" kern="1200" spc="-120" baseline="0">
                <a:solidFill>
                  <a:schemeClr val="accent2">
                    <a:lumMod val="75000"/>
                  </a:schemeClr>
                </a:solidFill>
                <a:latin typeface="+mj-lt"/>
                <a:ea typeface="+mj-ea"/>
                <a:cs typeface="+mj-cs"/>
              </a:defRPr>
            </a:lvl1pPr>
          </a:lstStyle>
          <a:p>
            <a:r>
              <a:rPr lang="en-US" sz="2400" dirty="0" smtClean="0"/>
              <a:t>Combustion Stages</a:t>
            </a:r>
            <a:r>
              <a:rPr lang="en-US" dirty="0" smtClean="0"/>
              <a:t>	</a:t>
            </a:r>
            <a:endParaRPr lang="en-US" dirty="0"/>
          </a:p>
        </p:txBody>
      </p:sp>
    </p:spTree>
    <p:extLst>
      <p:ext uri="{BB962C8B-B14F-4D97-AF65-F5344CB8AC3E}">
        <p14:creationId xmlns:p14="http://schemas.microsoft.com/office/powerpoint/2010/main" val="1474875274"/>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Problems Encountered at Fuel Oil-Fired Facilities</a:t>
            </a:r>
            <a:endParaRPr lang="en-US" sz="2400" dirty="0"/>
          </a:p>
        </p:txBody>
      </p:sp>
      <p:sp>
        <p:nvSpPr>
          <p:cNvPr id="3" name="Content Placeholder 2"/>
          <p:cNvSpPr>
            <a:spLocks noGrp="1"/>
          </p:cNvSpPr>
          <p:nvPr>
            <p:ph idx="1"/>
          </p:nvPr>
        </p:nvSpPr>
        <p:spPr/>
        <p:txBody>
          <a:bodyPr>
            <a:normAutofit fontScale="92500" lnSpcReduction="10000"/>
          </a:bodyPr>
          <a:lstStyle/>
          <a:p>
            <a:pPr marL="0" indent="0">
              <a:buNone/>
            </a:pPr>
            <a:endParaRPr lang="en-US" dirty="0"/>
          </a:p>
          <a:p>
            <a:pPr lvl="0"/>
            <a:r>
              <a:rPr lang="en-US" sz="2400" dirty="0"/>
              <a:t>Boiler tube </a:t>
            </a:r>
            <a:r>
              <a:rPr lang="en-US" sz="2400" dirty="0" smtClean="0"/>
              <a:t>depositing</a:t>
            </a:r>
          </a:p>
          <a:p>
            <a:pPr lvl="0"/>
            <a:r>
              <a:rPr lang="en-US" sz="2400" dirty="0" smtClean="0"/>
              <a:t>Flame impingement in areas like hydrogen reformer</a:t>
            </a:r>
            <a:endParaRPr lang="en-US" sz="2400" dirty="0"/>
          </a:p>
          <a:p>
            <a:pPr lvl="0"/>
            <a:r>
              <a:rPr lang="en-US" sz="2400" dirty="0"/>
              <a:t>High </a:t>
            </a:r>
            <a:r>
              <a:rPr lang="en-US" sz="2400" dirty="0" smtClean="0"/>
              <a:t>and low temperature </a:t>
            </a:r>
            <a:r>
              <a:rPr lang="en-US" sz="2400" dirty="0"/>
              <a:t>corrosion</a:t>
            </a:r>
          </a:p>
          <a:p>
            <a:pPr lvl="0"/>
            <a:r>
              <a:rPr lang="en-US" sz="2400" dirty="0"/>
              <a:t>Loss of operational efficiency</a:t>
            </a:r>
          </a:p>
          <a:p>
            <a:pPr lvl="0"/>
            <a:r>
              <a:rPr lang="en-US" sz="2400" dirty="0" smtClean="0"/>
              <a:t>Excessive SO</a:t>
            </a:r>
            <a:r>
              <a:rPr lang="en-US" sz="2400" baseline="-25000" dirty="0" smtClean="0"/>
              <a:t>3</a:t>
            </a:r>
            <a:r>
              <a:rPr lang="en-US" sz="2400" dirty="0" smtClean="0"/>
              <a:t> </a:t>
            </a:r>
            <a:r>
              <a:rPr lang="en-US" sz="2400" dirty="0"/>
              <a:t>/ NO</a:t>
            </a:r>
            <a:r>
              <a:rPr lang="en-US" sz="2400" baseline="-25000" dirty="0"/>
              <a:t>x</a:t>
            </a:r>
            <a:r>
              <a:rPr lang="en-US" sz="2400" dirty="0"/>
              <a:t> formation </a:t>
            </a:r>
            <a:r>
              <a:rPr lang="en-US" sz="2400" dirty="0" smtClean="0"/>
              <a:t>in flue gases</a:t>
            </a:r>
          </a:p>
          <a:p>
            <a:pPr lvl="0"/>
            <a:r>
              <a:rPr lang="en-US" sz="2400" dirty="0" smtClean="0"/>
              <a:t>Shutdowns with loss of production availability</a:t>
            </a:r>
          </a:p>
          <a:p>
            <a:pPr lvl="0"/>
            <a:r>
              <a:rPr lang="en-US" sz="2400" dirty="0" smtClean="0"/>
              <a:t>Sludge dropout with loss of heating value</a:t>
            </a:r>
            <a:endParaRPr lang="en-US" sz="2400" dirty="0"/>
          </a:p>
          <a:p>
            <a:pPr marL="0" lvl="0" indent="0">
              <a:buNone/>
            </a:pPr>
            <a:endParaRPr lang="en-US" sz="2400" dirty="0" smtClean="0"/>
          </a:p>
          <a:p>
            <a:pPr marL="0" lvl="0" indent="0">
              <a:buNone/>
            </a:pPr>
            <a:r>
              <a:rPr lang="en-US" sz="2400" b="1" dirty="0" smtClean="0"/>
              <a:t>All contributing to reductions in operational efficiency and non-peak operating conditions.</a:t>
            </a:r>
            <a:endParaRPr lang="en-US" sz="2400" b="1" dirty="0"/>
          </a:p>
        </p:txBody>
      </p:sp>
    </p:spTree>
    <p:extLst>
      <p:ext uri="{BB962C8B-B14F-4D97-AF65-F5344CB8AC3E}">
        <p14:creationId xmlns:p14="http://schemas.microsoft.com/office/powerpoint/2010/main" val="2522746700"/>
      </p:ext>
    </p:extLst>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a:bodyPr>
          <a:lstStyle/>
          <a:p>
            <a:endParaRPr lang="en-US" sz="2400" dirty="0" smtClean="0"/>
          </a:p>
          <a:p>
            <a:pPr marL="0" indent="0">
              <a:buNone/>
            </a:pPr>
            <a:endParaRPr lang="en-US" sz="2400" dirty="0"/>
          </a:p>
          <a:p>
            <a:pPr marL="0" indent="0">
              <a:buNone/>
            </a:pPr>
            <a:endParaRPr lang="en-US" sz="2400" dirty="0"/>
          </a:p>
        </p:txBody>
      </p:sp>
      <p:pic>
        <p:nvPicPr>
          <p:cNvPr id="4" name="Picture 2" descr="Q:\DIVERSE\Elektronbild1 cenosphere t Burgess.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819150"/>
            <a:ext cx="2479261" cy="3676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Q:\DIVERSE\Elektronbild2 censophere t Burges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3658" y="873218"/>
            <a:ext cx="2790154" cy="362258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67640" y="40683"/>
            <a:ext cx="8808720" cy="462915"/>
          </a:xfrm>
          <a:prstGeom prst="rect">
            <a:avLst/>
          </a:prstGeom>
        </p:spPr>
        <p:txBody>
          <a:bodyPr vert="horz" lIns="91440" tIns="36000" rIns="91440" bIns="36000" rtlCol="0" anchor="b">
            <a:noAutofit/>
          </a:bodyPr>
          <a:lstStyle>
            <a:lvl1pPr algn="l" defTabSz="914400" rtl="0" eaLnBrk="1" latinLnBrk="0" hangingPunct="1">
              <a:spcBef>
                <a:spcPct val="0"/>
              </a:spcBef>
              <a:buNone/>
              <a:defRPr sz="2000" b="1" kern="1200" spc="-120" baseline="0">
                <a:solidFill>
                  <a:schemeClr val="accent2">
                    <a:lumMod val="75000"/>
                  </a:schemeClr>
                </a:solidFill>
                <a:latin typeface="+mj-lt"/>
                <a:ea typeface="+mj-ea"/>
                <a:cs typeface="+mj-cs"/>
              </a:defRPr>
            </a:lvl1pPr>
          </a:lstStyle>
          <a:p>
            <a:r>
              <a:rPr lang="en-US" sz="2400" dirty="0" smtClean="0"/>
              <a:t>Incomplete vs Complete Combustion</a:t>
            </a:r>
            <a:r>
              <a:rPr lang="en-US" dirty="0" smtClean="0"/>
              <a:t>	</a:t>
            </a:r>
            <a:endParaRPr lang="en-US" dirty="0"/>
          </a:p>
        </p:txBody>
      </p:sp>
    </p:spTree>
    <p:extLst>
      <p:ext uri="{BB962C8B-B14F-4D97-AF65-F5344CB8AC3E}">
        <p14:creationId xmlns:p14="http://schemas.microsoft.com/office/powerpoint/2010/main" val="1474875274"/>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a:bodyPr>
          <a:lstStyle/>
          <a:p>
            <a:endParaRPr lang="en-US" sz="2400" dirty="0" smtClean="0"/>
          </a:p>
          <a:p>
            <a:pPr marL="0" indent="0">
              <a:buNone/>
            </a:pPr>
            <a:endParaRPr lang="en-US" sz="2400" dirty="0"/>
          </a:p>
          <a:p>
            <a:pPr marL="0" indent="0">
              <a:buNone/>
            </a:pPr>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1011525620"/>
              </p:ext>
            </p:extLst>
          </p:nvPr>
        </p:nvGraphicFramePr>
        <p:xfrm>
          <a:off x="228600" y="590550"/>
          <a:ext cx="8462963" cy="4309770"/>
        </p:xfrm>
        <a:graphic>
          <a:graphicData uri="http://schemas.openxmlformats.org/presentationml/2006/ole">
            <mc:AlternateContent xmlns:mc="http://schemas.openxmlformats.org/markup-compatibility/2006">
              <mc:Choice xmlns:v="urn:schemas-microsoft-com:vml" Requires="v">
                <p:oleObj spid="_x0000_s24581" name="Diagram" r:id="rId3" imgW="8543853" imgH="4724230" progId="MSGraph.Chart.8">
                  <p:embed followColorScheme="full"/>
                </p:oleObj>
              </mc:Choice>
              <mc:Fallback>
                <p:oleObj name="Diagram" r:id="rId3" imgW="8543853" imgH="472423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90550"/>
                        <a:ext cx="8462963" cy="4309770"/>
                      </a:xfrm>
                      <a:prstGeom prst="rect">
                        <a:avLst/>
                      </a:prstGeom>
                      <a:noFill/>
                      <a:ln>
                        <a:noFill/>
                      </a:ln>
                    </p:spPr>
                  </p:pic>
                </p:oleObj>
              </mc:Fallback>
            </mc:AlternateContent>
          </a:graphicData>
        </a:graphic>
      </p:graphicFrame>
      <p:sp>
        <p:nvSpPr>
          <p:cNvPr id="5" name="Title 1"/>
          <p:cNvSpPr txBox="1">
            <a:spLocks/>
          </p:cNvSpPr>
          <p:nvPr/>
        </p:nvSpPr>
        <p:spPr>
          <a:xfrm>
            <a:off x="167640" y="40683"/>
            <a:ext cx="8808720" cy="462915"/>
          </a:xfrm>
          <a:prstGeom prst="rect">
            <a:avLst/>
          </a:prstGeom>
        </p:spPr>
        <p:txBody>
          <a:bodyPr vert="horz" lIns="91440" tIns="36000" rIns="91440" bIns="36000" rtlCol="0" anchor="b">
            <a:noAutofit/>
          </a:bodyPr>
          <a:lstStyle>
            <a:lvl1pPr algn="l" defTabSz="914400" rtl="0" eaLnBrk="1" latinLnBrk="0" hangingPunct="1">
              <a:spcBef>
                <a:spcPct val="0"/>
              </a:spcBef>
              <a:buNone/>
              <a:defRPr sz="2000" b="1" kern="1200" spc="-120" baseline="0">
                <a:solidFill>
                  <a:schemeClr val="accent2">
                    <a:lumMod val="75000"/>
                  </a:schemeClr>
                </a:solidFill>
                <a:latin typeface="+mj-lt"/>
                <a:ea typeface="+mj-ea"/>
                <a:cs typeface="+mj-cs"/>
              </a:defRPr>
            </a:lvl1pPr>
          </a:lstStyle>
          <a:p>
            <a:r>
              <a:rPr lang="en-US" sz="2400" dirty="0" smtClean="0"/>
              <a:t>Droplet Size vs. Combustion Time</a:t>
            </a:r>
            <a:r>
              <a:rPr lang="en-US" dirty="0" smtClean="0"/>
              <a:t>	</a:t>
            </a:r>
            <a:endParaRPr lang="en-US" dirty="0"/>
          </a:p>
        </p:txBody>
      </p:sp>
    </p:spTree>
    <p:extLst>
      <p:ext uri="{BB962C8B-B14F-4D97-AF65-F5344CB8AC3E}">
        <p14:creationId xmlns:p14="http://schemas.microsoft.com/office/powerpoint/2010/main" val="2266913744"/>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a:bodyPr>
          <a:lstStyle/>
          <a:p>
            <a:endParaRPr lang="en-US" sz="2400" dirty="0" smtClean="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266913744"/>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Indications of carbon particulates</a:t>
            </a:r>
            <a:r>
              <a:rPr lang="en-US" dirty="0" smtClean="0"/>
              <a:t>	</a:t>
            </a:r>
            <a:endParaRPr lang="en-US" dirty="0"/>
          </a:p>
        </p:txBody>
      </p:sp>
      <p:sp>
        <p:nvSpPr>
          <p:cNvPr id="3" name="Content Placeholder 2"/>
          <p:cNvSpPr>
            <a:spLocks noGrp="1"/>
          </p:cNvSpPr>
          <p:nvPr>
            <p:ph idx="1"/>
          </p:nvPr>
        </p:nvSpPr>
        <p:spPr/>
        <p:txBody>
          <a:bodyPr>
            <a:normAutofit/>
          </a:bodyPr>
          <a:lstStyle/>
          <a:p>
            <a:endParaRPr lang="en-US" sz="2400" dirty="0" smtClean="0"/>
          </a:p>
          <a:p>
            <a:r>
              <a:rPr lang="en-US" sz="2400" dirty="0" smtClean="0"/>
              <a:t>Unburned carbon presence means sub-optimal fuel usage</a:t>
            </a:r>
          </a:p>
          <a:p>
            <a:endParaRPr lang="en-US" sz="2400" dirty="0" smtClean="0"/>
          </a:p>
          <a:p>
            <a:r>
              <a:rPr lang="en-US" sz="2400" dirty="0" smtClean="0"/>
              <a:t>Many causes within a given plant setting</a:t>
            </a:r>
          </a:p>
          <a:p>
            <a:endParaRPr lang="en-US" sz="2400" dirty="0"/>
          </a:p>
          <a:p>
            <a:pPr marL="0" indent="0">
              <a:buNone/>
            </a:pPr>
            <a:endParaRPr lang="en-US" sz="2400" dirty="0"/>
          </a:p>
        </p:txBody>
      </p:sp>
    </p:spTree>
    <p:extLst>
      <p:ext uri="{BB962C8B-B14F-4D97-AF65-F5344CB8AC3E}">
        <p14:creationId xmlns:p14="http://schemas.microsoft.com/office/powerpoint/2010/main" val="3664014775"/>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Unburned carbon particulates</a:t>
            </a:r>
            <a:r>
              <a:rPr lang="en-US" dirty="0" smtClean="0"/>
              <a:t>	</a:t>
            </a:r>
            <a:endParaRPr lang="en-US" dirty="0"/>
          </a:p>
        </p:txBody>
      </p:sp>
      <p:sp>
        <p:nvSpPr>
          <p:cNvPr id="3" name="Content Placeholder 2"/>
          <p:cNvSpPr>
            <a:spLocks noGrp="1"/>
          </p:cNvSpPr>
          <p:nvPr>
            <p:ph idx="1"/>
          </p:nvPr>
        </p:nvSpPr>
        <p:spPr/>
        <p:txBody>
          <a:bodyPr>
            <a:normAutofit/>
          </a:bodyPr>
          <a:lstStyle/>
          <a:p>
            <a:endParaRPr lang="en-US" sz="2400" dirty="0"/>
          </a:p>
          <a:p>
            <a:r>
              <a:rPr lang="en-US" sz="2400" dirty="0" smtClean="0"/>
              <a:t>The problem of unburned carbon can </a:t>
            </a:r>
            <a:r>
              <a:rPr lang="en-US" sz="2400" dirty="0"/>
              <a:t>be addressed by surface catalysts and radical </a:t>
            </a:r>
            <a:r>
              <a:rPr lang="en-US" sz="2400" dirty="0" smtClean="0"/>
              <a:t>generators.</a:t>
            </a:r>
          </a:p>
          <a:p>
            <a:endParaRPr lang="en-US" sz="2400" dirty="0"/>
          </a:p>
          <a:p>
            <a:r>
              <a:rPr lang="en-US" sz="2400" dirty="0" smtClean="0"/>
              <a:t>Research on organometallics in 1950s.</a:t>
            </a:r>
          </a:p>
          <a:p>
            <a:endParaRPr lang="en-US" sz="2400" dirty="0"/>
          </a:p>
          <a:p>
            <a:r>
              <a:rPr lang="en-US" sz="2400" dirty="0"/>
              <a:t>Surface reactions produce radicals of OH,O etc.</a:t>
            </a:r>
          </a:p>
          <a:p>
            <a:endParaRPr lang="en-US" sz="2400" dirty="0"/>
          </a:p>
        </p:txBody>
      </p:sp>
    </p:spTree>
    <p:extLst>
      <p:ext uri="{BB962C8B-B14F-4D97-AF65-F5344CB8AC3E}">
        <p14:creationId xmlns:p14="http://schemas.microsoft.com/office/powerpoint/2010/main" val="2782996306"/>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Unburned carbon particulates - Solutions</a:t>
            </a:r>
            <a:r>
              <a:rPr lang="en-US" dirty="0" smtClean="0"/>
              <a:t>	</a:t>
            </a:r>
            <a:endParaRPr lang="en-US" dirty="0"/>
          </a:p>
        </p:txBody>
      </p:sp>
      <p:sp>
        <p:nvSpPr>
          <p:cNvPr id="3" name="Content Placeholder 2"/>
          <p:cNvSpPr>
            <a:spLocks noGrp="1"/>
          </p:cNvSpPr>
          <p:nvPr>
            <p:ph idx="1"/>
          </p:nvPr>
        </p:nvSpPr>
        <p:spPr/>
        <p:txBody>
          <a:bodyPr>
            <a:normAutofit lnSpcReduction="10000"/>
          </a:bodyPr>
          <a:lstStyle/>
          <a:p>
            <a:endParaRPr lang="en-US" sz="2400" dirty="0" smtClean="0"/>
          </a:p>
          <a:p>
            <a:r>
              <a:rPr lang="en-US" sz="2400" dirty="0" smtClean="0"/>
              <a:t>Radicals </a:t>
            </a:r>
            <a:r>
              <a:rPr lang="en-US" sz="2400" dirty="0"/>
              <a:t>promote improved combustion by essentially </a:t>
            </a:r>
            <a:r>
              <a:rPr lang="en-US" sz="2400" dirty="0" smtClean="0"/>
              <a:t>increasing amount </a:t>
            </a:r>
            <a:r>
              <a:rPr lang="en-US" sz="2400" dirty="0"/>
              <a:t>of volatiles around the </a:t>
            </a:r>
            <a:r>
              <a:rPr lang="en-US" sz="2400" dirty="0" smtClean="0"/>
              <a:t>fuel oil droplet</a:t>
            </a:r>
          </a:p>
          <a:p>
            <a:endParaRPr lang="en-US" sz="2400" dirty="0"/>
          </a:p>
          <a:p>
            <a:r>
              <a:rPr lang="en-US" sz="2400" dirty="0" smtClean="0"/>
              <a:t>Lowering of activation energies for combustion reactions</a:t>
            </a:r>
            <a:endParaRPr lang="en-US" sz="2400" dirty="0"/>
          </a:p>
          <a:p>
            <a:endParaRPr lang="en-US" sz="2400" dirty="0" smtClean="0"/>
          </a:p>
          <a:p>
            <a:r>
              <a:rPr lang="en-US" sz="2400" dirty="0" smtClean="0"/>
              <a:t>Lower </a:t>
            </a:r>
            <a:r>
              <a:rPr lang="en-US" sz="2400" dirty="0"/>
              <a:t>ignition temperatures of carbon resulting in faster and </a:t>
            </a:r>
            <a:r>
              <a:rPr lang="en-US" sz="2400" dirty="0" smtClean="0"/>
              <a:t>more complete combustion</a:t>
            </a:r>
            <a:endParaRPr lang="en-US" sz="2400" dirty="0"/>
          </a:p>
          <a:p>
            <a:endParaRPr lang="en-US" sz="2400" dirty="0" smtClean="0"/>
          </a:p>
        </p:txBody>
      </p:sp>
    </p:spTree>
    <p:extLst>
      <p:ext uri="{BB962C8B-B14F-4D97-AF65-F5344CB8AC3E}">
        <p14:creationId xmlns:p14="http://schemas.microsoft.com/office/powerpoint/2010/main" val="1218252525"/>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Operational Decisions Intersecting With Fuel Problems</a:t>
            </a:r>
            <a:endParaRPr lang="en-US" sz="2400" dirty="0"/>
          </a:p>
        </p:txBody>
      </p:sp>
      <p:sp>
        <p:nvSpPr>
          <p:cNvPr id="2" name="Content Placeholder 1"/>
          <p:cNvSpPr>
            <a:spLocks noGrp="1"/>
          </p:cNvSpPr>
          <p:nvPr>
            <p:ph idx="1"/>
          </p:nvPr>
        </p:nvSpPr>
        <p:spPr/>
        <p:txBody>
          <a:bodyPr>
            <a:normAutofit/>
          </a:bodyPr>
          <a:lstStyle/>
          <a:p>
            <a:pPr marL="0" indent="0" algn="ctr">
              <a:buNone/>
            </a:pPr>
            <a:endParaRPr lang="en-US" sz="3600" b="1" dirty="0" smtClean="0"/>
          </a:p>
          <a:p>
            <a:pPr marL="0" indent="0" algn="ctr">
              <a:buNone/>
            </a:pPr>
            <a:r>
              <a:rPr lang="en-US" sz="3600" b="1" dirty="0" smtClean="0"/>
              <a:t>Fuel Problem:</a:t>
            </a:r>
          </a:p>
          <a:p>
            <a:pPr marL="0" indent="0" algn="ctr">
              <a:buNone/>
            </a:pPr>
            <a:r>
              <a:rPr lang="en-US" sz="3600" b="1" dirty="0" smtClean="0"/>
              <a:t>Having To Use Air Flow Adjustments To Control Opacity &amp; Emissions</a:t>
            </a:r>
          </a:p>
        </p:txBody>
      </p:sp>
    </p:spTree>
    <p:extLst>
      <p:ext uri="{BB962C8B-B14F-4D97-AF65-F5344CB8AC3E}">
        <p14:creationId xmlns:p14="http://schemas.microsoft.com/office/powerpoint/2010/main" val="1123793874"/>
      </p:ext>
    </p:extLst>
  </p:cSld>
  <p:clrMapOvr>
    <a:masterClrMapping/>
  </p:clrMapOvr>
  <p:transition spd="slow">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Air Flow To Promote Complete Combustion</a:t>
            </a:r>
            <a:endParaRPr lang="en-US" dirty="0"/>
          </a:p>
        </p:txBody>
      </p:sp>
      <p:sp>
        <p:nvSpPr>
          <p:cNvPr id="3" name="Content Placeholder 2"/>
          <p:cNvSpPr>
            <a:spLocks noGrp="1"/>
          </p:cNvSpPr>
          <p:nvPr>
            <p:ph idx="1"/>
          </p:nvPr>
        </p:nvSpPr>
        <p:spPr>
          <a:xfrm>
            <a:off x="152400" y="590550"/>
            <a:ext cx="8749051" cy="3947160"/>
          </a:xfrm>
        </p:spPr>
        <p:txBody>
          <a:bodyPr>
            <a:noAutofit/>
          </a:bodyPr>
          <a:lstStyle/>
          <a:p>
            <a:pPr marL="0" indent="0">
              <a:buNone/>
            </a:pPr>
            <a:endParaRPr lang="en-US" sz="2200" dirty="0" smtClean="0"/>
          </a:p>
          <a:p>
            <a:pPr marL="0" indent="0">
              <a:buNone/>
            </a:pPr>
            <a:r>
              <a:rPr lang="en-US" sz="2200" dirty="0" smtClean="0"/>
              <a:t>Increasing and lowering air flow is a double-edged sword for combustion management.</a:t>
            </a:r>
          </a:p>
          <a:p>
            <a:pPr marL="0" indent="0">
              <a:buNone/>
            </a:pPr>
            <a:endParaRPr lang="en-US" sz="2200" dirty="0" smtClean="0"/>
          </a:p>
          <a:p>
            <a:pPr marL="0" indent="0">
              <a:buNone/>
            </a:pPr>
            <a:r>
              <a:rPr lang="en-US" sz="2200" dirty="0"/>
              <a:t/>
            </a:r>
            <a:br>
              <a:rPr lang="en-US" sz="2200" dirty="0"/>
            </a:br>
            <a:r>
              <a:rPr lang="en-US" sz="2200" dirty="0" smtClean="0"/>
              <a:t>You can increase the </a:t>
            </a:r>
            <a:r>
              <a:rPr lang="en-US" sz="2200" dirty="0"/>
              <a:t>excess </a:t>
            </a:r>
            <a:r>
              <a:rPr lang="en-US" sz="2200" dirty="0" smtClean="0"/>
              <a:t>oxygen levels (through air volume) to drive </a:t>
            </a:r>
            <a:r>
              <a:rPr lang="en-US" sz="2200" dirty="0"/>
              <a:t>combustion to </a:t>
            </a:r>
            <a:r>
              <a:rPr lang="en-US" sz="2200" dirty="0" smtClean="0"/>
              <a:t>completion and lower soot.</a:t>
            </a:r>
          </a:p>
          <a:p>
            <a:pPr marL="0" indent="0">
              <a:buNone/>
            </a:pPr>
            <a:endParaRPr lang="en-US" sz="2200" dirty="0"/>
          </a:p>
        </p:txBody>
      </p:sp>
    </p:spTree>
    <p:extLst>
      <p:ext uri="{BB962C8B-B14F-4D97-AF65-F5344CB8AC3E}">
        <p14:creationId xmlns:p14="http://schemas.microsoft.com/office/powerpoint/2010/main" val="4286510527"/>
      </p:ext>
    </p:extLst>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Always A Simple Choice</a:t>
            </a:r>
            <a:endParaRPr lang="en-US" dirty="0"/>
          </a:p>
        </p:txBody>
      </p:sp>
      <p:sp>
        <p:nvSpPr>
          <p:cNvPr id="3" name="Content Placeholder 2"/>
          <p:cNvSpPr>
            <a:spLocks noGrp="1"/>
          </p:cNvSpPr>
          <p:nvPr>
            <p:ph idx="1"/>
          </p:nvPr>
        </p:nvSpPr>
        <p:spPr>
          <a:xfrm>
            <a:off x="152400" y="590550"/>
            <a:ext cx="8749051" cy="3947160"/>
          </a:xfrm>
        </p:spPr>
        <p:txBody>
          <a:bodyPr>
            <a:noAutofit/>
          </a:bodyPr>
          <a:lstStyle/>
          <a:p>
            <a:pPr marL="0" indent="0">
              <a:buNone/>
            </a:pPr>
            <a:endParaRPr lang="en-US" sz="2200" dirty="0" smtClean="0"/>
          </a:p>
          <a:p>
            <a:pPr marL="0" indent="0">
              <a:buNone/>
            </a:pPr>
            <a:r>
              <a:rPr lang="en-US" sz="2200" dirty="0" smtClean="0"/>
              <a:t>Adjusting air flow in this manner has consequences.</a:t>
            </a:r>
          </a:p>
          <a:p>
            <a:pPr marL="0" indent="0">
              <a:buNone/>
            </a:pPr>
            <a:endParaRPr lang="en-US" sz="2200" dirty="0"/>
          </a:p>
          <a:p>
            <a:pPr marL="0" indent="0">
              <a:buNone/>
            </a:pPr>
            <a:r>
              <a:rPr lang="en-US" sz="2200" b="1" dirty="0" smtClean="0"/>
              <a:t>Downside(s) to doing this</a:t>
            </a:r>
            <a:endParaRPr lang="en-US" sz="2200" b="1" dirty="0"/>
          </a:p>
          <a:p>
            <a:r>
              <a:rPr lang="en-US" sz="2200" dirty="0" smtClean="0"/>
              <a:t>Can </a:t>
            </a:r>
            <a:r>
              <a:rPr lang="en-US" sz="2200" dirty="0"/>
              <a:t>increase the tendency for SO3 formation</a:t>
            </a:r>
          </a:p>
          <a:p>
            <a:r>
              <a:rPr lang="en-US" sz="2200" dirty="0"/>
              <a:t>Cold-end corrosion and acid plumes</a:t>
            </a:r>
          </a:p>
          <a:p>
            <a:r>
              <a:rPr lang="en-US" sz="2200" dirty="0"/>
              <a:t>Decreases fuel </a:t>
            </a:r>
            <a:r>
              <a:rPr lang="en-US" sz="2200" dirty="0" smtClean="0"/>
              <a:t>economy by </a:t>
            </a:r>
            <a:r>
              <a:rPr lang="en-US" sz="2200" dirty="0"/>
              <a:t>heating excess </a:t>
            </a:r>
            <a:r>
              <a:rPr lang="en-US" sz="2200" dirty="0" smtClean="0"/>
              <a:t>air</a:t>
            </a:r>
          </a:p>
          <a:p>
            <a:endParaRPr lang="en-US" sz="2200" dirty="0"/>
          </a:p>
          <a:p>
            <a:pPr marL="0" indent="0">
              <a:buNone/>
            </a:pPr>
            <a:r>
              <a:rPr lang="en-US" sz="2200" dirty="0" smtClean="0"/>
              <a:t>What about decreasing air flow to prevent these?</a:t>
            </a:r>
            <a:endParaRPr lang="en-US" sz="2200" dirty="0"/>
          </a:p>
        </p:txBody>
      </p:sp>
    </p:spTree>
    <p:extLst>
      <p:ext uri="{BB962C8B-B14F-4D97-AF65-F5344CB8AC3E}">
        <p14:creationId xmlns:p14="http://schemas.microsoft.com/office/powerpoint/2010/main" val="1418985375"/>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Air Flow In The Other Direction</a:t>
            </a:r>
            <a:endParaRPr lang="en-US" dirty="0"/>
          </a:p>
        </p:txBody>
      </p:sp>
      <p:sp>
        <p:nvSpPr>
          <p:cNvPr id="3" name="Content Placeholder 2"/>
          <p:cNvSpPr>
            <a:spLocks noGrp="1"/>
          </p:cNvSpPr>
          <p:nvPr>
            <p:ph idx="1"/>
          </p:nvPr>
        </p:nvSpPr>
        <p:spPr/>
        <p:txBody>
          <a:bodyPr>
            <a:noAutofit/>
          </a:bodyPr>
          <a:lstStyle/>
          <a:p>
            <a:pPr marL="0" indent="0">
              <a:buNone/>
            </a:pPr>
            <a:endParaRPr lang="en-US" sz="2200" b="1" dirty="0" smtClean="0"/>
          </a:p>
          <a:p>
            <a:pPr marL="0" indent="0">
              <a:buNone/>
            </a:pPr>
            <a:r>
              <a:rPr lang="en-US" sz="2200" b="1" dirty="0" smtClean="0"/>
              <a:t>Decreasing the air intake</a:t>
            </a:r>
          </a:p>
          <a:p>
            <a:pPr marL="0" indent="0">
              <a:buNone/>
            </a:pPr>
            <a:endParaRPr lang="en-US" sz="2200" b="1" dirty="0"/>
          </a:p>
          <a:p>
            <a:r>
              <a:rPr lang="en-US" sz="2200" dirty="0" smtClean="0"/>
              <a:t>Can </a:t>
            </a:r>
            <a:r>
              <a:rPr lang="en-US" sz="2200" dirty="0"/>
              <a:t>lead to soot formation and increased particulate emissions</a:t>
            </a:r>
          </a:p>
          <a:p>
            <a:r>
              <a:rPr lang="en-US" sz="2200" dirty="0"/>
              <a:t>Can decrease fuel economy due to incomplete </a:t>
            </a:r>
            <a:r>
              <a:rPr lang="en-US" sz="2200" dirty="0" smtClean="0"/>
              <a:t>combustion</a:t>
            </a:r>
            <a:endParaRPr lang="en-US" sz="2200" dirty="0"/>
          </a:p>
        </p:txBody>
      </p:sp>
    </p:spTree>
    <p:extLst>
      <p:ext uri="{BB962C8B-B14F-4D97-AF65-F5344CB8AC3E}">
        <p14:creationId xmlns:p14="http://schemas.microsoft.com/office/powerpoint/2010/main" val="1801727006"/>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Typical Power Generation System Schematic</a:t>
            </a:r>
            <a:endParaRPr lang="en-US" sz="2400" dirty="0"/>
          </a:p>
        </p:txBody>
      </p:sp>
      <p:sp>
        <p:nvSpPr>
          <p:cNvPr id="2" name="Content Placeholder 1"/>
          <p:cNvSpPr>
            <a:spLocks noGrp="1"/>
          </p:cNvSpPr>
          <p:nvPr>
            <p:ph idx="1"/>
          </p:nvPr>
        </p:nvSpPr>
        <p:spPr/>
        <p:txBody>
          <a:bodyPr>
            <a:normAutofit/>
          </a:bodyPr>
          <a:lstStyle/>
          <a:p>
            <a:pPr marL="0" indent="0" algn="ctr">
              <a:buNone/>
            </a:pPr>
            <a:endParaRPr lang="en-US" sz="3600" b="1" dirty="0" smtClean="0"/>
          </a:p>
          <a:p>
            <a:pPr marL="0" indent="0" algn="ctr">
              <a:buNone/>
            </a:pPr>
            <a:endParaRPr lang="en-US" sz="36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19150"/>
            <a:ext cx="3957637" cy="378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0839384"/>
      </p:ext>
    </p:extLst>
  </p:cSld>
  <p:clrMapOvr>
    <a:masterClrMapping/>
  </p:clrMapOvr>
  <p:transition spd="slow">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Air Flow In The Other Direction</a:t>
            </a:r>
            <a:endParaRPr lang="en-US" dirty="0"/>
          </a:p>
        </p:txBody>
      </p:sp>
      <p:sp>
        <p:nvSpPr>
          <p:cNvPr id="3" name="Content Placeholder 2"/>
          <p:cNvSpPr>
            <a:spLocks noGrp="1"/>
          </p:cNvSpPr>
          <p:nvPr>
            <p:ph idx="1"/>
          </p:nvPr>
        </p:nvSpPr>
        <p:spPr/>
        <p:txBody>
          <a:bodyPr>
            <a:noAutofit/>
          </a:bodyPr>
          <a:lstStyle/>
          <a:p>
            <a:pPr marL="0" indent="0">
              <a:buNone/>
            </a:pPr>
            <a:endParaRPr lang="en-US" sz="2200" b="1" dirty="0" smtClean="0"/>
          </a:p>
          <a:p>
            <a:pPr marL="0" indent="0">
              <a:buNone/>
            </a:pPr>
            <a:r>
              <a:rPr lang="en-US" sz="2200" b="1" dirty="0" smtClean="0"/>
              <a:t>Decreasing the air intake can IMPROVE system efficiency</a:t>
            </a:r>
          </a:p>
          <a:p>
            <a:pPr marL="0" indent="0">
              <a:buNone/>
            </a:pPr>
            <a:endParaRPr lang="en-US" sz="2200" b="1" dirty="0"/>
          </a:p>
          <a:p>
            <a:r>
              <a:rPr lang="en-US" sz="2200" dirty="0"/>
              <a:t>N</a:t>
            </a:r>
            <a:r>
              <a:rPr lang="en-US" sz="2200" dirty="0" smtClean="0"/>
              <a:t>ot </a:t>
            </a:r>
            <a:r>
              <a:rPr lang="en-US" sz="2200" dirty="0"/>
              <a:t>heating excess air</a:t>
            </a:r>
          </a:p>
          <a:p>
            <a:r>
              <a:rPr lang="en-US" sz="2200" dirty="0"/>
              <a:t>Decrease the tendency for SO3 formation</a:t>
            </a:r>
          </a:p>
          <a:p>
            <a:r>
              <a:rPr lang="en-US" sz="2200" dirty="0"/>
              <a:t>Decrease cold-end corrosion and acid plumes</a:t>
            </a:r>
          </a:p>
        </p:txBody>
      </p:sp>
    </p:spTree>
    <p:extLst>
      <p:ext uri="{BB962C8B-B14F-4D97-AF65-F5344CB8AC3E}">
        <p14:creationId xmlns:p14="http://schemas.microsoft.com/office/powerpoint/2010/main" val="3594950879"/>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6739" name="Object 3"/>
          <p:cNvGraphicFramePr>
            <a:graphicFrameLocks noChangeAspect="1"/>
          </p:cNvGraphicFramePr>
          <p:nvPr>
            <p:ph type="chart" idx="1"/>
            <p:extLst>
              <p:ext uri="{D42A27DB-BD31-4B8C-83A1-F6EECF244321}">
                <p14:modId xmlns:p14="http://schemas.microsoft.com/office/powerpoint/2010/main" val="1894834305"/>
              </p:ext>
            </p:extLst>
          </p:nvPr>
        </p:nvGraphicFramePr>
        <p:xfrm>
          <a:off x="362857" y="819150"/>
          <a:ext cx="8558280" cy="3505200"/>
        </p:xfrm>
        <a:graphic>
          <a:graphicData uri="http://schemas.openxmlformats.org/presentationml/2006/ole">
            <mc:AlternateContent xmlns:mc="http://schemas.openxmlformats.org/markup-compatibility/2006">
              <mc:Choice xmlns:v="urn:schemas-microsoft-com:vml" Requires="v">
                <p:oleObj spid="_x0000_s25603" name="Diagram" r:id="rId3" imgW="7772536" imgH="4114902" progId="MSGraph.Chart.8">
                  <p:embed followColorScheme="full"/>
                </p:oleObj>
              </mc:Choice>
              <mc:Fallback>
                <p:oleObj name="Diagram" r:id="rId3" imgW="7772536" imgH="4114902" progId="MSGraph.Chart.8">
                  <p:embed followColorScheme="full"/>
                  <p:pic>
                    <p:nvPicPr>
                      <p:cNvPr id="0" name=""/>
                      <p:cNvPicPr>
                        <a:picLocks noChangeAspect="1" noChangeArrowheads="1"/>
                      </p:cNvPicPr>
                      <p:nvPr/>
                    </p:nvPicPr>
                    <p:blipFill>
                      <a:blip r:embed="rId4"/>
                      <a:srcRect/>
                      <a:stretch>
                        <a:fillRect/>
                      </a:stretch>
                    </p:blipFill>
                    <p:spPr bwMode="auto">
                      <a:xfrm>
                        <a:off x="362857" y="819150"/>
                        <a:ext cx="8558280" cy="3505200"/>
                      </a:xfrm>
                      <a:prstGeom prst="rect">
                        <a:avLst/>
                      </a:prstGeom>
                    </p:spPr>
                  </p:pic>
                </p:oleObj>
              </mc:Fallback>
            </mc:AlternateContent>
          </a:graphicData>
        </a:graphic>
      </p:graphicFrame>
      <p:sp>
        <p:nvSpPr>
          <p:cNvPr id="116740" name="Text Box 4"/>
          <p:cNvSpPr txBox="1">
            <a:spLocks noChangeArrowheads="1"/>
          </p:cNvSpPr>
          <p:nvPr/>
        </p:nvSpPr>
        <p:spPr bwMode="auto">
          <a:xfrm>
            <a:off x="381000" y="4780133"/>
            <a:ext cx="394691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000" dirty="0"/>
              <a:t>Source: External Corrosion and Deposits, William. T Reid, s 180</a:t>
            </a:r>
          </a:p>
        </p:txBody>
      </p:sp>
      <p:sp>
        <p:nvSpPr>
          <p:cNvPr id="5" name="Rectangle 2"/>
          <p:cNvSpPr txBox="1">
            <a:spLocks noChangeArrowheads="1"/>
          </p:cNvSpPr>
          <p:nvPr/>
        </p:nvSpPr>
        <p:spPr>
          <a:xfrm>
            <a:off x="381000" y="133350"/>
            <a:ext cx="7924800" cy="406004"/>
          </a:xfrm>
          <a:prstGeom prst="rect">
            <a:avLst/>
          </a:prstGeom>
        </p:spPr>
        <p:txBody>
          <a:bodyPr vert="horz" lIns="91440" tIns="45720" rIns="91440" bIns="0" rtlCol="0" anchor="b">
            <a:noAutofit/>
          </a:bodyPr>
          <a:lstStyle>
            <a:lvl1pPr algn="l" defTabSz="914400" rtl="0" eaLnBrk="1" latinLnBrk="0" hangingPunct="1">
              <a:spcBef>
                <a:spcPct val="0"/>
              </a:spcBef>
              <a:buNone/>
              <a:defRPr sz="3600" b="1" kern="1200" spc="300">
                <a:solidFill>
                  <a:schemeClr val="tx1"/>
                </a:solidFill>
                <a:latin typeface="+mj-lt"/>
                <a:ea typeface="+mj-ea"/>
                <a:cs typeface="+mj-cs"/>
              </a:defRPr>
            </a:lvl1pPr>
          </a:lstStyle>
          <a:p>
            <a:r>
              <a:rPr lang="sv-SE" sz="2400" spc="0" dirty="0" smtClean="0">
                <a:solidFill>
                  <a:schemeClr val="accent2">
                    <a:lumMod val="75000"/>
                  </a:schemeClr>
                </a:solidFill>
              </a:rPr>
              <a:t>SO3 Formation &amp; Excess Air</a:t>
            </a:r>
            <a:endParaRPr lang="en-US" sz="2400" spc="0" dirty="0">
              <a:solidFill>
                <a:schemeClr val="accent2">
                  <a:lumMod val="75000"/>
                </a:schemeClr>
              </a:solidFill>
            </a:endParaRPr>
          </a:p>
        </p:txBody>
      </p:sp>
    </p:spTree>
    <p:extLst>
      <p:ext uri="{BB962C8B-B14F-4D97-AF65-F5344CB8AC3E}">
        <p14:creationId xmlns:p14="http://schemas.microsoft.com/office/powerpoint/2010/main" val="387214621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7763" name="Object 3"/>
          <p:cNvGraphicFramePr>
            <a:graphicFrameLocks noChangeAspect="1"/>
          </p:cNvGraphicFramePr>
          <p:nvPr>
            <p:ph type="chart" idx="1"/>
            <p:extLst>
              <p:ext uri="{D42A27DB-BD31-4B8C-83A1-F6EECF244321}">
                <p14:modId xmlns:p14="http://schemas.microsoft.com/office/powerpoint/2010/main" val="1204396521"/>
              </p:ext>
            </p:extLst>
          </p:nvPr>
        </p:nvGraphicFramePr>
        <p:xfrm>
          <a:off x="228600" y="819150"/>
          <a:ext cx="8610600" cy="3420666"/>
        </p:xfrm>
        <a:graphic>
          <a:graphicData uri="http://schemas.openxmlformats.org/presentationml/2006/ole">
            <mc:AlternateContent xmlns:mc="http://schemas.openxmlformats.org/markup-compatibility/2006">
              <mc:Choice xmlns:v="urn:schemas-microsoft-com:vml" Requires="v">
                <p:oleObj spid="_x0000_s26627" name="Diagram" r:id="rId3" imgW="7772536" imgH="4114902" progId="MSGraph.Chart.8">
                  <p:embed followColorScheme="full"/>
                </p:oleObj>
              </mc:Choice>
              <mc:Fallback>
                <p:oleObj name="Diagram" r:id="rId3" imgW="7772536" imgH="4114902" progId="MSGraph.Chart.8">
                  <p:embed followColorScheme="full"/>
                  <p:pic>
                    <p:nvPicPr>
                      <p:cNvPr id="0" name=""/>
                      <p:cNvPicPr>
                        <a:picLocks noChangeAspect="1" noChangeArrowheads="1"/>
                      </p:cNvPicPr>
                      <p:nvPr/>
                    </p:nvPicPr>
                    <p:blipFill>
                      <a:blip r:embed="rId4"/>
                      <a:srcRect/>
                      <a:stretch>
                        <a:fillRect/>
                      </a:stretch>
                    </p:blipFill>
                    <p:spPr bwMode="auto">
                      <a:xfrm>
                        <a:off x="228600" y="819150"/>
                        <a:ext cx="8610600" cy="3420666"/>
                      </a:xfrm>
                      <a:prstGeom prst="rect">
                        <a:avLst/>
                      </a:prstGeom>
                    </p:spPr>
                  </p:pic>
                </p:oleObj>
              </mc:Fallback>
            </mc:AlternateContent>
          </a:graphicData>
        </a:graphic>
      </p:graphicFrame>
      <p:sp>
        <p:nvSpPr>
          <p:cNvPr id="117764" name="Text Box 4"/>
          <p:cNvSpPr txBox="1">
            <a:spLocks noChangeArrowheads="1"/>
          </p:cNvSpPr>
          <p:nvPr/>
        </p:nvSpPr>
        <p:spPr bwMode="auto">
          <a:xfrm>
            <a:off x="228600" y="4837033"/>
            <a:ext cx="394691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000" dirty="0"/>
              <a:t>Source: External Corrosion and Deposits, William. T Reid, s 180</a:t>
            </a:r>
          </a:p>
        </p:txBody>
      </p:sp>
      <p:sp>
        <p:nvSpPr>
          <p:cNvPr id="6" name="Rectangle 2"/>
          <p:cNvSpPr txBox="1">
            <a:spLocks noChangeArrowheads="1"/>
          </p:cNvSpPr>
          <p:nvPr/>
        </p:nvSpPr>
        <p:spPr>
          <a:xfrm>
            <a:off x="381000" y="133350"/>
            <a:ext cx="7924800" cy="406004"/>
          </a:xfrm>
          <a:prstGeom prst="rect">
            <a:avLst/>
          </a:prstGeom>
        </p:spPr>
        <p:txBody>
          <a:bodyPr vert="horz" lIns="91440" tIns="45720" rIns="91440" bIns="0" rtlCol="0" anchor="b">
            <a:noAutofit/>
          </a:bodyPr>
          <a:lstStyle>
            <a:lvl1pPr algn="l" defTabSz="914400" rtl="0" eaLnBrk="1" latinLnBrk="0" hangingPunct="1">
              <a:spcBef>
                <a:spcPct val="0"/>
              </a:spcBef>
              <a:buNone/>
              <a:defRPr sz="3600" b="1" kern="1200" spc="300">
                <a:solidFill>
                  <a:schemeClr val="tx1"/>
                </a:solidFill>
                <a:latin typeface="+mj-lt"/>
                <a:ea typeface="+mj-ea"/>
                <a:cs typeface="+mj-cs"/>
              </a:defRPr>
            </a:lvl1pPr>
          </a:lstStyle>
          <a:p>
            <a:r>
              <a:rPr lang="sv-SE" sz="2400" spc="0" dirty="0" smtClean="0">
                <a:solidFill>
                  <a:schemeClr val="accent2">
                    <a:lumMod val="75000"/>
                  </a:schemeClr>
                </a:solidFill>
              </a:rPr>
              <a:t>Dewpoint vs. Excess Air</a:t>
            </a:r>
            <a:endParaRPr lang="en-US" sz="2400" spc="0" dirty="0">
              <a:solidFill>
                <a:schemeClr val="accent2">
                  <a:lumMod val="75000"/>
                </a:schemeClr>
              </a:solidFill>
            </a:endParaRPr>
          </a:p>
        </p:txBody>
      </p:sp>
    </p:spTree>
    <p:extLst>
      <p:ext uri="{BB962C8B-B14F-4D97-AF65-F5344CB8AC3E}">
        <p14:creationId xmlns:p14="http://schemas.microsoft.com/office/powerpoint/2010/main" val="37434447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Flue </a:t>
            </a:r>
            <a:r>
              <a:rPr lang="en-US" sz="2400" dirty="0"/>
              <a:t>G</a:t>
            </a:r>
            <a:r>
              <a:rPr lang="en-US" sz="2400" dirty="0" smtClean="0"/>
              <a:t>as </a:t>
            </a:r>
            <a:r>
              <a:rPr lang="en-US" sz="2400" dirty="0"/>
              <a:t>R</a:t>
            </a:r>
            <a:r>
              <a:rPr lang="en-US" sz="2400" dirty="0" smtClean="0"/>
              <a:t>eductions</a:t>
            </a:r>
            <a:endParaRPr lang="en-US" sz="2400" dirty="0"/>
          </a:p>
        </p:txBody>
      </p:sp>
      <p:sp>
        <p:nvSpPr>
          <p:cNvPr id="3" name="Content Placeholder 2"/>
          <p:cNvSpPr>
            <a:spLocks noGrp="1"/>
          </p:cNvSpPr>
          <p:nvPr>
            <p:ph idx="1"/>
          </p:nvPr>
        </p:nvSpPr>
        <p:spPr/>
        <p:txBody>
          <a:bodyPr>
            <a:noAutofit/>
          </a:bodyPr>
          <a:lstStyle/>
          <a:p>
            <a:pPr marL="0" indent="0">
              <a:buNone/>
            </a:pPr>
            <a:endParaRPr lang="en-US" sz="2200" dirty="0" smtClean="0"/>
          </a:p>
          <a:p>
            <a:pPr marL="0" indent="0">
              <a:buNone/>
            </a:pPr>
            <a:r>
              <a:rPr lang="en-US" sz="2200" dirty="0" smtClean="0"/>
              <a:t>For many HFO-burning plants, emissions are an unwanted problem.</a:t>
            </a:r>
          </a:p>
          <a:p>
            <a:pPr marL="0" indent="0">
              <a:buNone/>
            </a:pPr>
            <a:endParaRPr lang="en-US" sz="2200" dirty="0" smtClean="0"/>
          </a:p>
          <a:p>
            <a:r>
              <a:rPr lang="en-US" sz="2200" dirty="0" smtClean="0"/>
              <a:t>Emissions plume opacity </a:t>
            </a:r>
            <a:r>
              <a:rPr lang="en-US" sz="2200" dirty="0"/>
              <a:t>can be caused by SO3 and </a:t>
            </a:r>
            <a:r>
              <a:rPr lang="en-US" sz="2200" dirty="0" smtClean="0"/>
              <a:t>the resulting </a:t>
            </a:r>
            <a:r>
              <a:rPr lang="en-US" sz="2200" dirty="0"/>
              <a:t>acid condensation onto </a:t>
            </a:r>
            <a:r>
              <a:rPr lang="en-US" sz="2200" dirty="0" smtClean="0"/>
              <a:t>particulate emissions</a:t>
            </a:r>
            <a:endParaRPr lang="en-US" sz="2200" dirty="0"/>
          </a:p>
          <a:p>
            <a:r>
              <a:rPr lang="en-US" sz="2200" dirty="0"/>
              <a:t>SO3 plumes are usually blue-white and </a:t>
            </a:r>
            <a:r>
              <a:rPr lang="en-US" sz="2200" dirty="0" smtClean="0"/>
              <a:t>very persistent</a:t>
            </a:r>
          </a:p>
          <a:p>
            <a:pPr marL="0" indent="0">
              <a:buNone/>
            </a:pPr>
            <a:endParaRPr lang="en-US" sz="2200" b="1" dirty="0" smtClean="0"/>
          </a:p>
          <a:p>
            <a:pPr marL="0" indent="0">
              <a:buNone/>
            </a:pPr>
            <a:r>
              <a:rPr lang="en-US" sz="2200" b="1" dirty="0" smtClean="0"/>
              <a:t>Solution</a:t>
            </a:r>
            <a:r>
              <a:rPr lang="en-US" sz="2200" b="1" dirty="0"/>
              <a:t>: </a:t>
            </a:r>
            <a:r>
              <a:rPr lang="en-US" sz="2200" dirty="0"/>
              <a:t>Treat the </a:t>
            </a:r>
            <a:r>
              <a:rPr lang="en-US" sz="2200" dirty="0" smtClean="0"/>
              <a:t>SO3 on the fuel side.</a:t>
            </a:r>
            <a:endParaRPr lang="en-US" sz="2200" dirty="0"/>
          </a:p>
          <a:p>
            <a:pPr marL="0" indent="0">
              <a:buNone/>
            </a:pPr>
            <a:endParaRPr lang="en-US" sz="2200" dirty="0" smtClean="0"/>
          </a:p>
        </p:txBody>
      </p:sp>
    </p:spTree>
    <p:extLst>
      <p:ext uri="{BB962C8B-B14F-4D97-AF65-F5344CB8AC3E}">
        <p14:creationId xmlns:p14="http://schemas.microsoft.com/office/powerpoint/2010/main" val="3514922263"/>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NOx Flue </a:t>
            </a:r>
            <a:r>
              <a:rPr lang="en-US" sz="2400" dirty="0"/>
              <a:t>G</a:t>
            </a:r>
            <a:r>
              <a:rPr lang="en-US" sz="2400" dirty="0" smtClean="0"/>
              <a:t>as </a:t>
            </a:r>
            <a:r>
              <a:rPr lang="en-US" sz="2400" dirty="0"/>
              <a:t>R</a:t>
            </a:r>
            <a:r>
              <a:rPr lang="en-US" sz="2400" dirty="0" smtClean="0"/>
              <a:t>eductions</a:t>
            </a:r>
            <a:endParaRPr lang="en-US" sz="2400" dirty="0"/>
          </a:p>
        </p:txBody>
      </p:sp>
      <p:sp>
        <p:nvSpPr>
          <p:cNvPr id="3" name="Content Placeholder 2"/>
          <p:cNvSpPr>
            <a:spLocks noGrp="1"/>
          </p:cNvSpPr>
          <p:nvPr>
            <p:ph idx="1"/>
          </p:nvPr>
        </p:nvSpPr>
        <p:spPr/>
        <p:txBody>
          <a:bodyPr>
            <a:noAutofit/>
          </a:bodyPr>
          <a:lstStyle/>
          <a:p>
            <a:pPr marL="0" indent="0">
              <a:buNone/>
            </a:pPr>
            <a:endParaRPr lang="en-US" sz="2200" b="1" dirty="0" smtClean="0"/>
          </a:p>
          <a:p>
            <a:pPr marL="0" indent="0">
              <a:buNone/>
            </a:pPr>
            <a:endParaRPr lang="en-US" sz="2200" dirty="0" smtClean="0"/>
          </a:p>
          <a:p>
            <a:r>
              <a:rPr lang="en-US" sz="2200" dirty="0" smtClean="0"/>
              <a:t>NOx is temperature dependent and difficult to remediate.</a:t>
            </a:r>
          </a:p>
          <a:p>
            <a:r>
              <a:rPr lang="en-US" sz="2200" dirty="0" smtClean="0"/>
              <a:t>NOx is created from fuel and air nitrogen</a:t>
            </a:r>
          </a:p>
          <a:p>
            <a:r>
              <a:rPr lang="en-US" sz="2200" dirty="0" smtClean="0"/>
              <a:t>Lowering of NOx relative to output is the solution</a:t>
            </a:r>
          </a:p>
          <a:p>
            <a:pPr marL="0" indent="0">
              <a:buNone/>
            </a:pPr>
            <a:endParaRPr lang="en-US" sz="2200" dirty="0"/>
          </a:p>
        </p:txBody>
      </p:sp>
    </p:spTree>
    <p:extLst>
      <p:ext uri="{BB962C8B-B14F-4D97-AF65-F5344CB8AC3E}">
        <p14:creationId xmlns:p14="http://schemas.microsoft.com/office/powerpoint/2010/main" val="3506515614"/>
      </p:ext>
    </p:extLst>
  </p:cSld>
  <p:clrMapOvr>
    <a:masterClrMapping/>
  </p:clrMapOvr>
  <p:transition spd="slow">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The Need to Solve Sludge Problems</a:t>
            </a:r>
            <a:endParaRPr lang="en-US" sz="2400" dirty="0"/>
          </a:p>
        </p:txBody>
      </p:sp>
      <p:sp>
        <p:nvSpPr>
          <p:cNvPr id="2" name="Content Placeholder 1"/>
          <p:cNvSpPr>
            <a:spLocks noGrp="1"/>
          </p:cNvSpPr>
          <p:nvPr>
            <p:ph idx="1"/>
          </p:nvPr>
        </p:nvSpPr>
        <p:spPr/>
        <p:txBody>
          <a:bodyPr/>
          <a:lstStyle/>
          <a:p>
            <a:pPr marL="0" indent="0" algn="ctr">
              <a:buNone/>
            </a:pPr>
            <a:endParaRPr lang="en-US" dirty="0" smtClean="0"/>
          </a:p>
          <a:p>
            <a:pPr marL="0" indent="0" algn="ctr">
              <a:buNone/>
            </a:pPr>
            <a:endParaRPr lang="en-US" dirty="0" smtClean="0"/>
          </a:p>
          <a:p>
            <a:pPr marL="0" indent="0" algn="ctr">
              <a:buNone/>
            </a:pPr>
            <a:endParaRPr lang="en-US" b="1" dirty="0"/>
          </a:p>
          <a:p>
            <a:pPr marL="0" indent="0" algn="ctr">
              <a:buNone/>
            </a:pPr>
            <a:r>
              <a:rPr lang="en-US" sz="3600" b="1" dirty="0" err="1" smtClean="0"/>
              <a:t>Sludging</a:t>
            </a:r>
            <a:r>
              <a:rPr lang="en-US" sz="3600" b="1" dirty="0" smtClean="0"/>
              <a:t> Problems</a:t>
            </a:r>
          </a:p>
          <a:p>
            <a:pPr marL="0" indent="0" algn="ctr">
              <a:buNone/>
            </a:pPr>
            <a:r>
              <a:rPr lang="en-US" sz="3600" b="1" dirty="0" smtClean="0"/>
              <a:t>In HFO and Petroleum</a:t>
            </a:r>
            <a:endParaRPr lang="en-US" sz="3600" b="1" dirty="0"/>
          </a:p>
        </p:txBody>
      </p:sp>
    </p:spTree>
    <p:extLst>
      <p:ext uri="{BB962C8B-B14F-4D97-AF65-F5344CB8AC3E}">
        <p14:creationId xmlns:p14="http://schemas.microsoft.com/office/powerpoint/2010/main" val="2653730532"/>
      </p:ext>
    </p:extLst>
  </p:cSld>
  <p:clrMapOvr>
    <a:masterClrMapping/>
  </p:clrMapOvr>
  <p:transition spd="slow">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Petroleum Sludge Is Not A Small Problem</a:t>
            </a:r>
            <a:endParaRPr lang="en-US" sz="2400" dirty="0"/>
          </a:p>
        </p:txBody>
      </p:sp>
      <p:sp>
        <p:nvSpPr>
          <p:cNvPr id="3" name="Content Placeholder 2"/>
          <p:cNvSpPr>
            <a:spLocks noGrp="1"/>
          </p:cNvSpPr>
          <p:nvPr>
            <p:ph idx="1"/>
          </p:nvPr>
        </p:nvSpPr>
        <p:spPr>
          <a:xfrm>
            <a:off x="228600" y="819150"/>
            <a:ext cx="8749051" cy="3947160"/>
          </a:xfrm>
        </p:spPr>
        <p:txBody>
          <a:bodyPr>
            <a:noAutofit/>
          </a:bodyPr>
          <a:lstStyle/>
          <a:p>
            <a:pPr marL="0" indent="0">
              <a:buNone/>
            </a:pPr>
            <a:r>
              <a:rPr lang="en-US" sz="2200" dirty="0" smtClean="0"/>
              <a:t>All crude &amp; HFO fuels have inherent sludge (and water) content.</a:t>
            </a:r>
          </a:p>
          <a:p>
            <a:pPr marL="0" indent="0">
              <a:buNone/>
            </a:pPr>
            <a:endParaRPr lang="en-US" sz="2200" dirty="0"/>
          </a:p>
          <a:p>
            <a:pPr marL="0" indent="0">
              <a:buNone/>
            </a:pPr>
            <a:r>
              <a:rPr lang="en-US" sz="2200" dirty="0" smtClean="0"/>
              <a:t>Sludge dropout in storage tanks and delivery systems equals paid fuel calorific value not delivering for the customer.</a:t>
            </a:r>
          </a:p>
          <a:p>
            <a:pPr marL="0" indent="0">
              <a:buNone/>
            </a:pPr>
            <a:endParaRPr lang="en-US" sz="2200" b="1" dirty="0" smtClean="0"/>
          </a:p>
          <a:p>
            <a:pPr marL="0" indent="0">
              <a:buNone/>
            </a:pPr>
            <a:r>
              <a:rPr lang="en-US" sz="2200" dirty="0" smtClean="0"/>
              <a:t>How much does this cost the user?</a:t>
            </a:r>
          </a:p>
          <a:p>
            <a:pPr marL="0" indent="0">
              <a:buNone/>
            </a:pPr>
            <a:endParaRPr lang="en-US" sz="2200" dirty="0"/>
          </a:p>
          <a:p>
            <a:pPr marL="0" indent="0">
              <a:buNone/>
            </a:pPr>
            <a:r>
              <a:rPr lang="en-US" sz="2200" dirty="0" smtClean="0"/>
              <a:t>These problems have fuel-borne solutions.</a:t>
            </a:r>
          </a:p>
        </p:txBody>
      </p:sp>
    </p:spTree>
    <p:extLst>
      <p:ext uri="{BB962C8B-B14F-4D97-AF65-F5344CB8AC3E}">
        <p14:creationId xmlns:p14="http://schemas.microsoft.com/office/powerpoint/2010/main" val="3835180655"/>
      </p:ext>
    </p:extLst>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Solving Fuel Problems in HFO &amp; Petroleum-Burning Facilities</a:t>
            </a:r>
            <a:endParaRPr lang="en-US" sz="2400" dirty="0"/>
          </a:p>
        </p:txBody>
      </p:sp>
      <p:sp>
        <p:nvSpPr>
          <p:cNvPr id="2" name="Content Placeholder 1"/>
          <p:cNvSpPr>
            <a:spLocks noGrp="1"/>
          </p:cNvSpPr>
          <p:nvPr>
            <p:ph idx="1"/>
          </p:nvPr>
        </p:nvSpPr>
        <p:spPr/>
        <p:txBody>
          <a:bodyPr/>
          <a:lstStyle/>
          <a:p>
            <a:pPr marL="0" indent="0" algn="ctr">
              <a:buNone/>
            </a:pPr>
            <a:endParaRPr lang="en-US" dirty="0" smtClean="0"/>
          </a:p>
          <a:p>
            <a:pPr marL="0" indent="0" algn="ctr">
              <a:buNone/>
            </a:pPr>
            <a:endParaRPr lang="en-US" dirty="0" smtClean="0"/>
          </a:p>
          <a:p>
            <a:pPr marL="0" indent="0" algn="ctr">
              <a:buNone/>
            </a:pPr>
            <a:endParaRPr lang="en-US" b="1" dirty="0"/>
          </a:p>
          <a:p>
            <a:pPr marL="0" indent="0" algn="ctr">
              <a:buNone/>
            </a:pPr>
            <a:r>
              <a:rPr lang="en-US" sz="3600" b="1" dirty="0" smtClean="0"/>
              <a:t>The Role of </a:t>
            </a:r>
          </a:p>
          <a:p>
            <a:pPr marL="0" indent="0" algn="ctr">
              <a:buNone/>
            </a:pPr>
            <a:r>
              <a:rPr lang="en-US" sz="3600" b="1" dirty="0" smtClean="0"/>
              <a:t>Multi-Functional Fuel Treatments</a:t>
            </a:r>
          </a:p>
          <a:p>
            <a:pPr marL="0" indent="0" algn="ctr">
              <a:buNone/>
            </a:pPr>
            <a:r>
              <a:rPr lang="en-US" sz="3600" b="1" dirty="0" smtClean="0"/>
              <a:t>To Address Problems</a:t>
            </a:r>
            <a:endParaRPr lang="en-US" sz="3600" b="1" dirty="0"/>
          </a:p>
        </p:txBody>
      </p:sp>
    </p:spTree>
    <p:extLst>
      <p:ext uri="{BB962C8B-B14F-4D97-AF65-F5344CB8AC3E}">
        <p14:creationId xmlns:p14="http://schemas.microsoft.com/office/powerpoint/2010/main" val="3888175072"/>
      </p:ext>
    </p:extLst>
  </p:cSld>
  <p:clrMapOvr>
    <a:masterClrMapping/>
  </p:clrMapOvr>
  <p:transition spd="slow">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Bell Performance Oil-Soluble Mg Solutions</a:t>
            </a:r>
          </a:p>
        </p:txBody>
      </p:sp>
      <p:sp>
        <p:nvSpPr>
          <p:cNvPr id="2" name="Content Placeholder 1"/>
          <p:cNvSpPr>
            <a:spLocks noGrp="1"/>
          </p:cNvSpPr>
          <p:nvPr>
            <p:ph idx="1"/>
          </p:nvPr>
        </p:nvSpPr>
        <p:spPr/>
        <p:txBody>
          <a:bodyPr>
            <a:normAutofit/>
          </a:bodyPr>
          <a:lstStyle/>
          <a:p>
            <a:pPr marL="0" indent="0" algn="ctr">
              <a:buClr>
                <a:srgbClr val="C00000"/>
              </a:buClr>
              <a:buNone/>
            </a:pPr>
            <a:r>
              <a:rPr lang="en-US" sz="2400" b="1" dirty="0" smtClean="0"/>
              <a:t>ATX-950, 1004, 1018/1020 </a:t>
            </a:r>
            <a:r>
              <a:rPr lang="en-US" sz="2400" b="1" dirty="0" err="1" smtClean="0"/>
              <a:t>Multifunctionals</a:t>
            </a:r>
            <a:endParaRPr lang="en-US" sz="2400" b="1" dirty="0"/>
          </a:p>
          <a:p>
            <a:pPr algn="ctr">
              <a:buClr>
                <a:srgbClr val="C00000"/>
              </a:buClr>
              <a:buFont typeface="Wingdings" pitchFamily="2" charset="2"/>
              <a:buChar char="Ø"/>
            </a:pPr>
            <a:endParaRPr lang="en-US" sz="300" b="1" dirty="0"/>
          </a:p>
          <a:p>
            <a:pPr>
              <a:buClr>
                <a:srgbClr val="C00000"/>
              </a:buClr>
              <a:buFont typeface="Wingdings" pitchFamily="2" charset="2"/>
              <a:buChar char="Ø"/>
            </a:pPr>
            <a:endParaRPr lang="en-US" sz="2400" dirty="0"/>
          </a:p>
          <a:p>
            <a:pPr>
              <a:buClr>
                <a:srgbClr val="C00000"/>
              </a:buClr>
            </a:pPr>
            <a:r>
              <a:rPr lang="en-US" sz="2400" dirty="0" smtClean="0"/>
              <a:t>Oil-soluble Mg</a:t>
            </a:r>
            <a:endParaRPr lang="en-US" sz="2400" dirty="0"/>
          </a:p>
          <a:p>
            <a:pPr>
              <a:buClr>
                <a:srgbClr val="C00000"/>
              </a:buClr>
            </a:pPr>
            <a:r>
              <a:rPr lang="en-US" sz="2400" dirty="0" smtClean="0"/>
              <a:t>Multiple organometallic combustion catalysts</a:t>
            </a:r>
          </a:p>
          <a:p>
            <a:pPr>
              <a:buClr>
                <a:srgbClr val="C00000"/>
              </a:buClr>
            </a:pPr>
            <a:r>
              <a:rPr lang="en-US" sz="2400" dirty="0" smtClean="0"/>
              <a:t>Sludge-dispersing surfactants</a:t>
            </a:r>
            <a:endParaRPr lang="en-US" sz="2400" dirty="0"/>
          </a:p>
          <a:p>
            <a:pPr marL="0" indent="0">
              <a:buClr>
                <a:srgbClr val="C00000"/>
              </a:buClr>
              <a:buNone/>
            </a:pPr>
            <a:endParaRPr lang="en-US" sz="2000" dirty="0"/>
          </a:p>
          <a:p>
            <a:pPr marL="0" indent="0">
              <a:buNone/>
            </a:pPr>
            <a:r>
              <a:rPr lang="en-US" sz="2400" dirty="0" smtClean="0"/>
              <a:t>One family of formulations to address multiple needs of crude/HFO users.</a:t>
            </a:r>
            <a:endParaRPr lang="en-US" sz="2400" dirty="0"/>
          </a:p>
        </p:txBody>
      </p:sp>
    </p:spTree>
    <p:extLst>
      <p:ext uri="{BB962C8B-B14F-4D97-AF65-F5344CB8AC3E}">
        <p14:creationId xmlns:p14="http://schemas.microsoft.com/office/powerpoint/2010/main" val="4169273733"/>
      </p:ext>
    </p:extLst>
  </p:cSld>
  <p:clrMapOvr>
    <a:masterClrMapping/>
  </p:clrMapOvr>
  <p:transition spd="slow">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100" dirty="0" smtClean="0"/>
              <a:t>Solutions to these problems with </a:t>
            </a:r>
            <a:r>
              <a:rPr lang="en-US" sz="2100" dirty="0"/>
              <a:t>t</a:t>
            </a:r>
            <a:r>
              <a:rPr lang="en-US" sz="2100" dirty="0" smtClean="0"/>
              <a:t>he ATX Line: </a:t>
            </a:r>
            <a:r>
              <a:rPr lang="en-US" sz="2100" dirty="0" err="1" smtClean="0"/>
              <a:t>Multifunctionals</a:t>
            </a:r>
            <a:endParaRPr lang="en-US" sz="2100" dirty="0"/>
          </a:p>
        </p:txBody>
      </p:sp>
      <p:sp>
        <p:nvSpPr>
          <p:cNvPr id="6" name="Text Box 3"/>
          <p:cNvSpPr txBox="1">
            <a:spLocks noChangeArrowheads="1"/>
          </p:cNvSpPr>
          <p:nvPr/>
        </p:nvSpPr>
        <p:spPr bwMode="auto">
          <a:xfrm>
            <a:off x="304800" y="971550"/>
            <a:ext cx="44196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2000" dirty="0" smtClean="0"/>
              <a:t>ATX </a:t>
            </a:r>
            <a:r>
              <a:rPr lang="en-GB" altLang="en-US" sz="2000" dirty="0" err="1" smtClean="0"/>
              <a:t>Multifunctionals</a:t>
            </a:r>
            <a:r>
              <a:rPr lang="en-GB" altLang="en-US" sz="2000" dirty="0" smtClean="0"/>
              <a:t> will solve fuel problems associated with</a:t>
            </a:r>
            <a:endParaRPr lang="en-GB" altLang="en-US" sz="2000" dirty="0"/>
          </a:p>
          <a:p>
            <a:endParaRPr lang="en-GB" altLang="en-US" sz="2000" dirty="0"/>
          </a:p>
          <a:p>
            <a:pPr marL="342900" indent="-342900">
              <a:buFont typeface="Arial" panose="020B0604020202020204" pitchFamily="34" charset="0"/>
              <a:buChar char="•"/>
            </a:pPr>
            <a:r>
              <a:rPr lang="en-GB" altLang="en-US" sz="2000" dirty="0" smtClean="0"/>
              <a:t>Deposits &amp; flame impingement</a:t>
            </a:r>
            <a:endParaRPr lang="en-GB" altLang="en-US" sz="2000" dirty="0"/>
          </a:p>
          <a:p>
            <a:pPr marL="342900" indent="-342900">
              <a:buFont typeface="Arial" panose="020B0604020202020204" pitchFamily="34" charset="0"/>
              <a:buChar char="•"/>
            </a:pPr>
            <a:r>
              <a:rPr lang="en-GB" altLang="en-US" sz="2000" dirty="0" smtClean="0"/>
              <a:t>Heat </a:t>
            </a:r>
            <a:r>
              <a:rPr lang="en-GB" altLang="en-US" sz="2000" dirty="0"/>
              <a:t>transfer</a:t>
            </a:r>
          </a:p>
          <a:p>
            <a:pPr marL="342900" indent="-342900">
              <a:buFont typeface="Arial" panose="020B0604020202020204" pitchFamily="34" charset="0"/>
              <a:buChar char="•"/>
            </a:pPr>
            <a:r>
              <a:rPr lang="en-GB" altLang="en-US" sz="2000" dirty="0" smtClean="0"/>
              <a:t>High </a:t>
            </a:r>
            <a:r>
              <a:rPr lang="en-GB" altLang="en-US" sz="2000" dirty="0"/>
              <a:t>temperature corrosion</a:t>
            </a:r>
          </a:p>
          <a:p>
            <a:pPr marL="342900" indent="-342900">
              <a:buFont typeface="Arial" panose="020B0604020202020204" pitchFamily="34" charset="0"/>
              <a:buChar char="•"/>
            </a:pPr>
            <a:r>
              <a:rPr lang="en-GB" altLang="en-US" sz="2000" dirty="0" smtClean="0"/>
              <a:t>Opacity</a:t>
            </a:r>
            <a:endParaRPr lang="en-GB" altLang="en-US" sz="2000" dirty="0"/>
          </a:p>
          <a:p>
            <a:pPr marL="342900" indent="-342900">
              <a:buFont typeface="Arial" panose="020B0604020202020204" pitchFamily="34" charset="0"/>
              <a:buChar char="•"/>
            </a:pPr>
            <a:r>
              <a:rPr lang="en-GB" altLang="en-US" sz="2000" dirty="0" smtClean="0"/>
              <a:t>Maintenance </a:t>
            </a:r>
            <a:endParaRPr lang="en-GB" altLang="en-US" sz="2000" dirty="0"/>
          </a:p>
          <a:p>
            <a:pPr marL="342900" indent="-342900">
              <a:buFont typeface="Arial" panose="020B0604020202020204" pitchFamily="34" charset="0"/>
              <a:buChar char="•"/>
            </a:pPr>
            <a:r>
              <a:rPr lang="en-GB" altLang="en-US" sz="2000" dirty="0" smtClean="0"/>
              <a:t>Low </a:t>
            </a:r>
            <a:r>
              <a:rPr lang="en-GB" altLang="en-US" sz="2000" dirty="0"/>
              <a:t>temperature </a:t>
            </a:r>
            <a:r>
              <a:rPr lang="en-GB" altLang="en-US" sz="2000" dirty="0" smtClean="0"/>
              <a:t>corrosion</a:t>
            </a:r>
          </a:p>
          <a:p>
            <a:pPr marL="342900" indent="-342900">
              <a:buFont typeface="Arial" panose="020B0604020202020204" pitchFamily="34" charset="0"/>
              <a:buChar char="•"/>
            </a:pPr>
            <a:r>
              <a:rPr lang="en-GB" altLang="en-US" sz="2000" dirty="0" smtClean="0"/>
              <a:t>Sludge &amp; water </a:t>
            </a:r>
            <a:r>
              <a:rPr lang="en-GB" altLang="en-US" sz="2000" dirty="0" err="1" smtClean="0"/>
              <a:t>dispersement</a:t>
            </a:r>
            <a:endParaRPr lang="en-GB" altLang="en-US" sz="2000" dirty="0"/>
          </a:p>
        </p:txBody>
      </p:sp>
      <p:pic>
        <p:nvPicPr>
          <p:cNvPr id="7" name="Picture 4" descr="Primary SH 3"/>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953000" y="1025584"/>
            <a:ext cx="3744912" cy="2808288"/>
          </a:xfrm>
          <a:prstGeom prst="rect">
            <a:avLst/>
          </a:prstGeo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22797"/>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How Fuel Behaves In A Typical Boiler Unit</a:t>
            </a:r>
            <a:endParaRPr lang="en-US" sz="2400" dirty="0"/>
          </a:p>
        </p:txBody>
      </p:sp>
      <p:pic>
        <p:nvPicPr>
          <p:cNvPr id="4" name="Picture 4" descr="Ianskiss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7303" y="631825"/>
            <a:ext cx="5346857" cy="394811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p:nvSpPr>
        <p:spPr bwMode="auto">
          <a:xfrm>
            <a:off x="7239000" y="1123950"/>
            <a:ext cx="1600200" cy="738664"/>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400" dirty="0">
                <a:solidFill>
                  <a:srgbClr val="FFFF00"/>
                </a:solidFill>
              </a:rPr>
              <a:t>Deposit Formation &amp; Corrosion</a:t>
            </a:r>
          </a:p>
        </p:txBody>
      </p:sp>
      <p:sp>
        <p:nvSpPr>
          <p:cNvPr id="7" name="Text Box 8"/>
          <p:cNvSpPr txBox="1">
            <a:spLocks noChangeArrowheads="1"/>
          </p:cNvSpPr>
          <p:nvPr/>
        </p:nvSpPr>
        <p:spPr bwMode="auto">
          <a:xfrm>
            <a:off x="457200" y="1123950"/>
            <a:ext cx="1143000" cy="95410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400" dirty="0">
                <a:solidFill>
                  <a:srgbClr val="0000CC"/>
                </a:solidFill>
              </a:rPr>
              <a:t>Transport, Reaction &amp; Formation </a:t>
            </a:r>
          </a:p>
        </p:txBody>
      </p:sp>
      <p:sp>
        <p:nvSpPr>
          <p:cNvPr id="8" name="Text Box 7"/>
          <p:cNvSpPr txBox="1">
            <a:spLocks noChangeArrowheads="1"/>
          </p:cNvSpPr>
          <p:nvPr/>
        </p:nvSpPr>
        <p:spPr bwMode="auto">
          <a:xfrm>
            <a:off x="457200" y="2952750"/>
            <a:ext cx="1600200" cy="95410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400" dirty="0">
                <a:solidFill>
                  <a:srgbClr val="990033"/>
                </a:solidFill>
              </a:rPr>
              <a:t>Ash forming constituents are released during combustion. </a:t>
            </a:r>
          </a:p>
        </p:txBody>
      </p:sp>
      <p:sp>
        <p:nvSpPr>
          <p:cNvPr id="9" name="Rectangle 19">
            <a:hlinkClick r:id="rId3" action="ppaction://hlinkpres?slideindex=1&amp;slidetitle=Furnace"/>
          </p:cNvPr>
          <p:cNvSpPr>
            <a:spLocks noChangeArrowheads="1"/>
          </p:cNvSpPr>
          <p:nvPr/>
        </p:nvSpPr>
        <p:spPr bwMode="auto">
          <a:xfrm>
            <a:off x="3352800" y="2295525"/>
            <a:ext cx="609600" cy="990600"/>
          </a:xfrm>
          <a:prstGeom prst="rect">
            <a:avLst/>
          </a:prstGeom>
          <a:solidFill>
            <a:srgbClr val="0000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Rectangle 10">
            <a:hlinkClick r:id="rId4" action="ppaction://hlinkpres?slideindex=2&amp;slidetitle=Super Heater"/>
          </p:cNvPr>
          <p:cNvSpPr>
            <a:spLocks noChangeAspect="1" noChangeArrowheads="1"/>
          </p:cNvSpPr>
          <p:nvPr/>
        </p:nvSpPr>
        <p:spPr bwMode="auto">
          <a:xfrm>
            <a:off x="3505200" y="1733550"/>
            <a:ext cx="914400" cy="457200"/>
          </a:xfrm>
          <a:prstGeom prst="rect">
            <a:avLst/>
          </a:prstGeom>
          <a:solidFill>
            <a:srgbClr val="33CCCC">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14"/>
          <p:cNvGrpSpPr>
            <a:grpSpLocks/>
          </p:cNvGrpSpPr>
          <p:nvPr/>
        </p:nvGrpSpPr>
        <p:grpSpPr bwMode="auto">
          <a:xfrm>
            <a:off x="4114800" y="1448603"/>
            <a:ext cx="3124200" cy="1981200"/>
            <a:chOff x="2736" y="1488"/>
            <a:chExt cx="1968" cy="1248"/>
          </a:xfrm>
        </p:grpSpPr>
        <p:sp>
          <p:nvSpPr>
            <p:cNvPr id="12" name="Line 15"/>
            <p:cNvSpPr>
              <a:spLocks noChangeShapeType="1"/>
            </p:cNvSpPr>
            <p:nvPr/>
          </p:nvSpPr>
          <p:spPr bwMode="auto">
            <a:xfrm flipH="1">
              <a:off x="2736" y="1488"/>
              <a:ext cx="1968" cy="336"/>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6"/>
            <p:cNvSpPr>
              <a:spLocks noChangeShapeType="1"/>
            </p:cNvSpPr>
            <p:nvPr/>
          </p:nvSpPr>
          <p:spPr bwMode="auto">
            <a:xfrm flipH="1">
              <a:off x="3072" y="1488"/>
              <a:ext cx="1632" cy="651"/>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7"/>
            <p:cNvSpPr>
              <a:spLocks noChangeShapeType="1"/>
            </p:cNvSpPr>
            <p:nvPr/>
          </p:nvSpPr>
          <p:spPr bwMode="auto">
            <a:xfrm flipH="1">
              <a:off x="3072" y="1488"/>
              <a:ext cx="1632" cy="1194"/>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8"/>
            <p:cNvSpPr>
              <a:spLocks noChangeShapeType="1"/>
            </p:cNvSpPr>
            <p:nvPr/>
          </p:nvSpPr>
          <p:spPr bwMode="auto">
            <a:xfrm flipH="1">
              <a:off x="3504" y="1488"/>
              <a:ext cx="1200" cy="1248"/>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 name="Line 20"/>
          <p:cNvSpPr>
            <a:spLocks noChangeShapeType="1"/>
          </p:cNvSpPr>
          <p:nvPr/>
        </p:nvSpPr>
        <p:spPr bwMode="auto">
          <a:xfrm>
            <a:off x="1600201" y="1862615"/>
            <a:ext cx="2105024" cy="585310"/>
          </a:xfrm>
          <a:prstGeom prst="line">
            <a:avLst/>
          </a:prstGeom>
          <a:noFill/>
          <a:ln w="190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6"/>
          <p:cNvSpPr>
            <a:spLocks noChangeShapeType="1"/>
          </p:cNvSpPr>
          <p:nvPr/>
        </p:nvSpPr>
        <p:spPr bwMode="auto">
          <a:xfrm flipV="1">
            <a:off x="2057400" y="2828925"/>
            <a:ext cx="1600200" cy="352425"/>
          </a:xfrm>
          <a:prstGeom prst="line">
            <a:avLst/>
          </a:prstGeom>
          <a:noFill/>
          <a:ln w="19050">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6"/>
          <p:cNvSpPr>
            <a:spLocks noChangeShapeType="1"/>
          </p:cNvSpPr>
          <p:nvPr/>
        </p:nvSpPr>
        <p:spPr bwMode="auto">
          <a:xfrm>
            <a:off x="2057400" y="3344078"/>
            <a:ext cx="1752600" cy="117456"/>
          </a:xfrm>
          <a:prstGeom prst="line">
            <a:avLst/>
          </a:prstGeom>
          <a:noFill/>
          <a:ln w="19050">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a:xfrm>
            <a:off x="5486400" y="4258129"/>
            <a:ext cx="3505200" cy="400110"/>
          </a:xfrm>
          <a:prstGeom prst="rect">
            <a:avLst/>
          </a:prstGeom>
        </p:spPr>
        <p:txBody>
          <a:bodyPr wrap="square">
            <a:spAutoFit/>
          </a:bodyPr>
          <a:lstStyle/>
          <a:p>
            <a:r>
              <a:rPr lang="en-US" sz="2000" b="1" dirty="0" smtClean="0"/>
              <a:t>Results of fuel combustion</a:t>
            </a:r>
            <a:endParaRPr lang="en-US" sz="2000" dirty="0"/>
          </a:p>
        </p:txBody>
      </p:sp>
    </p:spTree>
    <p:extLst>
      <p:ext uri="{BB962C8B-B14F-4D97-AF65-F5344CB8AC3E}">
        <p14:creationId xmlns:p14="http://schemas.microsoft.com/office/powerpoint/2010/main" val="142901739"/>
      </p:ext>
    </p:extLst>
  </p:cSld>
  <p:clrMapOvr>
    <a:masterClrMapping/>
  </p:clrMapOvr>
  <p:transition spd="slow">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t>Solutions to these problems </a:t>
            </a:r>
            <a:r>
              <a:rPr lang="en-US" sz="2400" dirty="0" smtClean="0"/>
              <a:t>with ATX</a:t>
            </a:r>
            <a:endParaRPr lang="en-US" sz="2400" dirty="0"/>
          </a:p>
        </p:txBody>
      </p:sp>
      <p:sp>
        <p:nvSpPr>
          <p:cNvPr id="3" name="Content Placeholder 2"/>
          <p:cNvSpPr>
            <a:spLocks noGrp="1"/>
          </p:cNvSpPr>
          <p:nvPr>
            <p:ph idx="1"/>
          </p:nvPr>
        </p:nvSpPr>
        <p:spPr/>
        <p:txBody>
          <a:bodyPr/>
          <a:lstStyle/>
          <a:p>
            <a:pPr algn="ctr">
              <a:buClr>
                <a:srgbClr val="C00000"/>
              </a:buClr>
              <a:buFont typeface="Wingdings" pitchFamily="2" charset="2"/>
              <a:buChar char="Ø"/>
            </a:pPr>
            <a:endParaRPr lang="en-US" sz="400" b="1" dirty="0"/>
          </a:p>
          <a:p>
            <a:pPr marL="0" indent="0">
              <a:buClr>
                <a:srgbClr val="C00000"/>
              </a:buClr>
              <a:buNone/>
            </a:pPr>
            <a:r>
              <a:rPr lang="en-US" sz="2400" dirty="0" smtClean="0"/>
              <a:t>High-quality Mg delivered in an oil-soluble </a:t>
            </a:r>
            <a:r>
              <a:rPr lang="en-US" sz="2400" dirty="0"/>
              <a:t>base approved for use with gas turbines (“turbine-grade”).</a:t>
            </a:r>
          </a:p>
          <a:p>
            <a:pPr marL="0" indent="0">
              <a:buClr>
                <a:srgbClr val="C00000"/>
              </a:buClr>
              <a:buNone/>
            </a:pPr>
            <a:endParaRPr lang="en-US" dirty="0" smtClean="0"/>
          </a:p>
          <a:p>
            <a:pPr>
              <a:buClr>
                <a:srgbClr val="C00000"/>
              </a:buClr>
            </a:pPr>
            <a:r>
              <a:rPr lang="en-US" sz="1800" dirty="0" smtClean="0"/>
              <a:t>Over-based Mg Formulations</a:t>
            </a:r>
            <a:endParaRPr lang="en-US" sz="1800" dirty="0"/>
          </a:p>
          <a:p>
            <a:pPr>
              <a:buClr>
                <a:srgbClr val="C00000"/>
              </a:buClr>
            </a:pPr>
            <a:r>
              <a:rPr lang="en-US" sz="1800" dirty="0"/>
              <a:t>Remediates High-Temperature Corrosion</a:t>
            </a:r>
          </a:p>
          <a:p>
            <a:pPr>
              <a:buClr>
                <a:srgbClr val="C00000"/>
              </a:buClr>
            </a:pPr>
            <a:r>
              <a:rPr lang="en-US" sz="1800" dirty="0"/>
              <a:t>Remediates Molten Deposit Formation</a:t>
            </a:r>
          </a:p>
          <a:p>
            <a:pPr>
              <a:buClr>
                <a:srgbClr val="C00000"/>
              </a:buClr>
            </a:pPr>
            <a:r>
              <a:rPr lang="en-US" sz="1800" dirty="0"/>
              <a:t>Reacts with SO3 to reduce </a:t>
            </a:r>
            <a:endParaRPr lang="en-US" sz="1800" dirty="0" smtClean="0"/>
          </a:p>
          <a:p>
            <a:pPr marL="0" indent="0">
              <a:buClr>
                <a:srgbClr val="C00000"/>
              </a:buClr>
              <a:buNone/>
            </a:pPr>
            <a:r>
              <a:rPr lang="en-US" sz="1800" dirty="0"/>
              <a:t> </a:t>
            </a:r>
            <a:r>
              <a:rPr lang="en-US" sz="1800" dirty="0" smtClean="0"/>
              <a:t>     Low-Temperature </a:t>
            </a:r>
            <a:r>
              <a:rPr lang="en-US" sz="1800" dirty="0"/>
              <a:t>Corrosion  </a:t>
            </a:r>
          </a:p>
          <a:p>
            <a:pPr>
              <a:buClr>
                <a:srgbClr val="C00000"/>
              </a:buClr>
            </a:pPr>
            <a:r>
              <a:rPr lang="en-US" sz="1800" dirty="0"/>
              <a:t>Reduces H2SO4 Emissions and </a:t>
            </a:r>
            <a:r>
              <a:rPr lang="en-US" sz="1800" dirty="0" smtClean="0"/>
              <a:t>Stack Opacity</a:t>
            </a:r>
          </a:p>
          <a:p>
            <a:pPr>
              <a:buClr>
                <a:srgbClr val="C00000"/>
              </a:buClr>
            </a:pPr>
            <a:r>
              <a:rPr lang="en-US" sz="1800" dirty="0" smtClean="0"/>
              <a:t>Surfactant packages for sludge dispersal</a:t>
            </a:r>
            <a:endParaRPr lang="en-US" dirty="0"/>
          </a:p>
        </p:txBody>
      </p:sp>
      <p:pic>
        <p:nvPicPr>
          <p:cNvPr id="4" name="Picture 4" descr="Primary SH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867400" y="1809750"/>
            <a:ext cx="2830512" cy="2122585"/>
          </a:xfrm>
          <a:prstGeom prst="rect">
            <a:avLst/>
          </a:prstGeo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038014"/>
      </p:ext>
    </p:extLst>
  </p:cSld>
  <p:clrMapOvr>
    <a:masterClrMapping/>
  </p:clrMapOvr>
  <p:transition spd="slow">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Solving Problems – Combustion Improver Treatment</a:t>
            </a:r>
            <a:endParaRPr lang="en-US" sz="2400" dirty="0"/>
          </a:p>
        </p:txBody>
      </p:sp>
      <p:sp>
        <p:nvSpPr>
          <p:cNvPr id="2" name="Content Placeholder 1"/>
          <p:cNvSpPr>
            <a:spLocks noGrp="1"/>
          </p:cNvSpPr>
          <p:nvPr>
            <p:ph idx="1"/>
          </p:nvPr>
        </p:nvSpPr>
        <p:spPr/>
        <p:txBody>
          <a:bodyPr>
            <a:normAutofit/>
          </a:bodyPr>
          <a:lstStyle/>
          <a:p>
            <a:pPr marL="0" indent="0">
              <a:buNone/>
            </a:pPr>
            <a:r>
              <a:rPr lang="en-US" sz="2400" dirty="0" smtClean="0"/>
              <a:t>Organometallic combustion improvers give operator better flexibility &amp; options</a:t>
            </a:r>
          </a:p>
          <a:p>
            <a:pPr marL="0" indent="0">
              <a:buNone/>
            </a:pPr>
            <a:endParaRPr lang="en-US" sz="2400" dirty="0"/>
          </a:p>
          <a:p>
            <a:r>
              <a:rPr lang="en-US" sz="2400" dirty="0" smtClean="0"/>
              <a:t>Achieving same heat &amp; combustion levels with less air and/or less fuel</a:t>
            </a:r>
          </a:p>
          <a:p>
            <a:r>
              <a:rPr lang="en-US" sz="2400" dirty="0" smtClean="0"/>
              <a:t>Same or better production output while minimizing the problems of trade-off</a:t>
            </a:r>
            <a:endParaRPr lang="en-US" dirty="0"/>
          </a:p>
          <a:p>
            <a:pPr lvl="1"/>
            <a:r>
              <a:rPr lang="en-US" sz="2200" dirty="0" smtClean="0"/>
              <a:t>Lowering cold end corrosion by reducing air supply without sacrificing combustion efficiency</a:t>
            </a:r>
          </a:p>
        </p:txBody>
      </p:sp>
    </p:spTree>
    <p:extLst>
      <p:ext uri="{BB962C8B-B14F-4D97-AF65-F5344CB8AC3E}">
        <p14:creationId xmlns:p14="http://schemas.microsoft.com/office/powerpoint/2010/main" val="255000484"/>
      </p:ext>
    </p:extLst>
  </p:cSld>
  <p:clrMapOvr>
    <a:masterClrMapping/>
  </p:clrMapOvr>
  <p:transition spd="slow">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3" name="Object 3"/>
          <p:cNvGraphicFramePr>
            <a:graphicFrameLocks noChangeAspect="1"/>
          </p:cNvGraphicFramePr>
          <p:nvPr>
            <p:extLst>
              <p:ext uri="{D42A27DB-BD31-4B8C-83A1-F6EECF244321}">
                <p14:modId xmlns:p14="http://schemas.microsoft.com/office/powerpoint/2010/main" val="1355869945"/>
              </p:ext>
            </p:extLst>
          </p:nvPr>
        </p:nvGraphicFramePr>
        <p:xfrm>
          <a:off x="228600" y="819150"/>
          <a:ext cx="8763000" cy="3886200"/>
        </p:xfrm>
        <a:graphic>
          <a:graphicData uri="http://schemas.openxmlformats.org/presentationml/2006/ole">
            <mc:AlternateContent xmlns:mc="http://schemas.openxmlformats.org/markup-compatibility/2006">
              <mc:Choice xmlns:v="urn:schemas-microsoft-com:vml" Requires="v">
                <p:oleObj spid="_x0000_s27651" name="Chart" r:id="rId3" imgW="7086604" imgH="4172116" progId="MSGraph.Chart.8">
                  <p:embed followColorScheme="full"/>
                </p:oleObj>
              </mc:Choice>
              <mc:Fallback>
                <p:oleObj name="Chart" r:id="rId3" imgW="7086604" imgH="4172116" progId="MSGraph.Chart.8">
                  <p:embed followColorScheme="full"/>
                  <p:pic>
                    <p:nvPicPr>
                      <p:cNvPr id="0" name=""/>
                      <p:cNvPicPr>
                        <a:picLocks noChangeAspect="1" noChangeArrowheads="1"/>
                      </p:cNvPicPr>
                      <p:nvPr/>
                    </p:nvPicPr>
                    <p:blipFill>
                      <a:blip r:embed="rId4"/>
                      <a:srcRect/>
                      <a:stretch>
                        <a:fillRect/>
                      </a:stretch>
                    </p:blipFill>
                    <p:spPr bwMode="auto">
                      <a:xfrm>
                        <a:off x="228600" y="819150"/>
                        <a:ext cx="87630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7524" name="Text Box 4"/>
          <p:cNvSpPr txBox="1">
            <a:spLocks noChangeArrowheads="1"/>
          </p:cNvSpPr>
          <p:nvPr/>
        </p:nvSpPr>
        <p:spPr bwMode="auto">
          <a:xfrm>
            <a:off x="1828801" y="1657350"/>
            <a:ext cx="17345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400" b="1">
                <a:latin typeface="Arial" charset="0"/>
              </a:rPr>
              <a:t>Dew point = 112</a:t>
            </a:r>
            <a:r>
              <a:rPr lang="en-GB" altLang="en-US" sz="1400" b="1" baseline="30000">
                <a:latin typeface="Arial" charset="0"/>
              </a:rPr>
              <a:t>o</a:t>
            </a:r>
            <a:r>
              <a:rPr lang="en-GB" altLang="en-US" sz="1400" b="1">
                <a:latin typeface="Arial" charset="0"/>
              </a:rPr>
              <a:t>C</a:t>
            </a:r>
          </a:p>
        </p:txBody>
      </p:sp>
      <p:sp>
        <p:nvSpPr>
          <p:cNvPr id="6" name="Rectangle 2"/>
          <p:cNvSpPr txBox="1">
            <a:spLocks noChangeArrowheads="1"/>
          </p:cNvSpPr>
          <p:nvPr/>
        </p:nvSpPr>
        <p:spPr>
          <a:xfrm>
            <a:off x="381000" y="133350"/>
            <a:ext cx="7924800" cy="406004"/>
          </a:xfrm>
          <a:prstGeom prst="rect">
            <a:avLst/>
          </a:prstGeom>
        </p:spPr>
        <p:txBody>
          <a:bodyPr vert="horz" lIns="91440" tIns="45720" rIns="91440" bIns="0" rtlCol="0" anchor="b">
            <a:noAutofit/>
          </a:bodyPr>
          <a:lstStyle>
            <a:lvl1pPr algn="l" defTabSz="914400" rtl="0" eaLnBrk="1" latinLnBrk="0" hangingPunct="1">
              <a:spcBef>
                <a:spcPct val="0"/>
              </a:spcBef>
              <a:buNone/>
              <a:defRPr sz="3600" b="1" kern="1200" spc="300">
                <a:solidFill>
                  <a:schemeClr val="tx1"/>
                </a:solidFill>
                <a:latin typeface="+mj-lt"/>
                <a:ea typeface="+mj-ea"/>
                <a:cs typeface="+mj-cs"/>
              </a:defRPr>
            </a:lvl1pPr>
          </a:lstStyle>
          <a:p>
            <a:r>
              <a:rPr lang="sv-SE" sz="2400" spc="0" dirty="0" smtClean="0">
                <a:solidFill>
                  <a:schemeClr val="accent2">
                    <a:lumMod val="75000"/>
                  </a:schemeClr>
                </a:solidFill>
              </a:rPr>
              <a:t>Flue Gas Dewpoint: ATX vs. Slurries</a:t>
            </a:r>
            <a:endParaRPr lang="en-US" sz="2400" spc="0" dirty="0">
              <a:solidFill>
                <a:schemeClr val="accent2">
                  <a:lumMod val="75000"/>
                </a:schemeClr>
              </a:solidFill>
            </a:endParaRPr>
          </a:p>
        </p:txBody>
      </p:sp>
    </p:spTree>
    <p:extLst>
      <p:ext uri="{BB962C8B-B14F-4D97-AF65-F5344CB8AC3E}">
        <p14:creationId xmlns:p14="http://schemas.microsoft.com/office/powerpoint/2010/main" val="74174982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100" dirty="0" smtClean="0"/>
              <a:t>Solutions to HFO Sludge Problems – Stabilizers and Dispersants</a:t>
            </a:r>
            <a:endParaRPr lang="en-US" sz="2100" dirty="0"/>
          </a:p>
        </p:txBody>
      </p:sp>
      <p:sp>
        <p:nvSpPr>
          <p:cNvPr id="6" name="Text Box 3"/>
          <p:cNvSpPr txBox="1">
            <a:spLocks noChangeArrowheads="1"/>
          </p:cNvSpPr>
          <p:nvPr/>
        </p:nvSpPr>
        <p:spPr bwMode="auto">
          <a:xfrm>
            <a:off x="304800" y="971550"/>
            <a:ext cx="44196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2000" dirty="0" smtClean="0"/>
              <a:t>Petroleum users with substantial </a:t>
            </a:r>
            <a:r>
              <a:rPr lang="en-GB" altLang="en-US" sz="2000" dirty="0" err="1" smtClean="0"/>
              <a:t>sludging</a:t>
            </a:r>
            <a:r>
              <a:rPr lang="en-GB" altLang="en-US" sz="2000" dirty="0" smtClean="0"/>
              <a:t> problems benefit from stabilizing dispersant packages in ATX.</a:t>
            </a:r>
            <a:endParaRPr lang="en-GB" altLang="en-US" sz="2000" dirty="0"/>
          </a:p>
          <a:p>
            <a:endParaRPr lang="en-GB" altLang="en-US" sz="2000" dirty="0"/>
          </a:p>
          <a:p>
            <a:pPr marL="342900" indent="-342900">
              <a:buFont typeface="Arial" panose="020B0604020202020204" pitchFamily="34" charset="0"/>
              <a:buChar char="•"/>
            </a:pPr>
            <a:r>
              <a:rPr lang="en-GB" altLang="en-US" sz="2000" dirty="0" smtClean="0"/>
              <a:t>Disperse and dissolve sludge</a:t>
            </a:r>
          </a:p>
          <a:p>
            <a:pPr marL="342900" indent="-342900">
              <a:buFont typeface="Arial" panose="020B0604020202020204" pitchFamily="34" charset="0"/>
              <a:buChar char="•"/>
            </a:pPr>
            <a:r>
              <a:rPr lang="en-GB" altLang="en-US" sz="2000" dirty="0" smtClean="0"/>
              <a:t>Homogenize fuel oil dropout</a:t>
            </a:r>
          </a:p>
          <a:p>
            <a:pPr marL="342900" indent="-342900">
              <a:buFont typeface="Arial" panose="020B0604020202020204" pitchFamily="34" charset="0"/>
              <a:buChar char="•"/>
            </a:pPr>
            <a:r>
              <a:rPr lang="en-GB" altLang="en-US" sz="2000" dirty="0" smtClean="0"/>
              <a:t>Recover lost fuel heating value</a:t>
            </a:r>
          </a:p>
          <a:p>
            <a:pPr marL="342900" indent="-342900">
              <a:buFont typeface="Arial" panose="020B0604020202020204" pitchFamily="34" charset="0"/>
              <a:buChar char="•"/>
            </a:pPr>
            <a:r>
              <a:rPr lang="en-GB" altLang="en-US" sz="2000" dirty="0" smtClean="0"/>
              <a:t>Clean delivery systems</a:t>
            </a:r>
          </a:p>
          <a:p>
            <a:pPr marL="342900" indent="-342900">
              <a:buFont typeface="Arial" panose="020B0604020202020204" pitchFamily="34" charset="0"/>
              <a:buChar char="•"/>
            </a:pPr>
            <a:r>
              <a:rPr lang="en-GB" altLang="en-US" sz="2000" dirty="0" smtClean="0"/>
              <a:t>Deliver corrosion protection</a:t>
            </a:r>
            <a:endParaRPr lang="en-GB" altLang="en-US" sz="2000" dirty="0"/>
          </a:p>
        </p:txBody>
      </p:sp>
      <p:pic>
        <p:nvPicPr>
          <p:cNvPr id="2050" name="Picture 2" descr="C:\Documents and Settings\EBJORNSTAD.BP-TECHSALES2\My Documents\Dropbox (Bell Performance)\Bell Photos and Graphics - Products History &amp; Historical Archives\Technical Photos and Graphics\2014-10-31 11.48.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475738"/>
            <a:ext cx="3826933"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21175"/>
      </p:ext>
    </p:extLst>
  </p:cSld>
  <p:clrMapOvr>
    <a:masterClrMapping/>
  </p:clrMapOvr>
  <p:transition spd="slow">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Solving Problems In Boiler &amp; Refinery Applications – Magnesium</a:t>
            </a:r>
            <a:endParaRPr lang="en-US" sz="2400" dirty="0"/>
          </a:p>
        </p:txBody>
      </p:sp>
      <p:sp>
        <p:nvSpPr>
          <p:cNvPr id="2" name="Content Placeholder 1"/>
          <p:cNvSpPr>
            <a:spLocks noGrp="1"/>
          </p:cNvSpPr>
          <p:nvPr>
            <p:ph idx="1"/>
          </p:nvPr>
        </p:nvSpPr>
        <p:spPr/>
        <p:txBody>
          <a:bodyPr>
            <a:normAutofit/>
          </a:bodyPr>
          <a:lstStyle/>
          <a:p>
            <a:pPr marL="0" indent="0">
              <a:buNone/>
            </a:pPr>
            <a:r>
              <a:rPr lang="en-US" sz="2400" dirty="0"/>
              <a:t>Mg additives are </a:t>
            </a:r>
            <a:r>
              <a:rPr lang="en-US" sz="2400" dirty="0" smtClean="0"/>
              <a:t>well known in the industry to help slagging problems.</a:t>
            </a:r>
          </a:p>
          <a:p>
            <a:pPr marL="0" indent="0">
              <a:buNone/>
            </a:pPr>
            <a:endParaRPr lang="en-US" sz="2000" dirty="0"/>
          </a:p>
          <a:p>
            <a:r>
              <a:rPr lang="en-US" sz="2400" dirty="0"/>
              <a:t>Reduce </a:t>
            </a:r>
            <a:r>
              <a:rPr lang="en-US" sz="2400" dirty="0" smtClean="0"/>
              <a:t>boiler depositing </a:t>
            </a:r>
            <a:r>
              <a:rPr lang="en-US" sz="2400" dirty="0"/>
              <a:t>and high temperature corrosion </a:t>
            </a:r>
          </a:p>
          <a:p>
            <a:r>
              <a:rPr lang="en-US" sz="2400" dirty="0"/>
              <a:t>React with Vanadium compounds in the fuel to increase the eutectic melting point of deposits </a:t>
            </a:r>
          </a:p>
          <a:p>
            <a:r>
              <a:rPr lang="en-US" sz="2400" dirty="0"/>
              <a:t>Improve efficiency and maintain a clean </a:t>
            </a:r>
            <a:r>
              <a:rPr lang="en-US" sz="2400" dirty="0" smtClean="0"/>
              <a:t>boiler/furnace system</a:t>
            </a:r>
            <a:endParaRPr lang="en-US" dirty="0"/>
          </a:p>
        </p:txBody>
      </p:sp>
    </p:spTree>
    <p:extLst>
      <p:ext uri="{BB962C8B-B14F-4D97-AF65-F5344CB8AC3E}">
        <p14:creationId xmlns:p14="http://schemas.microsoft.com/office/powerpoint/2010/main" val="437890939"/>
      </p:ext>
    </p:extLst>
  </p:cSld>
  <p:clrMapOvr>
    <a:masterClrMapping/>
  </p:clrMapOvr>
  <p:transition spd="slow">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304800" y="209550"/>
            <a:ext cx="7683500" cy="558404"/>
          </a:xfrm>
          <a:solidFill>
            <a:schemeClr val="bg1"/>
          </a:solidFill>
        </p:spPr>
        <p:txBody>
          <a:bodyPr>
            <a:normAutofit/>
          </a:bodyPr>
          <a:lstStyle/>
          <a:p>
            <a:r>
              <a:rPr lang="en-GB" sz="2400" spc="0" dirty="0">
                <a:solidFill>
                  <a:schemeClr val="accent2">
                    <a:lumMod val="75000"/>
                  </a:schemeClr>
                </a:solidFill>
              </a:rPr>
              <a:t>Magnesium, Mg </a:t>
            </a:r>
          </a:p>
        </p:txBody>
      </p:sp>
      <p:sp>
        <p:nvSpPr>
          <p:cNvPr id="245763" name="Rectangle 3"/>
          <p:cNvSpPr>
            <a:spLocks noGrp="1" noChangeArrowheads="1"/>
          </p:cNvSpPr>
          <p:nvPr>
            <p:ph type="body" sz="half" idx="1"/>
          </p:nvPr>
        </p:nvSpPr>
        <p:spPr>
          <a:xfrm>
            <a:off x="4786313" y="1352550"/>
            <a:ext cx="3900487" cy="3111104"/>
          </a:xfrm>
          <a:solidFill>
            <a:schemeClr val="accent2"/>
          </a:solidFill>
        </p:spPr>
        <p:txBody>
          <a:bodyPr>
            <a:normAutofit/>
          </a:bodyPr>
          <a:lstStyle/>
          <a:p>
            <a:pPr>
              <a:lnSpc>
                <a:spcPct val="80000"/>
              </a:lnSpc>
              <a:buClr>
                <a:schemeClr val="bg1"/>
              </a:buClr>
            </a:pPr>
            <a:r>
              <a:rPr lang="en-GB" dirty="0" smtClean="0">
                <a:solidFill>
                  <a:schemeClr val="bg1"/>
                </a:solidFill>
              </a:rPr>
              <a:t>Identified </a:t>
            </a:r>
            <a:r>
              <a:rPr lang="en-GB" dirty="0">
                <a:solidFill>
                  <a:schemeClr val="bg1"/>
                </a:solidFill>
              </a:rPr>
              <a:t>as an element in 1755 by J. Black, Edinburgh</a:t>
            </a:r>
          </a:p>
          <a:p>
            <a:pPr>
              <a:lnSpc>
                <a:spcPct val="80000"/>
              </a:lnSpc>
              <a:buClr>
                <a:schemeClr val="bg1"/>
              </a:buClr>
            </a:pPr>
            <a:r>
              <a:rPr lang="en-GB" dirty="0">
                <a:solidFill>
                  <a:schemeClr val="bg1"/>
                </a:solidFill>
              </a:rPr>
              <a:t> Mg is the </a:t>
            </a:r>
            <a:r>
              <a:rPr lang="en-GB" dirty="0" smtClean="0">
                <a:solidFill>
                  <a:schemeClr val="bg1"/>
                </a:solidFill>
              </a:rPr>
              <a:t>8th most </a:t>
            </a:r>
            <a:r>
              <a:rPr lang="en-GB" dirty="0">
                <a:solidFill>
                  <a:schemeClr val="bg1"/>
                </a:solidFill>
              </a:rPr>
              <a:t>abundant element</a:t>
            </a:r>
          </a:p>
          <a:p>
            <a:pPr>
              <a:lnSpc>
                <a:spcPct val="80000"/>
              </a:lnSpc>
              <a:buClr>
                <a:schemeClr val="bg1"/>
              </a:buClr>
            </a:pPr>
            <a:r>
              <a:rPr lang="en-GB" dirty="0">
                <a:solidFill>
                  <a:schemeClr val="bg1"/>
                </a:solidFill>
              </a:rPr>
              <a:t> </a:t>
            </a:r>
            <a:r>
              <a:rPr lang="en-GB" dirty="0" err="1">
                <a:solidFill>
                  <a:schemeClr val="bg1"/>
                </a:solidFill>
              </a:rPr>
              <a:t>MgO</a:t>
            </a:r>
            <a:r>
              <a:rPr lang="en-GB" dirty="0">
                <a:solidFill>
                  <a:schemeClr val="bg1"/>
                </a:solidFill>
              </a:rPr>
              <a:t> is the 2nd most common compound in the earth’s crust</a:t>
            </a:r>
          </a:p>
          <a:p>
            <a:pPr>
              <a:lnSpc>
                <a:spcPct val="80000"/>
              </a:lnSpc>
              <a:buClr>
                <a:schemeClr val="bg1"/>
              </a:buClr>
            </a:pPr>
            <a:r>
              <a:rPr lang="en-GB" dirty="0">
                <a:solidFill>
                  <a:schemeClr val="bg1"/>
                </a:solidFill>
              </a:rPr>
              <a:t> Mg is an element in chlorophyll and is therefore necessary for    all green foliage</a:t>
            </a:r>
          </a:p>
        </p:txBody>
      </p:sp>
      <p:pic>
        <p:nvPicPr>
          <p:cNvPr id="245764" name="Picture 4" descr="Kossel shell structure of M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00188" y="1352550"/>
            <a:ext cx="3133725" cy="3133725"/>
          </a:xfrm>
          <a:noFill/>
          <a:ln/>
          <a:effectLst>
            <a:outerShdw dist="107763"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83325"/>
      </p:ext>
    </p:extLst>
  </p:cSld>
  <p:clrMapOvr>
    <a:masterClrMapping/>
  </p:clrMapOvr>
  <p:transition spd="slow">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228600" y="0"/>
            <a:ext cx="8382000" cy="558404"/>
          </a:xfrm>
          <a:solidFill>
            <a:schemeClr val="bg1"/>
          </a:solidFill>
        </p:spPr>
        <p:txBody>
          <a:bodyPr/>
          <a:lstStyle/>
          <a:p>
            <a:r>
              <a:rPr lang="en-GB" dirty="0"/>
              <a:t>What kind of problems can be </a:t>
            </a:r>
            <a:r>
              <a:rPr lang="en-GB" dirty="0" smtClean="0"/>
              <a:t>solved with </a:t>
            </a:r>
            <a:r>
              <a:rPr lang="en-GB" dirty="0"/>
              <a:t>Magnesium based additives </a:t>
            </a:r>
          </a:p>
        </p:txBody>
      </p:sp>
      <p:sp>
        <p:nvSpPr>
          <p:cNvPr id="246787" name="Rectangle 3"/>
          <p:cNvSpPr>
            <a:spLocks noGrp="1" noChangeArrowheads="1"/>
          </p:cNvSpPr>
          <p:nvPr>
            <p:ph type="body" idx="1"/>
          </p:nvPr>
        </p:nvSpPr>
        <p:spPr>
          <a:xfrm>
            <a:off x="228600" y="895350"/>
            <a:ext cx="8610600" cy="3142060"/>
          </a:xfrm>
        </p:spPr>
        <p:txBody>
          <a:bodyPr/>
          <a:lstStyle/>
          <a:p>
            <a:pPr marL="0" indent="0">
              <a:buNone/>
            </a:pPr>
            <a:r>
              <a:rPr lang="en-GB" sz="2200" dirty="0" smtClean="0"/>
              <a:t>Cleaning </a:t>
            </a:r>
            <a:r>
              <a:rPr lang="en-GB" sz="2200" dirty="0"/>
              <a:t>up deposits from tubes and walls</a:t>
            </a:r>
          </a:p>
          <a:p>
            <a:pPr marL="0" indent="0">
              <a:buNone/>
            </a:pPr>
            <a:r>
              <a:rPr lang="en-GB" sz="2200" dirty="0" smtClean="0"/>
              <a:t>High </a:t>
            </a:r>
            <a:r>
              <a:rPr lang="en-GB" sz="2200" dirty="0"/>
              <a:t>temperature corrosion (Vanadium and Sodium)</a:t>
            </a:r>
          </a:p>
          <a:p>
            <a:pPr marL="0" indent="0">
              <a:buNone/>
            </a:pPr>
            <a:r>
              <a:rPr lang="en-GB" sz="2200" dirty="0" smtClean="0"/>
              <a:t>Low </a:t>
            </a:r>
            <a:r>
              <a:rPr lang="en-GB" sz="2200" dirty="0"/>
              <a:t>temperature corrosion in Economizers</a:t>
            </a:r>
          </a:p>
          <a:p>
            <a:pPr marL="0" indent="0">
              <a:buNone/>
            </a:pPr>
            <a:r>
              <a:rPr lang="en-GB" sz="2200" dirty="0" smtClean="0"/>
              <a:t>Low </a:t>
            </a:r>
            <a:r>
              <a:rPr lang="en-GB" sz="2200" dirty="0"/>
              <a:t>temperature corrosion in APH (CAR)</a:t>
            </a:r>
          </a:p>
          <a:p>
            <a:pPr marL="0" indent="0">
              <a:buNone/>
            </a:pPr>
            <a:r>
              <a:rPr lang="en-GB" sz="2200" dirty="0" smtClean="0"/>
              <a:t>Reduce </a:t>
            </a:r>
            <a:r>
              <a:rPr lang="en-GB" sz="2200" dirty="0"/>
              <a:t>Acid Dew Temperature</a:t>
            </a:r>
          </a:p>
          <a:p>
            <a:pPr marL="0" indent="0">
              <a:buNone/>
            </a:pPr>
            <a:r>
              <a:rPr lang="en-GB" sz="2200" dirty="0" smtClean="0"/>
              <a:t>Opacity </a:t>
            </a:r>
            <a:r>
              <a:rPr lang="en-GB" sz="2200" dirty="0"/>
              <a:t>problem (related to SO3)</a:t>
            </a:r>
          </a:p>
          <a:p>
            <a:pPr marL="0" indent="0">
              <a:buNone/>
            </a:pPr>
            <a:r>
              <a:rPr lang="en-GB" sz="2200" dirty="0" smtClean="0"/>
              <a:t>Conservation </a:t>
            </a:r>
            <a:r>
              <a:rPr lang="en-GB" sz="2200" dirty="0"/>
              <a:t>of boiler during shut down</a:t>
            </a:r>
          </a:p>
          <a:p>
            <a:pPr marL="0" indent="0">
              <a:buNone/>
            </a:pPr>
            <a:endParaRPr lang="en-GB" sz="1350" dirty="0"/>
          </a:p>
        </p:txBody>
      </p:sp>
    </p:spTree>
    <p:extLst>
      <p:ext uri="{BB962C8B-B14F-4D97-AF65-F5344CB8AC3E}">
        <p14:creationId xmlns:p14="http://schemas.microsoft.com/office/powerpoint/2010/main" val="2435427197"/>
      </p:ext>
    </p:extLst>
  </p:cSld>
  <p:clrMapOvr>
    <a:masterClrMapping/>
  </p:clrMapOvr>
  <p:transition spd="slow">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How Mg in ATX Treatments Solve Slagging Problems</a:t>
            </a:r>
            <a:endParaRPr lang="en-US" sz="2400" dirty="0"/>
          </a:p>
        </p:txBody>
      </p:sp>
      <p:sp>
        <p:nvSpPr>
          <p:cNvPr id="3" name="Rectangle 2"/>
          <p:cNvSpPr/>
          <p:nvPr/>
        </p:nvSpPr>
        <p:spPr>
          <a:xfrm>
            <a:off x="304800" y="819150"/>
            <a:ext cx="8610600" cy="4524315"/>
          </a:xfrm>
          <a:prstGeom prst="rect">
            <a:avLst/>
          </a:prstGeom>
        </p:spPr>
        <p:txBody>
          <a:bodyPr wrap="square">
            <a:spAutoFit/>
          </a:bodyPr>
          <a:lstStyle/>
          <a:p>
            <a:r>
              <a:rPr lang="en-GB" altLang="en-US" sz="2400" b="1" dirty="0" smtClean="0"/>
              <a:t>Slagging Deposit Solution </a:t>
            </a:r>
            <a:r>
              <a:rPr lang="en-GB" altLang="en-US" sz="2400" dirty="0"/>
              <a:t>– Injection of an Mg-based additive will increase the melting temperature of the deposits and make them more brittle and friable. </a:t>
            </a:r>
            <a:endParaRPr lang="en-GB" altLang="en-US" sz="2400" dirty="0" smtClean="0"/>
          </a:p>
          <a:p>
            <a:endParaRPr lang="en-GB" altLang="en-US" sz="2400" dirty="0"/>
          </a:p>
          <a:p>
            <a:r>
              <a:rPr lang="en-GB" altLang="en-US" sz="2400" dirty="0"/>
              <a:t>The “dry” moult will break up from the surface and fall off</a:t>
            </a:r>
            <a:r>
              <a:rPr lang="en-GB" altLang="en-US" sz="2400" dirty="0" smtClean="0"/>
              <a:t>.</a:t>
            </a:r>
          </a:p>
          <a:p>
            <a:endParaRPr lang="en-GB" sz="2400" dirty="0"/>
          </a:p>
          <a:p>
            <a:r>
              <a:rPr lang="en-GB" sz="2400" b="1" dirty="0" smtClean="0"/>
              <a:t>Existing Deposits</a:t>
            </a:r>
            <a:r>
              <a:rPr lang="en-GB" sz="2400" dirty="0" smtClean="0"/>
              <a:t> – Combining with existing low-temp liquid deposits allows them to be removed over time.</a:t>
            </a:r>
            <a:endParaRPr lang="en-US" sz="2400" b="1" dirty="0"/>
          </a:p>
          <a:p>
            <a:endParaRPr lang="en-GB" altLang="en-US" sz="2400" dirty="0" smtClean="0"/>
          </a:p>
          <a:p>
            <a:endParaRPr lang="en-GB" altLang="en-US" sz="2400" dirty="0"/>
          </a:p>
          <a:p>
            <a:endParaRPr lang="en-GB" altLang="en-US" sz="2400" dirty="0"/>
          </a:p>
        </p:txBody>
      </p:sp>
    </p:spTree>
    <p:extLst>
      <p:ext uri="{BB962C8B-B14F-4D97-AF65-F5344CB8AC3E}">
        <p14:creationId xmlns:p14="http://schemas.microsoft.com/office/powerpoint/2010/main" val="1083928167"/>
      </p:ext>
    </p:extLst>
  </p:cSld>
  <p:clrMapOvr>
    <a:masterClrMapping/>
  </p:clrMapOvr>
  <p:transition spd="slow">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AutoShape 2"/>
          <p:cNvSpPr>
            <a:spLocks noChangeArrowheads="1"/>
          </p:cNvSpPr>
          <p:nvPr/>
        </p:nvSpPr>
        <p:spPr bwMode="auto">
          <a:xfrm>
            <a:off x="2576513" y="3376613"/>
            <a:ext cx="676275" cy="50482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07" name="AutoShape 3"/>
          <p:cNvSpPr>
            <a:spLocks noChangeArrowheads="1"/>
          </p:cNvSpPr>
          <p:nvPr/>
        </p:nvSpPr>
        <p:spPr bwMode="auto">
          <a:xfrm>
            <a:off x="2747963" y="1204913"/>
            <a:ext cx="504825" cy="56197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08" name="AutoShape 4"/>
          <p:cNvSpPr>
            <a:spLocks noChangeArrowheads="1"/>
          </p:cNvSpPr>
          <p:nvPr/>
        </p:nvSpPr>
        <p:spPr bwMode="auto">
          <a:xfrm>
            <a:off x="5834063" y="1947863"/>
            <a:ext cx="561975" cy="56197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09" name="AutoShape 5"/>
          <p:cNvSpPr>
            <a:spLocks noChangeArrowheads="1"/>
          </p:cNvSpPr>
          <p:nvPr/>
        </p:nvSpPr>
        <p:spPr bwMode="auto">
          <a:xfrm>
            <a:off x="5491163" y="3662363"/>
            <a:ext cx="561975" cy="50482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10" name="Oval 6"/>
          <p:cNvSpPr>
            <a:spLocks noChangeArrowheads="1"/>
          </p:cNvSpPr>
          <p:nvPr/>
        </p:nvSpPr>
        <p:spPr bwMode="auto">
          <a:xfrm>
            <a:off x="2062163" y="39481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11" name="Oval 7"/>
          <p:cNvSpPr>
            <a:spLocks noChangeArrowheads="1"/>
          </p:cNvSpPr>
          <p:nvPr/>
        </p:nvSpPr>
        <p:spPr bwMode="auto">
          <a:xfrm>
            <a:off x="6577013" y="28051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12" name="Oval 8"/>
          <p:cNvSpPr>
            <a:spLocks noChangeArrowheads="1"/>
          </p:cNvSpPr>
          <p:nvPr/>
        </p:nvSpPr>
        <p:spPr bwMode="auto">
          <a:xfrm>
            <a:off x="3433763" y="8048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13" name="Oval 9"/>
          <p:cNvSpPr>
            <a:spLocks noChangeArrowheads="1"/>
          </p:cNvSpPr>
          <p:nvPr/>
        </p:nvSpPr>
        <p:spPr bwMode="auto">
          <a:xfrm>
            <a:off x="2176463" y="9763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14" name="Oval 10"/>
          <p:cNvSpPr>
            <a:spLocks noChangeArrowheads="1"/>
          </p:cNvSpPr>
          <p:nvPr/>
        </p:nvSpPr>
        <p:spPr bwMode="auto">
          <a:xfrm>
            <a:off x="2519363" y="28051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15" name="Oval 11"/>
          <p:cNvSpPr>
            <a:spLocks noChangeArrowheads="1"/>
          </p:cNvSpPr>
          <p:nvPr/>
        </p:nvSpPr>
        <p:spPr bwMode="auto">
          <a:xfrm>
            <a:off x="5434013" y="13192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16" name="Oval 12"/>
          <p:cNvSpPr>
            <a:spLocks noChangeArrowheads="1"/>
          </p:cNvSpPr>
          <p:nvPr/>
        </p:nvSpPr>
        <p:spPr bwMode="auto">
          <a:xfrm>
            <a:off x="6577013" y="19478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17" name="Oval 13"/>
          <p:cNvSpPr>
            <a:spLocks noChangeArrowheads="1"/>
          </p:cNvSpPr>
          <p:nvPr/>
        </p:nvSpPr>
        <p:spPr bwMode="auto">
          <a:xfrm>
            <a:off x="3605213" y="37195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18" name="Oval 14"/>
          <p:cNvSpPr>
            <a:spLocks noChangeArrowheads="1"/>
          </p:cNvSpPr>
          <p:nvPr/>
        </p:nvSpPr>
        <p:spPr bwMode="auto">
          <a:xfrm>
            <a:off x="6577013" y="40624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19" name="Oval 15"/>
          <p:cNvSpPr>
            <a:spLocks noChangeArrowheads="1"/>
          </p:cNvSpPr>
          <p:nvPr/>
        </p:nvSpPr>
        <p:spPr bwMode="auto">
          <a:xfrm>
            <a:off x="5091113" y="44053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20" name="Rectangle 16"/>
          <p:cNvSpPr>
            <a:spLocks noChangeArrowheads="1"/>
          </p:cNvSpPr>
          <p:nvPr/>
        </p:nvSpPr>
        <p:spPr bwMode="auto">
          <a:xfrm>
            <a:off x="2902744" y="1359694"/>
            <a:ext cx="30617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49521" name="Rectangle 17"/>
          <p:cNvSpPr>
            <a:spLocks noChangeArrowheads="1"/>
          </p:cNvSpPr>
          <p:nvPr/>
        </p:nvSpPr>
        <p:spPr bwMode="auto">
          <a:xfrm>
            <a:off x="2845594" y="3474244"/>
            <a:ext cx="30617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49522" name="Rectangle 18"/>
          <p:cNvSpPr>
            <a:spLocks noChangeArrowheads="1"/>
          </p:cNvSpPr>
          <p:nvPr/>
        </p:nvSpPr>
        <p:spPr bwMode="auto">
          <a:xfrm>
            <a:off x="5988844" y="2102644"/>
            <a:ext cx="30617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49523" name="Rectangle 19"/>
          <p:cNvSpPr>
            <a:spLocks noChangeArrowheads="1"/>
          </p:cNvSpPr>
          <p:nvPr/>
        </p:nvSpPr>
        <p:spPr bwMode="auto">
          <a:xfrm>
            <a:off x="5600700" y="3829050"/>
            <a:ext cx="571500"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49524" name="Oval 20"/>
          <p:cNvSpPr>
            <a:spLocks noChangeArrowheads="1"/>
          </p:cNvSpPr>
          <p:nvPr/>
        </p:nvSpPr>
        <p:spPr bwMode="auto">
          <a:xfrm>
            <a:off x="5319713" y="22336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25" name="Oval 21"/>
          <p:cNvSpPr>
            <a:spLocks noChangeArrowheads="1"/>
          </p:cNvSpPr>
          <p:nvPr/>
        </p:nvSpPr>
        <p:spPr bwMode="auto">
          <a:xfrm>
            <a:off x="4976813" y="34909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26" name="Rectangle 22"/>
          <p:cNvSpPr>
            <a:spLocks noChangeArrowheads="1"/>
          </p:cNvSpPr>
          <p:nvPr/>
        </p:nvSpPr>
        <p:spPr bwMode="auto">
          <a:xfrm>
            <a:off x="5517357" y="420528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3</a:t>
            </a:r>
          </a:p>
        </p:txBody>
      </p:sp>
      <p:sp>
        <p:nvSpPr>
          <p:cNvPr id="149527" name="Oval 23"/>
          <p:cNvSpPr>
            <a:spLocks noChangeArrowheads="1"/>
          </p:cNvSpPr>
          <p:nvPr/>
        </p:nvSpPr>
        <p:spPr bwMode="auto">
          <a:xfrm>
            <a:off x="3205163" y="20621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28" name="Oval 24"/>
          <p:cNvSpPr>
            <a:spLocks noChangeArrowheads="1"/>
          </p:cNvSpPr>
          <p:nvPr/>
        </p:nvSpPr>
        <p:spPr bwMode="auto">
          <a:xfrm>
            <a:off x="2919413" y="43481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29" name="Oval 25"/>
          <p:cNvSpPr>
            <a:spLocks noChangeArrowheads="1"/>
          </p:cNvSpPr>
          <p:nvPr/>
        </p:nvSpPr>
        <p:spPr bwMode="auto">
          <a:xfrm>
            <a:off x="2176463" y="19478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30" name="Oval 26"/>
          <p:cNvSpPr>
            <a:spLocks noChangeArrowheads="1"/>
          </p:cNvSpPr>
          <p:nvPr/>
        </p:nvSpPr>
        <p:spPr bwMode="auto">
          <a:xfrm>
            <a:off x="4005263" y="14335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31" name="Oval 27"/>
          <p:cNvSpPr>
            <a:spLocks noChangeArrowheads="1"/>
          </p:cNvSpPr>
          <p:nvPr/>
        </p:nvSpPr>
        <p:spPr bwMode="auto">
          <a:xfrm>
            <a:off x="3662363" y="28051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32" name="Rectangle 28"/>
          <p:cNvSpPr>
            <a:spLocks noChangeArrowheads="1"/>
          </p:cNvSpPr>
          <p:nvPr/>
        </p:nvSpPr>
        <p:spPr bwMode="auto">
          <a:xfrm>
            <a:off x="2831307" y="294798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5</a:t>
            </a:r>
          </a:p>
        </p:txBody>
      </p:sp>
      <p:sp>
        <p:nvSpPr>
          <p:cNvPr id="149533" name="Rectangle 29"/>
          <p:cNvSpPr>
            <a:spLocks noChangeArrowheads="1"/>
          </p:cNvSpPr>
          <p:nvPr/>
        </p:nvSpPr>
        <p:spPr bwMode="auto">
          <a:xfrm>
            <a:off x="5574507" y="271938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4</a:t>
            </a:r>
          </a:p>
        </p:txBody>
      </p:sp>
      <p:sp>
        <p:nvSpPr>
          <p:cNvPr id="149534" name="Oval 30"/>
          <p:cNvSpPr>
            <a:spLocks noChangeArrowheads="1"/>
          </p:cNvSpPr>
          <p:nvPr/>
        </p:nvSpPr>
        <p:spPr bwMode="auto">
          <a:xfrm>
            <a:off x="4343400" y="2000250"/>
            <a:ext cx="628650" cy="457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35" name="Oval 31"/>
          <p:cNvSpPr>
            <a:spLocks noChangeArrowheads="1"/>
          </p:cNvSpPr>
          <p:nvPr/>
        </p:nvSpPr>
        <p:spPr bwMode="auto">
          <a:xfrm>
            <a:off x="1547813" y="286226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36" name="Oval 32"/>
          <p:cNvSpPr>
            <a:spLocks noChangeArrowheads="1"/>
          </p:cNvSpPr>
          <p:nvPr/>
        </p:nvSpPr>
        <p:spPr bwMode="auto">
          <a:xfrm>
            <a:off x="4176713" y="40481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37" name="Oval 33"/>
          <p:cNvSpPr>
            <a:spLocks noChangeArrowheads="1"/>
          </p:cNvSpPr>
          <p:nvPr/>
        </p:nvSpPr>
        <p:spPr bwMode="auto">
          <a:xfrm>
            <a:off x="6691313" y="86201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38" name="Rectangle 34"/>
          <p:cNvSpPr>
            <a:spLocks noChangeArrowheads="1"/>
          </p:cNvSpPr>
          <p:nvPr/>
        </p:nvSpPr>
        <p:spPr bwMode="auto">
          <a:xfrm>
            <a:off x="6788944" y="95964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49539" name="Oval 35"/>
          <p:cNvSpPr>
            <a:spLocks noChangeArrowheads="1"/>
          </p:cNvSpPr>
          <p:nvPr/>
        </p:nvSpPr>
        <p:spPr bwMode="auto">
          <a:xfrm>
            <a:off x="4348163" y="257651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9540" name="Rectangle 36"/>
          <p:cNvSpPr>
            <a:spLocks noChangeArrowheads="1"/>
          </p:cNvSpPr>
          <p:nvPr/>
        </p:nvSpPr>
        <p:spPr bwMode="auto">
          <a:xfrm>
            <a:off x="4445794" y="267414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49541" name="Rectangle 37"/>
          <p:cNvSpPr>
            <a:spLocks noChangeArrowheads="1"/>
          </p:cNvSpPr>
          <p:nvPr/>
        </p:nvSpPr>
        <p:spPr bwMode="auto">
          <a:xfrm>
            <a:off x="1645444" y="290274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49542" name="Rectangle 38"/>
          <p:cNvSpPr>
            <a:spLocks noChangeArrowheads="1"/>
          </p:cNvSpPr>
          <p:nvPr/>
        </p:nvSpPr>
        <p:spPr bwMode="auto">
          <a:xfrm>
            <a:off x="4274344" y="50244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49543" name="Rectangle 39"/>
          <p:cNvSpPr>
            <a:spLocks noChangeArrowheads="1"/>
          </p:cNvSpPr>
          <p:nvPr/>
        </p:nvSpPr>
        <p:spPr bwMode="auto">
          <a:xfrm>
            <a:off x="2602707" y="71913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5</a:t>
            </a:r>
          </a:p>
        </p:txBody>
      </p:sp>
    </p:spTree>
    <p:extLst>
      <p:ext uri="{BB962C8B-B14F-4D97-AF65-F5344CB8AC3E}">
        <p14:creationId xmlns:p14="http://schemas.microsoft.com/office/powerpoint/2010/main" val="219782118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AutoShape 2"/>
          <p:cNvSpPr>
            <a:spLocks noChangeArrowheads="1"/>
          </p:cNvSpPr>
          <p:nvPr/>
        </p:nvSpPr>
        <p:spPr bwMode="auto">
          <a:xfrm>
            <a:off x="2576513" y="3376613"/>
            <a:ext cx="676275" cy="50482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chemeClr val="bg1"/>
              </a:solidFill>
            </a:endParaRPr>
          </a:p>
        </p:txBody>
      </p:sp>
      <p:sp>
        <p:nvSpPr>
          <p:cNvPr id="151555" name="AutoShape 3"/>
          <p:cNvSpPr>
            <a:spLocks noChangeArrowheads="1"/>
          </p:cNvSpPr>
          <p:nvPr/>
        </p:nvSpPr>
        <p:spPr bwMode="auto">
          <a:xfrm>
            <a:off x="2747963" y="1204913"/>
            <a:ext cx="504825" cy="56197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chemeClr val="bg1"/>
              </a:solidFill>
            </a:endParaRPr>
          </a:p>
        </p:txBody>
      </p:sp>
      <p:sp>
        <p:nvSpPr>
          <p:cNvPr id="151556" name="AutoShape 4"/>
          <p:cNvSpPr>
            <a:spLocks noChangeArrowheads="1"/>
          </p:cNvSpPr>
          <p:nvPr/>
        </p:nvSpPr>
        <p:spPr bwMode="auto">
          <a:xfrm>
            <a:off x="5834063" y="1947863"/>
            <a:ext cx="561975" cy="56197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57" name="AutoShape 5"/>
          <p:cNvSpPr>
            <a:spLocks noChangeArrowheads="1"/>
          </p:cNvSpPr>
          <p:nvPr/>
        </p:nvSpPr>
        <p:spPr bwMode="auto">
          <a:xfrm>
            <a:off x="5491163" y="3662363"/>
            <a:ext cx="561975" cy="50482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58" name="Oval 6"/>
          <p:cNvSpPr>
            <a:spLocks noChangeArrowheads="1"/>
          </p:cNvSpPr>
          <p:nvPr/>
        </p:nvSpPr>
        <p:spPr bwMode="auto">
          <a:xfrm>
            <a:off x="1947863" y="31480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59" name="Oval 7"/>
          <p:cNvSpPr>
            <a:spLocks noChangeArrowheads="1"/>
          </p:cNvSpPr>
          <p:nvPr/>
        </p:nvSpPr>
        <p:spPr bwMode="auto">
          <a:xfrm>
            <a:off x="6577013" y="28051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60" name="Oval 8"/>
          <p:cNvSpPr>
            <a:spLocks noChangeArrowheads="1"/>
          </p:cNvSpPr>
          <p:nvPr/>
        </p:nvSpPr>
        <p:spPr bwMode="auto">
          <a:xfrm>
            <a:off x="2176463" y="9763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61" name="Oval 9"/>
          <p:cNvSpPr>
            <a:spLocks noChangeArrowheads="1"/>
          </p:cNvSpPr>
          <p:nvPr/>
        </p:nvSpPr>
        <p:spPr bwMode="auto">
          <a:xfrm>
            <a:off x="2519363" y="28051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62" name="Oval 10"/>
          <p:cNvSpPr>
            <a:spLocks noChangeArrowheads="1"/>
          </p:cNvSpPr>
          <p:nvPr/>
        </p:nvSpPr>
        <p:spPr bwMode="auto">
          <a:xfrm>
            <a:off x="6519863" y="9763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63" name="Oval 11"/>
          <p:cNvSpPr>
            <a:spLocks noChangeArrowheads="1"/>
          </p:cNvSpPr>
          <p:nvPr/>
        </p:nvSpPr>
        <p:spPr bwMode="auto">
          <a:xfrm>
            <a:off x="6577013" y="19478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64" name="Oval 12"/>
          <p:cNvSpPr>
            <a:spLocks noChangeArrowheads="1"/>
          </p:cNvSpPr>
          <p:nvPr/>
        </p:nvSpPr>
        <p:spPr bwMode="auto">
          <a:xfrm>
            <a:off x="3605213" y="37195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65" name="Oval 13"/>
          <p:cNvSpPr>
            <a:spLocks noChangeArrowheads="1"/>
          </p:cNvSpPr>
          <p:nvPr/>
        </p:nvSpPr>
        <p:spPr bwMode="auto">
          <a:xfrm>
            <a:off x="6577013" y="40624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66" name="Oval 14"/>
          <p:cNvSpPr>
            <a:spLocks noChangeArrowheads="1"/>
          </p:cNvSpPr>
          <p:nvPr/>
        </p:nvSpPr>
        <p:spPr bwMode="auto">
          <a:xfrm>
            <a:off x="5091113" y="44053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67" name="Rectangle 15"/>
          <p:cNvSpPr>
            <a:spLocks noChangeArrowheads="1"/>
          </p:cNvSpPr>
          <p:nvPr/>
        </p:nvSpPr>
        <p:spPr bwMode="auto">
          <a:xfrm>
            <a:off x="2902744" y="1359694"/>
            <a:ext cx="30617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51568" name="Rectangle 16"/>
          <p:cNvSpPr>
            <a:spLocks noChangeArrowheads="1"/>
          </p:cNvSpPr>
          <p:nvPr/>
        </p:nvSpPr>
        <p:spPr bwMode="auto">
          <a:xfrm>
            <a:off x="2845594" y="3474244"/>
            <a:ext cx="30617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51569" name="Rectangle 17"/>
          <p:cNvSpPr>
            <a:spLocks noChangeArrowheads="1"/>
          </p:cNvSpPr>
          <p:nvPr/>
        </p:nvSpPr>
        <p:spPr bwMode="auto">
          <a:xfrm>
            <a:off x="5988844" y="2102644"/>
            <a:ext cx="30617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51570" name="Rectangle 18"/>
          <p:cNvSpPr>
            <a:spLocks noChangeArrowheads="1"/>
          </p:cNvSpPr>
          <p:nvPr/>
        </p:nvSpPr>
        <p:spPr bwMode="auto">
          <a:xfrm>
            <a:off x="5600700" y="3829050"/>
            <a:ext cx="571500"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51571" name="Oval 19"/>
          <p:cNvSpPr>
            <a:spLocks noChangeArrowheads="1"/>
          </p:cNvSpPr>
          <p:nvPr/>
        </p:nvSpPr>
        <p:spPr bwMode="auto">
          <a:xfrm>
            <a:off x="5319713" y="22336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72" name="Oval 20"/>
          <p:cNvSpPr>
            <a:spLocks noChangeArrowheads="1"/>
          </p:cNvSpPr>
          <p:nvPr/>
        </p:nvSpPr>
        <p:spPr bwMode="auto">
          <a:xfrm>
            <a:off x="4976813" y="34909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73" name="Rectangle 21"/>
          <p:cNvSpPr>
            <a:spLocks noChangeArrowheads="1"/>
          </p:cNvSpPr>
          <p:nvPr/>
        </p:nvSpPr>
        <p:spPr bwMode="auto">
          <a:xfrm>
            <a:off x="5517357" y="420528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3</a:t>
            </a:r>
          </a:p>
        </p:txBody>
      </p:sp>
      <p:sp>
        <p:nvSpPr>
          <p:cNvPr id="151574" name="Oval 22"/>
          <p:cNvSpPr>
            <a:spLocks noChangeArrowheads="1"/>
          </p:cNvSpPr>
          <p:nvPr/>
        </p:nvSpPr>
        <p:spPr bwMode="auto">
          <a:xfrm>
            <a:off x="3205163" y="20621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75" name="Oval 23"/>
          <p:cNvSpPr>
            <a:spLocks noChangeArrowheads="1"/>
          </p:cNvSpPr>
          <p:nvPr/>
        </p:nvSpPr>
        <p:spPr bwMode="auto">
          <a:xfrm>
            <a:off x="2919413" y="43481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76" name="Oval 24"/>
          <p:cNvSpPr>
            <a:spLocks noChangeArrowheads="1"/>
          </p:cNvSpPr>
          <p:nvPr/>
        </p:nvSpPr>
        <p:spPr bwMode="auto">
          <a:xfrm>
            <a:off x="2176463" y="19478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77" name="Oval 25"/>
          <p:cNvSpPr>
            <a:spLocks noChangeArrowheads="1"/>
          </p:cNvSpPr>
          <p:nvPr/>
        </p:nvSpPr>
        <p:spPr bwMode="auto">
          <a:xfrm>
            <a:off x="4005263" y="5191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78" name="Oval 26"/>
          <p:cNvSpPr>
            <a:spLocks noChangeArrowheads="1"/>
          </p:cNvSpPr>
          <p:nvPr/>
        </p:nvSpPr>
        <p:spPr bwMode="auto">
          <a:xfrm>
            <a:off x="4176713" y="26908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79" name="Rectangle 27"/>
          <p:cNvSpPr>
            <a:spLocks noChangeArrowheads="1"/>
          </p:cNvSpPr>
          <p:nvPr/>
        </p:nvSpPr>
        <p:spPr bwMode="auto">
          <a:xfrm>
            <a:off x="5574507" y="271938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3</a:t>
            </a:r>
          </a:p>
        </p:txBody>
      </p:sp>
      <p:sp>
        <p:nvSpPr>
          <p:cNvPr id="151580" name="Oval 28"/>
          <p:cNvSpPr>
            <a:spLocks noChangeArrowheads="1"/>
          </p:cNvSpPr>
          <p:nvPr/>
        </p:nvSpPr>
        <p:spPr bwMode="auto">
          <a:xfrm>
            <a:off x="4343400" y="2000250"/>
            <a:ext cx="628650" cy="457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81" name="Oval 29"/>
          <p:cNvSpPr>
            <a:spLocks noChangeArrowheads="1"/>
          </p:cNvSpPr>
          <p:nvPr/>
        </p:nvSpPr>
        <p:spPr bwMode="auto">
          <a:xfrm>
            <a:off x="1547813" y="286226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82" name="Oval 30"/>
          <p:cNvSpPr>
            <a:spLocks noChangeArrowheads="1"/>
          </p:cNvSpPr>
          <p:nvPr/>
        </p:nvSpPr>
        <p:spPr bwMode="auto">
          <a:xfrm>
            <a:off x="4176713" y="40481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83" name="Oval 31"/>
          <p:cNvSpPr>
            <a:spLocks noChangeArrowheads="1"/>
          </p:cNvSpPr>
          <p:nvPr/>
        </p:nvSpPr>
        <p:spPr bwMode="auto">
          <a:xfrm>
            <a:off x="6691313" y="86201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84" name="Rectangle 32"/>
          <p:cNvSpPr>
            <a:spLocks noChangeArrowheads="1"/>
          </p:cNvSpPr>
          <p:nvPr/>
        </p:nvSpPr>
        <p:spPr bwMode="auto">
          <a:xfrm>
            <a:off x="6846094" y="95964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51585" name="Oval 33"/>
          <p:cNvSpPr>
            <a:spLocks noChangeArrowheads="1"/>
          </p:cNvSpPr>
          <p:nvPr/>
        </p:nvSpPr>
        <p:spPr bwMode="auto">
          <a:xfrm>
            <a:off x="4348163" y="257651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1586" name="Rectangle 34"/>
          <p:cNvSpPr>
            <a:spLocks noChangeArrowheads="1"/>
          </p:cNvSpPr>
          <p:nvPr/>
        </p:nvSpPr>
        <p:spPr bwMode="auto">
          <a:xfrm>
            <a:off x="4445794" y="267414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51587" name="Rectangle 35"/>
          <p:cNvSpPr>
            <a:spLocks noChangeArrowheads="1"/>
          </p:cNvSpPr>
          <p:nvPr/>
        </p:nvSpPr>
        <p:spPr bwMode="auto">
          <a:xfrm>
            <a:off x="1645444" y="290274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51588" name="Rectangle 36"/>
          <p:cNvSpPr>
            <a:spLocks noChangeArrowheads="1"/>
          </p:cNvSpPr>
          <p:nvPr/>
        </p:nvSpPr>
        <p:spPr bwMode="auto">
          <a:xfrm>
            <a:off x="4217194" y="50244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51589" name="Rectangle 37"/>
          <p:cNvSpPr>
            <a:spLocks noChangeArrowheads="1"/>
          </p:cNvSpPr>
          <p:nvPr/>
        </p:nvSpPr>
        <p:spPr bwMode="auto">
          <a:xfrm>
            <a:off x="2602707" y="71913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4</a:t>
            </a:r>
          </a:p>
        </p:txBody>
      </p:sp>
      <p:sp>
        <p:nvSpPr>
          <p:cNvPr id="151590" name="Rectangle 38"/>
          <p:cNvSpPr>
            <a:spLocks noChangeArrowheads="1"/>
          </p:cNvSpPr>
          <p:nvPr/>
        </p:nvSpPr>
        <p:spPr bwMode="auto">
          <a:xfrm>
            <a:off x="2831307" y="294798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3</a:t>
            </a:r>
          </a:p>
        </p:txBody>
      </p:sp>
      <p:sp>
        <p:nvSpPr>
          <p:cNvPr id="151591" name="Oval 39"/>
          <p:cNvSpPr>
            <a:spLocks noChangeArrowheads="1"/>
          </p:cNvSpPr>
          <p:nvPr/>
        </p:nvSpPr>
        <p:spPr bwMode="auto">
          <a:xfrm>
            <a:off x="3548063" y="12620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32370398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1589"/>
                                        </p:tgtEl>
                                        <p:attrNameLst>
                                          <p:attrName>style.visibility</p:attrName>
                                        </p:attrNameLst>
                                      </p:cBhvr>
                                      <p:to>
                                        <p:strVal val="visible"/>
                                      </p:to>
                                    </p:set>
                                    <p:anim calcmode="lin" valueType="num">
                                      <p:cBhvr additive="base">
                                        <p:cTn id="7" dur="500" fill="hold"/>
                                        <p:tgtEl>
                                          <p:spTgt spid="151589"/>
                                        </p:tgtEl>
                                        <p:attrNameLst>
                                          <p:attrName>ppt_x</p:attrName>
                                        </p:attrNameLst>
                                      </p:cBhvr>
                                      <p:tavLst>
                                        <p:tav tm="0">
                                          <p:val>
                                            <p:strVal val="#ppt_x"/>
                                          </p:val>
                                        </p:tav>
                                        <p:tav tm="100000">
                                          <p:val>
                                            <p:strVal val="#ppt_x"/>
                                          </p:val>
                                        </p:tav>
                                      </p:tavLst>
                                    </p:anim>
                                    <p:anim calcmode="lin" valueType="num">
                                      <p:cBhvr additive="base">
                                        <p:cTn id="8" dur="500" fill="hold"/>
                                        <p:tgtEl>
                                          <p:spTgt spid="15158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1590"/>
                                        </p:tgtEl>
                                        <p:attrNameLst>
                                          <p:attrName>style.visibility</p:attrName>
                                        </p:attrNameLst>
                                      </p:cBhvr>
                                      <p:to>
                                        <p:strVal val="visible"/>
                                      </p:to>
                                    </p:set>
                                    <p:anim calcmode="lin" valueType="num">
                                      <p:cBhvr additive="base">
                                        <p:cTn id="12" dur="500" fill="hold"/>
                                        <p:tgtEl>
                                          <p:spTgt spid="151590"/>
                                        </p:tgtEl>
                                        <p:attrNameLst>
                                          <p:attrName>ppt_x</p:attrName>
                                        </p:attrNameLst>
                                      </p:cBhvr>
                                      <p:tavLst>
                                        <p:tav tm="0">
                                          <p:val>
                                            <p:strVal val="#ppt_x"/>
                                          </p:val>
                                        </p:tav>
                                        <p:tav tm="100000">
                                          <p:val>
                                            <p:strVal val="#ppt_x"/>
                                          </p:val>
                                        </p:tav>
                                      </p:tavLst>
                                    </p:anim>
                                    <p:anim calcmode="lin" valueType="num">
                                      <p:cBhvr additive="base">
                                        <p:cTn id="13" dur="500" fill="hold"/>
                                        <p:tgtEl>
                                          <p:spTgt spid="15159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89" grpId="0" autoUpdateAnimBg="0"/>
      <p:bldP spid="15159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Heavy Fuel Problems</a:t>
            </a:r>
            <a:endParaRPr lang="en-US" sz="2400" dirty="0"/>
          </a:p>
        </p:txBody>
      </p:sp>
      <p:sp>
        <p:nvSpPr>
          <p:cNvPr id="2" name="Content Placeholder 1"/>
          <p:cNvSpPr>
            <a:spLocks noGrp="1"/>
          </p:cNvSpPr>
          <p:nvPr>
            <p:ph idx="1"/>
          </p:nvPr>
        </p:nvSpPr>
        <p:spPr/>
        <p:txBody>
          <a:bodyPr>
            <a:normAutofit/>
          </a:bodyPr>
          <a:lstStyle/>
          <a:p>
            <a:pPr marL="0" indent="0" algn="ctr">
              <a:buNone/>
            </a:pPr>
            <a:endParaRPr lang="en-US" sz="3600" b="1" dirty="0" smtClean="0"/>
          </a:p>
          <a:p>
            <a:pPr marL="0" indent="0" algn="ctr">
              <a:buNone/>
            </a:pPr>
            <a:endParaRPr lang="en-US" sz="3600" b="1" dirty="0"/>
          </a:p>
          <a:p>
            <a:pPr marL="0" indent="0" algn="ctr">
              <a:buNone/>
            </a:pPr>
            <a:r>
              <a:rPr lang="en-US" sz="3600" b="1" dirty="0" smtClean="0"/>
              <a:t>Fuel Problem:</a:t>
            </a:r>
          </a:p>
          <a:p>
            <a:pPr marL="0" indent="0" algn="ctr">
              <a:buNone/>
            </a:pPr>
            <a:r>
              <a:rPr lang="en-US" sz="3600" b="1" dirty="0" smtClean="0"/>
              <a:t>Slagging &amp; Deposit Issues</a:t>
            </a:r>
          </a:p>
        </p:txBody>
      </p:sp>
    </p:spTree>
    <p:extLst>
      <p:ext uri="{BB962C8B-B14F-4D97-AF65-F5344CB8AC3E}">
        <p14:creationId xmlns:p14="http://schemas.microsoft.com/office/powerpoint/2010/main" val="1925113986"/>
      </p:ext>
    </p:extLst>
  </p:cSld>
  <p:clrMapOvr>
    <a:masterClrMapping/>
  </p:clrMapOvr>
  <p:transition spd="slow">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AutoShape 2"/>
          <p:cNvSpPr>
            <a:spLocks noChangeArrowheads="1"/>
          </p:cNvSpPr>
          <p:nvPr/>
        </p:nvSpPr>
        <p:spPr bwMode="auto">
          <a:xfrm>
            <a:off x="2233613" y="2176463"/>
            <a:ext cx="561975" cy="50482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03" name="AutoShape 3"/>
          <p:cNvSpPr>
            <a:spLocks noChangeArrowheads="1"/>
          </p:cNvSpPr>
          <p:nvPr/>
        </p:nvSpPr>
        <p:spPr bwMode="auto">
          <a:xfrm>
            <a:off x="2062163" y="862013"/>
            <a:ext cx="561975" cy="56197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04" name="AutoShape 4"/>
          <p:cNvSpPr>
            <a:spLocks noChangeArrowheads="1"/>
          </p:cNvSpPr>
          <p:nvPr/>
        </p:nvSpPr>
        <p:spPr bwMode="auto">
          <a:xfrm>
            <a:off x="2062163" y="3719513"/>
            <a:ext cx="561975" cy="504825"/>
          </a:xfrm>
          <a:prstGeom prst="star16">
            <a:avLst>
              <a:gd name="adj" fmla="val 37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05" name="Oval 5"/>
          <p:cNvSpPr>
            <a:spLocks noChangeArrowheads="1"/>
          </p:cNvSpPr>
          <p:nvPr/>
        </p:nvSpPr>
        <p:spPr bwMode="auto">
          <a:xfrm>
            <a:off x="1890713" y="24622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06" name="Oval 6"/>
          <p:cNvSpPr>
            <a:spLocks noChangeArrowheads="1"/>
          </p:cNvSpPr>
          <p:nvPr/>
        </p:nvSpPr>
        <p:spPr bwMode="auto">
          <a:xfrm>
            <a:off x="5891213" y="4619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07" name="Oval 7"/>
          <p:cNvSpPr>
            <a:spLocks noChangeArrowheads="1"/>
          </p:cNvSpPr>
          <p:nvPr/>
        </p:nvSpPr>
        <p:spPr bwMode="auto">
          <a:xfrm>
            <a:off x="2690813" y="5191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08" name="Oval 8"/>
          <p:cNvSpPr>
            <a:spLocks noChangeArrowheads="1"/>
          </p:cNvSpPr>
          <p:nvPr/>
        </p:nvSpPr>
        <p:spPr bwMode="auto">
          <a:xfrm>
            <a:off x="1947863" y="20050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09" name="Oval 9"/>
          <p:cNvSpPr>
            <a:spLocks noChangeArrowheads="1"/>
          </p:cNvSpPr>
          <p:nvPr/>
        </p:nvSpPr>
        <p:spPr bwMode="auto">
          <a:xfrm>
            <a:off x="1547813" y="5762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10" name="Oval 10"/>
          <p:cNvSpPr>
            <a:spLocks noChangeArrowheads="1"/>
          </p:cNvSpPr>
          <p:nvPr/>
        </p:nvSpPr>
        <p:spPr bwMode="auto">
          <a:xfrm>
            <a:off x="4005263" y="17764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11" name="Oval 11"/>
          <p:cNvSpPr>
            <a:spLocks noChangeArrowheads="1"/>
          </p:cNvSpPr>
          <p:nvPr/>
        </p:nvSpPr>
        <p:spPr bwMode="auto">
          <a:xfrm>
            <a:off x="3948113" y="29765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12" name="Oval 12"/>
          <p:cNvSpPr>
            <a:spLocks noChangeArrowheads="1"/>
          </p:cNvSpPr>
          <p:nvPr/>
        </p:nvSpPr>
        <p:spPr bwMode="auto">
          <a:xfrm>
            <a:off x="2805113" y="24622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13" name="Oval 13"/>
          <p:cNvSpPr>
            <a:spLocks noChangeArrowheads="1"/>
          </p:cNvSpPr>
          <p:nvPr/>
        </p:nvSpPr>
        <p:spPr bwMode="auto">
          <a:xfrm>
            <a:off x="2233613" y="44053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14" name="Oval 14"/>
          <p:cNvSpPr>
            <a:spLocks noChangeArrowheads="1"/>
          </p:cNvSpPr>
          <p:nvPr/>
        </p:nvSpPr>
        <p:spPr bwMode="auto">
          <a:xfrm>
            <a:off x="2747963" y="36052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15" name="Rectangle 15"/>
          <p:cNvSpPr>
            <a:spLocks noChangeArrowheads="1"/>
          </p:cNvSpPr>
          <p:nvPr/>
        </p:nvSpPr>
        <p:spPr bwMode="auto">
          <a:xfrm>
            <a:off x="2331244" y="2274094"/>
            <a:ext cx="30617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53616" name="Rectangle 16"/>
          <p:cNvSpPr>
            <a:spLocks noChangeArrowheads="1"/>
          </p:cNvSpPr>
          <p:nvPr/>
        </p:nvSpPr>
        <p:spPr bwMode="auto">
          <a:xfrm>
            <a:off x="2171700" y="3829050"/>
            <a:ext cx="571500"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53617" name="Oval 17"/>
          <p:cNvSpPr>
            <a:spLocks noChangeArrowheads="1"/>
          </p:cNvSpPr>
          <p:nvPr/>
        </p:nvSpPr>
        <p:spPr bwMode="auto">
          <a:xfrm>
            <a:off x="3948113" y="23479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18" name="Oval 18"/>
          <p:cNvSpPr>
            <a:spLocks noChangeArrowheads="1"/>
          </p:cNvSpPr>
          <p:nvPr/>
        </p:nvSpPr>
        <p:spPr bwMode="auto">
          <a:xfrm>
            <a:off x="1662113" y="36052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19" name="Rectangle 19"/>
          <p:cNvSpPr>
            <a:spLocks noChangeArrowheads="1"/>
          </p:cNvSpPr>
          <p:nvPr/>
        </p:nvSpPr>
        <p:spPr bwMode="auto">
          <a:xfrm>
            <a:off x="2031207" y="329088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3</a:t>
            </a:r>
          </a:p>
        </p:txBody>
      </p:sp>
      <p:sp>
        <p:nvSpPr>
          <p:cNvPr id="153620" name="Oval 20"/>
          <p:cNvSpPr>
            <a:spLocks noChangeArrowheads="1"/>
          </p:cNvSpPr>
          <p:nvPr/>
        </p:nvSpPr>
        <p:spPr bwMode="auto">
          <a:xfrm>
            <a:off x="2747963" y="20050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21" name="Oval 21"/>
          <p:cNvSpPr>
            <a:spLocks noChangeArrowheads="1"/>
          </p:cNvSpPr>
          <p:nvPr/>
        </p:nvSpPr>
        <p:spPr bwMode="auto">
          <a:xfrm>
            <a:off x="2405063" y="27479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22" name="Oval 22"/>
          <p:cNvSpPr>
            <a:spLocks noChangeArrowheads="1"/>
          </p:cNvSpPr>
          <p:nvPr/>
        </p:nvSpPr>
        <p:spPr bwMode="auto">
          <a:xfrm>
            <a:off x="1547813" y="13192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23" name="Oval 23"/>
          <p:cNvSpPr>
            <a:spLocks noChangeArrowheads="1"/>
          </p:cNvSpPr>
          <p:nvPr/>
        </p:nvSpPr>
        <p:spPr bwMode="auto">
          <a:xfrm>
            <a:off x="2747963" y="12620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24" name="Rectangle 24"/>
          <p:cNvSpPr>
            <a:spLocks noChangeArrowheads="1"/>
          </p:cNvSpPr>
          <p:nvPr/>
        </p:nvSpPr>
        <p:spPr bwMode="auto">
          <a:xfrm>
            <a:off x="2145507" y="174783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5</a:t>
            </a:r>
          </a:p>
        </p:txBody>
      </p:sp>
      <p:sp>
        <p:nvSpPr>
          <p:cNvPr id="153625" name="Rectangle 25"/>
          <p:cNvSpPr>
            <a:spLocks noChangeArrowheads="1"/>
          </p:cNvSpPr>
          <p:nvPr/>
        </p:nvSpPr>
        <p:spPr bwMode="auto">
          <a:xfrm>
            <a:off x="1916907" y="261938"/>
            <a:ext cx="743793" cy="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2100" dirty="0">
                <a:solidFill>
                  <a:schemeClr val="accent2">
                    <a:lumMod val="75000"/>
                  </a:schemeClr>
                </a:solidFill>
              </a:rPr>
              <a:t>V</a:t>
            </a:r>
            <a:r>
              <a:rPr lang="es-ES_tradnl" sz="1350" dirty="0">
                <a:solidFill>
                  <a:schemeClr val="accent2">
                    <a:lumMod val="75000"/>
                  </a:schemeClr>
                </a:solidFill>
              </a:rPr>
              <a:t>2 </a:t>
            </a:r>
            <a:r>
              <a:rPr lang="es-ES_tradnl" sz="2100" dirty="0">
                <a:solidFill>
                  <a:schemeClr val="accent2">
                    <a:lumMod val="75000"/>
                  </a:schemeClr>
                </a:solidFill>
              </a:rPr>
              <a:t>O</a:t>
            </a:r>
            <a:r>
              <a:rPr lang="es-ES_tradnl" sz="1350" dirty="0">
                <a:solidFill>
                  <a:schemeClr val="accent2">
                    <a:lumMod val="75000"/>
                  </a:schemeClr>
                </a:solidFill>
              </a:rPr>
              <a:t>4</a:t>
            </a:r>
          </a:p>
        </p:txBody>
      </p:sp>
      <p:sp>
        <p:nvSpPr>
          <p:cNvPr id="153626" name="Oval 26"/>
          <p:cNvSpPr>
            <a:spLocks noChangeArrowheads="1"/>
          </p:cNvSpPr>
          <p:nvPr/>
        </p:nvSpPr>
        <p:spPr bwMode="auto">
          <a:xfrm>
            <a:off x="4343400" y="2000250"/>
            <a:ext cx="628650" cy="457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27" name="Oval 27"/>
          <p:cNvSpPr>
            <a:spLocks noChangeArrowheads="1"/>
          </p:cNvSpPr>
          <p:nvPr/>
        </p:nvSpPr>
        <p:spPr bwMode="auto">
          <a:xfrm>
            <a:off x="4176713" y="166211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28" name="Oval 28"/>
          <p:cNvSpPr>
            <a:spLocks noChangeArrowheads="1"/>
          </p:cNvSpPr>
          <p:nvPr/>
        </p:nvSpPr>
        <p:spPr bwMode="auto">
          <a:xfrm>
            <a:off x="6062663" y="34766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29" name="Oval 29"/>
          <p:cNvSpPr>
            <a:spLocks noChangeArrowheads="1"/>
          </p:cNvSpPr>
          <p:nvPr/>
        </p:nvSpPr>
        <p:spPr bwMode="auto">
          <a:xfrm>
            <a:off x="4176713" y="286226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30" name="Rectangle 30"/>
          <p:cNvSpPr>
            <a:spLocks noChangeArrowheads="1"/>
          </p:cNvSpPr>
          <p:nvPr/>
        </p:nvSpPr>
        <p:spPr bwMode="auto">
          <a:xfrm>
            <a:off x="4274344" y="290274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53631" name="Oval 31"/>
          <p:cNvSpPr>
            <a:spLocks noChangeArrowheads="1"/>
          </p:cNvSpPr>
          <p:nvPr/>
        </p:nvSpPr>
        <p:spPr bwMode="auto">
          <a:xfrm>
            <a:off x="4176713" y="223361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32" name="Rectangle 32"/>
          <p:cNvSpPr>
            <a:spLocks noChangeArrowheads="1"/>
          </p:cNvSpPr>
          <p:nvPr/>
        </p:nvSpPr>
        <p:spPr bwMode="auto">
          <a:xfrm>
            <a:off x="4274344" y="227409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53633" name="Rectangle 33"/>
          <p:cNvSpPr>
            <a:spLocks noChangeArrowheads="1"/>
          </p:cNvSpPr>
          <p:nvPr/>
        </p:nvSpPr>
        <p:spPr bwMode="auto">
          <a:xfrm>
            <a:off x="4274344" y="170259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53634" name="Rectangle 34"/>
          <p:cNvSpPr>
            <a:spLocks noChangeArrowheads="1"/>
          </p:cNvSpPr>
          <p:nvPr/>
        </p:nvSpPr>
        <p:spPr bwMode="auto">
          <a:xfrm>
            <a:off x="6160294" y="38814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
        <p:nvSpPr>
          <p:cNvPr id="153635" name="AutoShape 35"/>
          <p:cNvSpPr>
            <a:spLocks noChangeArrowheads="1"/>
          </p:cNvSpPr>
          <p:nvPr/>
        </p:nvSpPr>
        <p:spPr bwMode="auto">
          <a:xfrm>
            <a:off x="3262313" y="2233613"/>
            <a:ext cx="447675" cy="447675"/>
          </a:xfrm>
          <a:prstGeom prst="plus">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36" name="Rectangle 36"/>
          <p:cNvSpPr>
            <a:spLocks noChangeArrowheads="1"/>
          </p:cNvSpPr>
          <p:nvPr/>
        </p:nvSpPr>
        <p:spPr bwMode="auto">
          <a:xfrm>
            <a:off x="2159794" y="1016794"/>
            <a:ext cx="30617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dirty="0">
                <a:solidFill>
                  <a:schemeClr val="bg1"/>
                </a:solidFill>
              </a:rPr>
              <a:t>V</a:t>
            </a:r>
          </a:p>
        </p:txBody>
      </p:sp>
      <p:sp>
        <p:nvSpPr>
          <p:cNvPr id="153637" name="Oval 37"/>
          <p:cNvSpPr>
            <a:spLocks noChangeArrowheads="1"/>
          </p:cNvSpPr>
          <p:nvPr/>
        </p:nvSpPr>
        <p:spPr bwMode="auto">
          <a:xfrm>
            <a:off x="3205163" y="45196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38" name="Oval 38"/>
          <p:cNvSpPr>
            <a:spLocks noChangeArrowheads="1"/>
          </p:cNvSpPr>
          <p:nvPr/>
        </p:nvSpPr>
        <p:spPr bwMode="auto">
          <a:xfrm>
            <a:off x="4005263" y="40052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39" name="Oval 39"/>
          <p:cNvSpPr>
            <a:spLocks noChangeArrowheads="1"/>
          </p:cNvSpPr>
          <p:nvPr/>
        </p:nvSpPr>
        <p:spPr bwMode="auto">
          <a:xfrm>
            <a:off x="4976813" y="2333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40" name="Oval 40"/>
          <p:cNvSpPr>
            <a:spLocks noChangeArrowheads="1"/>
          </p:cNvSpPr>
          <p:nvPr/>
        </p:nvSpPr>
        <p:spPr bwMode="auto">
          <a:xfrm>
            <a:off x="3548063" y="1190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41" name="AutoShape 41"/>
          <p:cNvSpPr>
            <a:spLocks noChangeArrowheads="1"/>
          </p:cNvSpPr>
          <p:nvPr/>
        </p:nvSpPr>
        <p:spPr bwMode="auto">
          <a:xfrm>
            <a:off x="5033963" y="2347913"/>
            <a:ext cx="847725" cy="390525"/>
          </a:xfrm>
          <a:prstGeom prst="rightArrow">
            <a:avLst>
              <a:gd name="adj1" fmla="val 50000"/>
              <a:gd name="adj2" fmla="val 108547"/>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42" name="Oval 42"/>
          <p:cNvSpPr>
            <a:spLocks noChangeArrowheads="1"/>
          </p:cNvSpPr>
          <p:nvPr/>
        </p:nvSpPr>
        <p:spPr bwMode="auto">
          <a:xfrm>
            <a:off x="4291013" y="6905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43" name="Oval 43"/>
          <p:cNvSpPr>
            <a:spLocks noChangeArrowheads="1"/>
          </p:cNvSpPr>
          <p:nvPr/>
        </p:nvSpPr>
        <p:spPr bwMode="auto">
          <a:xfrm>
            <a:off x="4748213" y="43481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44" name="AutoShape 44"/>
          <p:cNvSpPr>
            <a:spLocks noChangeArrowheads="1"/>
          </p:cNvSpPr>
          <p:nvPr/>
        </p:nvSpPr>
        <p:spPr bwMode="auto">
          <a:xfrm>
            <a:off x="6234113" y="2176463"/>
            <a:ext cx="1419225" cy="676275"/>
          </a:xfrm>
          <a:prstGeom prst="hexagon">
            <a:avLst>
              <a:gd name="adj" fmla="val 52455"/>
              <a:gd name="vf" fmla="val 115470"/>
            </a:avLst>
          </a:prstGeom>
          <a:gradFill rotWithShape="0">
            <a:gsLst>
              <a:gs pos="0">
                <a:schemeClr val="hlink"/>
              </a:gs>
              <a:gs pos="50000">
                <a:srgbClr val="FF9900"/>
              </a:gs>
              <a:gs pos="100000">
                <a:schemeClr val="hlink"/>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45" name="Rectangle 45"/>
          <p:cNvSpPr>
            <a:spLocks noChangeArrowheads="1"/>
          </p:cNvSpPr>
          <p:nvPr/>
        </p:nvSpPr>
        <p:spPr bwMode="auto">
          <a:xfrm>
            <a:off x="6388894" y="2388394"/>
            <a:ext cx="101470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r>
              <a:rPr lang="es-ES_tradnl" sz="1350">
                <a:solidFill>
                  <a:srgbClr val="F8F8F8"/>
                </a:solidFill>
                <a:latin typeface="Times New Roman" panose="02020603050405020304" pitchFamily="18" charset="0"/>
              </a:rPr>
              <a:t>3MgOV2O5</a:t>
            </a:r>
          </a:p>
        </p:txBody>
      </p:sp>
      <p:sp>
        <p:nvSpPr>
          <p:cNvPr id="153646" name="Rectangle 46"/>
          <p:cNvSpPr>
            <a:spLocks noChangeArrowheads="1"/>
          </p:cNvSpPr>
          <p:nvPr/>
        </p:nvSpPr>
        <p:spPr bwMode="auto">
          <a:xfrm>
            <a:off x="5945801" y="2982516"/>
            <a:ext cx="2295885" cy="7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a:r>
              <a:rPr lang="es-ES_tradnl" sz="2100" dirty="0" err="1" smtClean="0">
                <a:latin typeface="Times New Roman" panose="02020603050405020304" pitchFamily="18" charset="0"/>
              </a:rPr>
              <a:t>Fusion</a:t>
            </a:r>
            <a:r>
              <a:rPr lang="es-ES_tradnl" sz="2100" dirty="0" smtClean="0">
                <a:latin typeface="Times New Roman" panose="02020603050405020304" pitchFamily="18" charset="0"/>
              </a:rPr>
              <a:t> </a:t>
            </a:r>
            <a:r>
              <a:rPr lang="es-ES_tradnl" sz="2100" dirty="0" err="1" smtClean="0">
                <a:latin typeface="Times New Roman" panose="02020603050405020304" pitchFamily="18" charset="0"/>
              </a:rPr>
              <a:t>Temperature</a:t>
            </a:r>
            <a:endParaRPr lang="es-ES_tradnl" sz="2100" dirty="0">
              <a:latin typeface="Times New Roman" panose="02020603050405020304" pitchFamily="18" charset="0"/>
            </a:endParaRPr>
          </a:p>
          <a:p>
            <a:pPr algn="ctr"/>
            <a:r>
              <a:rPr lang="es-ES_tradnl" sz="2100" dirty="0">
                <a:latin typeface="Times New Roman" panose="02020603050405020304" pitchFamily="18" charset="0"/>
              </a:rPr>
              <a:t>1200 ° C</a:t>
            </a:r>
          </a:p>
        </p:txBody>
      </p:sp>
      <p:sp>
        <p:nvSpPr>
          <p:cNvPr id="153647" name="Oval 47"/>
          <p:cNvSpPr>
            <a:spLocks noChangeArrowheads="1"/>
          </p:cNvSpPr>
          <p:nvPr/>
        </p:nvSpPr>
        <p:spPr bwMode="auto">
          <a:xfrm>
            <a:off x="5491163" y="12049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48" name="Oval 48"/>
          <p:cNvSpPr>
            <a:spLocks noChangeArrowheads="1"/>
          </p:cNvSpPr>
          <p:nvPr/>
        </p:nvSpPr>
        <p:spPr bwMode="auto">
          <a:xfrm>
            <a:off x="7205663" y="109061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49" name="Oval 49"/>
          <p:cNvSpPr>
            <a:spLocks noChangeArrowheads="1"/>
          </p:cNvSpPr>
          <p:nvPr/>
        </p:nvSpPr>
        <p:spPr bwMode="auto">
          <a:xfrm>
            <a:off x="5434013" y="36623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50" name="Oval 50"/>
          <p:cNvSpPr>
            <a:spLocks noChangeArrowheads="1"/>
          </p:cNvSpPr>
          <p:nvPr/>
        </p:nvSpPr>
        <p:spPr bwMode="auto">
          <a:xfrm>
            <a:off x="6348413" y="4119563"/>
            <a:ext cx="276225" cy="276225"/>
          </a:xfrm>
          <a:prstGeom prst="ellipse">
            <a:avLst/>
          </a:prstGeom>
          <a:solidFill>
            <a:srgbClr val="FFFFCC"/>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51" name="Oval 51"/>
          <p:cNvSpPr>
            <a:spLocks noChangeArrowheads="1"/>
          </p:cNvSpPr>
          <p:nvPr/>
        </p:nvSpPr>
        <p:spPr bwMode="auto">
          <a:xfrm>
            <a:off x="4919663" y="4233863"/>
            <a:ext cx="619125" cy="44767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3652" name="Rectangle 52"/>
          <p:cNvSpPr>
            <a:spLocks noChangeArrowheads="1"/>
          </p:cNvSpPr>
          <p:nvPr/>
        </p:nvSpPr>
        <p:spPr bwMode="auto">
          <a:xfrm>
            <a:off x="5017294" y="4331494"/>
            <a:ext cx="46006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r>
              <a:rPr lang="es-ES_tradnl" sz="1800"/>
              <a:t>Mg</a:t>
            </a:r>
          </a:p>
        </p:txBody>
      </p:sp>
    </p:spTree>
    <p:extLst>
      <p:ext uri="{BB962C8B-B14F-4D97-AF65-F5344CB8AC3E}">
        <p14:creationId xmlns:p14="http://schemas.microsoft.com/office/powerpoint/2010/main" val="3907934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3635"/>
                                        </p:tgtEl>
                                        <p:attrNameLst>
                                          <p:attrName>style.visibility</p:attrName>
                                        </p:attrNameLst>
                                      </p:cBhvr>
                                      <p:to>
                                        <p:strVal val="visible"/>
                                      </p:to>
                                    </p:set>
                                    <p:animEffect transition="in" filter="box(out)">
                                      <p:cBhvr>
                                        <p:cTn id="7" dur="500"/>
                                        <p:tgtEl>
                                          <p:spTgt spid="153635"/>
                                        </p:tgtEl>
                                      </p:cBhvr>
                                    </p:animEffect>
                                  </p:childTnLst>
                                  <p:subTnLst>
                                    <p:audio>
                                      <p:cMediaNode>
                                        <p:cTn display="0" masterRel="sameClick">
                                          <p:stCondLst>
                                            <p:cond evt="begin" delay="0">
                                              <p:tn val="5"/>
                                            </p:cond>
                                          </p:stCondLst>
                                          <p:endCondLst>
                                            <p:cond evt="onStopAudio" delay="0">
                                              <p:tgtEl>
                                                <p:sldTgt/>
                                              </p:tgtEl>
                                            </p:cond>
                                          </p:endCondLst>
                                        </p:cTn>
                                        <p:tgtEl>
                                          <p:sndTgt r:embed="rId3" name="Cámara"/>
                                        </p:tgtEl>
                                      </p:cMediaNode>
                                    </p:audio>
                                  </p:sub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53641"/>
                                        </p:tgtEl>
                                        <p:attrNameLst>
                                          <p:attrName>style.visibility</p:attrName>
                                        </p:attrNameLst>
                                      </p:cBhvr>
                                      <p:to>
                                        <p:strVal val="visible"/>
                                      </p:to>
                                    </p:set>
                                    <p:animEffect transition="in" filter="box(out)">
                                      <p:cBhvr>
                                        <p:cTn id="11" dur="500"/>
                                        <p:tgtEl>
                                          <p:spTgt spid="153641"/>
                                        </p:tgtEl>
                                      </p:cBhvr>
                                    </p:animEffect>
                                  </p:childTnLst>
                                  <p:subTnLst>
                                    <p:audio>
                                      <p:cMediaNode>
                                        <p:cTn display="0" masterRel="sameClick">
                                          <p:stCondLst>
                                            <p:cond evt="begin" delay="0">
                                              <p:tn val="9"/>
                                            </p:cond>
                                          </p:stCondLst>
                                          <p:endCondLst>
                                            <p:cond evt="onStopAudio" delay="0">
                                              <p:tgtEl>
                                                <p:sldTgt/>
                                              </p:tgtEl>
                                            </p:cond>
                                          </p:endCondLst>
                                        </p:cTn>
                                        <p:tgtEl>
                                          <p:sndTgt r:embed="rId3" name="Cámara"/>
                                        </p:tgtEl>
                                      </p:cMediaNode>
                                    </p:audio>
                                  </p:sub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53646"/>
                                        </p:tgtEl>
                                        <p:attrNameLst>
                                          <p:attrName>style.visibility</p:attrName>
                                        </p:attrNameLst>
                                      </p:cBhvr>
                                      <p:to>
                                        <p:strVal val="visible"/>
                                      </p:to>
                                    </p:set>
                                    <p:animEffect transition="in" filter="dissolve">
                                      <p:cBhvr>
                                        <p:cTn id="15" dur="500"/>
                                        <p:tgtEl>
                                          <p:spTgt spid="153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5" grpId="0" animBg="1"/>
      <p:bldP spid="153641" grpId="0" animBg="1"/>
      <p:bldP spid="153646"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Slagging &amp; ATX Clean Up Effect in Boilers</a:t>
            </a:r>
            <a:endParaRPr lang="en-US" dirty="0"/>
          </a:p>
        </p:txBody>
      </p:sp>
      <p:grpSp>
        <p:nvGrpSpPr>
          <p:cNvPr id="6" name="Group 3"/>
          <p:cNvGrpSpPr>
            <a:grpSpLocks/>
          </p:cNvGrpSpPr>
          <p:nvPr/>
        </p:nvGrpSpPr>
        <p:grpSpPr bwMode="auto">
          <a:xfrm>
            <a:off x="219075" y="737393"/>
            <a:ext cx="3684588" cy="2487613"/>
            <a:chOff x="0" y="1414"/>
            <a:chExt cx="2321" cy="1567"/>
          </a:xfrm>
        </p:grpSpPr>
        <p:pic>
          <p:nvPicPr>
            <p:cNvPr id="7" name="Picture 4" descr="Jonas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4"/>
              <a:ext cx="2321" cy="1567"/>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0" y="1416"/>
              <a:ext cx="2315" cy="212"/>
            </a:xfrm>
            <a:prstGeom prst="rect">
              <a:avLst/>
            </a:prstGeom>
            <a:gradFill rotWithShape="1">
              <a:gsLst>
                <a:gs pos="0">
                  <a:schemeClr val="accent2">
                    <a:gamma/>
                    <a:shade val="47451"/>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en-US" sz="1600" b="1">
                  <a:solidFill>
                    <a:schemeClr val="bg1"/>
                  </a:solidFill>
                  <a:latin typeface="Verdana" pitchFamily="34" charset="0"/>
                </a:rPr>
                <a:t>Before Trial</a:t>
              </a:r>
              <a:endParaRPr lang="en-GB" altLang="en-US" sz="1600" b="1">
                <a:solidFill>
                  <a:schemeClr val="bg1"/>
                </a:solidFill>
                <a:latin typeface="Verdana" pitchFamily="34" charset="0"/>
              </a:endParaRPr>
            </a:p>
          </p:txBody>
        </p:sp>
      </p:grpSp>
      <p:grpSp>
        <p:nvGrpSpPr>
          <p:cNvPr id="9" name="Group 6"/>
          <p:cNvGrpSpPr>
            <a:grpSpLocks/>
          </p:cNvGrpSpPr>
          <p:nvPr/>
        </p:nvGrpSpPr>
        <p:grpSpPr bwMode="auto">
          <a:xfrm>
            <a:off x="2438400" y="2190750"/>
            <a:ext cx="3657600" cy="2439987"/>
            <a:chOff x="1659" y="2056"/>
            <a:chExt cx="2304" cy="1537"/>
          </a:xfrm>
        </p:grpSpPr>
        <p:pic>
          <p:nvPicPr>
            <p:cNvPr id="10" name="Picture 7" descr="Jonas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9" y="2056"/>
              <a:ext cx="2303" cy="15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p:cNvSpPr txBox="1">
              <a:spLocks noChangeArrowheads="1"/>
            </p:cNvSpPr>
            <p:nvPr/>
          </p:nvSpPr>
          <p:spPr bwMode="auto">
            <a:xfrm>
              <a:off x="1660" y="2056"/>
              <a:ext cx="2303" cy="212"/>
            </a:xfrm>
            <a:prstGeom prst="rect">
              <a:avLst/>
            </a:prstGeom>
            <a:gradFill rotWithShape="1">
              <a:gsLst>
                <a:gs pos="0">
                  <a:schemeClr val="accent2">
                    <a:gamma/>
                    <a:shade val="47451"/>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en-US" sz="1600" b="1">
                  <a:solidFill>
                    <a:schemeClr val="bg1"/>
                  </a:solidFill>
                  <a:latin typeface="Verdana" pitchFamily="34" charset="0"/>
                </a:rPr>
                <a:t>3 month in during trial</a:t>
              </a:r>
              <a:endParaRPr lang="en-GB" altLang="en-US" sz="1600" b="1">
                <a:solidFill>
                  <a:schemeClr val="bg1"/>
                </a:solidFill>
                <a:latin typeface="Verdana" pitchFamily="34" charset="0"/>
              </a:endParaRPr>
            </a:p>
          </p:txBody>
        </p:sp>
      </p:grpSp>
      <p:grpSp>
        <p:nvGrpSpPr>
          <p:cNvPr id="12" name="Group 9"/>
          <p:cNvGrpSpPr>
            <a:grpSpLocks/>
          </p:cNvGrpSpPr>
          <p:nvPr/>
        </p:nvGrpSpPr>
        <p:grpSpPr bwMode="auto">
          <a:xfrm>
            <a:off x="5292952" y="715621"/>
            <a:ext cx="3598862" cy="2425700"/>
            <a:chOff x="3493" y="2792"/>
            <a:chExt cx="2267" cy="1528"/>
          </a:xfrm>
        </p:grpSpPr>
        <p:pic>
          <p:nvPicPr>
            <p:cNvPr id="13" name="Picture 10" descr="Jonas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3" y="2794"/>
              <a:ext cx="2267" cy="152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1"/>
            <p:cNvSpPr txBox="1">
              <a:spLocks noChangeArrowheads="1"/>
            </p:cNvSpPr>
            <p:nvPr/>
          </p:nvSpPr>
          <p:spPr bwMode="auto">
            <a:xfrm>
              <a:off x="3493" y="2792"/>
              <a:ext cx="2267" cy="212"/>
            </a:xfrm>
            <a:prstGeom prst="rect">
              <a:avLst/>
            </a:prstGeom>
            <a:gradFill rotWithShape="1">
              <a:gsLst>
                <a:gs pos="0">
                  <a:schemeClr val="accent2">
                    <a:gamma/>
                    <a:shade val="47451"/>
                    <a:invGamma/>
                  </a:schemeClr>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en-US" sz="1600" b="1">
                  <a:solidFill>
                    <a:schemeClr val="bg1"/>
                  </a:solidFill>
                  <a:latin typeface="Verdana" pitchFamily="34" charset="0"/>
                </a:rPr>
                <a:t>6 month in during trial</a:t>
              </a:r>
              <a:endParaRPr lang="en-GB" altLang="en-US" sz="1600" b="1">
                <a:solidFill>
                  <a:schemeClr val="bg1"/>
                </a:solidFill>
                <a:latin typeface="Verdana" pitchFamily="34" charset="0"/>
              </a:endParaRPr>
            </a:p>
          </p:txBody>
        </p:sp>
      </p:grpSp>
    </p:spTree>
    <p:extLst>
      <p:ext uri="{BB962C8B-B14F-4D97-AF65-F5344CB8AC3E}">
        <p14:creationId xmlns:p14="http://schemas.microsoft.com/office/powerpoint/2010/main" val="239639428"/>
      </p:ext>
    </p:extLst>
  </p:cSld>
  <p:clrMapOvr>
    <a:masterClrMapping/>
  </p:clrMapOvr>
  <p:transition spd="slow">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normAutofit/>
          </a:bodyPr>
          <a:lstStyle/>
          <a:p>
            <a:r>
              <a:rPr lang="en-US" sz="2400" spc="0" dirty="0" err="1" smtClean="0">
                <a:solidFill>
                  <a:schemeClr val="accent2">
                    <a:lumMod val="75000"/>
                  </a:schemeClr>
                </a:solidFill>
              </a:rPr>
              <a:t>Superheater</a:t>
            </a:r>
            <a:r>
              <a:rPr lang="en-US" sz="2400" spc="0" dirty="0" smtClean="0">
                <a:solidFill>
                  <a:schemeClr val="accent2">
                    <a:lumMod val="75000"/>
                  </a:schemeClr>
                </a:solidFill>
              </a:rPr>
              <a:t> Deposits – Before &amp; After Mg Treatment</a:t>
            </a:r>
            <a:endParaRPr lang="en-US" sz="2400" spc="0" dirty="0">
              <a:solidFill>
                <a:schemeClr val="accent2">
                  <a:lumMod val="75000"/>
                </a:schemeClr>
              </a:solidFill>
            </a:endParaRPr>
          </a:p>
        </p:txBody>
      </p:sp>
      <p:sp>
        <p:nvSpPr>
          <p:cNvPr id="157700" name="Rectangle 4"/>
          <p:cNvSpPr>
            <a:spLocks noGrp="1" noChangeArrowheads="1"/>
          </p:cNvSpPr>
          <p:nvPr>
            <p:ph type="body" sz="half" idx="4294967295"/>
          </p:nvPr>
        </p:nvSpPr>
        <p:spPr>
          <a:xfrm>
            <a:off x="5181600" y="1685925"/>
            <a:ext cx="2819400" cy="2882504"/>
          </a:xfrm>
        </p:spPr>
        <p:txBody>
          <a:bodyPr/>
          <a:lstStyle/>
          <a:p>
            <a:pPr marL="0" indent="0">
              <a:buSzPct val="90000"/>
            </a:pPr>
            <a:r>
              <a:rPr lang="en-US" sz="750"/>
              <a:t>September  30</a:t>
            </a:r>
          </a:p>
        </p:txBody>
      </p:sp>
      <p:pic>
        <p:nvPicPr>
          <p:cNvPr id="157701" name="Picture 5" descr="Unit10527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04950"/>
            <a:ext cx="28575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7702" name="Picture 6" descr="PFM1SH0930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04950"/>
            <a:ext cx="28575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61046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normAutofit/>
          </a:bodyPr>
          <a:lstStyle/>
          <a:p>
            <a:r>
              <a:rPr lang="en-US" sz="2400" spc="0" dirty="0">
                <a:solidFill>
                  <a:schemeClr val="accent2">
                    <a:lumMod val="75000"/>
                  </a:schemeClr>
                </a:solidFill>
              </a:rPr>
              <a:t>Front Water Wall </a:t>
            </a:r>
            <a:r>
              <a:rPr lang="en-US" sz="2400" spc="0" dirty="0" smtClean="0">
                <a:solidFill>
                  <a:schemeClr val="accent2">
                    <a:lumMod val="75000"/>
                  </a:schemeClr>
                </a:solidFill>
              </a:rPr>
              <a:t>Tube Deposits – Before &amp; After Mg</a:t>
            </a:r>
            <a:endParaRPr lang="en-US" sz="2400" spc="0" dirty="0">
              <a:solidFill>
                <a:schemeClr val="accent2">
                  <a:lumMod val="75000"/>
                </a:schemeClr>
              </a:solidFill>
            </a:endParaRPr>
          </a:p>
        </p:txBody>
      </p:sp>
      <p:pic>
        <p:nvPicPr>
          <p:cNvPr id="158725" name="Picture 5" descr="PFM1Frontwall0617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1428750"/>
            <a:ext cx="28575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8726" name="Picture 6" descr="PFM11stBurnDkN0826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2875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53882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ATX Mg Treatments – Solving Corrosion Problems</a:t>
            </a:r>
            <a:endParaRPr lang="en-US" sz="2400" dirty="0"/>
          </a:p>
        </p:txBody>
      </p:sp>
      <p:sp>
        <p:nvSpPr>
          <p:cNvPr id="3" name="Rectangle 2"/>
          <p:cNvSpPr/>
          <p:nvPr/>
        </p:nvSpPr>
        <p:spPr>
          <a:xfrm>
            <a:off x="304800" y="819150"/>
            <a:ext cx="8610600" cy="5262979"/>
          </a:xfrm>
          <a:prstGeom prst="rect">
            <a:avLst/>
          </a:prstGeom>
        </p:spPr>
        <p:txBody>
          <a:bodyPr wrap="square">
            <a:spAutoFit/>
          </a:bodyPr>
          <a:lstStyle/>
          <a:p>
            <a:r>
              <a:rPr lang="en-GB" altLang="en-US" sz="2400" b="1" dirty="0" smtClean="0"/>
              <a:t>Corrosion Solution</a:t>
            </a:r>
            <a:r>
              <a:rPr lang="en-GB" altLang="en-US" sz="2400" dirty="0" smtClean="0"/>
              <a:t> – Oil-soluble Mg neutralizes formation of excessive SO3 and subsequent </a:t>
            </a:r>
            <a:r>
              <a:rPr lang="en-GB" altLang="en-US" sz="2400" dirty="0" err="1" smtClean="0"/>
              <a:t>sulfuric</a:t>
            </a:r>
            <a:r>
              <a:rPr lang="en-GB" altLang="en-US" sz="2400" dirty="0" smtClean="0"/>
              <a:t> acid.</a:t>
            </a:r>
          </a:p>
          <a:p>
            <a:endParaRPr lang="en-GB" altLang="en-US" sz="2400" dirty="0" smtClean="0"/>
          </a:p>
          <a:p>
            <a:pPr marL="342900" indent="-342900">
              <a:buFont typeface="Arial" panose="020B0604020202020204" pitchFamily="34" charset="0"/>
              <a:buChar char="•"/>
            </a:pPr>
            <a:r>
              <a:rPr lang="en-GB" altLang="en-US" sz="2400" dirty="0" smtClean="0"/>
              <a:t>Through both remediation of catalytic deposits &amp; neutralization of acid formation with resulting production of Mg salt(s).</a:t>
            </a:r>
          </a:p>
          <a:p>
            <a:pPr marL="342900" indent="-342900">
              <a:buFont typeface="Arial" panose="020B0604020202020204" pitchFamily="34" charset="0"/>
              <a:buChar char="•"/>
            </a:pPr>
            <a:endParaRPr lang="en-GB" altLang="en-US" sz="2400" dirty="0" smtClean="0"/>
          </a:p>
          <a:p>
            <a:pPr marL="342900" indent="-342900">
              <a:buFont typeface="Arial" panose="020B0604020202020204" pitchFamily="34" charset="0"/>
              <a:buChar char="•"/>
            </a:pPr>
            <a:r>
              <a:rPr lang="en-GB" altLang="en-US" sz="2400" dirty="0" smtClean="0"/>
              <a:t>Increase eutectic melting points of hot slag deposits cuts down on hot corrosion of surfaces.</a:t>
            </a:r>
          </a:p>
          <a:p>
            <a:endParaRPr lang="en-GB" altLang="en-US" sz="2400" dirty="0"/>
          </a:p>
          <a:p>
            <a:endParaRPr lang="en-GB" altLang="en-US" sz="2400" b="1" dirty="0" smtClean="0"/>
          </a:p>
          <a:p>
            <a:endParaRPr lang="en-GB" altLang="en-US" sz="2400" b="1" dirty="0"/>
          </a:p>
          <a:p>
            <a:endParaRPr lang="en-GB" altLang="en-US" sz="2400" b="1" dirty="0" smtClean="0"/>
          </a:p>
          <a:p>
            <a:endParaRPr lang="en-GB" altLang="en-US" sz="2400" dirty="0"/>
          </a:p>
        </p:txBody>
      </p:sp>
    </p:spTree>
    <p:extLst>
      <p:ext uri="{BB962C8B-B14F-4D97-AF65-F5344CB8AC3E}">
        <p14:creationId xmlns:p14="http://schemas.microsoft.com/office/powerpoint/2010/main" val="4199450808"/>
      </p:ext>
    </p:extLst>
  </p:cSld>
  <p:clrMapOvr>
    <a:masterClrMapping/>
  </p:clrMapOvr>
  <p:transition spd="slow">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ATX Mg Treatments – Solving Corrosion Problems</a:t>
            </a:r>
            <a:endParaRPr lang="en-US" sz="2400" dirty="0"/>
          </a:p>
        </p:txBody>
      </p:sp>
      <p:sp>
        <p:nvSpPr>
          <p:cNvPr id="3" name="Rectangle 2"/>
          <p:cNvSpPr/>
          <p:nvPr/>
        </p:nvSpPr>
        <p:spPr>
          <a:xfrm>
            <a:off x="304800" y="819150"/>
            <a:ext cx="8610600" cy="5262979"/>
          </a:xfrm>
          <a:prstGeom prst="rect">
            <a:avLst/>
          </a:prstGeom>
        </p:spPr>
        <p:txBody>
          <a:bodyPr wrap="square">
            <a:spAutoFit/>
          </a:bodyPr>
          <a:lstStyle/>
          <a:p>
            <a:r>
              <a:rPr lang="en-GB" altLang="en-US" sz="2400" b="1" dirty="0" smtClean="0"/>
              <a:t>Corrosion Solution</a:t>
            </a:r>
            <a:r>
              <a:rPr lang="en-GB" altLang="en-US" sz="2400" dirty="0" smtClean="0"/>
              <a:t> – Oil-soluble Mg neutralizes formation of excessive SO3 and subsequent </a:t>
            </a:r>
            <a:r>
              <a:rPr lang="en-GB" altLang="en-US" sz="2400" dirty="0" err="1" smtClean="0"/>
              <a:t>sulfuric</a:t>
            </a:r>
            <a:r>
              <a:rPr lang="en-GB" altLang="en-US" sz="2400" dirty="0" smtClean="0"/>
              <a:t> acid.</a:t>
            </a:r>
          </a:p>
          <a:p>
            <a:endParaRPr lang="en-GB" altLang="en-US" sz="2400" dirty="0" smtClean="0"/>
          </a:p>
          <a:p>
            <a:pPr marL="342900" indent="-342900">
              <a:buFont typeface="Arial" panose="020B0604020202020204" pitchFamily="34" charset="0"/>
              <a:buChar char="•"/>
            </a:pPr>
            <a:r>
              <a:rPr lang="en-GB" altLang="en-US" sz="2400" dirty="0" smtClean="0"/>
              <a:t>Through both remediation of catalytic deposits &amp; neutralization of acid formation with resulting production of Mg salt(s).</a:t>
            </a:r>
          </a:p>
          <a:p>
            <a:pPr marL="342900" indent="-342900">
              <a:buFont typeface="Arial" panose="020B0604020202020204" pitchFamily="34" charset="0"/>
              <a:buChar char="•"/>
            </a:pPr>
            <a:endParaRPr lang="en-GB" altLang="en-US" sz="2400" dirty="0" smtClean="0"/>
          </a:p>
          <a:p>
            <a:pPr marL="342900" indent="-342900">
              <a:buFont typeface="Arial" panose="020B0604020202020204" pitchFamily="34" charset="0"/>
              <a:buChar char="•"/>
            </a:pPr>
            <a:r>
              <a:rPr lang="en-GB" altLang="en-US" sz="2400" dirty="0" smtClean="0"/>
              <a:t>Increase eutectic melting points of hot slag deposits cuts down on hot corrosion of surfaces.</a:t>
            </a:r>
          </a:p>
          <a:p>
            <a:endParaRPr lang="en-GB" altLang="en-US" sz="2400" dirty="0"/>
          </a:p>
          <a:p>
            <a:endParaRPr lang="en-GB" altLang="en-US" sz="2400" b="1" dirty="0" smtClean="0"/>
          </a:p>
          <a:p>
            <a:endParaRPr lang="en-GB" altLang="en-US" sz="2400" b="1" dirty="0"/>
          </a:p>
          <a:p>
            <a:endParaRPr lang="en-GB" altLang="en-US" sz="2400" b="1" dirty="0" smtClean="0"/>
          </a:p>
          <a:p>
            <a:endParaRPr lang="en-GB" altLang="en-US" sz="2400" dirty="0"/>
          </a:p>
        </p:txBody>
      </p:sp>
    </p:spTree>
    <p:extLst>
      <p:ext uri="{BB962C8B-B14F-4D97-AF65-F5344CB8AC3E}">
        <p14:creationId xmlns:p14="http://schemas.microsoft.com/office/powerpoint/2010/main" val="2466365042"/>
      </p:ext>
    </p:extLst>
  </p:cSld>
  <p:clrMapOvr>
    <a:masterClrMapping/>
  </p:clrMapOvr>
  <p:transition spd="slow">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ATX MFAs – Solving The Excess Air Dilemma</a:t>
            </a:r>
            <a:endParaRPr lang="en-US" sz="2400" dirty="0"/>
          </a:p>
        </p:txBody>
      </p:sp>
      <p:sp>
        <p:nvSpPr>
          <p:cNvPr id="3" name="Rectangle 2"/>
          <p:cNvSpPr/>
          <p:nvPr/>
        </p:nvSpPr>
        <p:spPr>
          <a:xfrm>
            <a:off x="304800" y="819150"/>
            <a:ext cx="8610600" cy="4893647"/>
          </a:xfrm>
          <a:prstGeom prst="rect">
            <a:avLst/>
          </a:prstGeom>
        </p:spPr>
        <p:txBody>
          <a:bodyPr wrap="square">
            <a:spAutoFit/>
          </a:bodyPr>
          <a:lstStyle/>
          <a:p>
            <a:r>
              <a:rPr lang="en-GB" altLang="en-US" sz="2400" b="1" dirty="0" smtClean="0"/>
              <a:t>Better Combustion Through Reduction of Unburned Carbon </a:t>
            </a:r>
            <a:r>
              <a:rPr lang="en-GB" altLang="en-US" sz="2400" dirty="0" smtClean="0"/>
              <a:t>– Catalytic combustion improvers in ATX multifunction formulations produce more and greater combustion reactions.</a:t>
            </a:r>
          </a:p>
          <a:p>
            <a:endParaRPr lang="en-GB" altLang="en-US" sz="2400" dirty="0"/>
          </a:p>
          <a:p>
            <a:r>
              <a:rPr lang="en-GB" altLang="en-US" sz="2400" b="1" dirty="0" smtClean="0"/>
              <a:t>Better control of excess air</a:t>
            </a:r>
            <a:r>
              <a:rPr lang="en-GB" altLang="en-US" sz="2400" dirty="0" smtClean="0"/>
              <a:t> – better combustion allows for same combustion production with less excess air.</a:t>
            </a:r>
          </a:p>
          <a:p>
            <a:pPr marL="342900" indent="-342900">
              <a:buFont typeface="Arial" panose="020B0604020202020204" pitchFamily="34" charset="0"/>
              <a:buChar char="•"/>
            </a:pPr>
            <a:r>
              <a:rPr lang="en-GB" altLang="en-US" sz="2400" dirty="0" smtClean="0"/>
              <a:t>No wasted energy from excessive air heating</a:t>
            </a:r>
          </a:p>
          <a:p>
            <a:pPr marL="342900" indent="-342900">
              <a:buFont typeface="Arial" panose="020B0604020202020204" pitchFamily="34" charset="0"/>
              <a:buChar char="•"/>
            </a:pPr>
            <a:r>
              <a:rPr lang="en-GB" altLang="en-US" sz="2400" dirty="0" smtClean="0"/>
              <a:t>Less </a:t>
            </a:r>
            <a:r>
              <a:rPr lang="en-GB" altLang="en-US" sz="2400" dirty="0" err="1" smtClean="0"/>
              <a:t>SOx</a:t>
            </a:r>
            <a:r>
              <a:rPr lang="en-GB" altLang="en-US" sz="2400" dirty="0" smtClean="0"/>
              <a:t> production from lower available oxygen</a:t>
            </a:r>
            <a:endParaRPr lang="en-GB" altLang="en-US" sz="2400" dirty="0"/>
          </a:p>
          <a:p>
            <a:endParaRPr lang="en-GB" altLang="en-US" sz="2400" b="1" dirty="0" smtClean="0"/>
          </a:p>
          <a:p>
            <a:endParaRPr lang="en-GB" altLang="en-US" sz="2400" b="1" dirty="0"/>
          </a:p>
          <a:p>
            <a:endParaRPr lang="en-GB" altLang="en-US" sz="2400" b="1" dirty="0" smtClean="0"/>
          </a:p>
          <a:p>
            <a:endParaRPr lang="en-GB" altLang="en-US" sz="2400" dirty="0"/>
          </a:p>
        </p:txBody>
      </p:sp>
    </p:spTree>
    <p:extLst>
      <p:ext uri="{BB962C8B-B14F-4D97-AF65-F5344CB8AC3E}">
        <p14:creationId xmlns:p14="http://schemas.microsoft.com/office/powerpoint/2010/main" val="1999360633"/>
      </p:ext>
    </p:extLst>
  </p:cSld>
  <p:clrMapOvr>
    <a:masterClrMapping/>
  </p:clrMapOvr>
  <p:transition spd="slow">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228600" y="0"/>
            <a:ext cx="8400018" cy="558404"/>
          </a:xfrm>
          <a:solidFill>
            <a:schemeClr val="bg1"/>
          </a:solidFill>
          <a:ln/>
        </p:spPr>
        <p:txBody>
          <a:bodyPr>
            <a:normAutofit/>
          </a:bodyPr>
          <a:lstStyle/>
          <a:p>
            <a:r>
              <a:rPr lang="en-GB" sz="2400" spc="0" dirty="0">
                <a:solidFill>
                  <a:schemeClr val="accent2">
                    <a:lumMod val="75000"/>
                  </a:schemeClr>
                </a:solidFill>
              </a:rPr>
              <a:t>Opacity caused by SO3 </a:t>
            </a:r>
          </a:p>
        </p:txBody>
      </p:sp>
      <p:sp>
        <p:nvSpPr>
          <p:cNvPr id="257027" name="Rectangle 3"/>
          <p:cNvSpPr>
            <a:spLocks noChangeArrowheads="1"/>
          </p:cNvSpPr>
          <p:nvPr/>
        </p:nvSpPr>
        <p:spPr bwMode="auto">
          <a:xfrm>
            <a:off x="4613672" y="742951"/>
            <a:ext cx="3996928" cy="318016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ct val="50000"/>
              </a:spcBef>
              <a:buClr>
                <a:srgbClr val="004C61"/>
              </a:buClr>
              <a:defRPr sz="1600">
                <a:solidFill>
                  <a:schemeClr val="tx1"/>
                </a:solidFill>
                <a:latin typeface="Verdana" panose="020B0604030504040204" pitchFamily="34" charset="0"/>
              </a:defRPr>
            </a:lvl1pPr>
            <a:lvl2pPr marL="742950" indent="-285750">
              <a:lnSpc>
                <a:spcPct val="90000"/>
              </a:lnSpc>
              <a:spcBef>
                <a:spcPct val="50000"/>
              </a:spcBef>
              <a:buClr>
                <a:srgbClr val="004C61"/>
              </a:buClr>
              <a:defRPr sz="1600">
                <a:solidFill>
                  <a:schemeClr val="tx1"/>
                </a:solidFill>
                <a:latin typeface="Verdana" panose="020B0604030504040204" pitchFamily="34" charset="0"/>
              </a:defRPr>
            </a:lvl2pPr>
            <a:lvl3pPr marL="1143000" indent="-228600">
              <a:lnSpc>
                <a:spcPct val="90000"/>
              </a:lnSpc>
              <a:spcBef>
                <a:spcPct val="50000"/>
              </a:spcBef>
              <a:buClr>
                <a:srgbClr val="004C61"/>
              </a:buClr>
              <a:defRPr sz="1600">
                <a:solidFill>
                  <a:schemeClr val="tx1"/>
                </a:solidFill>
                <a:latin typeface="Verdana" panose="020B0604030504040204" pitchFamily="34" charset="0"/>
              </a:defRPr>
            </a:lvl3pPr>
            <a:lvl4pPr marL="1600200" indent="-228600">
              <a:lnSpc>
                <a:spcPct val="90000"/>
              </a:lnSpc>
              <a:spcBef>
                <a:spcPct val="50000"/>
              </a:spcBef>
              <a:buClr>
                <a:srgbClr val="004C61"/>
              </a:buClr>
              <a:defRPr sz="1600">
                <a:solidFill>
                  <a:schemeClr val="tx1"/>
                </a:solidFill>
                <a:latin typeface="Verdana" panose="020B0604030504040204" pitchFamily="34" charset="0"/>
              </a:defRPr>
            </a:lvl4pPr>
            <a:lvl5pPr marL="2057400" indent="-228600">
              <a:lnSpc>
                <a:spcPct val="90000"/>
              </a:lnSpc>
              <a:spcBef>
                <a:spcPct val="50000"/>
              </a:spcBef>
              <a:buClr>
                <a:srgbClr val="004C61"/>
              </a:buClr>
              <a:defRPr sz="1600">
                <a:solidFill>
                  <a:schemeClr val="tx1"/>
                </a:solidFill>
                <a:latin typeface="Verdana" panose="020B0604030504040204" pitchFamily="34" charset="0"/>
              </a:defRPr>
            </a:lvl5pPr>
            <a:lvl6pPr marL="2514600" indent="-228600" fontAlgn="base">
              <a:lnSpc>
                <a:spcPct val="90000"/>
              </a:lnSpc>
              <a:spcBef>
                <a:spcPct val="50000"/>
              </a:spcBef>
              <a:spcAft>
                <a:spcPct val="0"/>
              </a:spcAft>
              <a:buClr>
                <a:srgbClr val="004C61"/>
              </a:buClr>
              <a:defRPr sz="1600">
                <a:solidFill>
                  <a:schemeClr val="tx1"/>
                </a:solidFill>
                <a:latin typeface="Verdana" panose="020B0604030504040204" pitchFamily="34" charset="0"/>
              </a:defRPr>
            </a:lvl6pPr>
            <a:lvl7pPr marL="2971800" indent="-228600" fontAlgn="base">
              <a:lnSpc>
                <a:spcPct val="90000"/>
              </a:lnSpc>
              <a:spcBef>
                <a:spcPct val="50000"/>
              </a:spcBef>
              <a:spcAft>
                <a:spcPct val="0"/>
              </a:spcAft>
              <a:buClr>
                <a:srgbClr val="004C61"/>
              </a:buClr>
              <a:defRPr sz="1600">
                <a:solidFill>
                  <a:schemeClr val="tx1"/>
                </a:solidFill>
                <a:latin typeface="Verdana" panose="020B0604030504040204" pitchFamily="34" charset="0"/>
              </a:defRPr>
            </a:lvl7pPr>
            <a:lvl8pPr marL="3429000" indent="-228600" fontAlgn="base">
              <a:lnSpc>
                <a:spcPct val="90000"/>
              </a:lnSpc>
              <a:spcBef>
                <a:spcPct val="50000"/>
              </a:spcBef>
              <a:spcAft>
                <a:spcPct val="0"/>
              </a:spcAft>
              <a:buClr>
                <a:srgbClr val="004C61"/>
              </a:buClr>
              <a:defRPr sz="1600">
                <a:solidFill>
                  <a:schemeClr val="tx1"/>
                </a:solidFill>
                <a:latin typeface="Verdana" panose="020B0604030504040204" pitchFamily="34" charset="0"/>
              </a:defRPr>
            </a:lvl8pPr>
            <a:lvl9pPr marL="3886200" indent="-228600" fontAlgn="base">
              <a:lnSpc>
                <a:spcPct val="90000"/>
              </a:lnSpc>
              <a:spcBef>
                <a:spcPct val="50000"/>
              </a:spcBef>
              <a:spcAft>
                <a:spcPct val="0"/>
              </a:spcAft>
              <a:buClr>
                <a:srgbClr val="004C61"/>
              </a:buClr>
              <a:defRPr sz="1600">
                <a:solidFill>
                  <a:schemeClr val="tx1"/>
                </a:solidFill>
                <a:latin typeface="Verdana" panose="020B0604030504040204" pitchFamily="34" charset="0"/>
              </a:defRPr>
            </a:lvl9pPr>
          </a:lstStyle>
          <a:p>
            <a:pPr algn="just" eaLnBrk="1" hangingPunct="1">
              <a:buClr>
                <a:schemeClr val="bg1"/>
              </a:buClr>
              <a:buFont typeface="Wingdings" panose="05000000000000000000" pitchFamily="2" charset="2"/>
              <a:buChar char="è"/>
            </a:pPr>
            <a:r>
              <a:rPr lang="en-GB" dirty="0">
                <a:solidFill>
                  <a:schemeClr val="bg1"/>
                </a:solidFill>
                <a:latin typeface="+mn-lt"/>
              </a:rPr>
              <a:t>Caused by condensation of SO</a:t>
            </a:r>
            <a:r>
              <a:rPr lang="en-GB" baseline="-25000" dirty="0">
                <a:solidFill>
                  <a:schemeClr val="bg1"/>
                </a:solidFill>
                <a:latin typeface="+mn-lt"/>
              </a:rPr>
              <a:t>3</a:t>
            </a:r>
            <a:r>
              <a:rPr lang="en-GB" dirty="0">
                <a:solidFill>
                  <a:schemeClr val="bg1"/>
                </a:solidFill>
                <a:latin typeface="+mn-lt"/>
              </a:rPr>
              <a:t> + H</a:t>
            </a:r>
            <a:r>
              <a:rPr lang="en-GB" baseline="-25000" dirty="0">
                <a:solidFill>
                  <a:schemeClr val="bg1"/>
                </a:solidFill>
                <a:latin typeface="+mn-lt"/>
              </a:rPr>
              <a:t>2</a:t>
            </a:r>
            <a:r>
              <a:rPr lang="en-GB" dirty="0">
                <a:solidFill>
                  <a:schemeClr val="bg1"/>
                </a:solidFill>
                <a:latin typeface="+mn-lt"/>
              </a:rPr>
              <a:t>O(</a:t>
            </a:r>
            <a:r>
              <a:rPr lang="en-GB" dirty="0" err="1">
                <a:solidFill>
                  <a:schemeClr val="bg1"/>
                </a:solidFill>
                <a:latin typeface="+mn-lt"/>
              </a:rPr>
              <a:t>aq</a:t>
            </a:r>
            <a:r>
              <a:rPr lang="en-GB" dirty="0">
                <a:solidFill>
                  <a:schemeClr val="bg1"/>
                </a:solidFill>
                <a:latin typeface="+mn-lt"/>
              </a:rPr>
              <a:t>) that forms very small droplets, aerosols, causing an optical affect</a:t>
            </a:r>
          </a:p>
          <a:p>
            <a:pPr algn="just" eaLnBrk="1" hangingPunct="1">
              <a:buClr>
                <a:schemeClr val="bg1"/>
              </a:buClr>
              <a:buFont typeface="Wingdings" panose="05000000000000000000" pitchFamily="2" charset="2"/>
              <a:buChar char="è"/>
            </a:pPr>
            <a:r>
              <a:rPr lang="en-GB" dirty="0">
                <a:solidFill>
                  <a:schemeClr val="bg1"/>
                </a:solidFill>
                <a:latin typeface="+mn-lt"/>
              </a:rPr>
              <a:t>Occurs at SO</a:t>
            </a:r>
            <a:r>
              <a:rPr lang="en-GB" baseline="-25000" dirty="0">
                <a:solidFill>
                  <a:schemeClr val="bg1"/>
                </a:solidFill>
                <a:latin typeface="+mn-lt"/>
              </a:rPr>
              <a:t>3</a:t>
            </a:r>
            <a:r>
              <a:rPr lang="en-GB" dirty="0">
                <a:solidFill>
                  <a:schemeClr val="bg1"/>
                </a:solidFill>
                <a:latin typeface="+mn-lt"/>
              </a:rPr>
              <a:t> levels &gt; 5 ppm</a:t>
            </a:r>
          </a:p>
          <a:p>
            <a:pPr algn="just" eaLnBrk="1" hangingPunct="1">
              <a:buClr>
                <a:schemeClr val="bg1"/>
              </a:buClr>
              <a:buFont typeface="Wingdings" panose="05000000000000000000" pitchFamily="2" charset="2"/>
              <a:buChar char="è"/>
            </a:pPr>
            <a:r>
              <a:rPr lang="en-GB" dirty="0">
                <a:solidFill>
                  <a:schemeClr val="bg1"/>
                </a:solidFill>
                <a:latin typeface="+mn-lt"/>
              </a:rPr>
              <a:t>Dirty units have more problems with opacity compared with clean units.</a:t>
            </a:r>
          </a:p>
          <a:p>
            <a:pPr algn="just" eaLnBrk="1" hangingPunct="1">
              <a:buClr>
                <a:schemeClr val="bg1"/>
              </a:buClr>
              <a:buFont typeface="Wingdings" panose="05000000000000000000" pitchFamily="2" charset="2"/>
              <a:buChar char="è"/>
            </a:pPr>
            <a:r>
              <a:rPr lang="en-GB" dirty="0">
                <a:solidFill>
                  <a:schemeClr val="bg1"/>
                </a:solidFill>
                <a:latin typeface="+mn-lt"/>
              </a:rPr>
              <a:t>High excess of air (oxygen) and deposits containing V on boiler surfaces prohibits formation of SO2 to SO3  </a:t>
            </a:r>
          </a:p>
          <a:p>
            <a:pPr>
              <a:lnSpc>
                <a:spcPct val="100000"/>
              </a:lnSpc>
              <a:spcBef>
                <a:spcPct val="0"/>
              </a:spcBef>
              <a:buClr>
                <a:schemeClr val="bg1"/>
              </a:buClr>
              <a:buFont typeface="Wingdings" panose="05000000000000000000" pitchFamily="2" charset="2"/>
              <a:buChar char="è"/>
            </a:pPr>
            <a:endParaRPr lang="en-GB" sz="1350" dirty="0">
              <a:solidFill>
                <a:schemeClr val="bg1"/>
              </a:solidFill>
              <a:latin typeface="Tahoma" panose="020B0604030504040204" pitchFamily="34" charset="0"/>
            </a:endParaRPr>
          </a:p>
        </p:txBody>
      </p:sp>
      <p:pic>
        <p:nvPicPr>
          <p:cNvPr id="257028" name="Picture 4" descr="Uruapan baselin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219200" y="742951"/>
            <a:ext cx="3148222" cy="2297907"/>
          </a:xfr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9" name="Text Box 5"/>
          <p:cNvSpPr txBox="1">
            <a:spLocks noChangeArrowheads="1"/>
          </p:cNvSpPr>
          <p:nvPr/>
        </p:nvSpPr>
        <p:spPr bwMode="auto">
          <a:xfrm>
            <a:off x="1222177" y="3249194"/>
            <a:ext cx="440650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350" dirty="0"/>
              <a:t>SO</a:t>
            </a:r>
            <a:r>
              <a:rPr lang="en-GB" sz="1350" baseline="-25000" dirty="0"/>
              <a:t>2</a:t>
            </a:r>
            <a:r>
              <a:rPr lang="en-GB" sz="1350" dirty="0"/>
              <a:t> + ½O</a:t>
            </a:r>
            <a:r>
              <a:rPr lang="en-GB" sz="1350" baseline="-25000" dirty="0"/>
              <a:t>2</a:t>
            </a:r>
          </a:p>
        </p:txBody>
      </p:sp>
      <p:sp>
        <p:nvSpPr>
          <p:cNvPr id="257030" name="Text Box 6"/>
          <p:cNvSpPr txBox="1">
            <a:spLocks noChangeArrowheads="1"/>
          </p:cNvSpPr>
          <p:nvPr/>
        </p:nvSpPr>
        <p:spPr bwMode="auto">
          <a:xfrm>
            <a:off x="3762376" y="3295360"/>
            <a:ext cx="393977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350" dirty="0"/>
              <a:t>SO</a:t>
            </a:r>
            <a:r>
              <a:rPr lang="en-GB" sz="1350" baseline="-25000" dirty="0"/>
              <a:t>3</a:t>
            </a:r>
          </a:p>
        </p:txBody>
      </p:sp>
      <p:sp>
        <p:nvSpPr>
          <p:cNvPr id="257031" name="Line 7"/>
          <p:cNvSpPr>
            <a:spLocks noChangeShapeType="1"/>
          </p:cNvSpPr>
          <p:nvPr/>
        </p:nvSpPr>
        <p:spPr bwMode="auto">
          <a:xfrm>
            <a:off x="2683612" y="3457365"/>
            <a:ext cx="673894" cy="119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57032" name="Text Box 8"/>
          <p:cNvSpPr txBox="1">
            <a:spLocks noChangeArrowheads="1"/>
          </p:cNvSpPr>
          <p:nvPr/>
        </p:nvSpPr>
        <p:spPr bwMode="auto">
          <a:xfrm>
            <a:off x="2383519" y="3122236"/>
            <a:ext cx="127408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1500" dirty="0"/>
              <a:t>Vanadium</a:t>
            </a:r>
          </a:p>
        </p:txBody>
      </p:sp>
      <p:sp>
        <p:nvSpPr>
          <p:cNvPr id="257033" name="Text Box 9"/>
          <p:cNvSpPr txBox="1">
            <a:spLocks noChangeArrowheads="1"/>
          </p:cNvSpPr>
          <p:nvPr/>
        </p:nvSpPr>
        <p:spPr bwMode="auto">
          <a:xfrm>
            <a:off x="1222177" y="4178302"/>
            <a:ext cx="7388423" cy="50783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1350" b="1">
                <a:solidFill>
                  <a:schemeClr val="bg1"/>
                </a:solidFill>
                <a:latin typeface="Tahoma" panose="020B0604030504040204" pitchFamily="34" charset="0"/>
              </a:rPr>
              <a:t>NOTE: </a:t>
            </a:r>
            <a:r>
              <a:rPr lang="en-GB" sz="1350" b="1" i="1">
                <a:solidFill>
                  <a:schemeClr val="bg1"/>
                </a:solidFill>
                <a:latin typeface="Tahoma" panose="020B0604030504040204" pitchFamily="34" charset="0"/>
              </a:rPr>
              <a:t>Opacity can also be caused by soot, particles and oil smoke (unburned heavy carbons)</a:t>
            </a:r>
          </a:p>
        </p:txBody>
      </p:sp>
    </p:spTree>
    <p:extLst>
      <p:ext uri="{BB962C8B-B14F-4D97-AF65-F5344CB8AC3E}">
        <p14:creationId xmlns:p14="http://schemas.microsoft.com/office/powerpoint/2010/main" val="3114187383"/>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228600" y="133350"/>
            <a:ext cx="6172200" cy="392906"/>
          </a:xfrm>
        </p:spPr>
        <p:txBody>
          <a:bodyPr/>
          <a:lstStyle/>
          <a:p>
            <a:r>
              <a:rPr lang="en-US" sz="2400" dirty="0"/>
              <a:t>Opacity/Plume Visibility</a:t>
            </a:r>
          </a:p>
        </p:txBody>
      </p:sp>
      <p:sp>
        <p:nvSpPr>
          <p:cNvPr id="208899" name="Rectangle 3"/>
          <p:cNvSpPr>
            <a:spLocks noGrp="1" noChangeArrowheads="1"/>
          </p:cNvSpPr>
          <p:nvPr>
            <p:ph type="body" idx="1"/>
          </p:nvPr>
        </p:nvSpPr>
        <p:spPr>
          <a:xfrm>
            <a:off x="304800" y="971550"/>
            <a:ext cx="8610600" cy="3276600"/>
          </a:xfrm>
        </p:spPr>
        <p:txBody>
          <a:bodyPr>
            <a:normAutofit/>
          </a:bodyPr>
          <a:lstStyle/>
          <a:p>
            <a:pPr defTabSz="669131" eaLnBrk="0" hangingPunct="0">
              <a:spcBef>
                <a:spcPct val="0"/>
              </a:spcBef>
              <a:tabLst>
                <a:tab pos="1354931" algn="l"/>
              </a:tabLst>
            </a:pPr>
            <a:endParaRPr lang="sv-SE" sz="1350" b="1" dirty="0"/>
          </a:p>
          <a:p>
            <a:pPr marL="0" indent="0" defTabSz="669131" eaLnBrk="0" hangingPunct="0">
              <a:spcBef>
                <a:spcPct val="0"/>
              </a:spcBef>
              <a:buNone/>
              <a:tabLst>
                <a:tab pos="1354931" algn="l"/>
              </a:tabLst>
            </a:pPr>
            <a:r>
              <a:rPr lang="en-US" sz="2200" dirty="0"/>
              <a:t>Definition:	The percentage of </a:t>
            </a:r>
            <a:r>
              <a:rPr lang="en-US" sz="2200" dirty="0" smtClean="0"/>
              <a:t>light </a:t>
            </a:r>
            <a:r>
              <a:rPr lang="sv-SE" sz="2200" dirty="0" smtClean="0"/>
              <a:t>tr</a:t>
            </a:r>
            <a:r>
              <a:rPr lang="en-US" sz="2200" dirty="0" err="1"/>
              <a:t>ansmission</a:t>
            </a:r>
            <a:r>
              <a:rPr lang="en-US" sz="2200" dirty="0"/>
              <a:t> through </a:t>
            </a:r>
            <a:r>
              <a:rPr lang="en-US" sz="2200" dirty="0" smtClean="0"/>
              <a:t>an emissions plume</a:t>
            </a:r>
            <a:r>
              <a:rPr lang="en-US" sz="2200" dirty="0"/>
              <a:t>.</a:t>
            </a:r>
          </a:p>
          <a:p>
            <a:pPr defTabSz="669131" eaLnBrk="0" hangingPunct="0">
              <a:spcBef>
                <a:spcPct val="0"/>
              </a:spcBef>
              <a:tabLst>
                <a:tab pos="1354931" algn="l"/>
              </a:tabLst>
            </a:pPr>
            <a:endParaRPr lang="en-US" sz="2200" dirty="0"/>
          </a:p>
          <a:p>
            <a:pPr marL="0" indent="0" defTabSz="669131" eaLnBrk="0" hangingPunct="0">
              <a:spcBef>
                <a:spcPct val="0"/>
              </a:spcBef>
              <a:buNone/>
              <a:tabLst>
                <a:tab pos="1354931" algn="l"/>
              </a:tabLst>
            </a:pPr>
            <a:r>
              <a:rPr lang="en-US" sz="2200" dirty="0"/>
              <a:t>Major </a:t>
            </a:r>
            <a:r>
              <a:rPr lang="en-US" sz="2200" dirty="0" smtClean="0"/>
              <a:t>sources of opacity:</a:t>
            </a:r>
            <a:endParaRPr lang="en-US" sz="2200" dirty="0"/>
          </a:p>
          <a:p>
            <a:pPr defTabSz="669131" eaLnBrk="0" hangingPunct="0">
              <a:spcBef>
                <a:spcPct val="0"/>
              </a:spcBef>
              <a:tabLst>
                <a:tab pos="1354931" algn="l"/>
              </a:tabLst>
            </a:pPr>
            <a:endParaRPr lang="en-US" sz="2200" dirty="0"/>
          </a:p>
          <a:p>
            <a:pPr marL="400050" defTabSz="669131" eaLnBrk="0" hangingPunct="0">
              <a:spcBef>
                <a:spcPct val="0"/>
              </a:spcBef>
              <a:tabLst>
                <a:tab pos="1354931" algn="l"/>
              </a:tabLst>
            </a:pPr>
            <a:r>
              <a:rPr lang="en-US" sz="2400" dirty="0"/>
              <a:t>Particulates</a:t>
            </a:r>
          </a:p>
          <a:p>
            <a:pPr marL="400050" defTabSz="669131" eaLnBrk="0" hangingPunct="0">
              <a:spcBef>
                <a:spcPct val="0"/>
              </a:spcBef>
              <a:tabLst>
                <a:tab pos="1354931" algn="l"/>
              </a:tabLst>
            </a:pPr>
            <a:r>
              <a:rPr lang="en-US" sz="2400" dirty="0" smtClean="0"/>
              <a:t>Sulfuric </a:t>
            </a:r>
            <a:r>
              <a:rPr lang="en-US" sz="2400" dirty="0"/>
              <a:t>acid</a:t>
            </a:r>
          </a:p>
          <a:p>
            <a:pPr marL="400050" defTabSz="669131" eaLnBrk="0" hangingPunct="0">
              <a:spcBef>
                <a:spcPct val="0"/>
              </a:spcBef>
              <a:tabLst>
                <a:tab pos="1354931" algn="l"/>
              </a:tabLst>
            </a:pPr>
            <a:r>
              <a:rPr lang="en-US" sz="2400" dirty="0"/>
              <a:t>Mixture of both</a:t>
            </a:r>
          </a:p>
          <a:p>
            <a:pPr defTabSz="669131">
              <a:tabLst>
                <a:tab pos="1354931" algn="l"/>
              </a:tabLst>
            </a:pPr>
            <a:endParaRPr lang="en-US" sz="1350" b="1" dirty="0"/>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962150"/>
            <a:ext cx="3049572" cy="251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59632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6" name="Object 2"/>
          <p:cNvGraphicFramePr>
            <a:graphicFrameLocks noChangeAspect="1"/>
          </p:cNvGraphicFramePr>
          <p:nvPr/>
        </p:nvGraphicFramePr>
        <p:xfrm>
          <a:off x="1714500" y="1696641"/>
          <a:ext cx="5881688" cy="2761059"/>
        </p:xfrm>
        <a:graphic>
          <a:graphicData uri="http://schemas.openxmlformats.org/presentationml/2006/ole">
            <mc:AlternateContent xmlns:mc="http://schemas.openxmlformats.org/markup-compatibility/2006">
              <mc:Choice xmlns:v="urn:schemas-microsoft-com:vml" Requires="v">
                <p:oleObj spid="_x0000_s21524" name="CorelDRAW" r:id="rId4" imgW="6529320" imgH="3065400" progId="CorelDRAW.Graphic.10">
                  <p:embed/>
                </p:oleObj>
              </mc:Choice>
              <mc:Fallback>
                <p:oleObj name="CorelDRAW" r:id="rId4" imgW="6529320" imgH="3065400" progId="CorelDRAW.Graphic.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1696641"/>
                        <a:ext cx="5881688" cy="2761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0947" name="Rectangle 3"/>
          <p:cNvSpPr>
            <a:spLocks noGrp="1" noChangeArrowheads="1"/>
          </p:cNvSpPr>
          <p:nvPr>
            <p:ph type="title"/>
          </p:nvPr>
        </p:nvSpPr>
        <p:spPr>
          <a:xfrm>
            <a:off x="304800" y="0"/>
            <a:ext cx="8229600" cy="600074"/>
          </a:xfrm>
        </p:spPr>
        <p:txBody>
          <a:bodyPr>
            <a:normAutofit/>
          </a:bodyPr>
          <a:lstStyle/>
          <a:p>
            <a:r>
              <a:rPr lang="en-US" sz="2400" spc="0" dirty="0">
                <a:solidFill>
                  <a:schemeClr val="accent2">
                    <a:lumMod val="75000"/>
                  </a:schemeClr>
                </a:solidFill>
              </a:rPr>
              <a:t>Opacity Measurements</a:t>
            </a:r>
          </a:p>
        </p:txBody>
      </p:sp>
    </p:spTree>
    <p:extLst>
      <p:ext uri="{BB962C8B-B14F-4D97-AF65-F5344CB8AC3E}">
        <p14:creationId xmlns:p14="http://schemas.microsoft.com/office/powerpoint/2010/main" val="1069409869"/>
      </p:ext>
    </p:extLst>
  </p:cSld>
  <p:clrMapOvr>
    <a:masterClrMapping/>
  </p:clrMapOvr>
  <p:transition/>
</p:sld>
</file>

<file path=ppt/theme/theme1.xml><?xml version="1.0" encoding="utf-8"?>
<a:theme xmlns:a="http://schemas.openxmlformats.org/drawingml/2006/main" name="BELL_PERFORMANCE_ppt template_v1_0827">
  <a:themeElements>
    <a:clrScheme name="Custom 42">
      <a:dk1>
        <a:sysClr val="windowText" lastClr="000000"/>
      </a:dk1>
      <a:lt1>
        <a:sysClr val="window" lastClr="FFFFFF"/>
      </a:lt1>
      <a:dk2>
        <a:srgbClr val="000000"/>
      </a:dk2>
      <a:lt2>
        <a:srgbClr val="F8F8F8"/>
      </a:lt2>
      <a:accent1>
        <a:srgbClr val="2D3032"/>
      </a:accent1>
      <a:accent2>
        <a:srgbClr val="C00000"/>
      </a:accent2>
      <a:accent3>
        <a:srgbClr val="969696"/>
      </a:accent3>
      <a:accent4>
        <a:srgbClr val="808080"/>
      </a:accent4>
      <a:accent5>
        <a:srgbClr val="5F5F5F"/>
      </a:accent5>
      <a:accent6>
        <a:srgbClr val="4D4D4D"/>
      </a:accent6>
      <a:hlink>
        <a:srgbClr val="2396C0"/>
      </a:hlink>
      <a:folHlink>
        <a:srgbClr val="919191"/>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BELL_PERFORMANCE_ppt template_v1_0827</Template>
  <TotalTime>14715</TotalTime>
  <Words>5219</Words>
  <Application>Microsoft Office PowerPoint</Application>
  <PresentationFormat>On-screen Show (16:9)</PresentationFormat>
  <Paragraphs>837</Paragraphs>
  <Slides>128</Slides>
  <Notes>15</Notes>
  <HiddenSlides>2</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128</vt:i4>
      </vt:variant>
    </vt:vector>
  </HeadingPairs>
  <TitlesOfParts>
    <vt:vector size="134" baseType="lpstr">
      <vt:lpstr>BELL_PERFORMANCE_ppt template_v1_0827</vt:lpstr>
      <vt:lpstr>Chart</vt:lpstr>
      <vt:lpstr>Diagram</vt:lpstr>
      <vt:lpstr>CorelDRAW</vt:lpstr>
      <vt:lpstr>Microsoft Graph 2000-diagram</vt:lpstr>
      <vt:lpstr>Microsoft Graph Chart</vt:lpstr>
      <vt:lpstr> Powergen &amp; Manufacturing: ATX Heavy Fuel Oil Treatment  Solutions</vt:lpstr>
      <vt:lpstr>What We Want To Learn Today</vt:lpstr>
      <vt:lpstr>What We Want To Learn Today cont.</vt:lpstr>
      <vt:lpstr>Facilities Utilizing Heavy Fuel Oil</vt:lpstr>
      <vt:lpstr>What do they use it for?</vt:lpstr>
      <vt:lpstr>Problems Encountered at Fuel Oil-Fired Facilities</vt:lpstr>
      <vt:lpstr>Typical Power Generation System Schematic</vt:lpstr>
      <vt:lpstr>How Fuel Behaves In A Typical Boiler Unit</vt:lpstr>
      <vt:lpstr>Heavy Fuel Problems</vt:lpstr>
      <vt:lpstr>Slagging Problems in HFO Systems</vt:lpstr>
      <vt:lpstr>Effect of heating on mineral content in fuel</vt:lpstr>
      <vt:lpstr>Slagging Deposit Problems</vt:lpstr>
      <vt:lpstr>Formation of Solids In Different Areas</vt:lpstr>
      <vt:lpstr>Rate of change of heat flux with accumulation of slag</vt:lpstr>
      <vt:lpstr>Deposit Formation Sequence</vt:lpstr>
      <vt:lpstr>Deposit Formation</vt:lpstr>
      <vt:lpstr>Deposit Example</vt:lpstr>
      <vt:lpstr>Deposits from Different Particle Sizes</vt:lpstr>
      <vt:lpstr>Different Formation Methods for Deposits</vt:lpstr>
      <vt:lpstr>Molecular diffusion</vt:lpstr>
      <vt:lpstr>Brownian Motion</vt:lpstr>
      <vt:lpstr>Thermophoresis</vt:lpstr>
      <vt:lpstr>Turbulent diffusion</vt:lpstr>
      <vt:lpstr>Inertial impactation</vt:lpstr>
      <vt:lpstr>Transport of ash particles to a surface</vt:lpstr>
      <vt:lpstr>Deposit Build-Up</vt:lpstr>
      <vt:lpstr>Formation of Deposits</vt:lpstr>
      <vt:lpstr>The Problem of Low-Temperature Slag Deposits</vt:lpstr>
      <vt:lpstr>Vanadium and Oxygen Influence Slagging Incidence</vt:lpstr>
      <vt:lpstr>PowerPoint Presentation</vt:lpstr>
      <vt:lpstr>Sintering &amp; Deposit Formation with Heavy Fuel Oil</vt:lpstr>
      <vt:lpstr>Factors Affecting Sintering</vt:lpstr>
      <vt:lpstr>Alkali Effect on Sintering</vt:lpstr>
      <vt:lpstr>Types of Deposits – Melted Sticky Ash</vt:lpstr>
      <vt:lpstr>The Cost of Slagging Deposits for Facilities &amp; Refineries</vt:lpstr>
      <vt:lpstr>Heavy Fuel Problems</vt:lpstr>
      <vt:lpstr>Corrosion-Related Processes in the Boiler</vt:lpstr>
      <vt:lpstr>External Corrosion and Formation of Deposits</vt:lpstr>
      <vt:lpstr>Causes of Cold End Corrosion</vt:lpstr>
      <vt:lpstr>Formation of SO2</vt:lpstr>
      <vt:lpstr>Formation of SO3</vt:lpstr>
      <vt:lpstr>What Influences SO3-concentration?</vt:lpstr>
      <vt:lpstr>Catalytic oxidation of SO2 to SO3 by various materials</vt:lpstr>
      <vt:lpstr>SO3 and Sulfuric Acid Condensation</vt:lpstr>
      <vt:lpstr>Acid dew point</vt:lpstr>
      <vt:lpstr>Sulfur Content &amp; Dew Point Temperature</vt:lpstr>
      <vt:lpstr>Low temperature corrosion</vt:lpstr>
      <vt:lpstr>Corrosion peaks (Temperature-Dependency)</vt:lpstr>
      <vt:lpstr>Prevention of cold end corrosion – Four Ways</vt:lpstr>
      <vt:lpstr>Prevention of cold end corrosion – Four Ways</vt:lpstr>
      <vt:lpstr>Categorization of Corrosion</vt:lpstr>
      <vt:lpstr>High Temperature Corrosion – Just As Problematic </vt:lpstr>
      <vt:lpstr>Hot Corrosion Mechanism</vt:lpstr>
      <vt:lpstr>Corrosion Example</vt:lpstr>
      <vt:lpstr>High Temperature Corrosion – Just As Problematic</vt:lpstr>
      <vt:lpstr>The Cost of Corrosion for Facilities &amp; Refineries</vt:lpstr>
      <vt:lpstr>Other Fuel Problems</vt:lpstr>
      <vt:lpstr>Optimal Combustion Leads To A Host of Benefits </vt:lpstr>
      <vt:lpstr> </vt:lpstr>
      <vt:lpstr> </vt:lpstr>
      <vt:lpstr> </vt:lpstr>
      <vt:lpstr> </vt:lpstr>
      <vt:lpstr>Indications of carbon particulates </vt:lpstr>
      <vt:lpstr>Unburned carbon particulates </vt:lpstr>
      <vt:lpstr>Unburned carbon particulates - Solutions </vt:lpstr>
      <vt:lpstr>Operational Decisions Intersecting With Fuel Problems</vt:lpstr>
      <vt:lpstr>Using Air Flow To Promote Complete Combustion</vt:lpstr>
      <vt:lpstr>Not Always A Simple Choice</vt:lpstr>
      <vt:lpstr>Moving Air Flow In The Other Direction</vt:lpstr>
      <vt:lpstr>Moving Air Flow In The Other Direction</vt:lpstr>
      <vt:lpstr>PowerPoint Presentation</vt:lpstr>
      <vt:lpstr>PowerPoint Presentation</vt:lpstr>
      <vt:lpstr>Flue Gas Reductions</vt:lpstr>
      <vt:lpstr>NOx Flue Gas Reductions</vt:lpstr>
      <vt:lpstr>The Need to Solve Sludge Problems</vt:lpstr>
      <vt:lpstr>Petroleum Sludge Is Not A Small Problem</vt:lpstr>
      <vt:lpstr>Solving Fuel Problems in HFO &amp; Petroleum-Burning Facilities</vt:lpstr>
      <vt:lpstr>Bell Performance Oil-Soluble Mg Solutions</vt:lpstr>
      <vt:lpstr>Solutions to these problems with the ATX Line: Multifunctionals</vt:lpstr>
      <vt:lpstr>Solutions to these problems with ATX</vt:lpstr>
      <vt:lpstr>Solving Problems – Combustion Improver Treatment</vt:lpstr>
      <vt:lpstr>PowerPoint Presentation</vt:lpstr>
      <vt:lpstr>Solutions to HFO Sludge Problems – Stabilizers and Dispersants</vt:lpstr>
      <vt:lpstr>Solving Problems In Boiler &amp; Refinery Applications – Magnesium</vt:lpstr>
      <vt:lpstr>Magnesium, Mg </vt:lpstr>
      <vt:lpstr>What kind of problems can be solved with Magnesium based additives </vt:lpstr>
      <vt:lpstr>How Mg in ATX Treatments Solve Slagging Problems</vt:lpstr>
      <vt:lpstr>PowerPoint Presentation</vt:lpstr>
      <vt:lpstr>PowerPoint Presentation</vt:lpstr>
      <vt:lpstr>PowerPoint Presentation</vt:lpstr>
      <vt:lpstr>Slagging &amp; ATX Clean Up Effect in Boilers</vt:lpstr>
      <vt:lpstr>Superheater Deposits – Before &amp; After Mg Treatment</vt:lpstr>
      <vt:lpstr>Front Water Wall Tube Deposits – Before &amp; After Mg</vt:lpstr>
      <vt:lpstr>ATX Mg Treatments – Solving Corrosion Problems</vt:lpstr>
      <vt:lpstr>ATX Mg Treatments – Solving Corrosion Problems</vt:lpstr>
      <vt:lpstr>ATX MFAs – Solving The Excess Air Dilemma</vt:lpstr>
      <vt:lpstr>Opacity caused by SO3 </vt:lpstr>
      <vt:lpstr>Opacity/Plume Visibility</vt:lpstr>
      <vt:lpstr>Opacity Measurements</vt:lpstr>
      <vt:lpstr>Opacity/Plume Visibility</vt:lpstr>
      <vt:lpstr>Particulates &amp; Opacity</vt:lpstr>
      <vt:lpstr>Sulfuric Acid Formation In Plumes</vt:lpstr>
      <vt:lpstr>Sulfuric Acid in Combination with Particulates</vt:lpstr>
      <vt:lpstr>Actions of ATX of Plume-Forming Elements</vt:lpstr>
      <vt:lpstr>What Kind of Mg Choices Are Available?</vt:lpstr>
      <vt:lpstr>Problem - The Wear &amp; Tear Of A Mg Slurry Formulation</vt:lpstr>
      <vt:lpstr>The Whitening Effect</vt:lpstr>
      <vt:lpstr>The Whitening Effect</vt:lpstr>
      <vt:lpstr>Dosage challenges with Mg-slurries</vt:lpstr>
      <vt:lpstr>Treatment Techniques – How Slurries Work</vt:lpstr>
      <vt:lpstr>Treatment Techniques – How Slurries Work</vt:lpstr>
      <vt:lpstr>Comparisons With How Oil-Soluble Mg Works</vt:lpstr>
      <vt:lpstr>Solubility Problems – Solved by Bell Performance!</vt:lpstr>
      <vt:lpstr>Comparisons With How Oil-Soluble Mg Works: Deposit Clean-Up</vt:lpstr>
      <vt:lpstr>Corrosion reduction with Oil-Soluble ATX Magnesium</vt:lpstr>
      <vt:lpstr>SO3 comparison between Slurry and Oil-Soluble ATX</vt:lpstr>
      <vt:lpstr>Oil Soluble Additives Yield Markedly Better Deposit Results</vt:lpstr>
      <vt:lpstr>Oil Soluble Additives Yield Markedly Better Deposit Results</vt:lpstr>
      <vt:lpstr>ATX Value Propositions</vt:lpstr>
      <vt:lpstr>Fuel Treatment Value Points To Be Realized– Fuel Usage Reduction</vt:lpstr>
      <vt:lpstr>Fuel Treatment Value Points To Be Realized - Shutdown Reduction</vt:lpstr>
      <vt:lpstr>To choose product and treatment level</vt:lpstr>
      <vt:lpstr>ATX &amp; Customers</vt:lpstr>
      <vt:lpstr>Who’s Been Using These Solutions - ATX</vt:lpstr>
      <vt:lpstr>Who’s Been Using These Solutions - ATX</vt:lpstr>
      <vt:lpstr>Who’s Been Using These Solutions - ATX</vt:lpstr>
      <vt:lpstr>Who’s Been Using These Solutions - ATX</vt:lpstr>
      <vt:lpstr>Review – What Did We Learn?</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EBJORNSTAD</cp:lastModifiedBy>
  <cp:revision>624</cp:revision>
  <dcterms:created xsi:type="dcterms:W3CDTF">2011-10-21T15:56:02Z</dcterms:created>
  <dcterms:modified xsi:type="dcterms:W3CDTF">2015-01-26T00:19:44Z</dcterms:modified>
</cp:coreProperties>
</file>